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16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notesSlides/notesSlide17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notesSlides/notesSlide18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7.xml" ContentType="application/vnd.openxmlformats-officedocument.themeOverride+xml"/>
  <Override PartName="/ppt/notesSlides/notesSlide19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8.xml" ContentType="application/vnd.openxmlformats-officedocument.themeOverr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9.xml" ContentType="application/vnd.openxmlformats-officedocument.themeOverride+xml"/>
  <Override PartName="/ppt/notesSlides/notesSlide20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10.xml" ContentType="application/vnd.openxmlformats-officedocument.themeOverr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11.xml" ContentType="application/vnd.openxmlformats-officedocument.themeOverr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theme/themeOverride12.xml" ContentType="application/vnd.openxmlformats-officedocument.themeOverride+xml"/>
  <Override PartName="/ppt/notesSlides/notesSlide23.xml" ContentType="application/vnd.openxmlformats-officedocument.presentationml.notesSl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theme/themeOverride13.xml" ContentType="application/vnd.openxmlformats-officedocument.themeOverride+xml"/>
  <Override PartName="/ppt/notesSlides/notesSlide24.xml" ContentType="application/vnd.openxmlformats-officedocument.presentationml.notesSlid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theme/themeOverride14.xml" ContentType="application/vnd.openxmlformats-officedocument.themeOverr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theme/themeOverride15.xml" ContentType="application/vnd.openxmlformats-officedocument.themeOverr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6" r:id="rId4"/>
  </p:sldMasterIdLst>
  <p:notesMasterIdLst>
    <p:notesMasterId r:id="rId73"/>
  </p:notesMasterIdLst>
  <p:handoutMasterIdLst>
    <p:handoutMasterId r:id="rId74"/>
  </p:handoutMasterIdLst>
  <p:sldIdLst>
    <p:sldId id="256" r:id="rId5"/>
    <p:sldId id="277" r:id="rId6"/>
    <p:sldId id="262" r:id="rId7"/>
    <p:sldId id="289" r:id="rId8"/>
    <p:sldId id="264" r:id="rId9"/>
    <p:sldId id="278" r:id="rId10"/>
    <p:sldId id="290" r:id="rId11"/>
    <p:sldId id="291" r:id="rId12"/>
    <p:sldId id="292" r:id="rId13"/>
    <p:sldId id="293" r:id="rId14"/>
    <p:sldId id="294" r:id="rId15"/>
    <p:sldId id="295" r:id="rId16"/>
    <p:sldId id="296" r:id="rId17"/>
    <p:sldId id="297" r:id="rId18"/>
    <p:sldId id="299" r:id="rId19"/>
    <p:sldId id="300" r:id="rId20"/>
    <p:sldId id="301" r:id="rId21"/>
    <p:sldId id="302" r:id="rId22"/>
    <p:sldId id="303" r:id="rId23"/>
    <p:sldId id="304" r:id="rId24"/>
    <p:sldId id="306" r:id="rId25"/>
    <p:sldId id="307" r:id="rId26"/>
    <p:sldId id="308" r:id="rId27"/>
    <p:sldId id="312" r:id="rId28"/>
    <p:sldId id="321" r:id="rId29"/>
    <p:sldId id="322" r:id="rId30"/>
    <p:sldId id="347" r:id="rId31"/>
    <p:sldId id="309" r:id="rId32"/>
    <p:sldId id="317" r:id="rId33"/>
    <p:sldId id="320" r:id="rId34"/>
    <p:sldId id="310" r:id="rId35"/>
    <p:sldId id="311" r:id="rId36"/>
    <p:sldId id="348" r:id="rId37"/>
    <p:sldId id="313" r:id="rId38"/>
    <p:sldId id="349" r:id="rId39"/>
    <p:sldId id="316" r:id="rId40"/>
    <p:sldId id="323" r:id="rId41"/>
    <p:sldId id="324" r:id="rId42"/>
    <p:sldId id="325" r:id="rId43"/>
    <p:sldId id="326" r:id="rId44"/>
    <p:sldId id="350" r:id="rId45"/>
    <p:sldId id="327" r:id="rId46"/>
    <p:sldId id="351" r:id="rId47"/>
    <p:sldId id="328" r:id="rId48"/>
    <p:sldId id="329" r:id="rId49"/>
    <p:sldId id="330" r:id="rId50"/>
    <p:sldId id="331" r:id="rId51"/>
    <p:sldId id="332" r:id="rId52"/>
    <p:sldId id="318" r:id="rId53"/>
    <p:sldId id="333" r:id="rId54"/>
    <p:sldId id="334" r:id="rId55"/>
    <p:sldId id="319" r:id="rId56"/>
    <p:sldId id="335" r:id="rId57"/>
    <p:sldId id="352" r:id="rId58"/>
    <p:sldId id="353" r:id="rId59"/>
    <p:sldId id="354" r:id="rId60"/>
    <p:sldId id="346" r:id="rId61"/>
    <p:sldId id="338" r:id="rId62"/>
    <p:sldId id="337" r:id="rId63"/>
    <p:sldId id="340" r:id="rId64"/>
    <p:sldId id="339" r:id="rId65"/>
    <p:sldId id="341" r:id="rId66"/>
    <p:sldId id="342" r:id="rId67"/>
    <p:sldId id="343" r:id="rId68"/>
    <p:sldId id="345" r:id="rId69"/>
    <p:sldId id="356" r:id="rId70"/>
    <p:sldId id="355" r:id="rId71"/>
    <p:sldId id="276" r:id="rId72"/>
  </p:sldIdLst>
  <p:sldSz cx="12192000" cy="6858000"/>
  <p:notesSz cx="7104063" cy="10234613"/>
  <p:defaultTextStyle>
    <a:defPPr rtl="0"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5" name="Author" initials="A" lastIdx="0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4040"/>
    <a:srgbClr val="E9E6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04" autoAdjust="0"/>
    <p:restoredTop sz="94660"/>
  </p:normalViewPr>
  <p:slideViewPr>
    <p:cSldViewPr snapToGrid="0">
      <p:cViewPr varScale="1">
        <p:scale>
          <a:sx n="78" d="100"/>
          <a:sy n="78" d="100"/>
        </p:scale>
        <p:origin x="869" y="62"/>
      </p:cViewPr>
      <p:guideLst>
        <p:guide orient="horz" pos="33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4632" y="133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handoutMaster" Target="handoutMasters/handoutMaster1.xml"/><Relationship Id="rId79" Type="http://schemas.openxmlformats.org/officeDocument/2006/relationships/tableStyles" Target="tableStyles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microsoft.com/office/2018/10/relationships/authors" Target="author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notesMaster" Target="notesMasters/notesMaster1.xml"/><Relationship Id="rId78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presProps" Target="presProps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package" Target="../embeddings/Microsoft_Excel_Worksheet6.xlsx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0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oleObject" Target="file:///C:\Users\Armando\Politecnico%20Di%20Torino%20Studenti%20Dropbox\Armando%20Pellegrino\24_25%20TESI%20PELLEGRINO\Lab\Volumetrics%20data\studio_vuoti_tesi_pellegrino.xlsx" TargetMode="Externa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1.xm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oleObject" Target="file:///C:\Users\Armando\Politecnico%20Di%20Torino%20Studenti%20Dropbox\Armando%20Pellegrino\24_25%20TESI%20PELLEGRINO\Lab\Volumetrics%20data\studio_vuoti_tesi_pellegrino.xlsx" TargetMode="Externa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2.xml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package" Target="../embeddings/Microsoft_Excel_Worksheet7.xlsx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3.xml"/><Relationship Id="rId2" Type="http://schemas.microsoft.com/office/2011/relationships/chartColorStyle" Target="colors14.xml"/><Relationship Id="rId1" Type="http://schemas.microsoft.com/office/2011/relationships/chartStyle" Target="style14.xml"/><Relationship Id="rId4" Type="http://schemas.openxmlformats.org/officeDocument/2006/relationships/package" Target="../embeddings/Microsoft_Excel_Worksheet8.xlsx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4.xml"/><Relationship Id="rId2" Type="http://schemas.microsoft.com/office/2011/relationships/chartColorStyle" Target="colors15.xml"/><Relationship Id="rId1" Type="http://schemas.microsoft.com/office/2011/relationships/chartStyle" Target="style15.xml"/><Relationship Id="rId4" Type="http://schemas.openxmlformats.org/officeDocument/2006/relationships/package" Target="../embeddings/Microsoft_Excel_Worksheet9.xlsx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5.xml"/><Relationship Id="rId2" Type="http://schemas.microsoft.com/office/2011/relationships/chartColorStyle" Target="colors16.xml"/><Relationship Id="rId1" Type="http://schemas.microsoft.com/office/2011/relationships/chartStyle" Target="style16.xml"/><Relationship Id="rId4" Type="http://schemas.openxmlformats.org/officeDocument/2006/relationships/package" Target="../embeddings/Microsoft_Excel_Worksheet10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oleObject" Target="file:///C:\Users\Armando\Politecnico%20Di%20Torino%20Studenti%20Dropbox\Armando%20Pellegrino\24_25%20TESI%20PELLEGRINO\Lab\Volumetrics%20data\studio_vuoti_tesi_pellegrino.xlsx" TargetMode="Externa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oleObject" Target="file:///C:\Users\Armando\Politecnico%20Di%20Torino%20Studenti%20Dropbox\Armando%20Pellegrino\24_25%20TESI%20PELLEGRINO\Lab\Volumetrics%20data\studio_vuoti_tesi_pellegrino.xlsx" TargetMode="Externa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rmando\Politecnico%20Di%20Torino%20Studenti%20Dropbox\Armando%20Pellegrino\24_25%20TESI%20PELLEGRINO\Lab\Volumetrics%20data\studio_vuoti_tesi_pellegrino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Microsoft_Excel_Worksheet4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/>
              <a:t>PERCENTUALE</a:t>
            </a:r>
            <a:r>
              <a:rPr lang="it-IT" baseline="0"/>
              <a:t> DI VUOTI</a:t>
            </a:r>
            <a:endParaRPr lang="it-IT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'ACR PMB-20'!$I$10</c:f>
              <c:strCache>
                <c:ptCount val="1"/>
                <c:pt idx="0">
                  <c:v>vgeo [%]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'ACR PMB-20'!$B$11:$B$30</c:f>
              <c:strCache>
                <c:ptCount val="20"/>
                <c:pt idx="0">
                  <c:v>B1</c:v>
                </c:pt>
                <c:pt idx="1">
                  <c:v>B2</c:v>
                </c:pt>
                <c:pt idx="2">
                  <c:v>B3</c:v>
                </c:pt>
                <c:pt idx="3">
                  <c:v>B4</c:v>
                </c:pt>
                <c:pt idx="4">
                  <c:v>B5</c:v>
                </c:pt>
                <c:pt idx="5">
                  <c:v>B6</c:v>
                </c:pt>
                <c:pt idx="6">
                  <c:v>B7</c:v>
                </c:pt>
                <c:pt idx="7">
                  <c:v>B8</c:v>
                </c:pt>
                <c:pt idx="8">
                  <c:v>B9</c:v>
                </c:pt>
                <c:pt idx="9">
                  <c:v>B10</c:v>
                </c:pt>
                <c:pt idx="10">
                  <c:v>B11</c:v>
                </c:pt>
                <c:pt idx="11">
                  <c:v>B12</c:v>
                </c:pt>
                <c:pt idx="12">
                  <c:v>B13</c:v>
                </c:pt>
                <c:pt idx="13">
                  <c:v>B14</c:v>
                </c:pt>
                <c:pt idx="14">
                  <c:v>B15</c:v>
                </c:pt>
                <c:pt idx="15">
                  <c:v>B16</c:v>
                </c:pt>
                <c:pt idx="16">
                  <c:v>B17</c:v>
                </c:pt>
                <c:pt idx="17">
                  <c:v>B18</c:v>
                </c:pt>
                <c:pt idx="18">
                  <c:v>B19</c:v>
                </c:pt>
                <c:pt idx="19">
                  <c:v>B20</c:v>
                </c:pt>
              </c:strCache>
            </c:strRef>
          </c:cat>
          <c:val>
            <c:numRef>
              <c:f>'ACR PMB-20'!$I$11:$I$30</c:f>
              <c:numCache>
                <c:formatCode>0.00</c:formatCode>
                <c:ptCount val="20"/>
                <c:pt idx="0">
                  <c:v>7.0327773928436361</c:v>
                </c:pt>
                <c:pt idx="1">
                  <c:v>7.0511765423463046</c:v>
                </c:pt>
                <c:pt idx="2">
                  <c:v>7.058536202147403</c:v>
                </c:pt>
                <c:pt idx="3">
                  <c:v>7.087974841351663</c:v>
                </c:pt>
                <c:pt idx="4">
                  <c:v>6.9481413051312941</c:v>
                </c:pt>
                <c:pt idx="5">
                  <c:v>6.9922992639377295</c:v>
                </c:pt>
                <c:pt idx="6">
                  <c:v>6.988619434037191</c:v>
                </c:pt>
                <c:pt idx="7">
                  <c:v>7.4806547992452233</c:v>
                </c:pt>
                <c:pt idx="8">
                  <c:v>7.0327773928436361</c:v>
                </c:pt>
                <c:pt idx="9">
                  <c:v>7.0548563722468538</c:v>
                </c:pt>
                <c:pt idx="10">
                  <c:v>7.0106984134404087</c:v>
                </c:pt>
                <c:pt idx="11">
                  <c:v>7.0622160320479193</c:v>
                </c:pt>
                <c:pt idx="12">
                  <c:v>7.0438168825452401</c:v>
                </c:pt>
                <c:pt idx="13">
                  <c:v>7.0327773928436361</c:v>
                </c:pt>
                <c:pt idx="14">
                  <c:v>7.0143782433409463</c:v>
                </c:pt>
                <c:pt idx="15">
                  <c:v>6.98</c:v>
                </c:pt>
                <c:pt idx="16">
                  <c:v>7.01</c:v>
                </c:pt>
                <c:pt idx="17">
                  <c:v>7.01</c:v>
                </c:pt>
                <c:pt idx="18">
                  <c:v>7.0106984134404087</c:v>
                </c:pt>
                <c:pt idx="19">
                  <c:v>7.6521098239180185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C93-4FD9-8797-3A25D799327D}"/>
            </c:ext>
          </c:extLst>
        </c:ser>
        <c:ser>
          <c:idx val="1"/>
          <c:order val="1"/>
          <c:tx>
            <c:strRef>
              <c:f>'ACR PMB-20'!$J$10</c:f>
              <c:strCache>
                <c:ptCount val="1"/>
                <c:pt idx="0">
                  <c:v>vSSD [%]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'ACR PMB-20'!$B$11:$B$30</c:f>
              <c:strCache>
                <c:ptCount val="20"/>
                <c:pt idx="0">
                  <c:v>B1</c:v>
                </c:pt>
                <c:pt idx="1">
                  <c:v>B2</c:v>
                </c:pt>
                <c:pt idx="2">
                  <c:v>B3</c:v>
                </c:pt>
                <c:pt idx="3">
                  <c:v>B4</c:v>
                </c:pt>
                <c:pt idx="4">
                  <c:v>B5</c:v>
                </c:pt>
                <c:pt idx="5">
                  <c:v>B6</c:v>
                </c:pt>
                <c:pt idx="6">
                  <c:v>B7</c:v>
                </c:pt>
                <c:pt idx="7">
                  <c:v>B8</c:v>
                </c:pt>
                <c:pt idx="8">
                  <c:v>B9</c:v>
                </c:pt>
                <c:pt idx="9">
                  <c:v>B10</c:v>
                </c:pt>
                <c:pt idx="10">
                  <c:v>B11</c:v>
                </c:pt>
                <c:pt idx="11">
                  <c:v>B12</c:v>
                </c:pt>
                <c:pt idx="12">
                  <c:v>B13</c:v>
                </c:pt>
                <c:pt idx="13">
                  <c:v>B14</c:v>
                </c:pt>
                <c:pt idx="14">
                  <c:v>B15</c:v>
                </c:pt>
                <c:pt idx="15">
                  <c:v>B16</c:v>
                </c:pt>
                <c:pt idx="16">
                  <c:v>B17</c:v>
                </c:pt>
                <c:pt idx="17">
                  <c:v>B18</c:v>
                </c:pt>
                <c:pt idx="18">
                  <c:v>B19</c:v>
                </c:pt>
                <c:pt idx="19">
                  <c:v>B20</c:v>
                </c:pt>
              </c:strCache>
            </c:strRef>
          </c:cat>
          <c:val>
            <c:numRef>
              <c:f>'ACR PMB-20'!$J$11:$J$30</c:f>
              <c:numCache>
                <c:formatCode>0.00</c:formatCode>
                <c:ptCount val="20"/>
                <c:pt idx="0">
                  <c:v>3.6128884044355436</c:v>
                </c:pt>
                <c:pt idx="1">
                  <c:v>3.3858377708496423</c:v>
                </c:pt>
                <c:pt idx="2">
                  <c:v>3.7150679741415282</c:v>
                </c:pt>
                <c:pt idx="3">
                  <c:v>3.0526779815017946</c:v>
                </c:pt>
                <c:pt idx="4">
                  <c:v>3.0067194961712285</c:v>
                </c:pt>
                <c:pt idx="5">
                  <c:v>3.1957941746024954</c:v>
                </c:pt>
                <c:pt idx="6">
                  <c:v>2.7423171671668078</c:v>
                </c:pt>
                <c:pt idx="7">
                  <c:v>2.5419511372109405</c:v>
                </c:pt>
                <c:pt idx="8">
                  <c:v>3.4078776449920634</c:v>
                </c:pt>
                <c:pt idx="9">
                  <c:v>3.4402952974440515</c:v>
                </c:pt>
                <c:pt idx="10">
                  <c:v>3.9130950906580364</c:v>
                </c:pt>
                <c:pt idx="11">
                  <c:v>2.6356960179285793</c:v>
                </c:pt>
                <c:pt idx="12">
                  <c:v>3.9848080714693701</c:v>
                </c:pt>
                <c:pt idx="13">
                  <c:v>3.606568463823967</c:v>
                </c:pt>
                <c:pt idx="14">
                  <c:v>3.8887509030804956</c:v>
                </c:pt>
                <c:pt idx="15">
                  <c:v>4.16</c:v>
                </c:pt>
                <c:pt idx="16">
                  <c:v>3.86</c:v>
                </c:pt>
                <c:pt idx="17">
                  <c:v>3.62</c:v>
                </c:pt>
                <c:pt idx="18">
                  <c:v>4.3819222677367486</c:v>
                </c:pt>
                <c:pt idx="19">
                  <c:v>3.88502942231439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C93-4FD9-8797-3A25D79932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53977887"/>
        <c:axId val="1353981247"/>
      </c:barChart>
      <c:lineChart>
        <c:grouping val="standard"/>
        <c:varyColors val="0"/>
        <c:ser>
          <c:idx val="2"/>
          <c:order val="2"/>
          <c:tx>
            <c:strRef>
              <c:f>'ACR PMB-20'!$K$10</c:f>
              <c:strCache>
                <c:ptCount val="1"/>
                <c:pt idx="0">
                  <c:v>Δv [%]</c:v>
                </c:pt>
              </c:strCache>
            </c:strRef>
          </c:tx>
          <c:spPr>
            <a:ln w="2540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'ACR PMB-20'!$B$11:$B$30</c:f>
              <c:strCache>
                <c:ptCount val="20"/>
                <c:pt idx="0">
                  <c:v>B1</c:v>
                </c:pt>
                <c:pt idx="1">
                  <c:v>B2</c:v>
                </c:pt>
                <c:pt idx="2">
                  <c:v>B3</c:v>
                </c:pt>
                <c:pt idx="3">
                  <c:v>B4</c:v>
                </c:pt>
                <c:pt idx="4">
                  <c:v>B5</c:v>
                </c:pt>
                <c:pt idx="5">
                  <c:v>B6</c:v>
                </c:pt>
                <c:pt idx="6">
                  <c:v>B7</c:v>
                </c:pt>
                <c:pt idx="7">
                  <c:v>B8</c:v>
                </c:pt>
                <c:pt idx="8">
                  <c:v>B9</c:v>
                </c:pt>
                <c:pt idx="9">
                  <c:v>B10</c:v>
                </c:pt>
                <c:pt idx="10">
                  <c:v>B11</c:v>
                </c:pt>
                <c:pt idx="11">
                  <c:v>B12</c:v>
                </c:pt>
                <c:pt idx="12">
                  <c:v>B13</c:v>
                </c:pt>
                <c:pt idx="13">
                  <c:v>B14</c:v>
                </c:pt>
                <c:pt idx="14">
                  <c:v>B15</c:v>
                </c:pt>
                <c:pt idx="15">
                  <c:v>B16</c:v>
                </c:pt>
                <c:pt idx="16">
                  <c:v>B17</c:v>
                </c:pt>
                <c:pt idx="17">
                  <c:v>B18</c:v>
                </c:pt>
                <c:pt idx="18">
                  <c:v>B19</c:v>
                </c:pt>
                <c:pt idx="19">
                  <c:v>B20</c:v>
                </c:pt>
              </c:strCache>
            </c:strRef>
          </c:cat>
          <c:val>
            <c:numRef>
              <c:f>'ACR PMB-20'!$K$11:$K$30</c:f>
              <c:numCache>
                <c:formatCode>0.00</c:formatCode>
                <c:ptCount val="20"/>
                <c:pt idx="0">
                  <c:v>3.4198889884080925</c:v>
                </c:pt>
                <c:pt idx="1">
                  <c:v>3.6653387714966623</c:v>
                </c:pt>
                <c:pt idx="2">
                  <c:v>3.3434682280058747</c:v>
                </c:pt>
                <c:pt idx="3">
                  <c:v>4.0352968598498684</c:v>
                </c:pt>
                <c:pt idx="4">
                  <c:v>3.9414218089600657</c:v>
                </c:pt>
                <c:pt idx="5">
                  <c:v>3.7965050893352341</c:v>
                </c:pt>
                <c:pt idx="6">
                  <c:v>4.2463022668703836</c:v>
                </c:pt>
                <c:pt idx="7">
                  <c:v>4.9387036620342828</c:v>
                </c:pt>
                <c:pt idx="8">
                  <c:v>3.6248997478515728</c:v>
                </c:pt>
                <c:pt idx="9">
                  <c:v>3.6145610748028023</c:v>
                </c:pt>
                <c:pt idx="10">
                  <c:v>3.0976033227823723</c:v>
                </c:pt>
                <c:pt idx="11">
                  <c:v>4.4265200141193404</c:v>
                </c:pt>
                <c:pt idx="12">
                  <c:v>3.05900881107587</c:v>
                </c:pt>
                <c:pt idx="13">
                  <c:v>3.4262089290196691</c:v>
                </c:pt>
                <c:pt idx="14">
                  <c:v>3.1256273402604506</c:v>
                </c:pt>
                <c:pt idx="15">
                  <c:v>2.8200000000000003</c:v>
                </c:pt>
                <c:pt idx="16">
                  <c:v>3.15</c:v>
                </c:pt>
                <c:pt idx="17">
                  <c:v>3.3899999999999997</c:v>
                </c:pt>
                <c:pt idx="18">
                  <c:v>2.62877614570366</c:v>
                </c:pt>
                <c:pt idx="19">
                  <c:v>3.7670804016036286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FC93-4FD9-8797-3A25D79932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53977887"/>
        <c:axId val="1353981247"/>
      </c:lineChart>
      <c:catAx>
        <c:axId val="1353977887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353981247"/>
        <c:crosses val="autoZero"/>
        <c:auto val="0"/>
        <c:lblAlgn val="ctr"/>
        <c:lblOffset val="100"/>
        <c:noMultiLvlLbl val="0"/>
      </c:catAx>
      <c:valAx>
        <c:axId val="13539812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35397788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/>
              <a:t>v</a:t>
            </a:r>
            <a:r>
              <a:rPr lang="it-IT" baseline="-25000"/>
              <a:t>ssd</a:t>
            </a:r>
            <a:r>
              <a:rPr lang="it-IT" baseline="0"/>
              <a:t> vs N</a:t>
            </a:r>
            <a:r>
              <a:rPr lang="it-IT" baseline="-25000"/>
              <a:t>giri</a:t>
            </a:r>
            <a:endParaRPr lang="it-IT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'ACR SP2-20'!$J$10</c:f>
              <c:strCache>
                <c:ptCount val="1"/>
                <c:pt idx="0">
                  <c:v>vSSD [%]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diamond"/>
            <c:size val="5"/>
            <c:spPr>
              <a:noFill/>
              <a:ln w="9525">
                <a:solidFill>
                  <a:schemeClr val="tx1"/>
                </a:solidFill>
              </a:ln>
              <a:effectLst/>
            </c:spPr>
          </c:marker>
          <c:xVal>
            <c:numRef>
              <c:f>'ACR SP2-20'!$H$11:$H$37</c:f>
              <c:numCache>
                <c:formatCode>General</c:formatCode>
                <c:ptCount val="27"/>
                <c:pt idx="0">
                  <c:v>101</c:v>
                </c:pt>
                <c:pt idx="1">
                  <c:v>95</c:v>
                </c:pt>
                <c:pt idx="2">
                  <c:v>120</c:v>
                </c:pt>
                <c:pt idx="3">
                  <c:v>120</c:v>
                </c:pt>
                <c:pt idx="4">
                  <c:v>120</c:v>
                </c:pt>
                <c:pt idx="5">
                  <c:v>120</c:v>
                </c:pt>
                <c:pt idx="6">
                  <c:v>120</c:v>
                </c:pt>
                <c:pt idx="7">
                  <c:v>125</c:v>
                </c:pt>
                <c:pt idx="8">
                  <c:v>125</c:v>
                </c:pt>
                <c:pt idx="9">
                  <c:v>125</c:v>
                </c:pt>
                <c:pt idx="10">
                  <c:v>161</c:v>
                </c:pt>
                <c:pt idx="11">
                  <c:v>183</c:v>
                </c:pt>
                <c:pt idx="12">
                  <c:v>206</c:v>
                </c:pt>
                <c:pt idx="13">
                  <c:v>191</c:v>
                </c:pt>
                <c:pt idx="14">
                  <c:v>149</c:v>
                </c:pt>
                <c:pt idx="15">
                  <c:v>79</c:v>
                </c:pt>
                <c:pt idx="16">
                  <c:v>90</c:v>
                </c:pt>
                <c:pt idx="17">
                  <c:v>103</c:v>
                </c:pt>
                <c:pt idx="18">
                  <c:v>114</c:v>
                </c:pt>
                <c:pt idx="19">
                  <c:v>106</c:v>
                </c:pt>
                <c:pt idx="20">
                  <c:v>121</c:v>
                </c:pt>
                <c:pt idx="21">
                  <c:v>95</c:v>
                </c:pt>
                <c:pt idx="22">
                  <c:v>82</c:v>
                </c:pt>
                <c:pt idx="23">
                  <c:v>131</c:v>
                </c:pt>
                <c:pt idx="24">
                  <c:v>107</c:v>
                </c:pt>
                <c:pt idx="25">
                  <c:v>115</c:v>
                </c:pt>
                <c:pt idx="26">
                  <c:v>114</c:v>
                </c:pt>
              </c:numCache>
            </c:numRef>
          </c:xVal>
          <c:yVal>
            <c:numRef>
              <c:f>'ACR SP2-20'!$J$11:$J$37</c:f>
              <c:numCache>
                <c:formatCode>0.00</c:formatCode>
                <c:ptCount val="27"/>
                <c:pt idx="0">
                  <c:v>4.3001578781487027</c:v>
                </c:pt>
                <c:pt idx="1">
                  <c:v>4.3043289972793497</c:v>
                </c:pt>
                <c:pt idx="2">
                  <c:v>4.2252366933421932</c:v>
                </c:pt>
                <c:pt idx="3">
                  <c:v>4.7321276101889742</c:v>
                </c:pt>
                <c:pt idx="4">
                  <c:v>5.4691742595777466</c:v>
                </c:pt>
                <c:pt idx="5">
                  <c:v>4.8977788566163971</c:v>
                </c:pt>
                <c:pt idx="6">
                  <c:v>4.9365847602088735</c:v>
                </c:pt>
                <c:pt idx="7">
                  <c:v>4.0736626577881125</c:v>
                </c:pt>
                <c:pt idx="8">
                  <c:v>4.4282191814136844</c:v>
                </c:pt>
                <c:pt idx="9">
                  <c:v>4.0932668646016186</c:v>
                </c:pt>
                <c:pt idx="10">
                  <c:v>3.0972998254901074</c:v>
                </c:pt>
                <c:pt idx="11">
                  <c:v>3.55</c:v>
                </c:pt>
                <c:pt idx="12">
                  <c:v>3.61</c:v>
                </c:pt>
                <c:pt idx="13">
                  <c:v>3.67</c:v>
                </c:pt>
                <c:pt idx="14">
                  <c:v>3.98</c:v>
                </c:pt>
                <c:pt idx="15">
                  <c:v>3.71</c:v>
                </c:pt>
                <c:pt idx="16">
                  <c:v>3.45</c:v>
                </c:pt>
                <c:pt idx="17">
                  <c:v>3.0203597867592968</c:v>
                </c:pt>
                <c:pt idx="18">
                  <c:v>3.41</c:v>
                </c:pt>
                <c:pt idx="19">
                  <c:v>3.76</c:v>
                </c:pt>
                <c:pt idx="20">
                  <c:v>3.14</c:v>
                </c:pt>
                <c:pt idx="21">
                  <c:v>3.81</c:v>
                </c:pt>
                <c:pt idx="22">
                  <c:v>4.1100000000000003</c:v>
                </c:pt>
                <c:pt idx="23">
                  <c:v>3.45</c:v>
                </c:pt>
                <c:pt idx="24">
                  <c:v>3.49</c:v>
                </c:pt>
                <c:pt idx="25">
                  <c:v>3.39</c:v>
                </c:pt>
                <c:pt idx="26">
                  <c:v>3.99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D5DC-4002-A80D-8749EA990BA6}"/>
            </c:ext>
          </c:extLst>
        </c:ser>
        <c:ser>
          <c:idx val="1"/>
          <c:order val="1"/>
          <c:tx>
            <c:strRef>
              <c:f>'ACR SP2-20'!$B$43</c:f>
              <c:strCache>
                <c:ptCount val="1"/>
                <c:pt idx="0">
                  <c:v>UPPER_T [%]</c:v>
                </c:pt>
              </c:strCache>
            </c:strRef>
          </c:tx>
          <c:spPr>
            <a:ln w="25400" cap="rnd">
              <a:solidFill>
                <a:srgbClr val="FF0000"/>
              </a:solidFill>
              <a:prstDash val="sysDash"/>
              <a:round/>
            </a:ln>
            <a:effectLst/>
          </c:spPr>
          <c:marker>
            <c:symbol val="none"/>
          </c:marker>
          <c:xVal>
            <c:numLit>
              <c:formatCode>General</c:formatCode>
              <c:ptCount val="2"/>
              <c:pt idx="0">
                <c:v>210</c:v>
              </c:pt>
              <c:pt idx="1">
                <c:v>79</c:v>
              </c:pt>
            </c:numLit>
          </c:xVal>
          <c:yVal>
            <c:numRef>
              <c:f>('ACR SP2-20'!$J$43,'ACR SP2-20'!$J$43)</c:f>
              <c:numCache>
                <c:formatCode>0.00</c:formatCode>
                <c:ptCount val="2"/>
                <c:pt idx="0">
                  <c:v>5.4517432143636197</c:v>
                </c:pt>
                <c:pt idx="1">
                  <c:v>5.4517432143636197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D5DC-4002-A80D-8749EA990BA6}"/>
            </c:ext>
          </c:extLst>
        </c:ser>
        <c:ser>
          <c:idx val="2"/>
          <c:order val="2"/>
          <c:tx>
            <c:strRef>
              <c:f>'ACR SP2-20'!$B$44</c:f>
              <c:strCache>
                <c:ptCount val="1"/>
                <c:pt idx="0">
                  <c:v>LOWER_T [%]</c:v>
                </c:pt>
              </c:strCache>
            </c:strRef>
          </c:tx>
          <c:spPr>
            <a:ln w="25400" cap="rnd">
              <a:solidFill>
                <a:srgbClr val="FF0000"/>
              </a:solidFill>
              <a:prstDash val="sysDash"/>
              <a:round/>
            </a:ln>
            <a:effectLst/>
          </c:spPr>
          <c:marker>
            <c:symbol val="none"/>
          </c:marker>
          <c:xVal>
            <c:numLit>
              <c:formatCode>General</c:formatCode>
              <c:ptCount val="2"/>
              <c:pt idx="0">
                <c:v>210</c:v>
              </c:pt>
              <c:pt idx="1">
                <c:v>79</c:v>
              </c:pt>
            </c:numLit>
          </c:xVal>
          <c:yVal>
            <c:numRef>
              <c:f>('ACR SP2-20'!$J$44,'ACR SP2-20'!$J$44,'ACR SP2-20'!$J$44,'ACR SP2-20'!$J$44)</c:f>
              <c:numCache>
                <c:formatCode>0.00</c:formatCode>
                <c:ptCount val="4"/>
                <c:pt idx="0">
                  <c:v>2.2809540713818288</c:v>
                </c:pt>
                <c:pt idx="1">
                  <c:v>2.2809540713818288</c:v>
                </c:pt>
                <c:pt idx="2">
                  <c:v>2.2809540713818288</c:v>
                </c:pt>
                <c:pt idx="3">
                  <c:v>2.2809540713818288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D5DC-4002-A80D-8749EA990B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87335424"/>
        <c:axId val="787335904"/>
      </c:scatterChart>
      <c:valAx>
        <c:axId val="787335424"/>
        <c:scaling>
          <c:orientation val="minMax"/>
          <c:max val="210"/>
          <c:min val="79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it-IT"/>
                  <a:t>N</a:t>
                </a:r>
                <a:r>
                  <a:rPr lang="it-IT" baseline="-25000"/>
                  <a:t>giri</a:t>
                </a:r>
                <a:r>
                  <a:rPr lang="it-IT" baseline="0"/>
                  <a:t> [-]</a:t>
                </a:r>
                <a:endParaRPr lang="it-IT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it-IT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787335904"/>
        <c:crosses val="autoZero"/>
        <c:crossBetween val="midCat"/>
      </c:valAx>
      <c:valAx>
        <c:axId val="787335904"/>
        <c:scaling>
          <c:orientation val="minMax"/>
          <c:min val="2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it-IT"/>
                  <a:t>v</a:t>
                </a:r>
                <a:r>
                  <a:rPr lang="it-IT" baseline="-25000"/>
                  <a:t>ssd</a:t>
                </a:r>
                <a:r>
                  <a:rPr lang="it-IT" baseline="0"/>
                  <a:t> [%]</a:t>
                </a:r>
                <a:endParaRPr lang="it-IT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it-IT"/>
            </a:p>
          </c:txPr>
        </c:title>
        <c:numFmt formatCode="0.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78733542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4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/>
              <a:t>Confronto Vuoti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'Dati aggregati x miscela'!$E$3</c:f>
              <c:strCache>
                <c:ptCount val="1"/>
                <c:pt idx="0">
                  <c:v>vgeo [%]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'Dati aggregati x miscela'!$C$4:$C$8</c:f>
              <c:strCache>
                <c:ptCount val="5"/>
                <c:pt idx="0">
                  <c:v>ACR SP2-20</c:v>
                </c:pt>
                <c:pt idx="1">
                  <c:v>ACR PMB-20</c:v>
                </c:pt>
                <c:pt idx="2">
                  <c:v>ACR REF-20</c:v>
                </c:pt>
                <c:pt idx="3">
                  <c:v>ACR SP2-50</c:v>
                </c:pt>
                <c:pt idx="4">
                  <c:v>ACR PMB-50</c:v>
                </c:pt>
              </c:strCache>
            </c:strRef>
          </c:cat>
          <c:val>
            <c:numRef>
              <c:f>'Dati aggregati x miscela'!$E$4:$E$8</c:f>
              <c:numCache>
                <c:formatCode>0.00</c:formatCode>
                <c:ptCount val="5"/>
                <c:pt idx="0">
                  <c:v>6.9824241270178611</c:v>
                </c:pt>
                <c:pt idx="1">
                  <c:v>7.0777254373853768</c:v>
                </c:pt>
                <c:pt idx="2">
                  <c:v>7.0538606121740548</c:v>
                </c:pt>
                <c:pt idx="3">
                  <c:v>7.0174237402426813</c:v>
                </c:pt>
                <c:pt idx="4">
                  <c:v>7.0088888888888894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5CC-484B-BF04-B52C4B1BAE5D}"/>
            </c:ext>
          </c:extLst>
        </c:ser>
        <c:ser>
          <c:idx val="1"/>
          <c:order val="1"/>
          <c:tx>
            <c:strRef>
              <c:f>'Dati aggregati x miscela'!$F$3</c:f>
              <c:strCache>
                <c:ptCount val="1"/>
                <c:pt idx="0">
                  <c:v>vssd [%]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'Dati aggregati x miscela'!$C$4:$C$8</c:f>
              <c:strCache>
                <c:ptCount val="5"/>
                <c:pt idx="0">
                  <c:v>ACR SP2-20</c:v>
                </c:pt>
                <c:pt idx="1">
                  <c:v>ACR PMB-20</c:v>
                </c:pt>
                <c:pt idx="2">
                  <c:v>ACR REF-20</c:v>
                </c:pt>
                <c:pt idx="3">
                  <c:v>ACR SP2-50</c:v>
                </c:pt>
                <c:pt idx="4">
                  <c:v>ACR PMB-50</c:v>
                </c:pt>
              </c:strCache>
            </c:strRef>
          </c:cat>
          <c:val>
            <c:numRef>
              <c:f>'Dati aggregati x miscela'!$F$4:$F$8</c:f>
              <c:numCache>
                <c:formatCode>0.00</c:formatCode>
                <c:ptCount val="5"/>
                <c:pt idx="0">
                  <c:v>3.6443234993514451</c:v>
                </c:pt>
                <c:pt idx="1">
                  <c:v>3.5018648642763841</c:v>
                </c:pt>
                <c:pt idx="2">
                  <c:v>3.7784378703927453</c:v>
                </c:pt>
                <c:pt idx="3">
                  <c:v>3.871589290203175</c:v>
                </c:pt>
                <c:pt idx="4">
                  <c:v>3.8044444444444445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5CC-484B-BF04-B52C4B1BAE5D}"/>
            </c:ext>
          </c:extLst>
        </c:ser>
        <c:ser>
          <c:idx val="2"/>
          <c:order val="2"/>
          <c:tx>
            <c:strRef>
              <c:f>'Dati aggregati x miscela'!$G$3</c:f>
              <c:strCache>
                <c:ptCount val="1"/>
                <c:pt idx="0">
                  <c:v>Δv [%]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'Dati aggregati x miscela'!$C$4:$C$8</c:f>
              <c:strCache>
                <c:ptCount val="5"/>
                <c:pt idx="0">
                  <c:v>ACR SP2-20</c:v>
                </c:pt>
                <c:pt idx="1">
                  <c:v>ACR PMB-20</c:v>
                </c:pt>
                <c:pt idx="2">
                  <c:v>ACR REF-20</c:v>
                </c:pt>
                <c:pt idx="3">
                  <c:v>ACR SP2-50</c:v>
                </c:pt>
                <c:pt idx="4">
                  <c:v>ACR PMB-50</c:v>
                </c:pt>
              </c:strCache>
            </c:strRef>
          </c:cat>
          <c:val>
            <c:numRef>
              <c:f>'Dati aggregati x miscela'!$G$4:$G$8</c:f>
              <c:numCache>
                <c:formatCode>0.00</c:formatCode>
                <c:ptCount val="5"/>
                <c:pt idx="0">
                  <c:v>3.3381006276664156</c:v>
                </c:pt>
                <c:pt idx="1">
                  <c:v>3.5758605731089914</c:v>
                </c:pt>
                <c:pt idx="2">
                  <c:v>3.2754227417813087</c:v>
                </c:pt>
                <c:pt idx="3">
                  <c:v>3.1458344500395081</c:v>
                </c:pt>
                <c:pt idx="4">
                  <c:v>3.2044444444444444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5CC-484B-BF04-B52C4B1BAE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26281679"/>
        <c:axId val="326270159"/>
      </c:barChart>
      <c:catAx>
        <c:axId val="3262816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326270159"/>
        <c:crosses val="autoZero"/>
        <c:auto val="1"/>
        <c:lblAlgn val="ctr"/>
        <c:lblOffset val="100"/>
        <c:noMultiLvlLbl val="0"/>
      </c:catAx>
      <c:valAx>
        <c:axId val="3262701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it-IT" sz="1100" b="1"/>
                  <a:t>v [%]</a:t>
                </a:r>
              </a:p>
            </c:rich>
          </c:tx>
          <c:layout>
            <c:manualLayout>
              <c:xMode val="edge"/>
              <c:yMode val="edge"/>
              <c:x val="2.2222222222222223E-2"/>
              <c:y val="0.4149456838728492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it-IT"/>
            </a:p>
          </c:txPr>
        </c:title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3262816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4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cap="none" spc="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US"/>
              <a:t>CDI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cap="none" spc="50" normalizeH="0" baseline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j-ea"/>
              <a:cs typeface="+mj-cs"/>
            </a:defRPr>
          </a:pPr>
          <a:endParaRPr lang="it-IT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'Dati aggregati x miscela'!$J$3</c:f>
              <c:strCache>
                <c:ptCount val="1"/>
                <c:pt idx="0">
                  <c:v>CDI [-]</c:v>
                </c:pt>
              </c:strCache>
            </c:strRef>
          </c:tx>
          <c:spPr>
            <a:solidFill>
              <a:schemeClr val="accent1">
                <a:alpha val="7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'Dati aggregati x miscela'!$C$4:$C$8</c:f>
              <c:strCache>
                <c:ptCount val="5"/>
                <c:pt idx="0">
                  <c:v>ACR SP2-20</c:v>
                </c:pt>
                <c:pt idx="1">
                  <c:v>ACR PMB-20</c:v>
                </c:pt>
                <c:pt idx="2">
                  <c:v>ACR REF-20</c:v>
                </c:pt>
                <c:pt idx="3">
                  <c:v>ACR SP2-50</c:v>
                </c:pt>
                <c:pt idx="4">
                  <c:v>ACR PMB-50</c:v>
                </c:pt>
              </c:strCache>
            </c:strRef>
          </c:cat>
          <c:val>
            <c:numRef>
              <c:f>'Dati aggregati x miscela'!$J$4:$J$8</c:f>
              <c:numCache>
                <c:formatCode>0.00</c:formatCode>
                <c:ptCount val="5"/>
                <c:pt idx="0">
                  <c:v>31.823078283911066</c:v>
                </c:pt>
                <c:pt idx="1">
                  <c:v>103.10113841928319</c:v>
                </c:pt>
                <c:pt idx="2">
                  <c:v>175.57641573612102</c:v>
                </c:pt>
                <c:pt idx="3">
                  <c:v>97.305899250562959</c:v>
                </c:pt>
                <c:pt idx="4">
                  <c:v>104.18017558747862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C9F-4036-A910-40CAD4565914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80"/>
        <c:overlap val="25"/>
        <c:axId val="1526626080"/>
        <c:axId val="1526627520"/>
      </c:barChart>
      <c:catAx>
        <c:axId val="1526626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526627520"/>
        <c:crosses val="autoZero"/>
        <c:auto val="1"/>
        <c:lblAlgn val="ctr"/>
        <c:lblOffset val="100"/>
        <c:noMultiLvlLbl val="0"/>
      </c:catAx>
      <c:valAx>
        <c:axId val="15266275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526626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4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/>
              <a:t>v</a:t>
            </a:r>
            <a:r>
              <a:rPr lang="it-IT" baseline="-25000"/>
              <a:t>ssd</a:t>
            </a:r>
            <a:r>
              <a:rPr lang="it-IT" baseline="0"/>
              <a:t> vs S</a:t>
            </a:r>
            <a:r>
              <a:rPr lang="it-IT" baseline="-25000"/>
              <a:t>AV</a:t>
            </a:r>
            <a:endParaRPr lang="it-IT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SP2_20!$H$5</c:f>
              <c:strCache>
                <c:ptCount val="1"/>
                <c:pt idx="0">
                  <c:v>SAV [MPa]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diamond"/>
            <c:size val="6"/>
            <c:spPr>
              <a:noFill/>
              <a:ln w="9525">
                <a:solidFill>
                  <a:schemeClr val="tx1"/>
                </a:solidFill>
              </a:ln>
              <a:effectLst/>
            </c:spPr>
          </c:marker>
          <c:xVal>
            <c:numRef>
              <c:f>SP2_20!$J$6:$J$32</c:f>
              <c:numCache>
                <c:formatCode>0.00</c:formatCode>
                <c:ptCount val="27"/>
                <c:pt idx="0">
                  <c:v>4.3001578781487027</c:v>
                </c:pt>
                <c:pt idx="1">
                  <c:v>4.3043289972793497</c:v>
                </c:pt>
                <c:pt idx="2">
                  <c:v>4.2252366933421932</c:v>
                </c:pt>
                <c:pt idx="3">
                  <c:v>4.7321276101889742</c:v>
                </c:pt>
                <c:pt idx="4">
                  <c:v>5.4691742595777466</c:v>
                </c:pt>
                <c:pt idx="5">
                  <c:v>4.8977788566163971</c:v>
                </c:pt>
                <c:pt idx="6">
                  <c:v>4.9365847602088699</c:v>
                </c:pt>
                <c:pt idx="7">
                  <c:v>4.0736626577881125</c:v>
                </c:pt>
                <c:pt idx="8">
                  <c:v>4.4282191814136844</c:v>
                </c:pt>
                <c:pt idx="9">
                  <c:v>4.0932668646016186</c:v>
                </c:pt>
                <c:pt idx="10">
                  <c:v>3.0972998254901074</c:v>
                </c:pt>
                <c:pt idx="11">
                  <c:v>3.55</c:v>
                </c:pt>
                <c:pt idx="12">
                  <c:v>3.61</c:v>
                </c:pt>
                <c:pt idx="13">
                  <c:v>3.67</c:v>
                </c:pt>
                <c:pt idx="14">
                  <c:v>3.98</c:v>
                </c:pt>
                <c:pt idx="15" formatCode="General">
                  <c:v>3.71</c:v>
                </c:pt>
                <c:pt idx="16" formatCode="General">
                  <c:v>3.45</c:v>
                </c:pt>
                <c:pt idx="17" formatCode="General">
                  <c:v>3.02</c:v>
                </c:pt>
                <c:pt idx="18" formatCode="General">
                  <c:v>3.41</c:v>
                </c:pt>
                <c:pt idx="19" formatCode="General">
                  <c:v>3.76</c:v>
                </c:pt>
                <c:pt idx="20" formatCode="General">
                  <c:v>3.14</c:v>
                </c:pt>
                <c:pt idx="21" formatCode="General">
                  <c:v>3.81</c:v>
                </c:pt>
                <c:pt idx="22">
                  <c:v>4.1100000000000003</c:v>
                </c:pt>
                <c:pt idx="23">
                  <c:v>3.45</c:v>
                </c:pt>
                <c:pt idx="24">
                  <c:v>3.49</c:v>
                </c:pt>
                <c:pt idx="25">
                  <c:v>3.39</c:v>
                </c:pt>
                <c:pt idx="26">
                  <c:v>3.99</c:v>
                </c:pt>
              </c:numCache>
            </c:numRef>
          </c:xVal>
          <c:yVal>
            <c:numRef>
              <c:f>SP2_20!$H$6:$H$32</c:f>
              <c:numCache>
                <c:formatCode>0.0</c:formatCode>
                <c:ptCount val="27"/>
                <c:pt idx="0">
                  <c:v>7689.7000000000007</c:v>
                </c:pt>
                <c:pt idx="1">
                  <c:v>7852.65</c:v>
                </c:pt>
                <c:pt idx="2">
                  <c:v>10308.75</c:v>
                </c:pt>
                <c:pt idx="3">
                  <c:v>9859.1500000000015</c:v>
                </c:pt>
                <c:pt idx="4">
                  <c:v>9922.2999999999993</c:v>
                </c:pt>
                <c:pt idx="5">
                  <c:v>11643.8</c:v>
                </c:pt>
                <c:pt idx="6">
                  <c:v>11169.9</c:v>
                </c:pt>
                <c:pt idx="7">
                  <c:v>8128.95</c:v>
                </c:pt>
                <c:pt idx="8">
                  <c:v>9144.0499999999993</c:v>
                </c:pt>
                <c:pt idx="9">
                  <c:v>7793.6</c:v>
                </c:pt>
                <c:pt idx="10">
                  <c:v>10550.95</c:v>
                </c:pt>
                <c:pt idx="11">
                  <c:v>9889.35</c:v>
                </c:pt>
                <c:pt idx="12">
                  <c:v>10051.099999999999</c:v>
                </c:pt>
                <c:pt idx="13">
                  <c:v>9923.5499999999993</c:v>
                </c:pt>
                <c:pt idx="14">
                  <c:v>10185.349999999999</c:v>
                </c:pt>
                <c:pt idx="15">
                  <c:v>7313.45</c:v>
                </c:pt>
                <c:pt idx="16">
                  <c:v>7608.05</c:v>
                </c:pt>
                <c:pt idx="17">
                  <c:v>9359.4000000000015</c:v>
                </c:pt>
                <c:pt idx="18">
                  <c:v>8632.6500000000015</c:v>
                </c:pt>
                <c:pt idx="19">
                  <c:v>8234.75</c:v>
                </c:pt>
                <c:pt idx="20">
                  <c:v>9647.35</c:v>
                </c:pt>
                <c:pt idx="21">
                  <c:v>8903.6500000000015</c:v>
                </c:pt>
                <c:pt idx="22">
                  <c:v>8881.2999999999993</c:v>
                </c:pt>
                <c:pt idx="23">
                  <c:v>9775.7000000000007</c:v>
                </c:pt>
                <c:pt idx="24">
                  <c:v>9699.9</c:v>
                </c:pt>
                <c:pt idx="25">
                  <c:v>9137.7000000000007</c:v>
                </c:pt>
                <c:pt idx="26">
                  <c:v>9836.7999999999993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298E-4829-B773-608039B3FE91}"/>
            </c:ext>
          </c:extLst>
        </c:ser>
        <c:ser>
          <c:idx val="1"/>
          <c:order val="1"/>
          <c:tx>
            <c:strRef>
              <c:f>SP2_20!$G$39</c:f>
              <c:strCache>
                <c:ptCount val="1"/>
                <c:pt idx="0">
                  <c:v>UPPER_T [MPa]</c:v>
                </c:pt>
              </c:strCache>
            </c:strRef>
          </c:tx>
          <c:spPr>
            <a:ln w="22225" cap="rnd">
              <a:solidFill>
                <a:srgbClr val="FF000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(SP2_20!$J$23,SP2_20!$J$10)</c:f>
              <c:numCache>
                <c:formatCode>0.00</c:formatCode>
                <c:ptCount val="2"/>
                <c:pt idx="0" formatCode="General">
                  <c:v>3.02</c:v>
                </c:pt>
                <c:pt idx="1">
                  <c:v>5.4691742595777466</c:v>
                </c:pt>
              </c:numCache>
            </c:numRef>
          </c:xVal>
          <c:yVal>
            <c:numRef>
              <c:f>(SP2_20!$H$39,SP2_20!$H$39)</c:f>
              <c:numCache>
                <c:formatCode>0.0</c:formatCode>
                <c:ptCount val="2"/>
                <c:pt idx="0">
                  <c:v>12156.762499999997</c:v>
                </c:pt>
                <c:pt idx="1">
                  <c:v>12156.762499999997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298E-4829-B773-608039B3FE91}"/>
            </c:ext>
          </c:extLst>
        </c:ser>
        <c:ser>
          <c:idx val="2"/>
          <c:order val="2"/>
          <c:tx>
            <c:strRef>
              <c:f>SP2_20!$G$40</c:f>
              <c:strCache>
                <c:ptCount val="1"/>
                <c:pt idx="0">
                  <c:v>LOWER_T [MPa]</c:v>
                </c:pt>
              </c:strCache>
            </c:strRef>
          </c:tx>
          <c:spPr>
            <a:ln w="22225" cap="rnd">
              <a:solidFill>
                <a:srgbClr val="FF000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(SP2_20!$J$23,SP2_20!$J$10)</c:f>
              <c:numCache>
                <c:formatCode>0.00</c:formatCode>
                <c:ptCount val="2"/>
                <c:pt idx="0" formatCode="General">
                  <c:v>3.02</c:v>
                </c:pt>
                <c:pt idx="1">
                  <c:v>5.4691742595777466</c:v>
                </c:pt>
              </c:numCache>
            </c:numRef>
          </c:xVal>
          <c:yVal>
            <c:numRef>
              <c:f>(SP2_20!$H$40,SP2_20!$H$40)</c:f>
              <c:numCache>
                <c:formatCode>0.0</c:formatCode>
                <c:ptCount val="2"/>
                <c:pt idx="0">
                  <c:v>6199.8625000000029</c:v>
                </c:pt>
                <c:pt idx="1">
                  <c:v>6199.8625000000029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298E-4829-B773-608039B3FE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81117087"/>
        <c:axId val="781118527"/>
      </c:scatterChart>
      <c:valAx>
        <c:axId val="781117087"/>
        <c:scaling>
          <c:orientation val="minMax"/>
          <c:max val="5.4700000000000006"/>
          <c:min val="3.1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it-IT"/>
                  <a:t>v</a:t>
                </a:r>
                <a:r>
                  <a:rPr lang="it-IT" baseline="-25000"/>
                  <a:t>ssd</a:t>
                </a:r>
                <a:r>
                  <a:rPr lang="it-IT" baseline="0"/>
                  <a:t> [%]</a:t>
                </a:r>
                <a:endParaRPr lang="it-IT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it-IT"/>
            </a:p>
          </c:txPr>
        </c:title>
        <c:numFmt formatCode="0.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781118527"/>
        <c:crosses val="autoZero"/>
        <c:crossBetween val="midCat"/>
        <c:majorUnit val="0.30000000000000004"/>
      </c:valAx>
      <c:valAx>
        <c:axId val="781118527"/>
        <c:scaling>
          <c:orientation val="minMax"/>
          <c:max val="14000"/>
          <c:min val="5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it-IT"/>
                  <a:t>S</a:t>
                </a:r>
                <a:r>
                  <a:rPr lang="it-IT" baseline="-25000"/>
                  <a:t>AV</a:t>
                </a:r>
                <a:r>
                  <a:rPr lang="it-IT" baseline="0"/>
                  <a:t> [MPa]</a:t>
                </a:r>
                <a:endParaRPr lang="it-IT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it-IT"/>
            </a:p>
          </c:txPr>
        </c:title>
        <c:numFmt formatCode="0.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781117087"/>
        <c:crosses val="autoZero"/>
        <c:crossBetween val="midCat"/>
        <c:majorUnit val="2000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4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/>
              <a:t>v</a:t>
            </a:r>
            <a:r>
              <a:rPr lang="it-IT" baseline="-25000"/>
              <a:t>ssd</a:t>
            </a:r>
            <a:r>
              <a:rPr lang="it-IT" baseline="0"/>
              <a:t> vs S</a:t>
            </a:r>
            <a:r>
              <a:rPr lang="it-IT" baseline="-25000"/>
              <a:t>AV</a:t>
            </a:r>
            <a:endParaRPr lang="it-IT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PMB_20!$H$5</c:f>
              <c:strCache>
                <c:ptCount val="1"/>
                <c:pt idx="0">
                  <c:v>SAV [MPa]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diamond"/>
            <c:size val="6"/>
            <c:spPr>
              <a:noFill/>
              <a:ln w="9525">
                <a:solidFill>
                  <a:schemeClr val="tx1"/>
                </a:solidFill>
              </a:ln>
              <a:effectLst/>
            </c:spPr>
          </c:marker>
          <c:xVal>
            <c:numRef>
              <c:f>PMB_20!$J$6:$J$25</c:f>
              <c:numCache>
                <c:formatCode>0.00</c:formatCode>
                <c:ptCount val="20"/>
                <c:pt idx="0">
                  <c:v>3.6128884044355436</c:v>
                </c:pt>
                <c:pt idx="1">
                  <c:v>3.3858377708496423</c:v>
                </c:pt>
                <c:pt idx="2">
                  <c:v>3.7150679741415282</c:v>
                </c:pt>
                <c:pt idx="3">
                  <c:v>3.0526779815017946</c:v>
                </c:pt>
                <c:pt idx="4">
                  <c:v>3.0067194961712285</c:v>
                </c:pt>
                <c:pt idx="5">
                  <c:v>3.1957941746024954</c:v>
                </c:pt>
                <c:pt idx="6">
                  <c:v>2.7423171671668078</c:v>
                </c:pt>
                <c:pt idx="7">
                  <c:v>2.5419511372109405</c:v>
                </c:pt>
                <c:pt idx="8">
                  <c:v>3.4078776449920634</c:v>
                </c:pt>
                <c:pt idx="9">
                  <c:v>3.4402952974440515</c:v>
                </c:pt>
                <c:pt idx="10">
                  <c:v>3.9130950906580364</c:v>
                </c:pt>
                <c:pt idx="11">
                  <c:v>2.6356960179285793</c:v>
                </c:pt>
                <c:pt idx="12">
                  <c:v>3.9848080714693701</c:v>
                </c:pt>
                <c:pt idx="13">
                  <c:v>3.606568463823967</c:v>
                </c:pt>
                <c:pt idx="14">
                  <c:v>3.8887509030804956</c:v>
                </c:pt>
                <c:pt idx="15" formatCode="General">
                  <c:v>4.16</c:v>
                </c:pt>
                <c:pt idx="16">
                  <c:v>3.86</c:v>
                </c:pt>
                <c:pt idx="17">
                  <c:v>3.62</c:v>
                </c:pt>
                <c:pt idx="18">
                  <c:v>4.3819222677367486</c:v>
                </c:pt>
                <c:pt idx="19">
                  <c:v>3.88502942231439</c:v>
                </c:pt>
              </c:numCache>
            </c:numRef>
          </c:xVal>
          <c:yVal>
            <c:numRef>
              <c:f>PMB_20!$H$6:$H$25</c:f>
              <c:numCache>
                <c:formatCode>0.0</c:formatCode>
                <c:ptCount val="20"/>
                <c:pt idx="0">
                  <c:v>7562.9</c:v>
                </c:pt>
                <c:pt idx="1">
                  <c:v>8867.25</c:v>
                </c:pt>
                <c:pt idx="2">
                  <c:v>8440.2999999999993</c:v>
                </c:pt>
                <c:pt idx="3">
                  <c:v>8726.75</c:v>
                </c:pt>
                <c:pt idx="4">
                  <c:v>8051.1</c:v>
                </c:pt>
                <c:pt idx="5">
                  <c:v>8783.35</c:v>
                </c:pt>
                <c:pt idx="6">
                  <c:v>8608.7000000000007</c:v>
                </c:pt>
                <c:pt idx="7">
                  <c:v>8682.85</c:v>
                </c:pt>
                <c:pt idx="8">
                  <c:v>8993.2999999999993</c:v>
                </c:pt>
                <c:pt idx="9">
                  <c:v>6785.8</c:v>
                </c:pt>
                <c:pt idx="10">
                  <c:v>9350.5499999999993</c:v>
                </c:pt>
                <c:pt idx="11">
                  <c:v>9108.5999999999985</c:v>
                </c:pt>
                <c:pt idx="12">
                  <c:v>7534.1</c:v>
                </c:pt>
                <c:pt idx="13">
                  <c:v>7718.2999999999993</c:v>
                </c:pt>
                <c:pt idx="14">
                  <c:v>7416.5</c:v>
                </c:pt>
                <c:pt idx="15">
                  <c:v>7828.4</c:v>
                </c:pt>
                <c:pt idx="16">
                  <c:v>7937.4500000000007</c:v>
                </c:pt>
                <c:pt idx="17">
                  <c:v>8747.9000000000015</c:v>
                </c:pt>
                <c:pt idx="18">
                  <c:v>6771.85</c:v>
                </c:pt>
                <c:pt idx="19">
                  <c:v>6674.7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BB9A-4203-BC9B-005F05EA83CD}"/>
            </c:ext>
          </c:extLst>
        </c:ser>
        <c:ser>
          <c:idx val="1"/>
          <c:order val="1"/>
          <c:tx>
            <c:strRef>
              <c:f>PMB_20!$G$32</c:f>
              <c:strCache>
                <c:ptCount val="1"/>
                <c:pt idx="0">
                  <c:v>UPPER_T [MPa]</c:v>
                </c:pt>
              </c:strCache>
            </c:strRef>
          </c:tx>
          <c:spPr>
            <a:ln w="25400" cap="rnd">
              <a:solidFill>
                <a:srgbClr val="FF000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(PMB_20!$J$13,PMB_20!$J$24)</c:f>
              <c:numCache>
                <c:formatCode>0.00</c:formatCode>
                <c:ptCount val="2"/>
                <c:pt idx="0">
                  <c:v>2.5419511372109405</c:v>
                </c:pt>
                <c:pt idx="1">
                  <c:v>4.3819222677367486</c:v>
                </c:pt>
              </c:numCache>
            </c:numRef>
          </c:xVal>
          <c:yVal>
            <c:numRef>
              <c:f>(PMB_20!$H$32,PMB_20!$H$32)</c:f>
              <c:numCache>
                <c:formatCode>0.0</c:formatCode>
                <c:ptCount val="2"/>
                <c:pt idx="0">
                  <c:v>10558.356250000003</c:v>
                </c:pt>
                <c:pt idx="1">
                  <c:v>10558.356250000003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BB9A-4203-BC9B-005F05EA83CD}"/>
            </c:ext>
          </c:extLst>
        </c:ser>
        <c:ser>
          <c:idx val="2"/>
          <c:order val="2"/>
          <c:tx>
            <c:strRef>
              <c:f>PMB_20!$G$33</c:f>
              <c:strCache>
                <c:ptCount val="1"/>
                <c:pt idx="0">
                  <c:v>LOWER_T [MPa]</c:v>
                </c:pt>
              </c:strCache>
            </c:strRef>
          </c:tx>
          <c:spPr>
            <a:ln w="25400" cap="rnd">
              <a:solidFill>
                <a:srgbClr val="FF000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(PMB_20!$J$13,PMB_20!$J$24)</c:f>
              <c:numCache>
                <c:formatCode>0.00</c:formatCode>
                <c:ptCount val="2"/>
                <c:pt idx="0">
                  <c:v>2.5419511372109405</c:v>
                </c:pt>
                <c:pt idx="1">
                  <c:v>4.3819222677367486</c:v>
                </c:pt>
              </c:numCache>
            </c:numRef>
          </c:xVal>
          <c:yVal>
            <c:numRef>
              <c:f>(PMB_20!$H$33,PMB_20!$H$33)</c:f>
              <c:numCache>
                <c:formatCode>0.0</c:formatCode>
                <c:ptCount val="2"/>
                <c:pt idx="0">
                  <c:v>5754.1062499999989</c:v>
                </c:pt>
                <c:pt idx="1">
                  <c:v>5754.1062499999989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BB9A-4203-BC9B-005F05EA83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81117087"/>
        <c:axId val="781118527"/>
      </c:scatterChart>
      <c:valAx>
        <c:axId val="781117087"/>
        <c:scaling>
          <c:orientation val="minMax"/>
          <c:max val="3.98"/>
          <c:min val="2.54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it-IT"/>
                  <a:t>v</a:t>
                </a:r>
                <a:r>
                  <a:rPr lang="it-IT" baseline="-25000"/>
                  <a:t>ssd</a:t>
                </a:r>
                <a:r>
                  <a:rPr lang="it-IT" baseline="0"/>
                  <a:t> [%]</a:t>
                </a:r>
                <a:endParaRPr lang="it-IT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it-IT"/>
            </a:p>
          </c:txPr>
        </c:title>
        <c:numFmt formatCode="0.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781118527"/>
        <c:crosses val="autoZero"/>
        <c:crossBetween val="midCat"/>
        <c:majorUnit val="0.2"/>
      </c:valAx>
      <c:valAx>
        <c:axId val="781118527"/>
        <c:scaling>
          <c:orientation val="minMax"/>
          <c:min val="5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it-IT"/>
                  <a:t>S</a:t>
                </a:r>
                <a:r>
                  <a:rPr lang="it-IT" baseline="-25000"/>
                  <a:t>AV</a:t>
                </a:r>
                <a:r>
                  <a:rPr lang="it-IT" baseline="0"/>
                  <a:t> [MPa]</a:t>
                </a:r>
                <a:endParaRPr lang="it-IT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it-IT"/>
            </a:p>
          </c:txPr>
        </c:title>
        <c:numFmt formatCode="0.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781117087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4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/>
              <a:t>v</a:t>
            </a:r>
            <a:r>
              <a:rPr lang="it-IT" baseline="-25000"/>
              <a:t>ssd</a:t>
            </a:r>
            <a:r>
              <a:rPr lang="it-IT" baseline="0"/>
              <a:t> vs S</a:t>
            </a:r>
            <a:r>
              <a:rPr lang="it-IT" baseline="-25000"/>
              <a:t>AV</a:t>
            </a:r>
            <a:endParaRPr lang="it-IT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REF_20!$H$5</c:f>
              <c:strCache>
                <c:ptCount val="1"/>
                <c:pt idx="0">
                  <c:v>SAV [MPa]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diamond"/>
            <c:size val="6"/>
            <c:spPr>
              <a:noFill/>
              <a:ln w="9525">
                <a:solidFill>
                  <a:schemeClr val="tx1"/>
                </a:solidFill>
              </a:ln>
              <a:effectLst/>
            </c:spPr>
          </c:marker>
          <c:xVal>
            <c:numRef>
              <c:f>REF_20!$J$6:$J$23</c:f>
              <c:numCache>
                <c:formatCode>0.00</c:formatCode>
                <c:ptCount val="18"/>
                <c:pt idx="0">
                  <c:v>2.8645049592039284</c:v>
                </c:pt>
                <c:pt idx="1">
                  <c:v>3.6161401961747219</c:v>
                </c:pt>
                <c:pt idx="2">
                  <c:v>3.8016986030533828</c:v>
                </c:pt>
                <c:pt idx="3">
                  <c:v>3.5126279901531832</c:v>
                </c:pt>
                <c:pt idx="4">
                  <c:v>3.908539691830959</c:v>
                </c:pt>
                <c:pt idx="5">
                  <c:v>4.7313801986754385</c:v>
                </c:pt>
                <c:pt idx="6">
                  <c:v>3.8795190239885757</c:v>
                </c:pt>
                <c:pt idx="7">
                  <c:v>3.6630526514781936</c:v>
                </c:pt>
                <c:pt idx="8">
                  <c:v>3.5220391532266415</c:v>
                </c:pt>
                <c:pt idx="9">
                  <c:v>4.2380000700544489</c:v>
                </c:pt>
                <c:pt idx="10">
                  <c:v>3.7970507070226645</c:v>
                </c:pt>
                <c:pt idx="11">
                  <c:v>4.2262698263548</c:v>
                </c:pt>
                <c:pt idx="12">
                  <c:v>3.65</c:v>
                </c:pt>
                <c:pt idx="13">
                  <c:v>3.5</c:v>
                </c:pt>
                <c:pt idx="14">
                  <c:v>3.93</c:v>
                </c:pt>
                <c:pt idx="15">
                  <c:v>3.03</c:v>
                </c:pt>
                <c:pt idx="16">
                  <c:v>4.1342526672834667</c:v>
                </c:pt>
                <c:pt idx="17">
                  <c:v>4.0068059285690243</c:v>
                </c:pt>
              </c:numCache>
            </c:numRef>
          </c:xVal>
          <c:yVal>
            <c:numRef>
              <c:f>REF_20!$H$6:$H$23</c:f>
              <c:numCache>
                <c:formatCode>0.0</c:formatCode>
                <c:ptCount val="18"/>
                <c:pt idx="0">
                  <c:v>7567</c:v>
                </c:pt>
                <c:pt idx="1">
                  <c:v>8144.9</c:v>
                </c:pt>
                <c:pt idx="2">
                  <c:v>7720.55</c:v>
                </c:pt>
                <c:pt idx="3">
                  <c:v>8876.5999999999985</c:v>
                </c:pt>
                <c:pt idx="4">
                  <c:v>8621</c:v>
                </c:pt>
                <c:pt idx="5">
                  <c:v>8162.3</c:v>
                </c:pt>
                <c:pt idx="6">
                  <c:v>8142.5</c:v>
                </c:pt>
                <c:pt idx="7">
                  <c:v>7728.9</c:v>
                </c:pt>
                <c:pt idx="8">
                  <c:v>7610.25</c:v>
                </c:pt>
                <c:pt idx="9">
                  <c:v>7836.6</c:v>
                </c:pt>
                <c:pt idx="10">
                  <c:v>9380.5499999999993</c:v>
                </c:pt>
                <c:pt idx="11">
                  <c:v>9272.4500000000007</c:v>
                </c:pt>
                <c:pt idx="12">
                  <c:v>9129.7999999999993</c:v>
                </c:pt>
                <c:pt idx="13">
                  <c:v>10532.7</c:v>
                </c:pt>
                <c:pt idx="14">
                  <c:v>9357.75</c:v>
                </c:pt>
                <c:pt idx="15">
                  <c:v>9383.0999999999985</c:v>
                </c:pt>
                <c:pt idx="16">
                  <c:v>7268.1</c:v>
                </c:pt>
                <c:pt idx="17">
                  <c:v>7797.4500000000007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F06E-4089-8E7B-A5CC542F60FD}"/>
            </c:ext>
          </c:extLst>
        </c:ser>
        <c:ser>
          <c:idx val="1"/>
          <c:order val="1"/>
          <c:tx>
            <c:strRef>
              <c:f>REF_20!$G$30</c:f>
              <c:strCache>
                <c:ptCount val="1"/>
                <c:pt idx="0">
                  <c:v>UPPER_T [MPa]</c:v>
                </c:pt>
              </c:strCache>
            </c:strRef>
          </c:tx>
          <c:spPr>
            <a:ln w="25400" cap="rnd">
              <a:solidFill>
                <a:srgbClr val="FF000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(REF_20!$J$6,REF_20!$J$11)</c:f>
              <c:numCache>
                <c:formatCode>0.00</c:formatCode>
                <c:ptCount val="2"/>
                <c:pt idx="0">
                  <c:v>2.8645049592039284</c:v>
                </c:pt>
                <c:pt idx="1">
                  <c:v>4.7313801986754385</c:v>
                </c:pt>
              </c:numCache>
            </c:numRef>
          </c:xVal>
          <c:yVal>
            <c:numRef>
              <c:f>(REF_20!$H$30,REF_20!$H$30)</c:f>
              <c:numCache>
                <c:formatCode>0.0</c:formatCode>
                <c:ptCount val="2"/>
                <c:pt idx="0">
                  <c:v>11472.9125</c:v>
                </c:pt>
                <c:pt idx="1">
                  <c:v>11472.9125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F06E-4089-8E7B-A5CC542F60FD}"/>
            </c:ext>
          </c:extLst>
        </c:ser>
        <c:ser>
          <c:idx val="2"/>
          <c:order val="2"/>
          <c:tx>
            <c:strRef>
              <c:f>REF_20!$G$31</c:f>
              <c:strCache>
                <c:ptCount val="1"/>
                <c:pt idx="0">
                  <c:v>LOWER_T [MPa]</c:v>
                </c:pt>
              </c:strCache>
            </c:strRef>
          </c:tx>
          <c:spPr>
            <a:ln w="25400" cap="rnd">
              <a:solidFill>
                <a:srgbClr val="FF000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(REF_20!$J$6,REF_20!$J$11)</c:f>
              <c:numCache>
                <c:formatCode>0.00</c:formatCode>
                <c:ptCount val="2"/>
                <c:pt idx="0">
                  <c:v>2.8645049592039284</c:v>
                </c:pt>
                <c:pt idx="1">
                  <c:v>4.7313801986754385</c:v>
                </c:pt>
              </c:numCache>
            </c:numRef>
          </c:xVal>
          <c:yVal>
            <c:numRef>
              <c:f>(REF_20!$H$31,REF_20!$H$31)</c:f>
              <c:numCache>
                <c:formatCode>0.0</c:formatCode>
                <c:ptCount val="2"/>
                <c:pt idx="0">
                  <c:v>5509.9125000000004</c:v>
                </c:pt>
                <c:pt idx="1">
                  <c:v>5509.9125000000004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F06E-4089-8E7B-A5CC542F60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81117087"/>
        <c:axId val="781118527"/>
      </c:scatterChart>
      <c:valAx>
        <c:axId val="781117087"/>
        <c:scaling>
          <c:orientation val="minMax"/>
          <c:max val="4.7300000000000004"/>
          <c:min val="2.86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it-IT"/>
                  <a:t>v</a:t>
                </a:r>
                <a:r>
                  <a:rPr lang="it-IT" baseline="-25000"/>
                  <a:t>ssd</a:t>
                </a:r>
                <a:r>
                  <a:rPr lang="it-IT" baseline="0"/>
                  <a:t> [%]</a:t>
                </a:r>
                <a:endParaRPr lang="it-IT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it-IT"/>
            </a:p>
          </c:txPr>
        </c:title>
        <c:numFmt formatCode="0.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781118527"/>
        <c:crosses val="autoZero"/>
        <c:crossBetween val="midCat"/>
        <c:majorUnit val="0.2"/>
      </c:valAx>
      <c:valAx>
        <c:axId val="781118527"/>
        <c:scaling>
          <c:orientation val="minMax"/>
          <c:min val="5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it-IT"/>
                  <a:t>S</a:t>
                </a:r>
                <a:r>
                  <a:rPr lang="it-IT" baseline="-25000"/>
                  <a:t>AV</a:t>
                </a:r>
                <a:r>
                  <a:rPr lang="it-IT" baseline="0"/>
                  <a:t> [MPa]</a:t>
                </a:r>
                <a:endParaRPr lang="it-IT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it-IT"/>
            </a:p>
          </c:txPr>
        </c:title>
        <c:numFmt formatCode="0.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781117087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4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/>
              <a:t>v</a:t>
            </a:r>
            <a:r>
              <a:rPr lang="it-IT" baseline="-25000"/>
              <a:t>ssd</a:t>
            </a:r>
            <a:r>
              <a:rPr lang="it-IT" baseline="0"/>
              <a:t> vs S</a:t>
            </a:r>
            <a:r>
              <a:rPr lang="it-IT" baseline="-25000"/>
              <a:t>AV</a:t>
            </a:r>
            <a:endParaRPr lang="it-IT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PMB_50!$H$5</c:f>
              <c:strCache>
                <c:ptCount val="1"/>
                <c:pt idx="0">
                  <c:v>SAV [MPa]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diamond"/>
            <c:size val="6"/>
            <c:spPr>
              <a:noFill/>
              <a:ln w="9525">
                <a:solidFill>
                  <a:schemeClr val="tx1"/>
                </a:solidFill>
              </a:ln>
              <a:effectLst/>
            </c:spPr>
          </c:marker>
          <c:xVal>
            <c:numRef>
              <c:f>PMB_50!$J$6:$J$23</c:f>
              <c:numCache>
                <c:formatCode>0.00</c:formatCode>
                <c:ptCount val="18"/>
                <c:pt idx="0">
                  <c:v>3.69</c:v>
                </c:pt>
                <c:pt idx="1">
                  <c:v>3.91</c:v>
                </c:pt>
                <c:pt idx="2">
                  <c:v>3.44</c:v>
                </c:pt>
                <c:pt idx="3">
                  <c:v>3.95</c:v>
                </c:pt>
                <c:pt idx="4">
                  <c:v>4.34</c:v>
                </c:pt>
                <c:pt idx="5">
                  <c:v>3.71</c:v>
                </c:pt>
                <c:pt idx="6">
                  <c:v>4.18</c:v>
                </c:pt>
                <c:pt idx="7">
                  <c:v>3.42</c:v>
                </c:pt>
                <c:pt idx="8">
                  <c:v>4</c:v>
                </c:pt>
                <c:pt idx="9">
                  <c:v>3.99</c:v>
                </c:pt>
                <c:pt idx="10">
                  <c:v>3.68</c:v>
                </c:pt>
                <c:pt idx="11">
                  <c:v>3.88</c:v>
                </c:pt>
                <c:pt idx="12">
                  <c:v>3.64</c:v>
                </c:pt>
                <c:pt idx="13">
                  <c:v>3.8</c:v>
                </c:pt>
                <c:pt idx="14">
                  <c:v>3.93</c:v>
                </c:pt>
                <c:pt idx="15" formatCode="General">
                  <c:v>3.64</c:v>
                </c:pt>
                <c:pt idx="16" formatCode="General">
                  <c:v>4.29</c:v>
                </c:pt>
                <c:pt idx="17" formatCode="General">
                  <c:v>2.99</c:v>
                </c:pt>
              </c:numCache>
            </c:numRef>
          </c:xVal>
          <c:yVal>
            <c:numRef>
              <c:f>PMB_50!$H$6:$H$23</c:f>
              <c:numCache>
                <c:formatCode>0.0</c:formatCode>
                <c:ptCount val="18"/>
                <c:pt idx="0">
                  <c:v>10310.299999999999</c:v>
                </c:pt>
                <c:pt idx="1">
                  <c:v>10896.7</c:v>
                </c:pt>
                <c:pt idx="2">
                  <c:v>11828.85</c:v>
                </c:pt>
                <c:pt idx="3">
                  <c:v>12224.25</c:v>
                </c:pt>
                <c:pt idx="4">
                  <c:v>12988.849999999999</c:v>
                </c:pt>
                <c:pt idx="5">
                  <c:v>12509.75</c:v>
                </c:pt>
                <c:pt idx="6">
                  <c:v>12673.7</c:v>
                </c:pt>
                <c:pt idx="7">
                  <c:v>14827.05</c:v>
                </c:pt>
                <c:pt idx="8">
                  <c:v>12349.6</c:v>
                </c:pt>
                <c:pt idx="9">
                  <c:v>12599.599999999999</c:v>
                </c:pt>
                <c:pt idx="10">
                  <c:v>13858.55</c:v>
                </c:pt>
                <c:pt idx="11">
                  <c:v>10897.05</c:v>
                </c:pt>
                <c:pt idx="12">
                  <c:v>13051.95</c:v>
                </c:pt>
                <c:pt idx="13">
                  <c:v>12697.9</c:v>
                </c:pt>
                <c:pt idx="14">
                  <c:v>12205.2</c:v>
                </c:pt>
                <c:pt idx="15">
                  <c:v>12570.2</c:v>
                </c:pt>
                <c:pt idx="16">
                  <c:v>12133.45</c:v>
                </c:pt>
                <c:pt idx="17">
                  <c:v>14451.55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2E6C-40DD-9C4C-6CF4E3C1B183}"/>
            </c:ext>
          </c:extLst>
        </c:ser>
        <c:ser>
          <c:idx val="1"/>
          <c:order val="1"/>
          <c:tx>
            <c:strRef>
              <c:f>PMB_50!$G$30</c:f>
              <c:strCache>
                <c:ptCount val="1"/>
                <c:pt idx="0">
                  <c:v>UPPER_T [MPa]</c:v>
                </c:pt>
              </c:strCache>
            </c:strRef>
          </c:tx>
          <c:spPr>
            <a:ln w="25400" cap="rnd">
              <a:solidFill>
                <a:srgbClr val="FF0000"/>
              </a:solidFill>
              <a:prstDash val="sysDash"/>
              <a:round/>
            </a:ln>
            <a:effectLst/>
          </c:spPr>
          <c:marker>
            <c:symbol val="none"/>
          </c:marker>
          <c:xVal>
            <c:numRef>
              <c:f>(PMB_50!$J$13,PMB_50!$J$10)</c:f>
              <c:numCache>
                <c:formatCode>0.00</c:formatCode>
                <c:ptCount val="2"/>
                <c:pt idx="0">
                  <c:v>3.42</c:v>
                </c:pt>
                <c:pt idx="1">
                  <c:v>4.34</c:v>
                </c:pt>
              </c:numCache>
            </c:numRef>
          </c:xVal>
          <c:yVal>
            <c:numRef>
              <c:f>(PMB_50!$H$30,PMB_50!$H$30)</c:f>
              <c:numCache>
                <c:formatCode>0.0</c:formatCode>
                <c:ptCount val="2"/>
                <c:pt idx="0">
                  <c:v>14063.199999999997</c:v>
                </c:pt>
                <c:pt idx="1">
                  <c:v>14063.199999999997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2E6C-40DD-9C4C-6CF4E3C1B183}"/>
            </c:ext>
          </c:extLst>
        </c:ser>
        <c:ser>
          <c:idx val="2"/>
          <c:order val="2"/>
          <c:tx>
            <c:strRef>
              <c:f>PMB_50!$G$31</c:f>
              <c:strCache>
                <c:ptCount val="1"/>
                <c:pt idx="0">
                  <c:v>LOWER_T [MPa]</c:v>
                </c:pt>
              </c:strCache>
            </c:strRef>
          </c:tx>
          <c:spPr>
            <a:ln w="25400" cap="rnd">
              <a:solidFill>
                <a:srgbClr val="FF0000"/>
              </a:solidFill>
              <a:prstDash val="sysDash"/>
              <a:round/>
            </a:ln>
            <a:effectLst/>
          </c:spPr>
          <c:marker>
            <c:symbol val="none"/>
          </c:marker>
          <c:xVal>
            <c:numRef>
              <c:f>(PMB_50!$J$13,PMB_50!$J$10)</c:f>
              <c:numCache>
                <c:formatCode>0.00</c:formatCode>
                <c:ptCount val="2"/>
                <c:pt idx="0">
                  <c:v>3.42</c:v>
                </c:pt>
                <c:pt idx="1">
                  <c:v>4.34</c:v>
                </c:pt>
              </c:numCache>
            </c:numRef>
          </c:xVal>
          <c:yVal>
            <c:numRef>
              <c:f>(PMB_50!$H$31,PMB_50!$H$31)</c:f>
              <c:numCache>
                <c:formatCode>0.0</c:formatCode>
                <c:ptCount val="2"/>
                <c:pt idx="0">
                  <c:v>11004.300000000003</c:v>
                </c:pt>
                <c:pt idx="1">
                  <c:v>11004.300000000003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2E6C-40DD-9C4C-6CF4E3C1B1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81117087"/>
        <c:axId val="781118527"/>
      </c:scatterChart>
      <c:valAx>
        <c:axId val="781117087"/>
        <c:scaling>
          <c:orientation val="minMax"/>
          <c:max val="4.3599999999999994"/>
          <c:min val="3.4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it-IT"/>
                  <a:t>v</a:t>
                </a:r>
                <a:r>
                  <a:rPr lang="it-IT" baseline="-25000"/>
                  <a:t>ssd</a:t>
                </a:r>
                <a:r>
                  <a:rPr lang="it-IT" baseline="0"/>
                  <a:t> [%]</a:t>
                </a:r>
                <a:endParaRPr lang="it-IT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it-IT"/>
            </a:p>
          </c:txPr>
        </c:title>
        <c:numFmt formatCode="0.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781118527"/>
        <c:crosses val="autoZero"/>
        <c:crossBetween val="midCat"/>
      </c:valAx>
      <c:valAx>
        <c:axId val="781118527"/>
        <c:scaling>
          <c:orientation val="minMax"/>
          <c:min val="8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it-IT"/>
                  <a:t>S</a:t>
                </a:r>
                <a:r>
                  <a:rPr lang="it-IT" baseline="-25000"/>
                  <a:t>AV</a:t>
                </a:r>
                <a:r>
                  <a:rPr lang="it-IT" baseline="0"/>
                  <a:t> [MPa]</a:t>
                </a:r>
                <a:endParaRPr lang="it-IT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it-IT"/>
            </a:p>
          </c:txPr>
        </c:title>
        <c:numFmt formatCode="0.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781117087"/>
        <c:crosses val="autoZero"/>
        <c:crossBetween val="midCat"/>
        <c:majorUnit val="2000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/>
              <a:t>v</a:t>
            </a:r>
            <a:r>
              <a:rPr lang="it-IT" baseline="-25000"/>
              <a:t>ssd</a:t>
            </a:r>
            <a:r>
              <a:rPr lang="it-IT" baseline="0"/>
              <a:t> vs N</a:t>
            </a:r>
            <a:r>
              <a:rPr lang="it-IT" baseline="-25000"/>
              <a:t>giri</a:t>
            </a:r>
            <a:endParaRPr lang="it-IT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'ACR PMB-20'!$J$10</c:f>
              <c:strCache>
                <c:ptCount val="1"/>
                <c:pt idx="0">
                  <c:v>vSSD [%]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diamond"/>
            <c:size val="5"/>
            <c:spPr>
              <a:noFill/>
              <a:ln w="9525">
                <a:solidFill>
                  <a:schemeClr val="tx1"/>
                </a:solidFill>
              </a:ln>
              <a:effectLst/>
            </c:spPr>
          </c:marker>
          <c:xVal>
            <c:numRef>
              <c:f>'ACR PMB-20'!$H$11:$H$30</c:f>
              <c:numCache>
                <c:formatCode>General</c:formatCode>
                <c:ptCount val="20"/>
                <c:pt idx="0">
                  <c:v>182</c:v>
                </c:pt>
                <c:pt idx="1">
                  <c:v>174</c:v>
                </c:pt>
                <c:pt idx="2">
                  <c:v>165</c:v>
                </c:pt>
                <c:pt idx="3">
                  <c:v>222</c:v>
                </c:pt>
                <c:pt idx="4">
                  <c:v>191</c:v>
                </c:pt>
                <c:pt idx="5">
                  <c:v>265</c:v>
                </c:pt>
                <c:pt idx="6">
                  <c:v>176</c:v>
                </c:pt>
                <c:pt idx="7">
                  <c:v>300</c:v>
                </c:pt>
                <c:pt idx="8">
                  <c:v>165</c:v>
                </c:pt>
                <c:pt idx="9">
                  <c:v>149</c:v>
                </c:pt>
                <c:pt idx="10">
                  <c:v>167</c:v>
                </c:pt>
                <c:pt idx="11">
                  <c:v>247</c:v>
                </c:pt>
                <c:pt idx="12">
                  <c:v>169</c:v>
                </c:pt>
                <c:pt idx="13">
                  <c:v>185</c:v>
                </c:pt>
                <c:pt idx="14">
                  <c:v>235</c:v>
                </c:pt>
                <c:pt idx="15">
                  <c:v>131</c:v>
                </c:pt>
                <c:pt idx="16">
                  <c:v>144</c:v>
                </c:pt>
                <c:pt idx="17">
                  <c:v>195</c:v>
                </c:pt>
                <c:pt idx="18">
                  <c:v>340</c:v>
                </c:pt>
                <c:pt idx="19">
                  <c:v>500</c:v>
                </c:pt>
              </c:numCache>
            </c:numRef>
          </c:xVal>
          <c:yVal>
            <c:numRef>
              <c:f>'ACR PMB-20'!$J$11:$J$30</c:f>
              <c:numCache>
                <c:formatCode>0.00</c:formatCode>
                <c:ptCount val="20"/>
                <c:pt idx="0">
                  <c:v>3.6128884044355436</c:v>
                </c:pt>
                <c:pt idx="1">
                  <c:v>3.3858377708496423</c:v>
                </c:pt>
                <c:pt idx="2">
                  <c:v>3.7150679741415282</c:v>
                </c:pt>
                <c:pt idx="3">
                  <c:v>3.0526779815017946</c:v>
                </c:pt>
                <c:pt idx="4">
                  <c:v>3.0067194961712285</c:v>
                </c:pt>
                <c:pt idx="5">
                  <c:v>3.1957941746024954</c:v>
                </c:pt>
                <c:pt idx="6">
                  <c:v>2.7423171671668078</c:v>
                </c:pt>
                <c:pt idx="7">
                  <c:v>2.5419511372109405</c:v>
                </c:pt>
                <c:pt idx="8">
                  <c:v>3.4078776449920634</c:v>
                </c:pt>
                <c:pt idx="9">
                  <c:v>3.4402952974440515</c:v>
                </c:pt>
                <c:pt idx="10">
                  <c:v>3.9130950906580364</c:v>
                </c:pt>
                <c:pt idx="11">
                  <c:v>2.6356960179285793</c:v>
                </c:pt>
                <c:pt idx="12">
                  <c:v>3.9848080714693701</c:v>
                </c:pt>
                <c:pt idx="13">
                  <c:v>3.606568463823967</c:v>
                </c:pt>
                <c:pt idx="14">
                  <c:v>3.8887509030804956</c:v>
                </c:pt>
                <c:pt idx="15">
                  <c:v>4.16</c:v>
                </c:pt>
                <c:pt idx="16">
                  <c:v>3.86</c:v>
                </c:pt>
                <c:pt idx="17">
                  <c:v>3.62</c:v>
                </c:pt>
                <c:pt idx="18">
                  <c:v>4.3819222677367486</c:v>
                </c:pt>
                <c:pt idx="19">
                  <c:v>3.88502942231439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EE98-41F8-8B56-6BEE457A4435}"/>
            </c:ext>
          </c:extLst>
        </c:ser>
        <c:ser>
          <c:idx val="1"/>
          <c:order val="1"/>
          <c:tx>
            <c:strRef>
              <c:f>'ACR PMB-20'!$B$36</c:f>
              <c:strCache>
                <c:ptCount val="1"/>
                <c:pt idx="0">
                  <c:v>UPPER_T [%]</c:v>
                </c:pt>
              </c:strCache>
            </c:strRef>
          </c:tx>
          <c:spPr>
            <a:ln w="25400" cap="rnd">
              <a:solidFill>
                <a:srgbClr val="FF0000"/>
              </a:solidFill>
              <a:prstDash val="sysDash"/>
              <a:round/>
            </a:ln>
            <a:effectLst/>
          </c:spPr>
          <c:marker>
            <c:symbol val="none"/>
          </c:marker>
          <c:xVal>
            <c:numRef>
              <c:f>('ACR PMB-20'!$H$30,'ACR PMB-20'!$H$26)</c:f>
              <c:numCache>
                <c:formatCode>General</c:formatCode>
                <c:ptCount val="2"/>
                <c:pt idx="0">
                  <c:v>500</c:v>
                </c:pt>
                <c:pt idx="1">
                  <c:v>131</c:v>
                </c:pt>
              </c:numCache>
            </c:numRef>
          </c:xVal>
          <c:yVal>
            <c:numRef>
              <c:f>('ACR PMB-20'!$J$36,'ACR PMB-20'!$J$36)</c:f>
              <c:numCache>
                <c:formatCode>0.00</c:formatCode>
                <c:ptCount val="2"/>
                <c:pt idx="0">
                  <c:v>4.974876791773811</c:v>
                </c:pt>
                <c:pt idx="1">
                  <c:v>4.974876791773811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EE98-41F8-8B56-6BEE457A4435}"/>
            </c:ext>
          </c:extLst>
        </c:ser>
        <c:ser>
          <c:idx val="2"/>
          <c:order val="2"/>
          <c:tx>
            <c:strRef>
              <c:f>'ACR PMB-20'!$B$37</c:f>
              <c:strCache>
                <c:ptCount val="1"/>
                <c:pt idx="0">
                  <c:v>LOWER_T [%]</c:v>
                </c:pt>
              </c:strCache>
            </c:strRef>
          </c:tx>
          <c:spPr>
            <a:ln w="25400" cap="rnd">
              <a:solidFill>
                <a:srgbClr val="FF0000"/>
              </a:solidFill>
              <a:prstDash val="sysDash"/>
              <a:round/>
            </a:ln>
            <a:effectLst/>
          </c:spPr>
          <c:marker>
            <c:symbol val="none"/>
          </c:marker>
          <c:xVal>
            <c:numRef>
              <c:f>('ACR PMB-20'!$H$30,'ACR PMB-20'!$H$26)</c:f>
              <c:numCache>
                <c:formatCode>General</c:formatCode>
                <c:ptCount val="2"/>
                <c:pt idx="0">
                  <c:v>500</c:v>
                </c:pt>
                <c:pt idx="1">
                  <c:v>131</c:v>
                </c:pt>
              </c:numCache>
            </c:numRef>
          </c:xVal>
          <c:yVal>
            <c:numRef>
              <c:f>('ACR PMB-20'!$J$37,'ACR PMB-20'!$J$37)</c:f>
              <c:numCache>
                <c:formatCode>0.00</c:formatCode>
                <c:ptCount val="2"/>
                <c:pt idx="0">
                  <c:v>2.0710981270594253</c:v>
                </c:pt>
                <c:pt idx="1">
                  <c:v>2.0710981270594253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EE98-41F8-8B56-6BEE457A44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87335424"/>
        <c:axId val="787335904"/>
      </c:scatterChart>
      <c:valAx>
        <c:axId val="787335424"/>
        <c:scaling>
          <c:orientation val="minMax"/>
          <c:max val="501"/>
          <c:min val="148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it-IT"/>
                  <a:t>N</a:t>
                </a:r>
                <a:r>
                  <a:rPr lang="it-IT" baseline="-25000"/>
                  <a:t>giri</a:t>
                </a:r>
                <a:r>
                  <a:rPr lang="it-IT" baseline="0"/>
                  <a:t> [-]</a:t>
                </a:r>
                <a:endParaRPr lang="it-IT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it-IT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787335904"/>
        <c:crosses val="autoZero"/>
        <c:crossBetween val="midCat"/>
      </c:valAx>
      <c:valAx>
        <c:axId val="787335904"/>
        <c:scaling>
          <c:orientation val="minMax"/>
          <c:min val="1.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it-IT"/>
                  <a:t>v</a:t>
                </a:r>
                <a:r>
                  <a:rPr lang="it-IT" baseline="-25000"/>
                  <a:t>ssd</a:t>
                </a:r>
                <a:r>
                  <a:rPr lang="it-IT" baseline="0"/>
                  <a:t> [%]</a:t>
                </a:r>
                <a:endParaRPr lang="it-IT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it-IT"/>
            </a:p>
          </c:txPr>
        </c:title>
        <c:numFmt formatCode="0.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78733542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/>
              <a:t>PERCENTUALE</a:t>
            </a:r>
            <a:r>
              <a:rPr lang="it-IT" baseline="0"/>
              <a:t> DI VUOTI</a:t>
            </a:r>
            <a:endParaRPr lang="it-IT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'ACR REF-20'!$I$10</c:f>
              <c:strCache>
                <c:ptCount val="1"/>
                <c:pt idx="0">
                  <c:v>vgeo [%]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'ACR REF-20'!$B$11:$B$28</c:f>
              <c:strCache>
                <c:ptCount val="18"/>
                <c:pt idx="0">
                  <c:v>E1</c:v>
                </c:pt>
                <c:pt idx="1">
                  <c:v>E2</c:v>
                </c:pt>
                <c:pt idx="2">
                  <c:v>E3</c:v>
                </c:pt>
                <c:pt idx="3">
                  <c:v>E4</c:v>
                </c:pt>
                <c:pt idx="4">
                  <c:v>E5</c:v>
                </c:pt>
                <c:pt idx="5">
                  <c:v>E6</c:v>
                </c:pt>
                <c:pt idx="6">
                  <c:v>E7</c:v>
                </c:pt>
                <c:pt idx="7">
                  <c:v>E8</c:v>
                </c:pt>
                <c:pt idx="8">
                  <c:v>E9</c:v>
                </c:pt>
                <c:pt idx="9">
                  <c:v>E10</c:v>
                </c:pt>
                <c:pt idx="10">
                  <c:v>E11</c:v>
                </c:pt>
                <c:pt idx="11">
                  <c:v>E12</c:v>
                </c:pt>
                <c:pt idx="12">
                  <c:v>E13</c:v>
                </c:pt>
                <c:pt idx="13">
                  <c:v>E14</c:v>
                </c:pt>
                <c:pt idx="14">
                  <c:v>E15</c:v>
                </c:pt>
                <c:pt idx="15">
                  <c:v>E16</c:v>
                </c:pt>
                <c:pt idx="16">
                  <c:v>E17</c:v>
                </c:pt>
                <c:pt idx="17">
                  <c:v>E18</c:v>
                </c:pt>
              </c:strCache>
            </c:strRef>
          </c:cat>
          <c:val>
            <c:numRef>
              <c:f>'ACR REF-20'!$I$11:$I$28</c:f>
              <c:numCache>
                <c:formatCode>0.00</c:formatCode>
                <c:ptCount val="18"/>
                <c:pt idx="0">
                  <c:v>6.5629596370109127</c:v>
                </c:pt>
                <c:pt idx="1">
                  <c:v>6.8991429656536596</c:v>
                </c:pt>
                <c:pt idx="2">
                  <c:v>7.114738795978881</c:v>
                </c:pt>
                <c:pt idx="3">
                  <c:v>7.0453096302809382</c:v>
                </c:pt>
                <c:pt idx="4">
                  <c:v>7.0343471304338934</c:v>
                </c:pt>
                <c:pt idx="5">
                  <c:v>7.7944137864957463</c:v>
                </c:pt>
                <c:pt idx="6">
                  <c:v>7.0489637968966239</c:v>
                </c:pt>
                <c:pt idx="7">
                  <c:v>7.0489637968966239</c:v>
                </c:pt>
                <c:pt idx="8">
                  <c:v>7.0453096302809382</c:v>
                </c:pt>
                <c:pt idx="9">
                  <c:v>7.0855054630534431</c:v>
                </c:pt>
                <c:pt idx="10">
                  <c:v>6.9941512976614</c:v>
                </c:pt>
                <c:pt idx="11">
                  <c:v>7.0672346299750384</c:v>
                </c:pt>
                <c:pt idx="12">
                  <c:v>6.9</c:v>
                </c:pt>
                <c:pt idx="13">
                  <c:v>6.95</c:v>
                </c:pt>
                <c:pt idx="14">
                  <c:v>7.06</c:v>
                </c:pt>
                <c:pt idx="15">
                  <c:v>6.97</c:v>
                </c:pt>
                <c:pt idx="16">
                  <c:v>7.3031408282339445</c:v>
                </c:pt>
                <c:pt idx="17">
                  <c:v>7.0453096302809382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D2B-4661-85C4-32139E7BE1D7}"/>
            </c:ext>
          </c:extLst>
        </c:ser>
        <c:ser>
          <c:idx val="1"/>
          <c:order val="1"/>
          <c:tx>
            <c:strRef>
              <c:f>'ACR REF-20'!$J$10</c:f>
              <c:strCache>
                <c:ptCount val="1"/>
                <c:pt idx="0">
                  <c:v>vSSD [%]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'ACR REF-20'!$B$11:$B$28</c:f>
              <c:strCache>
                <c:ptCount val="18"/>
                <c:pt idx="0">
                  <c:v>E1</c:v>
                </c:pt>
                <c:pt idx="1">
                  <c:v>E2</c:v>
                </c:pt>
                <c:pt idx="2">
                  <c:v>E3</c:v>
                </c:pt>
                <c:pt idx="3">
                  <c:v>E4</c:v>
                </c:pt>
                <c:pt idx="4">
                  <c:v>E5</c:v>
                </c:pt>
                <c:pt idx="5">
                  <c:v>E6</c:v>
                </c:pt>
                <c:pt idx="6">
                  <c:v>E7</c:v>
                </c:pt>
                <c:pt idx="7">
                  <c:v>E8</c:v>
                </c:pt>
                <c:pt idx="8">
                  <c:v>E9</c:v>
                </c:pt>
                <c:pt idx="9">
                  <c:v>E10</c:v>
                </c:pt>
                <c:pt idx="10">
                  <c:v>E11</c:v>
                </c:pt>
                <c:pt idx="11">
                  <c:v>E12</c:v>
                </c:pt>
                <c:pt idx="12">
                  <c:v>E13</c:v>
                </c:pt>
                <c:pt idx="13">
                  <c:v>E14</c:v>
                </c:pt>
                <c:pt idx="14">
                  <c:v>E15</c:v>
                </c:pt>
                <c:pt idx="15">
                  <c:v>E16</c:v>
                </c:pt>
                <c:pt idx="16">
                  <c:v>E17</c:v>
                </c:pt>
                <c:pt idx="17">
                  <c:v>E18</c:v>
                </c:pt>
              </c:strCache>
            </c:strRef>
          </c:cat>
          <c:val>
            <c:numRef>
              <c:f>'ACR REF-20'!$J$11:$J$28</c:f>
              <c:numCache>
                <c:formatCode>0.00</c:formatCode>
                <c:ptCount val="18"/>
                <c:pt idx="0">
                  <c:v>2.8645049592039284</c:v>
                </c:pt>
                <c:pt idx="1">
                  <c:v>3.6161401961747219</c:v>
                </c:pt>
                <c:pt idx="2">
                  <c:v>3.8016986030533828</c:v>
                </c:pt>
                <c:pt idx="3">
                  <c:v>3.5126279901531832</c:v>
                </c:pt>
                <c:pt idx="4">
                  <c:v>3.908539691830959</c:v>
                </c:pt>
                <c:pt idx="5">
                  <c:v>4.7313801986754385</c:v>
                </c:pt>
                <c:pt idx="6">
                  <c:v>3.8795190239885757</c:v>
                </c:pt>
                <c:pt idx="7">
                  <c:v>3.6630526514781936</c:v>
                </c:pt>
                <c:pt idx="8">
                  <c:v>3.5220391532266415</c:v>
                </c:pt>
                <c:pt idx="9">
                  <c:v>4.2380000700544489</c:v>
                </c:pt>
                <c:pt idx="10">
                  <c:v>3.7970507070226645</c:v>
                </c:pt>
                <c:pt idx="11">
                  <c:v>4.2262698263548</c:v>
                </c:pt>
                <c:pt idx="12">
                  <c:v>3.65</c:v>
                </c:pt>
                <c:pt idx="13">
                  <c:v>3.5</c:v>
                </c:pt>
                <c:pt idx="14">
                  <c:v>3.93</c:v>
                </c:pt>
                <c:pt idx="15">
                  <c:v>3.03</c:v>
                </c:pt>
                <c:pt idx="16">
                  <c:v>4.1342526672834667</c:v>
                </c:pt>
                <c:pt idx="17">
                  <c:v>4.0068059285690243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D2B-4661-85C4-32139E7BE1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53977887"/>
        <c:axId val="1353981247"/>
      </c:barChart>
      <c:lineChart>
        <c:grouping val="standard"/>
        <c:varyColors val="0"/>
        <c:ser>
          <c:idx val="2"/>
          <c:order val="2"/>
          <c:tx>
            <c:strRef>
              <c:f>'ACR REF-20'!$K$10</c:f>
              <c:strCache>
                <c:ptCount val="1"/>
                <c:pt idx="0">
                  <c:v>Δv [%]</c:v>
                </c:pt>
              </c:strCache>
            </c:strRef>
          </c:tx>
          <c:spPr>
            <a:ln w="2540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'ACR REF-20'!$B$11:$B$28</c:f>
              <c:strCache>
                <c:ptCount val="18"/>
                <c:pt idx="0">
                  <c:v>E1</c:v>
                </c:pt>
                <c:pt idx="1">
                  <c:v>E2</c:v>
                </c:pt>
                <c:pt idx="2">
                  <c:v>E3</c:v>
                </c:pt>
                <c:pt idx="3">
                  <c:v>E4</c:v>
                </c:pt>
                <c:pt idx="4">
                  <c:v>E5</c:v>
                </c:pt>
                <c:pt idx="5">
                  <c:v>E6</c:v>
                </c:pt>
                <c:pt idx="6">
                  <c:v>E7</c:v>
                </c:pt>
                <c:pt idx="7">
                  <c:v>E8</c:v>
                </c:pt>
                <c:pt idx="8">
                  <c:v>E9</c:v>
                </c:pt>
                <c:pt idx="9">
                  <c:v>E10</c:v>
                </c:pt>
                <c:pt idx="10">
                  <c:v>E11</c:v>
                </c:pt>
                <c:pt idx="11">
                  <c:v>E12</c:v>
                </c:pt>
                <c:pt idx="12">
                  <c:v>E13</c:v>
                </c:pt>
                <c:pt idx="13">
                  <c:v>E14</c:v>
                </c:pt>
                <c:pt idx="14">
                  <c:v>E15</c:v>
                </c:pt>
                <c:pt idx="15">
                  <c:v>E16</c:v>
                </c:pt>
                <c:pt idx="16">
                  <c:v>E17</c:v>
                </c:pt>
                <c:pt idx="17">
                  <c:v>E18</c:v>
                </c:pt>
              </c:strCache>
            </c:strRef>
          </c:cat>
          <c:val>
            <c:numRef>
              <c:f>'ACR REF-20'!$K$11:$K$28</c:f>
              <c:numCache>
                <c:formatCode>0.00</c:formatCode>
                <c:ptCount val="18"/>
                <c:pt idx="0">
                  <c:v>3.6984546778069842</c:v>
                </c:pt>
                <c:pt idx="1">
                  <c:v>3.2830027694789377</c:v>
                </c:pt>
                <c:pt idx="2">
                  <c:v>3.3130401929254982</c:v>
                </c:pt>
                <c:pt idx="3">
                  <c:v>3.532681640127755</c:v>
                </c:pt>
                <c:pt idx="4">
                  <c:v>3.1258074386029344</c:v>
                </c:pt>
                <c:pt idx="5">
                  <c:v>3.0630335878203079</c:v>
                </c:pt>
                <c:pt idx="6">
                  <c:v>3.1694447729080482</c:v>
                </c:pt>
                <c:pt idx="7">
                  <c:v>3.3859111454184303</c:v>
                </c:pt>
                <c:pt idx="8">
                  <c:v>3.5232704770542966</c:v>
                </c:pt>
                <c:pt idx="9">
                  <c:v>2.8475053929989942</c:v>
                </c:pt>
                <c:pt idx="10">
                  <c:v>3.1971005906387355</c:v>
                </c:pt>
                <c:pt idx="11">
                  <c:v>2.8409648036202384</c:v>
                </c:pt>
                <c:pt idx="12">
                  <c:v>3.2500000000000004</c:v>
                </c:pt>
                <c:pt idx="13">
                  <c:v>3.45</c:v>
                </c:pt>
                <c:pt idx="14">
                  <c:v>3.1299999999999994</c:v>
                </c:pt>
                <c:pt idx="15">
                  <c:v>3.94</c:v>
                </c:pt>
                <c:pt idx="16">
                  <c:v>3.1688881609504778</c:v>
                </c:pt>
                <c:pt idx="17">
                  <c:v>3.0385037017119139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2D2B-4661-85C4-32139E7BE1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53977887"/>
        <c:axId val="1353981247"/>
      </c:lineChart>
      <c:catAx>
        <c:axId val="1353977887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353981247"/>
        <c:crosses val="autoZero"/>
        <c:auto val="0"/>
        <c:lblAlgn val="ctr"/>
        <c:lblOffset val="100"/>
        <c:noMultiLvlLbl val="0"/>
      </c:catAx>
      <c:valAx>
        <c:axId val="13539812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35397788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/>
              <a:t>v</a:t>
            </a:r>
            <a:r>
              <a:rPr lang="it-IT" baseline="-25000"/>
              <a:t>ssd</a:t>
            </a:r>
            <a:r>
              <a:rPr lang="it-IT" baseline="0"/>
              <a:t> vs N</a:t>
            </a:r>
            <a:r>
              <a:rPr lang="it-IT" baseline="-25000"/>
              <a:t>giri</a:t>
            </a:r>
            <a:endParaRPr lang="it-IT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'ACR REF-20'!$J$10</c:f>
              <c:strCache>
                <c:ptCount val="1"/>
                <c:pt idx="0">
                  <c:v>vSSD [%]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diamond"/>
            <c:size val="5"/>
            <c:spPr>
              <a:noFill/>
              <a:ln w="9525">
                <a:solidFill>
                  <a:schemeClr val="tx1"/>
                </a:solidFill>
              </a:ln>
              <a:effectLst/>
            </c:spPr>
          </c:marker>
          <c:xVal>
            <c:numRef>
              <c:f>'ACR REF-20'!$H$11:$H$28</c:f>
              <c:numCache>
                <c:formatCode>General</c:formatCode>
                <c:ptCount val="18"/>
                <c:pt idx="0">
                  <c:v>247</c:v>
                </c:pt>
                <c:pt idx="1">
                  <c:v>224</c:v>
                </c:pt>
                <c:pt idx="2">
                  <c:v>208</c:v>
                </c:pt>
                <c:pt idx="3">
                  <c:v>267</c:v>
                </c:pt>
                <c:pt idx="4">
                  <c:v>249</c:v>
                </c:pt>
                <c:pt idx="5">
                  <c:v>171</c:v>
                </c:pt>
                <c:pt idx="6">
                  <c:v>231</c:v>
                </c:pt>
                <c:pt idx="7">
                  <c:v>213</c:v>
                </c:pt>
                <c:pt idx="8">
                  <c:v>284</c:v>
                </c:pt>
                <c:pt idx="9">
                  <c:v>210</c:v>
                </c:pt>
                <c:pt idx="10">
                  <c:v>320</c:v>
                </c:pt>
                <c:pt idx="11">
                  <c:v>250</c:v>
                </c:pt>
                <c:pt idx="12">
                  <c:v>375</c:v>
                </c:pt>
                <c:pt idx="13">
                  <c:v>340</c:v>
                </c:pt>
                <c:pt idx="14">
                  <c:v>271</c:v>
                </c:pt>
                <c:pt idx="15">
                  <c:v>356</c:v>
                </c:pt>
                <c:pt idx="16">
                  <c:v>400</c:v>
                </c:pt>
                <c:pt idx="17">
                  <c:v>370</c:v>
                </c:pt>
              </c:numCache>
            </c:numRef>
          </c:xVal>
          <c:yVal>
            <c:numRef>
              <c:f>'ACR REF-20'!$J$11:$J$28</c:f>
              <c:numCache>
                <c:formatCode>0.00</c:formatCode>
                <c:ptCount val="18"/>
                <c:pt idx="0">
                  <c:v>2.8645049592039284</c:v>
                </c:pt>
                <c:pt idx="1">
                  <c:v>3.6161401961747219</c:v>
                </c:pt>
                <c:pt idx="2">
                  <c:v>3.8016986030533828</c:v>
                </c:pt>
                <c:pt idx="3">
                  <c:v>3.5126279901531832</c:v>
                </c:pt>
                <c:pt idx="4">
                  <c:v>3.908539691830959</c:v>
                </c:pt>
                <c:pt idx="5">
                  <c:v>4.7313801986754385</c:v>
                </c:pt>
                <c:pt idx="6">
                  <c:v>3.8795190239885757</c:v>
                </c:pt>
                <c:pt idx="7">
                  <c:v>3.6630526514781936</c:v>
                </c:pt>
                <c:pt idx="8">
                  <c:v>3.5220391532266415</c:v>
                </c:pt>
                <c:pt idx="9">
                  <c:v>4.2380000700544489</c:v>
                </c:pt>
                <c:pt idx="10">
                  <c:v>3.7970507070226645</c:v>
                </c:pt>
                <c:pt idx="11">
                  <c:v>4.2262698263548</c:v>
                </c:pt>
                <c:pt idx="12">
                  <c:v>3.65</c:v>
                </c:pt>
                <c:pt idx="13">
                  <c:v>3.5</c:v>
                </c:pt>
                <c:pt idx="14">
                  <c:v>3.93</c:v>
                </c:pt>
                <c:pt idx="15">
                  <c:v>3.03</c:v>
                </c:pt>
                <c:pt idx="16">
                  <c:v>4.1342526672834667</c:v>
                </c:pt>
                <c:pt idx="17">
                  <c:v>4.0068059285690243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9710-49C3-B29B-C9CDE0EACF0C}"/>
            </c:ext>
          </c:extLst>
        </c:ser>
        <c:ser>
          <c:idx val="1"/>
          <c:order val="1"/>
          <c:tx>
            <c:strRef>
              <c:f>'ACR REF-20'!$B$34</c:f>
              <c:strCache>
                <c:ptCount val="1"/>
                <c:pt idx="0">
                  <c:v>UPPER_T [%]</c:v>
                </c:pt>
              </c:strCache>
            </c:strRef>
          </c:tx>
          <c:spPr>
            <a:ln w="25400" cap="rnd">
              <a:solidFill>
                <a:srgbClr val="FF0000"/>
              </a:solidFill>
              <a:prstDash val="sysDash"/>
              <a:round/>
            </a:ln>
            <a:effectLst/>
          </c:spPr>
          <c:marker>
            <c:symbol val="none"/>
          </c:marker>
          <c:xVal>
            <c:numRef>
              <c:f>('ACR REF-20'!$H$16,'ACR REF-20'!$H$27)</c:f>
              <c:numCache>
                <c:formatCode>General</c:formatCode>
                <c:ptCount val="2"/>
                <c:pt idx="0">
                  <c:v>171</c:v>
                </c:pt>
                <c:pt idx="1">
                  <c:v>400</c:v>
                </c:pt>
              </c:numCache>
            </c:numRef>
          </c:xVal>
          <c:yVal>
            <c:numRef>
              <c:f>('ACR REF-20'!$J$34,'ACR REF-20'!$J$34)</c:f>
              <c:numCache>
                <c:formatCode>0.00</c:formatCode>
                <c:ptCount val="2"/>
                <c:pt idx="0">
                  <c:v>4.6506644951214273</c:v>
                </c:pt>
                <c:pt idx="1">
                  <c:v>4.6506644951214273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9710-49C3-B29B-C9CDE0EACF0C}"/>
            </c:ext>
          </c:extLst>
        </c:ser>
        <c:ser>
          <c:idx val="2"/>
          <c:order val="2"/>
          <c:tx>
            <c:strRef>
              <c:f>'ACR REF-20'!$B$35</c:f>
              <c:strCache>
                <c:ptCount val="1"/>
                <c:pt idx="0">
                  <c:v>LOWER_T [%]</c:v>
                </c:pt>
              </c:strCache>
            </c:strRef>
          </c:tx>
          <c:spPr>
            <a:ln w="25400" cap="rnd">
              <a:solidFill>
                <a:srgbClr val="FF0000"/>
              </a:solidFill>
              <a:prstDash val="sysDash"/>
              <a:round/>
            </a:ln>
            <a:effectLst/>
          </c:spPr>
          <c:marker>
            <c:symbol val="none"/>
          </c:marker>
          <c:xVal>
            <c:numRef>
              <c:f>('ACR REF-20'!$H$16,'ACR REF-20'!$H$27)</c:f>
              <c:numCache>
                <c:formatCode>General</c:formatCode>
                <c:ptCount val="2"/>
                <c:pt idx="0">
                  <c:v>171</c:v>
                </c:pt>
                <c:pt idx="1">
                  <c:v>400</c:v>
                </c:pt>
              </c:numCache>
            </c:numRef>
          </c:xVal>
          <c:yVal>
            <c:numRef>
              <c:f>('ACR REF-20'!$J$35,'ACR REF-20'!$J$35)</c:f>
              <c:numCache>
                <c:formatCode>0.00</c:formatCode>
                <c:ptCount val="2"/>
                <c:pt idx="0">
                  <c:v>2.8825043652690021</c:v>
                </c:pt>
                <c:pt idx="1">
                  <c:v>2.8825043652690021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9710-49C3-B29B-C9CDE0EACF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87335424"/>
        <c:axId val="787335904"/>
      </c:scatterChart>
      <c:valAx>
        <c:axId val="787335424"/>
        <c:scaling>
          <c:orientation val="minMax"/>
          <c:max val="401"/>
          <c:min val="17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it-IT"/>
                  <a:t>N</a:t>
                </a:r>
                <a:r>
                  <a:rPr lang="it-IT" baseline="-25000"/>
                  <a:t>giri</a:t>
                </a:r>
                <a:r>
                  <a:rPr lang="it-IT" baseline="0"/>
                  <a:t> [-]</a:t>
                </a:r>
                <a:endParaRPr lang="it-IT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it-IT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787335904"/>
        <c:crosses val="autoZero"/>
        <c:crossBetween val="midCat"/>
        <c:majorUnit val="40"/>
      </c:valAx>
      <c:valAx>
        <c:axId val="787335904"/>
        <c:scaling>
          <c:orientation val="minMax"/>
          <c:min val="2.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it-IT"/>
                  <a:t>v</a:t>
                </a:r>
                <a:r>
                  <a:rPr lang="it-IT" baseline="-25000"/>
                  <a:t>ssd</a:t>
                </a:r>
                <a:r>
                  <a:rPr lang="it-IT" baseline="0"/>
                  <a:t> [%]</a:t>
                </a:r>
                <a:endParaRPr lang="it-IT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it-IT"/>
            </a:p>
          </c:txPr>
        </c:title>
        <c:numFmt formatCode="0.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78733542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/>
              <a:t>PERCENTUALE</a:t>
            </a:r>
            <a:r>
              <a:rPr lang="it-IT" baseline="0"/>
              <a:t> DI VUOTI</a:t>
            </a:r>
            <a:endParaRPr lang="it-IT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'ACR SP2-50'!$I$10</c:f>
              <c:strCache>
                <c:ptCount val="1"/>
                <c:pt idx="0">
                  <c:v>vgeo [%]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'ACR SP2-50'!$B$11:$B$36</c:f>
              <c:strCache>
                <c:ptCount val="26"/>
                <c:pt idx="0">
                  <c:v>C1</c:v>
                </c:pt>
                <c:pt idx="1">
                  <c:v>C2</c:v>
                </c:pt>
                <c:pt idx="2">
                  <c:v>C3</c:v>
                </c:pt>
                <c:pt idx="3">
                  <c:v>C4</c:v>
                </c:pt>
                <c:pt idx="4">
                  <c:v>C5</c:v>
                </c:pt>
                <c:pt idx="5">
                  <c:v>C6</c:v>
                </c:pt>
                <c:pt idx="6">
                  <c:v>C7</c:v>
                </c:pt>
                <c:pt idx="7">
                  <c:v>C8</c:v>
                </c:pt>
                <c:pt idx="8">
                  <c:v>C9</c:v>
                </c:pt>
                <c:pt idx="9">
                  <c:v>C10</c:v>
                </c:pt>
                <c:pt idx="10">
                  <c:v>C11</c:v>
                </c:pt>
                <c:pt idx="11">
                  <c:v>C12</c:v>
                </c:pt>
                <c:pt idx="12">
                  <c:v>C13</c:v>
                </c:pt>
                <c:pt idx="13">
                  <c:v>C14</c:v>
                </c:pt>
                <c:pt idx="14">
                  <c:v>C15</c:v>
                </c:pt>
                <c:pt idx="15">
                  <c:v>C16</c:v>
                </c:pt>
                <c:pt idx="16">
                  <c:v>C18</c:v>
                </c:pt>
                <c:pt idx="17">
                  <c:v>C19</c:v>
                </c:pt>
                <c:pt idx="18">
                  <c:v>C20</c:v>
                </c:pt>
                <c:pt idx="19">
                  <c:v>C21</c:v>
                </c:pt>
                <c:pt idx="20">
                  <c:v>C22</c:v>
                </c:pt>
                <c:pt idx="21">
                  <c:v>C23</c:v>
                </c:pt>
                <c:pt idx="22">
                  <c:v>C24</c:v>
                </c:pt>
                <c:pt idx="23">
                  <c:v>C25</c:v>
                </c:pt>
                <c:pt idx="24">
                  <c:v>C26</c:v>
                </c:pt>
                <c:pt idx="25">
                  <c:v>C27</c:v>
                </c:pt>
              </c:strCache>
            </c:strRef>
          </c:cat>
          <c:val>
            <c:numRef>
              <c:f>'ACR SP2-50'!$I$11:$I$36</c:f>
              <c:numCache>
                <c:formatCode>0.00</c:formatCode>
                <c:ptCount val="26"/>
                <c:pt idx="0">
                  <c:v>6.81</c:v>
                </c:pt>
                <c:pt idx="1">
                  <c:v>6.8</c:v>
                </c:pt>
                <c:pt idx="2">
                  <c:v>7.0756557251424042</c:v>
                </c:pt>
                <c:pt idx="3">
                  <c:v>6.9459507580588609</c:v>
                </c:pt>
                <c:pt idx="4">
                  <c:v>6.9459507580588609</c:v>
                </c:pt>
                <c:pt idx="5">
                  <c:v>7.0126561697018257</c:v>
                </c:pt>
                <c:pt idx="6">
                  <c:v>6.9755976076779636</c:v>
                </c:pt>
                <c:pt idx="7">
                  <c:v>7.0608323003328755</c:v>
                </c:pt>
                <c:pt idx="8">
                  <c:v>7.03</c:v>
                </c:pt>
                <c:pt idx="9">
                  <c:v>7.03</c:v>
                </c:pt>
                <c:pt idx="10">
                  <c:v>6.99</c:v>
                </c:pt>
                <c:pt idx="11">
                  <c:v>7.01</c:v>
                </c:pt>
                <c:pt idx="12">
                  <c:v>7.05</c:v>
                </c:pt>
                <c:pt idx="13">
                  <c:v>7.02</c:v>
                </c:pt>
                <c:pt idx="14">
                  <c:v>7.05</c:v>
                </c:pt>
                <c:pt idx="15">
                  <c:v>7.02</c:v>
                </c:pt>
                <c:pt idx="16">
                  <c:v>7.06</c:v>
                </c:pt>
                <c:pt idx="17">
                  <c:v>7.03</c:v>
                </c:pt>
                <c:pt idx="18">
                  <c:v>7.02</c:v>
                </c:pt>
                <c:pt idx="19">
                  <c:v>7.02</c:v>
                </c:pt>
                <c:pt idx="20">
                  <c:v>7.01</c:v>
                </c:pt>
                <c:pt idx="21" formatCode="General">
                  <c:v>6.99</c:v>
                </c:pt>
                <c:pt idx="22">
                  <c:v>6.9978327448922739</c:v>
                </c:pt>
                <c:pt idx="23">
                  <c:v>7.1015967185591116</c:v>
                </c:pt>
                <c:pt idx="24">
                  <c:v>7.4102292876004334</c:v>
                </c:pt>
                <c:pt idx="25">
                  <c:v>6.9867151762851183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538-4146-BF43-20559DC137F4}"/>
            </c:ext>
          </c:extLst>
        </c:ser>
        <c:ser>
          <c:idx val="1"/>
          <c:order val="1"/>
          <c:tx>
            <c:strRef>
              <c:f>'ACR SP2-50'!$J$10</c:f>
              <c:strCache>
                <c:ptCount val="1"/>
                <c:pt idx="0">
                  <c:v>vSSD [%]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'ACR SP2-50'!$B$11:$B$36</c:f>
              <c:strCache>
                <c:ptCount val="26"/>
                <c:pt idx="0">
                  <c:v>C1</c:v>
                </c:pt>
                <c:pt idx="1">
                  <c:v>C2</c:v>
                </c:pt>
                <c:pt idx="2">
                  <c:v>C3</c:v>
                </c:pt>
                <c:pt idx="3">
                  <c:v>C4</c:v>
                </c:pt>
                <c:pt idx="4">
                  <c:v>C5</c:v>
                </c:pt>
                <c:pt idx="5">
                  <c:v>C6</c:v>
                </c:pt>
                <c:pt idx="6">
                  <c:v>C7</c:v>
                </c:pt>
                <c:pt idx="7">
                  <c:v>C8</c:v>
                </c:pt>
                <c:pt idx="8">
                  <c:v>C9</c:v>
                </c:pt>
                <c:pt idx="9">
                  <c:v>C10</c:v>
                </c:pt>
                <c:pt idx="10">
                  <c:v>C11</c:v>
                </c:pt>
                <c:pt idx="11">
                  <c:v>C12</c:v>
                </c:pt>
                <c:pt idx="12">
                  <c:v>C13</c:v>
                </c:pt>
                <c:pt idx="13">
                  <c:v>C14</c:v>
                </c:pt>
                <c:pt idx="14">
                  <c:v>C15</c:v>
                </c:pt>
                <c:pt idx="15">
                  <c:v>C16</c:v>
                </c:pt>
                <c:pt idx="16">
                  <c:v>C18</c:v>
                </c:pt>
                <c:pt idx="17">
                  <c:v>C19</c:v>
                </c:pt>
                <c:pt idx="18">
                  <c:v>C20</c:v>
                </c:pt>
                <c:pt idx="19">
                  <c:v>C21</c:v>
                </c:pt>
                <c:pt idx="20">
                  <c:v>C22</c:v>
                </c:pt>
                <c:pt idx="21">
                  <c:v>C23</c:v>
                </c:pt>
                <c:pt idx="22">
                  <c:v>C24</c:v>
                </c:pt>
                <c:pt idx="23">
                  <c:v>C25</c:v>
                </c:pt>
                <c:pt idx="24">
                  <c:v>C26</c:v>
                </c:pt>
                <c:pt idx="25">
                  <c:v>C27</c:v>
                </c:pt>
              </c:strCache>
            </c:strRef>
          </c:cat>
          <c:val>
            <c:numRef>
              <c:f>'ACR SP2-50'!$J$11:$J$36</c:f>
              <c:numCache>
                <c:formatCode>0.00</c:formatCode>
                <c:ptCount val="26"/>
                <c:pt idx="0">
                  <c:v>3.43</c:v>
                </c:pt>
                <c:pt idx="1">
                  <c:v>3.94</c:v>
                </c:pt>
                <c:pt idx="2">
                  <c:v>3.646848173654138</c:v>
                </c:pt>
                <c:pt idx="3">
                  <c:v>4.1229790603983796</c:v>
                </c:pt>
                <c:pt idx="4">
                  <c:v>3.2469166761005641</c:v>
                </c:pt>
                <c:pt idx="5">
                  <c:v>3.9881220499925041</c:v>
                </c:pt>
                <c:pt idx="6">
                  <c:v>3.856049982471943</c:v>
                </c:pt>
                <c:pt idx="7">
                  <c:v>4.292078913300557</c:v>
                </c:pt>
                <c:pt idx="8">
                  <c:v>3.93</c:v>
                </c:pt>
                <c:pt idx="9">
                  <c:v>3.61</c:v>
                </c:pt>
                <c:pt idx="10">
                  <c:v>3.98</c:v>
                </c:pt>
                <c:pt idx="11">
                  <c:v>4.1100000000000003</c:v>
                </c:pt>
                <c:pt idx="12">
                  <c:v>3.75</c:v>
                </c:pt>
                <c:pt idx="13">
                  <c:v>4.0599999999999996</c:v>
                </c:pt>
                <c:pt idx="14">
                  <c:v>3.94</c:v>
                </c:pt>
                <c:pt idx="15">
                  <c:v>3.96</c:v>
                </c:pt>
                <c:pt idx="16">
                  <c:v>4.4400000000000004</c:v>
                </c:pt>
                <c:pt idx="17">
                  <c:v>3.72</c:v>
                </c:pt>
                <c:pt idx="18">
                  <c:v>4.04</c:v>
                </c:pt>
                <c:pt idx="19">
                  <c:v>4.04</c:v>
                </c:pt>
                <c:pt idx="20">
                  <c:v>3.59</c:v>
                </c:pt>
                <c:pt idx="21" formatCode="General">
                  <c:v>4.04</c:v>
                </c:pt>
                <c:pt idx="22">
                  <c:v>3.6591131889807782</c:v>
                </c:pt>
                <c:pt idx="23">
                  <c:v>3.8834779296093358</c:v>
                </c:pt>
                <c:pt idx="24">
                  <c:v>3.7335086424948094</c:v>
                </c:pt>
                <c:pt idx="25">
                  <c:v>3.6522269282795006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538-4146-BF43-20559DC137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53977887"/>
        <c:axId val="1353981247"/>
      </c:barChart>
      <c:lineChart>
        <c:grouping val="standard"/>
        <c:varyColors val="0"/>
        <c:ser>
          <c:idx val="2"/>
          <c:order val="2"/>
          <c:tx>
            <c:strRef>
              <c:f>'ACR SP2-50'!$K$10</c:f>
              <c:strCache>
                <c:ptCount val="1"/>
                <c:pt idx="0">
                  <c:v>Δv [%]</c:v>
                </c:pt>
              </c:strCache>
            </c:strRef>
          </c:tx>
          <c:spPr>
            <a:ln w="2540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'ACR SP2-50'!$B$11:$B$36</c:f>
              <c:strCache>
                <c:ptCount val="26"/>
                <c:pt idx="0">
                  <c:v>C1</c:v>
                </c:pt>
                <c:pt idx="1">
                  <c:v>C2</c:v>
                </c:pt>
                <c:pt idx="2">
                  <c:v>C3</c:v>
                </c:pt>
                <c:pt idx="3">
                  <c:v>C4</c:v>
                </c:pt>
                <c:pt idx="4">
                  <c:v>C5</c:v>
                </c:pt>
                <c:pt idx="5">
                  <c:v>C6</c:v>
                </c:pt>
                <c:pt idx="6">
                  <c:v>C7</c:v>
                </c:pt>
                <c:pt idx="7">
                  <c:v>C8</c:v>
                </c:pt>
                <c:pt idx="8">
                  <c:v>C9</c:v>
                </c:pt>
                <c:pt idx="9">
                  <c:v>C10</c:v>
                </c:pt>
                <c:pt idx="10">
                  <c:v>C11</c:v>
                </c:pt>
                <c:pt idx="11">
                  <c:v>C12</c:v>
                </c:pt>
                <c:pt idx="12">
                  <c:v>C13</c:v>
                </c:pt>
                <c:pt idx="13">
                  <c:v>C14</c:v>
                </c:pt>
                <c:pt idx="14">
                  <c:v>C15</c:v>
                </c:pt>
                <c:pt idx="15">
                  <c:v>C16</c:v>
                </c:pt>
                <c:pt idx="16">
                  <c:v>C18</c:v>
                </c:pt>
                <c:pt idx="17">
                  <c:v>C19</c:v>
                </c:pt>
                <c:pt idx="18">
                  <c:v>C20</c:v>
                </c:pt>
                <c:pt idx="19">
                  <c:v>C21</c:v>
                </c:pt>
                <c:pt idx="20">
                  <c:v>C22</c:v>
                </c:pt>
                <c:pt idx="21">
                  <c:v>C23</c:v>
                </c:pt>
                <c:pt idx="22">
                  <c:v>C24</c:v>
                </c:pt>
                <c:pt idx="23">
                  <c:v>C25</c:v>
                </c:pt>
                <c:pt idx="24">
                  <c:v>C26</c:v>
                </c:pt>
                <c:pt idx="25">
                  <c:v>C27</c:v>
                </c:pt>
              </c:strCache>
            </c:strRef>
          </c:cat>
          <c:val>
            <c:numRef>
              <c:f>'ACR SP2-50'!$K$11:$K$36</c:f>
              <c:numCache>
                <c:formatCode>0.00</c:formatCode>
                <c:ptCount val="26"/>
                <c:pt idx="0">
                  <c:v>3.3799999999999994</c:v>
                </c:pt>
                <c:pt idx="1">
                  <c:v>2.86</c:v>
                </c:pt>
                <c:pt idx="2">
                  <c:v>3.4288075514882661</c:v>
                </c:pt>
                <c:pt idx="3">
                  <c:v>2.8229716976604813</c:v>
                </c:pt>
                <c:pt idx="4">
                  <c:v>3.6990340819582967</c:v>
                </c:pt>
                <c:pt idx="5">
                  <c:v>3.0245341197093216</c:v>
                </c:pt>
                <c:pt idx="6">
                  <c:v>3.1195476252060206</c:v>
                </c:pt>
                <c:pt idx="7">
                  <c:v>2.7687533870323184</c:v>
                </c:pt>
                <c:pt idx="8">
                  <c:v>3.1</c:v>
                </c:pt>
                <c:pt idx="9">
                  <c:v>3.4200000000000004</c:v>
                </c:pt>
                <c:pt idx="10">
                  <c:v>3.0100000000000002</c:v>
                </c:pt>
                <c:pt idx="11">
                  <c:v>2.8999999999999995</c:v>
                </c:pt>
                <c:pt idx="12">
                  <c:v>3.3</c:v>
                </c:pt>
                <c:pt idx="13">
                  <c:v>2.96</c:v>
                </c:pt>
                <c:pt idx="14">
                  <c:v>3.11</c:v>
                </c:pt>
                <c:pt idx="15">
                  <c:v>3.0599999999999996</c:v>
                </c:pt>
                <c:pt idx="16">
                  <c:v>2.6199999999999992</c:v>
                </c:pt>
                <c:pt idx="17">
                  <c:v>3.31</c:v>
                </c:pt>
                <c:pt idx="18">
                  <c:v>2.9799999999999995</c:v>
                </c:pt>
                <c:pt idx="19">
                  <c:v>2.9799999999999995</c:v>
                </c:pt>
                <c:pt idx="20">
                  <c:v>3.42</c:v>
                </c:pt>
                <c:pt idx="21">
                  <c:v>2.95</c:v>
                </c:pt>
                <c:pt idx="22">
                  <c:v>3.3387195559114957</c:v>
                </c:pt>
                <c:pt idx="23">
                  <c:v>3.2181187889497758</c:v>
                </c:pt>
                <c:pt idx="24">
                  <c:v>3.676720645105624</c:v>
                </c:pt>
                <c:pt idx="25">
                  <c:v>3.3344882480056177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538-4146-BF43-20559DC137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53977887"/>
        <c:axId val="1353981247"/>
      </c:lineChart>
      <c:catAx>
        <c:axId val="1353977887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353981247"/>
        <c:crosses val="autoZero"/>
        <c:auto val="0"/>
        <c:lblAlgn val="ctr"/>
        <c:lblOffset val="100"/>
        <c:noMultiLvlLbl val="0"/>
      </c:catAx>
      <c:valAx>
        <c:axId val="13539812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35397788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/>
              <a:t>v</a:t>
            </a:r>
            <a:r>
              <a:rPr lang="it-IT" baseline="-25000"/>
              <a:t>ssd</a:t>
            </a:r>
            <a:r>
              <a:rPr lang="it-IT" baseline="0"/>
              <a:t> vs N</a:t>
            </a:r>
            <a:r>
              <a:rPr lang="it-IT" baseline="-25000"/>
              <a:t>giri</a:t>
            </a:r>
            <a:endParaRPr lang="it-IT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'ACR SP2-50'!$J$10</c:f>
              <c:strCache>
                <c:ptCount val="1"/>
                <c:pt idx="0">
                  <c:v>vSSD [%]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diamond"/>
            <c:size val="5"/>
            <c:spPr>
              <a:noFill/>
              <a:ln w="9525">
                <a:solidFill>
                  <a:schemeClr val="tx1"/>
                </a:solidFill>
              </a:ln>
              <a:effectLst/>
            </c:spPr>
          </c:marker>
          <c:xVal>
            <c:numRef>
              <c:f>'ACR SP2-50'!$H$11:$H$36</c:f>
              <c:numCache>
                <c:formatCode>General</c:formatCode>
                <c:ptCount val="26"/>
                <c:pt idx="0">
                  <c:v>133</c:v>
                </c:pt>
                <c:pt idx="1">
                  <c:v>106</c:v>
                </c:pt>
                <c:pt idx="2">
                  <c:v>150</c:v>
                </c:pt>
                <c:pt idx="3">
                  <c:v>163</c:v>
                </c:pt>
                <c:pt idx="4">
                  <c:v>230</c:v>
                </c:pt>
                <c:pt idx="5">
                  <c:v>145</c:v>
                </c:pt>
                <c:pt idx="6">
                  <c:v>137</c:v>
                </c:pt>
                <c:pt idx="7">
                  <c:v>145</c:v>
                </c:pt>
                <c:pt idx="8">
                  <c:v>159</c:v>
                </c:pt>
                <c:pt idx="9">
                  <c:v>244</c:v>
                </c:pt>
                <c:pt idx="10">
                  <c:v>139</c:v>
                </c:pt>
                <c:pt idx="11">
                  <c:v>148</c:v>
                </c:pt>
                <c:pt idx="12">
                  <c:v>159</c:v>
                </c:pt>
                <c:pt idx="13">
                  <c:v>154</c:v>
                </c:pt>
                <c:pt idx="14">
                  <c:v>148</c:v>
                </c:pt>
                <c:pt idx="15">
                  <c:v>126</c:v>
                </c:pt>
                <c:pt idx="16">
                  <c:v>141</c:v>
                </c:pt>
                <c:pt idx="17">
                  <c:v>171</c:v>
                </c:pt>
                <c:pt idx="18">
                  <c:v>304</c:v>
                </c:pt>
                <c:pt idx="19">
                  <c:v>290</c:v>
                </c:pt>
                <c:pt idx="20">
                  <c:v>366</c:v>
                </c:pt>
                <c:pt idx="21">
                  <c:v>371</c:v>
                </c:pt>
                <c:pt idx="22">
                  <c:v>175</c:v>
                </c:pt>
                <c:pt idx="23">
                  <c:v>500</c:v>
                </c:pt>
                <c:pt idx="24">
                  <c:v>500</c:v>
                </c:pt>
                <c:pt idx="25">
                  <c:v>401</c:v>
                </c:pt>
              </c:numCache>
            </c:numRef>
          </c:xVal>
          <c:yVal>
            <c:numRef>
              <c:f>'ACR SP2-50'!$J$11:$J$36</c:f>
              <c:numCache>
                <c:formatCode>0.00</c:formatCode>
                <c:ptCount val="26"/>
                <c:pt idx="0">
                  <c:v>3.43</c:v>
                </c:pt>
                <c:pt idx="1">
                  <c:v>3.94</c:v>
                </c:pt>
                <c:pt idx="2">
                  <c:v>3.646848173654138</c:v>
                </c:pt>
                <c:pt idx="3">
                  <c:v>4.1229790603983796</c:v>
                </c:pt>
                <c:pt idx="4">
                  <c:v>3.2469166761005641</c:v>
                </c:pt>
                <c:pt idx="5">
                  <c:v>3.9881220499925041</c:v>
                </c:pt>
                <c:pt idx="6">
                  <c:v>3.856049982471943</c:v>
                </c:pt>
                <c:pt idx="7">
                  <c:v>4.292078913300557</c:v>
                </c:pt>
                <c:pt idx="8">
                  <c:v>3.93</c:v>
                </c:pt>
                <c:pt idx="9">
                  <c:v>3.61</c:v>
                </c:pt>
                <c:pt idx="10">
                  <c:v>3.98</c:v>
                </c:pt>
                <c:pt idx="11">
                  <c:v>4.1100000000000003</c:v>
                </c:pt>
                <c:pt idx="12">
                  <c:v>3.75</c:v>
                </c:pt>
                <c:pt idx="13">
                  <c:v>4.0599999999999996</c:v>
                </c:pt>
                <c:pt idx="14">
                  <c:v>3.94</c:v>
                </c:pt>
                <c:pt idx="15">
                  <c:v>3.96</c:v>
                </c:pt>
                <c:pt idx="16">
                  <c:v>4.4400000000000004</c:v>
                </c:pt>
                <c:pt idx="17">
                  <c:v>3.72</c:v>
                </c:pt>
                <c:pt idx="18">
                  <c:v>4.04</c:v>
                </c:pt>
                <c:pt idx="19">
                  <c:v>4.04</c:v>
                </c:pt>
                <c:pt idx="20">
                  <c:v>3.59</c:v>
                </c:pt>
                <c:pt idx="21" formatCode="General">
                  <c:v>4.04</c:v>
                </c:pt>
                <c:pt idx="22">
                  <c:v>3.6591131889807782</c:v>
                </c:pt>
                <c:pt idx="23">
                  <c:v>3.8834779296093358</c:v>
                </c:pt>
                <c:pt idx="24">
                  <c:v>3.7335086424948094</c:v>
                </c:pt>
                <c:pt idx="25">
                  <c:v>3.6522269282795006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7552-4815-BA95-775A3BE5F948}"/>
            </c:ext>
          </c:extLst>
        </c:ser>
        <c:ser>
          <c:idx val="1"/>
          <c:order val="1"/>
          <c:tx>
            <c:strRef>
              <c:f>'ACR SP2-50'!$B$42</c:f>
              <c:strCache>
                <c:ptCount val="1"/>
                <c:pt idx="0">
                  <c:v>UPPER_T [%]</c:v>
                </c:pt>
              </c:strCache>
            </c:strRef>
          </c:tx>
          <c:spPr>
            <a:ln w="25400" cap="rnd">
              <a:solidFill>
                <a:srgbClr val="FF0000"/>
              </a:solidFill>
              <a:prstDash val="sysDash"/>
              <a:round/>
            </a:ln>
            <a:effectLst/>
          </c:spPr>
          <c:marker>
            <c:symbol val="none"/>
          </c:marker>
          <c:xVal>
            <c:numRef>
              <c:f>('ACR SP2-50'!$H$12,'ACR SP2-50'!$H$35)</c:f>
              <c:numCache>
                <c:formatCode>General</c:formatCode>
                <c:ptCount val="2"/>
                <c:pt idx="0">
                  <c:v>106</c:v>
                </c:pt>
                <c:pt idx="1">
                  <c:v>500</c:v>
                </c:pt>
              </c:numCache>
            </c:numRef>
          </c:xVal>
          <c:yVal>
            <c:numRef>
              <c:f>('ACR SP2-50'!$J$42,'ACR SP2-50'!$J$42)</c:f>
              <c:numCache>
                <c:formatCode>0.00</c:formatCode>
                <c:ptCount val="2"/>
                <c:pt idx="0">
                  <c:v>4.5884976623966249</c:v>
                </c:pt>
                <c:pt idx="1">
                  <c:v>4.5884976623966249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7552-4815-BA95-775A3BE5F948}"/>
            </c:ext>
          </c:extLst>
        </c:ser>
        <c:ser>
          <c:idx val="2"/>
          <c:order val="2"/>
          <c:tx>
            <c:strRef>
              <c:f>'ACR SP2-50'!$B$43</c:f>
              <c:strCache>
                <c:ptCount val="1"/>
                <c:pt idx="0">
                  <c:v>LOWER_T [%]</c:v>
                </c:pt>
              </c:strCache>
            </c:strRef>
          </c:tx>
          <c:spPr>
            <a:ln w="25400" cap="rnd">
              <a:solidFill>
                <a:srgbClr val="FF0000"/>
              </a:solidFill>
              <a:prstDash val="sysDash"/>
              <a:round/>
            </a:ln>
            <a:effectLst/>
          </c:spPr>
          <c:marker>
            <c:symbol val="none"/>
          </c:marker>
          <c:xVal>
            <c:numRef>
              <c:f>('ACR SP2-50'!$H$12,'ACR SP2-50'!$H$34)</c:f>
              <c:numCache>
                <c:formatCode>General</c:formatCode>
                <c:ptCount val="2"/>
                <c:pt idx="0">
                  <c:v>106</c:v>
                </c:pt>
                <c:pt idx="1">
                  <c:v>500</c:v>
                </c:pt>
              </c:numCache>
            </c:numRef>
          </c:xVal>
          <c:yVal>
            <c:numRef>
              <c:f>('ACR SP2-50'!$J$43,'ACR SP2-50'!$J$43)</c:f>
              <c:numCache>
                <c:formatCode>0.00</c:formatCode>
                <c:ptCount val="2"/>
                <c:pt idx="0">
                  <c:v>3.1258372293389591</c:v>
                </c:pt>
                <c:pt idx="1">
                  <c:v>3.1258372293389591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7552-4815-BA95-775A3BE5F9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87335424"/>
        <c:axId val="787335904"/>
      </c:scatterChart>
      <c:valAx>
        <c:axId val="787335424"/>
        <c:scaling>
          <c:orientation val="minMax"/>
          <c:max val="505"/>
          <c:min val="105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it-IT"/>
                  <a:t>N</a:t>
                </a:r>
                <a:r>
                  <a:rPr lang="it-IT" baseline="-25000"/>
                  <a:t>giri</a:t>
                </a:r>
                <a:r>
                  <a:rPr lang="it-IT" baseline="0"/>
                  <a:t> [-]</a:t>
                </a:r>
                <a:endParaRPr lang="it-IT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it-IT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787335904"/>
        <c:crosses val="autoZero"/>
        <c:crossBetween val="midCat"/>
      </c:valAx>
      <c:valAx>
        <c:axId val="787335904"/>
        <c:scaling>
          <c:orientation val="minMax"/>
          <c:min val="2.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it-IT"/>
                  <a:t>v</a:t>
                </a:r>
                <a:r>
                  <a:rPr lang="it-IT" baseline="-25000"/>
                  <a:t>ssd</a:t>
                </a:r>
                <a:r>
                  <a:rPr lang="it-IT" baseline="0"/>
                  <a:t> [%]</a:t>
                </a:r>
                <a:endParaRPr lang="it-IT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it-IT"/>
            </a:p>
          </c:txPr>
        </c:title>
        <c:numFmt formatCode="0.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78733542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/>
              <a:t>v</a:t>
            </a:r>
            <a:r>
              <a:rPr lang="it-IT" baseline="-25000"/>
              <a:t>ssd</a:t>
            </a:r>
            <a:r>
              <a:rPr lang="it-IT" baseline="0"/>
              <a:t> vs N</a:t>
            </a:r>
            <a:r>
              <a:rPr lang="it-IT" baseline="-25000"/>
              <a:t>giri</a:t>
            </a:r>
            <a:endParaRPr lang="it-IT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'ACR PMB-50'!$J$10</c:f>
              <c:strCache>
                <c:ptCount val="1"/>
                <c:pt idx="0">
                  <c:v>vSSD [%]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diamond"/>
            <c:size val="5"/>
            <c:spPr>
              <a:noFill/>
              <a:ln w="9525">
                <a:solidFill>
                  <a:schemeClr val="tx1"/>
                </a:solidFill>
              </a:ln>
              <a:effectLst/>
            </c:spPr>
          </c:marker>
          <c:xVal>
            <c:numRef>
              <c:f>'ACR PMB-50'!$H$11:$H$28</c:f>
              <c:numCache>
                <c:formatCode>General</c:formatCode>
                <c:ptCount val="18"/>
                <c:pt idx="0">
                  <c:v>193</c:v>
                </c:pt>
                <c:pt idx="1">
                  <c:v>196</c:v>
                </c:pt>
                <c:pt idx="2">
                  <c:v>226</c:v>
                </c:pt>
                <c:pt idx="3">
                  <c:v>159</c:v>
                </c:pt>
                <c:pt idx="4">
                  <c:v>132</c:v>
                </c:pt>
                <c:pt idx="5">
                  <c:v>197</c:v>
                </c:pt>
                <c:pt idx="6">
                  <c:v>212</c:v>
                </c:pt>
                <c:pt idx="7">
                  <c:v>278</c:v>
                </c:pt>
                <c:pt idx="8">
                  <c:v>248</c:v>
                </c:pt>
                <c:pt idx="9">
                  <c:v>195</c:v>
                </c:pt>
                <c:pt idx="10">
                  <c:v>223</c:v>
                </c:pt>
                <c:pt idx="11">
                  <c:v>279</c:v>
                </c:pt>
                <c:pt idx="12">
                  <c:v>253</c:v>
                </c:pt>
                <c:pt idx="13">
                  <c:v>258</c:v>
                </c:pt>
                <c:pt idx="14">
                  <c:v>217</c:v>
                </c:pt>
                <c:pt idx="15">
                  <c:v>227</c:v>
                </c:pt>
                <c:pt idx="16">
                  <c:v>179</c:v>
                </c:pt>
                <c:pt idx="17">
                  <c:v>400</c:v>
                </c:pt>
              </c:numCache>
            </c:numRef>
          </c:xVal>
          <c:yVal>
            <c:numRef>
              <c:f>'ACR PMB-50'!$J$11:$J$28</c:f>
              <c:numCache>
                <c:formatCode>0.00</c:formatCode>
                <c:ptCount val="18"/>
                <c:pt idx="0">
                  <c:v>3.69</c:v>
                </c:pt>
                <c:pt idx="1">
                  <c:v>3.91</c:v>
                </c:pt>
                <c:pt idx="2">
                  <c:v>3.44</c:v>
                </c:pt>
                <c:pt idx="3">
                  <c:v>3.95</c:v>
                </c:pt>
                <c:pt idx="4">
                  <c:v>4.34</c:v>
                </c:pt>
                <c:pt idx="5">
                  <c:v>3.71</c:v>
                </c:pt>
                <c:pt idx="6">
                  <c:v>4.18</c:v>
                </c:pt>
                <c:pt idx="7">
                  <c:v>3.42</c:v>
                </c:pt>
                <c:pt idx="8">
                  <c:v>4</c:v>
                </c:pt>
                <c:pt idx="9">
                  <c:v>3.99</c:v>
                </c:pt>
                <c:pt idx="10">
                  <c:v>3.68</c:v>
                </c:pt>
                <c:pt idx="11">
                  <c:v>3.88</c:v>
                </c:pt>
                <c:pt idx="12">
                  <c:v>3.64</c:v>
                </c:pt>
                <c:pt idx="13">
                  <c:v>3.8</c:v>
                </c:pt>
                <c:pt idx="14">
                  <c:v>3.93</c:v>
                </c:pt>
                <c:pt idx="15">
                  <c:v>3.64</c:v>
                </c:pt>
                <c:pt idx="16">
                  <c:v>4.29</c:v>
                </c:pt>
                <c:pt idx="17">
                  <c:v>2.99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92AB-48CC-A9C9-9EFDE39AD571}"/>
            </c:ext>
          </c:extLst>
        </c:ser>
        <c:ser>
          <c:idx val="1"/>
          <c:order val="1"/>
          <c:tx>
            <c:strRef>
              <c:f>'ACR PMB-50'!$B$34</c:f>
              <c:strCache>
                <c:ptCount val="1"/>
                <c:pt idx="0">
                  <c:v>UPPER_T [%]</c:v>
                </c:pt>
              </c:strCache>
            </c:strRef>
          </c:tx>
          <c:spPr>
            <a:ln w="25400" cap="rnd">
              <a:solidFill>
                <a:srgbClr val="FF0000"/>
              </a:solidFill>
              <a:prstDash val="sysDash"/>
              <a:round/>
            </a:ln>
            <a:effectLst/>
          </c:spPr>
          <c:marker>
            <c:symbol val="none"/>
          </c:marker>
          <c:xVal>
            <c:numRef>
              <c:f>('ACR PMB-50'!$H$15,'ACR PMB-50'!$H$28)</c:f>
              <c:numCache>
                <c:formatCode>General</c:formatCode>
                <c:ptCount val="2"/>
                <c:pt idx="0">
                  <c:v>132</c:v>
                </c:pt>
                <c:pt idx="1">
                  <c:v>400</c:v>
                </c:pt>
              </c:numCache>
            </c:numRef>
          </c:xVal>
          <c:yVal>
            <c:numRef>
              <c:f>('ACR PMB-50'!$J$34,'ACR PMB-50'!$J$34)</c:f>
              <c:numCache>
                <c:formatCode>0.00</c:formatCode>
                <c:ptCount val="2"/>
                <c:pt idx="0">
                  <c:v>4.4750000000000005</c:v>
                </c:pt>
                <c:pt idx="1">
                  <c:v>4.4750000000000005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92AB-48CC-A9C9-9EFDE39AD571}"/>
            </c:ext>
          </c:extLst>
        </c:ser>
        <c:ser>
          <c:idx val="2"/>
          <c:order val="2"/>
          <c:tx>
            <c:strRef>
              <c:f>'ACR PMB-50'!$B$35</c:f>
              <c:strCache>
                <c:ptCount val="1"/>
                <c:pt idx="0">
                  <c:v>LOWER_T [%]</c:v>
                </c:pt>
              </c:strCache>
            </c:strRef>
          </c:tx>
          <c:spPr>
            <a:ln w="25400" cap="rnd">
              <a:solidFill>
                <a:srgbClr val="FF0000"/>
              </a:solidFill>
              <a:prstDash val="sysDash"/>
              <a:round/>
            </a:ln>
            <a:effectLst/>
          </c:spPr>
          <c:marker>
            <c:symbol val="none"/>
          </c:marker>
          <c:xVal>
            <c:numRef>
              <c:f>('ACR PMB-50'!$H$15,'ACR PMB-50'!$H$28)</c:f>
              <c:numCache>
                <c:formatCode>General</c:formatCode>
                <c:ptCount val="2"/>
                <c:pt idx="0">
                  <c:v>132</c:v>
                </c:pt>
                <c:pt idx="1">
                  <c:v>400</c:v>
                </c:pt>
              </c:numCache>
            </c:numRef>
          </c:xVal>
          <c:yVal>
            <c:numRef>
              <c:f>('ACR PMB-50'!$J$35,'ACR PMB-50'!$J$35)</c:f>
              <c:numCache>
                <c:formatCode>0.00</c:formatCode>
                <c:ptCount val="2"/>
                <c:pt idx="0">
                  <c:v>3.1550000000000002</c:v>
                </c:pt>
                <c:pt idx="1">
                  <c:v>3.1550000000000002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92AB-48CC-A9C9-9EFDE39AD5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87335424"/>
        <c:axId val="787335904"/>
      </c:scatterChart>
      <c:valAx>
        <c:axId val="787335424"/>
        <c:scaling>
          <c:orientation val="minMax"/>
          <c:max val="405"/>
          <c:min val="13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it-IT"/>
                  <a:t>N</a:t>
                </a:r>
                <a:r>
                  <a:rPr lang="it-IT" baseline="-25000"/>
                  <a:t>giri</a:t>
                </a:r>
                <a:r>
                  <a:rPr lang="it-IT" baseline="0"/>
                  <a:t> [-]</a:t>
                </a:r>
                <a:endParaRPr lang="it-IT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it-IT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787335904"/>
        <c:crosses val="autoZero"/>
        <c:crossBetween val="midCat"/>
      </c:valAx>
      <c:valAx>
        <c:axId val="787335904"/>
        <c:scaling>
          <c:orientation val="minMax"/>
          <c:max val="4.8"/>
          <c:min val="2.8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it-IT"/>
                  <a:t>v</a:t>
                </a:r>
                <a:r>
                  <a:rPr lang="it-IT" baseline="-25000"/>
                  <a:t>ssd</a:t>
                </a:r>
                <a:r>
                  <a:rPr lang="it-IT" baseline="0"/>
                  <a:t> [%]</a:t>
                </a:r>
                <a:endParaRPr lang="it-IT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it-IT"/>
            </a:p>
          </c:txPr>
        </c:title>
        <c:numFmt formatCode="0.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78733542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/>
              <a:t>PERCENTUALE</a:t>
            </a:r>
            <a:r>
              <a:rPr lang="it-IT" baseline="0"/>
              <a:t> DI VUOTI</a:t>
            </a:r>
            <a:endParaRPr lang="it-IT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'ACR PMB-50'!$I$10</c:f>
              <c:strCache>
                <c:ptCount val="1"/>
                <c:pt idx="0">
                  <c:v>vgeo [%]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'ACR PMB-50'!$B$11:$B$28</c:f>
              <c:strCache>
                <c:ptCount val="18"/>
                <c:pt idx="0">
                  <c:v>D1</c:v>
                </c:pt>
                <c:pt idx="1">
                  <c:v>D2</c:v>
                </c:pt>
                <c:pt idx="2">
                  <c:v>D3</c:v>
                </c:pt>
                <c:pt idx="3">
                  <c:v>D4</c:v>
                </c:pt>
                <c:pt idx="4">
                  <c:v>D5</c:v>
                </c:pt>
                <c:pt idx="5">
                  <c:v>D6</c:v>
                </c:pt>
                <c:pt idx="6">
                  <c:v>D7</c:v>
                </c:pt>
                <c:pt idx="7">
                  <c:v>D8</c:v>
                </c:pt>
                <c:pt idx="8">
                  <c:v>D9</c:v>
                </c:pt>
                <c:pt idx="9">
                  <c:v>D10</c:v>
                </c:pt>
                <c:pt idx="10">
                  <c:v>D11</c:v>
                </c:pt>
                <c:pt idx="11">
                  <c:v>D12</c:v>
                </c:pt>
                <c:pt idx="12">
                  <c:v>D13</c:v>
                </c:pt>
                <c:pt idx="13">
                  <c:v>D14</c:v>
                </c:pt>
                <c:pt idx="14">
                  <c:v>D15</c:v>
                </c:pt>
                <c:pt idx="15">
                  <c:v>D16</c:v>
                </c:pt>
                <c:pt idx="16">
                  <c:v>D18</c:v>
                </c:pt>
                <c:pt idx="17">
                  <c:v>D19</c:v>
                </c:pt>
              </c:strCache>
            </c:strRef>
          </c:cat>
          <c:val>
            <c:numRef>
              <c:f>'ACR PMB-50'!$I$11:$I$28</c:f>
              <c:numCache>
                <c:formatCode>0.00</c:formatCode>
                <c:ptCount val="18"/>
                <c:pt idx="0">
                  <c:v>6.8</c:v>
                </c:pt>
                <c:pt idx="1">
                  <c:v>7.14</c:v>
                </c:pt>
                <c:pt idx="2">
                  <c:v>7.16</c:v>
                </c:pt>
                <c:pt idx="3">
                  <c:v>6.99</c:v>
                </c:pt>
                <c:pt idx="4">
                  <c:v>7.27</c:v>
                </c:pt>
                <c:pt idx="5">
                  <c:v>6.98</c:v>
                </c:pt>
                <c:pt idx="6">
                  <c:v>7.1</c:v>
                </c:pt>
                <c:pt idx="7">
                  <c:v>6.97</c:v>
                </c:pt>
                <c:pt idx="8">
                  <c:v>6.85</c:v>
                </c:pt>
                <c:pt idx="9">
                  <c:v>6.99</c:v>
                </c:pt>
                <c:pt idx="10">
                  <c:v>6.98</c:v>
                </c:pt>
                <c:pt idx="11">
                  <c:v>7.04</c:v>
                </c:pt>
                <c:pt idx="12">
                  <c:v>6.89</c:v>
                </c:pt>
                <c:pt idx="13">
                  <c:v>6.97</c:v>
                </c:pt>
                <c:pt idx="14">
                  <c:v>6.84</c:v>
                </c:pt>
                <c:pt idx="15">
                  <c:v>7.02</c:v>
                </c:pt>
                <c:pt idx="16">
                  <c:v>7.05</c:v>
                </c:pt>
                <c:pt idx="17">
                  <c:v>7.12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B82-483B-B468-4EE7AC974E0D}"/>
            </c:ext>
          </c:extLst>
        </c:ser>
        <c:ser>
          <c:idx val="1"/>
          <c:order val="1"/>
          <c:tx>
            <c:strRef>
              <c:f>'ACR PMB-50'!$J$10</c:f>
              <c:strCache>
                <c:ptCount val="1"/>
                <c:pt idx="0">
                  <c:v>vSSD [%]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'ACR PMB-50'!$B$11:$B$28</c:f>
              <c:strCache>
                <c:ptCount val="18"/>
                <c:pt idx="0">
                  <c:v>D1</c:v>
                </c:pt>
                <c:pt idx="1">
                  <c:v>D2</c:v>
                </c:pt>
                <c:pt idx="2">
                  <c:v>D3</c:v>
                </c:pt>
                <c:pt idx="3">
                  <c:v>D4</c:v>
                </c:pt>
                <c:pt idx="4">
                  <c:v>D5</c:v>
                </c:pt>
                <c:pt idx="5">
                  <c:v>D6</c:v>
                </c:pt>
                <c:pt idx="6">
                  <c:v>D7</c:v>
                </c:pt>
                <c:pt idx="7">
                  <c:v>D8</c:v>
                </c:pt>
                <c:pt idx="8">
                  <c:v>D9</c:v>
                </c:pt>
                <c:pt idx="9">
                  <c:v>D10</c:v>
                </c:pt>
                <c:pt idx="10">
                  <c:v>D11</c:v>
                </c:pt>
                <c:pt idx="11">
                  <c:v>D12</c:v>
                </c:pt>
                <c:pt idx="12">
                  <c:v>D13</c:v>
                </c:pt>
                <c:pt idx="13">
                  <c:v>D14</c:v>
                </c:pt>
                <c:pt idx="14">
                  <c:v>D15</c:v>
                </c:pt>
                <c:pt idx="15">
                  <c:v>D16</c:v>
                </c:pt>
                <c:pt idx="16">
                  <c:v>D18</c:v>
                </c:pt>
                <c:pt idx="17">
                  <c:v>D19</c:v>
                </c:pt>
              </c:strCache>
            </c:strRef>
          </c:cat>
          <c:val>
            <c:numRef>
              <c:f>'ACR PMB-50'!$J$11:$J$28</c:f>
              <c:numCache>
                <c:formatCode>0.00</c:formatCode>
                <c:ptCount val="18"/>
                <c:pt idx="0">
                  <c:v>3.69</c:v>
                </c:pt>
                <c:pt idx="1">
                  <c:v>3.91</c:v>
                </c:pt>
                <c:pt idx="2">
                  <c:v>3.44</c:v>
                </c:pt>
                <c:pt idx="3">
                  <c:v>3.95</c:v>
                </c:pt>
                <c:pt idx="4">
                  <c:v>4.34</c:v>
                </c:pt>
                <c:pt idx="5">
                  <c:v>3.71</c:v>
                </c:pt>
                <c:pt idx="6">
                  <c:v>4.18</c:v>
                </c:pt>
                <c:pt idx="7">
                  <c:v>3.42</c:v>
                </c:pt>
                <c:pt idx="8">
                  <c:v>4</c:v>
                </c:pt>
                <c:pt idx="9">
                  <c:v>3.99</c:v>
                </c:pt>
                <c:pt idx="10">
                  <c:v>3.68</c:v>
                </c:pt>
                <c:pt idx="11">
                  <c:v>3.88</c:v>
                </c:pt>
                <c:pt idx="12">
                  <c:v>3.64</c:v>
                </c:pt>
                <c:pt idx="13">
                  <c:v>3.8</c:v>
                </c:pt>
                <c:pt idx="14">
                  <c:v>3.93</c:v>
                </c:pt>
                <c:pt idx="15">
                  <c:v>3.64</c:v>
                </c:pt>
                <c:pt idx="16">
                  <c:v>4.29</c:v>
                </c:pt>
                <c:pt idx="17">
                  <c:v>2.99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B82-483B-B468-4EE7AC974E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53977887"/>
        <c:axId val="1353981247"/>
      </c:barChart>
      <c:lineChart>
        <c:grouping val="standard"/>
        <c:varyColors val="0"/>
        <c:ser>
          <c:idx val="2"/>
          <c:order val="2"/>
          <c:tx>
            <c:strRef>
              <c:f>'ACR PMB-50'!$K$10</c:f>
              <c:strCache>
                <c:ptCount val="1"/>
                <c:pt idx="0">
                  <c:v>Δv [%]</c:v>
                </c:pt>
              </c:strCache>
            </c:strRef>
          </c:tx>
          <c:spPr>
            <a:ln w="2540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'ACR PMB-50'!$B$11:$B$28</c:f>
              <c:strCache>
                <c:ptCount val="18"/>
                <c:pt idx="0">
                  <c:v>D1</c:v>
                </c:pt>
                <c:pt idx="1">
                  <c:v>D2</c:v>
                </c:pt>
                <c:pt idx="2">
                  <c:v>D3</c:v>
                </c:pt>
                <c:pt idx="3">
                  <c:v>D4</c:v>
                </c:pt>
                <c:pt idx="4">
                  <c:v>D5</c:v>
                </c:pt>
                <c:pt idx="5">
                  <c:v>D6</c:v>
                </c:pt>
                <c:pt idx="6">
                  <c:v>D7</c:v>
                </c:pt>
                <c:pt idx="7">
                  <c:v>D8</c:v>
                </c:pt>
                <c:pt idx="8">
                  <c:v>D9</c:v>
                </c:pt>
                <c:pt idx="9">
                  <c:v>D10</c:v>
                </c:pt>
                <c:pt idx="10">
                  <c:v>D11</c:v>
                </c:pt>
                <c:pt idx="11">
                  <c:v>D12</c:v>
                </c:pt>
                <c:pt idx="12">
                  <c:v>D13</c:v>
                </c:pt>
                <c:pt idx="13">
                  <c:v>D14</c:v>
                </c:pt>
                <c:pt idx="14">
                  <c:v>D15</c:v>
                </c:pt>
                <c:pt idx="15">
                  <c:v>D16</c:v>
                </c:pt>
                <c:pt idx="16">
                  <c:v>D18</c:v>
                </c:pt>
                <c:pt idx="17">
                  <c:v>D19</c:v>
                </c:pt>
              </c:strCache>
            </c:strRef>
          </c:cat>
          <c:val>
            <c:numRef>
              <c:f>'ACR PMB-50'!$K$11:$K$28</c:f>
              <c:numCache>
                <c:formatCode>0.00</c:formatCode>
                <c:ptCount val="18"/>
                <c:pt idx="0">
                  <c:v>3.11</c:v>
                </c:pt>
                <c:pt idx="1">
                  <c:v>3.2299999999999995</c:v>
                </c:pt>
                <c:pt idx="2">
                  <c:v>3.72</c:v>
                </c:pt>
                <c:pt idx="3">
                  <c:v>3.04</c:v>
                </c:pt>
                <c:pt idx="4">
                  <c:v>2.9299999999999997</c:v>
                </c:pt>
                <c:pt idx="5">
                  <c:v>3.2700000000000005</c:v>
                </c:pt>
                <c:pt idx="6">
                  <c:v>2.92</c:v>
                </c:pt>
                <c:pt idx="7">
                  <c:v>3.55</c:v>
                </c:pt>
                <c:pt idx="8">
                  <c:v>2.8499999999999996</c:v>
                </c:pt>
                <c:pt idx="9">
                  <c:v>3</c:v>
                </c:pt>
                <c:pt idx="10">
                  <c:v>3.3000000000000003</c:v>
                </c:pt>
                <c:pt idx="11">
                  <c:v>3.16</c:v>
                </c:pt>
                <c:pt idx="12">
                  <c:v>3.2499999999999996</c:v>
                </c:pt>
                <c:pt idx="13">
                  <c:v>3.17</c:v>
                </c:pt>
                <c:pt idx="14">
                  <c:v>2.9099999999999997</c:v>
                </c:pt>
                <c:pt idx="15">
                  <c:v>3.3799999999999994</c:v>
                </c:pt>
                <c:pt idx="16">
                  <c:v>2.76</c:v>
                </c:pt>
                <c:pt idx="17">
                  <c:v>4.13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B82-483B-B468-4EE7AC974E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53977887"/>
        <c:axId val="1353981247"/>
      </c:lineChart>
      <c:catAx>
        <c:axId val="1353977887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353981247"/>
        <c:crosses val="autoZero"/>
        <c:auto val="0"/>
        <c:lblAlgn val="ctr"/>
        <c:lblOffset val="100"/>
        <c:noMultiLvlLbl val="0"/>
      </c:catAx>
      <c:valAx>
        <c:axId val="13539812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35397788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/>
              <a:t>PERCENTUALE</a:t>
            </a:r>
            <a:r>
              <a:rPr lang="it-IT" baseline="0"/>
              <a:t> DI VUOTI</a:t>
            </a:r>
            <a:endParaRPr lang="it-IT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'ACR SP2-20'!$I$10</c:f>
              <c:strCache>
                <c:ptCount val="1"/>
                <c:pt idx="0">
                  <c:v>vgeo [%]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'ACR SP2-20'!$B$11:$B$37</c:f>
              <c:strCache>
                <c:ptCount val="27"/>
                <c:pt idx="0">
                  <c:v>A1</c:v>
                </c:pt>
                <c:pt idx="1">
                  <c:v>A2</c:v>
                </c:pt>
                <c:pt idx="2">
                  <c:v>A4</c:v>
                </c:pt>
                <c:pt idx="3">
                  <c:v>A5</c:v>
                </c:pt>
                <c:pt idx="4">
                  <c:v>A6</c:v>
                </c:pt>
                <c:pt idx="5">
                  <c:v>A7</c:v>
                </c:pt>
                <c:pt idx="6">
                  <c:v>A8</c:v>
                </c:pt>
                <c:pt idx="7">
                  <c:v>A9</c:v>
                </c:pt>
                <c:pt idx="8">
                  <c:v>A10</c:v>
                </c:pt>
                <c:pt idx="9">
                  <c:v>A11</c:v>
                </c:pt>
                <c:pt idx="10">
                  <c:v>A12</c:v>
                </c:pt>
                <c:pt idx="11">
                  <c:v>A13</c:v>
                </c:pt>
                <c:pt idx="12">
                  <c:v>A14</c:v>
                </c:pt>
                <c:pt idx="13">
                  <c:v>A15</c:v>
                </c:pt>
                <c:pt idx="14">
                  <c:v>A16</c:v>
                </c:pt>
                <c:pt idx="15">
                  <c:v>A18</c:v>
                </c:pt>
                <c:pt idx="16">
                  <c:v>A19</c:v>
                </c:pt>
                <c:pt idx="17">
                  <c:v>A20</c:v>
                </c:pt>
                <c:pt idx="18">
                  <c:v>A21</c:v>
                </c:pt>
                <c:pt idx="19">
                  <c:v>A22</c:v>
                </c:pt>
                <c:pt idx="20">
                  <c:v>A23</c:v>
                </c:pt>
                <c:pt idx="21">
                  <c:v>A24</c:v>
                </c:pt>
                <c:pt idx="22">
                  <c:v>A25</c:v>
                </c:pt>
                <c:pt idx="23">
                  <c:v>A26</c:v>
                </c:pt>
                <c:pt idx="24">
                  <c:v>A27</c:v>
                </c:pt>
                <c:pt idx="25">
                  <c:v>A28</c:v>
                </c:pt>
                <c:pt idx="26">
                  <c:v>A29</c:v>
                </c:pt>
              </c:strCache>
            </c:strRef>
          </c:cat>
          <c:val>
            <c:numRef>
              <c:f>'ACR SP2-20'!$I$11:$I$37</c:f>
              <c:numCache>
                <c:formatCode>0.00</c:formatCode>
                <c:ptCount val="27"/>
                <c:pt idx="0">
                  <c:v>7.0000000000000506</c:v>
                </c:pt>
                <c:pt idx="1">
                  <c:v>7.0523992889746872</c:v>
                </c:pt>
                <c:pt idx="2">
                  <c:v>8.0215133991932355</c:v>
                </c:pt>
                <c:pt idx="3">
                  <c:v>7.9028212042290598</c:v>
                </c:pt>
                <c:pt idx="4">
                  <c:v>8.845778509230751</c:v>
                </c:pt>
                <c:pt idx="5">
                  <c:v>9.102784445867762</c:v>
                </c:pt>
                <c:pt idx="6">
                  <c:v>7.8168788143270103</c:v>
                </c:pt>
                <c:pt idx="7">
                  <c:v>7.6158940397351156</c:v>
                </c:pt>
                <c:pt idx="8">
                  <c:v>7.4889624185176746</c:v>
                </c:pt>
                <c:pt idx="9">
                  <c:v>8.4186925976205256</c:v>
                </c:pt>
                <c:pt idx="10">
                  <c:v>7.0523992889746872</c:v>
                </c:pt>
                <c:pt idx="11">
                  <c:v>7.13</c:v>
                </c:pt>
                <c:pt idx="12">
                  <c:v>7.05</c:v>
                </c:pt>
                <c:pt idx="13">
                  <c:v>7.05</c:v>
                </c:pt>
                <c:pt idx="14">
                  <c:v>7.07</c:v>
                </c:pt>
                <c:pt idx="15">
                  <c:v>6.99</c:v>
                </c:pt>
                <c:pt idx="16">
                  <c:v>7.03</c:v>
                </c:pt>
                <c:pt idx="17">
                  <c:v>7.0412598353899352</c:v>
                </c:pt>
                <c:pt idx="18">
                  <c:v>6.42</c:v>
                </c:pt>
                <c:pt idx="19">
                  <c:v>6.9</c:v>
                </c:pt>
                <c:pt idx="20">
                  <c:v>6.92</c:v>
                </c:pt>
                <c:pt idx="21">
                  <c:v>7.03</c:v>
                </c:pt>
                <c:pt idx="22">
                  <c:v>6.99</c:v>
                </c:pt>
                <c:pt idx="23">
                  <c:v>6.96</c:v>
                </c:pt>
                <c:pt idx="24">
                  <c:v>6.95</c:v>
                </c:pt>
                <c:pt idx="25">
                  <c:v>7.03</c:v>
                </c:pt>
                <c:pt idx="26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E20-46D6-B7F0-5E3259A06C8C}"/>
            </c:ext>
          </c:extLst>
        </c:ser>
        <c:ser>
          <c:idx val="1"/>
          <c:order val="1"/>
          <c:tx>
            <c:strRef>
              <c:f>'ACR SP2-20'!$J$10</c:f>
              <c:strCache>
                <c:ptCount val="1"/>
                <c:pt idx="0">
                  <c:v>vSSD [%]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'ACR SP2-20'!$B$11:$B$37</c:f>
              <c:strCache>
                <c:ptCount val="27"/>
                <c:pt idx="0">
                  <c:v>A1</c:v>
                </c:pt>
                <c:pt idx="1">
                  <c:v>A2</c:v>
                </c:pt>
                <c:pt idx="2">
                  <c:v>A4</c:v>
                </c:pt>
                <c:pt idx="3">
                  <c:v>A5</c:v>
                </c:pt>
                <c:pt idx="4">
                  <c:v>A6</c:v>
                </c:pt>
                <c:pt idx="5">
                  <c:v>A7</c:v>
                </c:pt>
                <c:pt idx="6">
                  <c:v>A8</c:v>
                </c:pt>
                <c:pt idx="7">
                  <c:v>A9</c:v>
                </c:pt>
                <c:pt idx="8">
                  <c:v>A10</c:v>
                </c:pt>
                <c:pt idx="9">
                  <c:v>A11</c:v>
                </c:pt>
                <c:pt idx="10">
                  <c:v>A12</c:v>
                </c:pt>
                <c:pt idx="11">
                  <c:v>A13</c:v>
                </c:pt>
                <c:pt idx="12">
                  <c:v>A14</c:v>
                </c:pt>
                <c:pt idx="13">
                  <c:v>A15</c:v>
                </c:pt>
                <c:pt idx="14">
                  <c:v>A16</c:v>
                </c:pt>
                <c:pt idx="15">
                  <c:v>A18</c:v>
                </c:pt>
                <c:pt idx="16">
                  <c:v>A19</c:v>
                </c:pt>
                <c:pt idx="17">
                  <c:v>A20</c:v>
                </c:pt>
                <c:pt idx="18">
                  <c:v>A21</c:v>
                </c:pt>
                <c:pt idx="19">
                  <c:v>A22</c:v>
                </c:pt>
                <c:pt idx="20">
                  <c:v>A23</c:v>
                </c:pt>
                <c:pt idx="21">
                  <c:v>A24</c:v>
                </c:pt>
                <c:pt idx="22">
                  <c:v>A25</c:v>
                </c:pt>
                <c:pt idx="23">
                  <c:v>A26</c:v>
                </c:pt>
                <c:pt idx="24">
                  <c:v>A27</c:v>
                </c:pt>
                <c:pt idx="25">
                  <c:v>A28</c:v>
                </c:pt>
                <c:pt idx="26">
                  <c:v>A29</c:v>
                </c:pt>
              </c:strCache>
            </c:strRef>
          </c:cat>
          <c:val>
            <c:numRef>
              <c:f>'ACR SP2-20'!$J$11:$J$37</c:f>
              <c:numCache>
                <c:formatCode>0.00</c:formatCode>
                <c:ptCount val="27"/>
                <c:pt idx="0">
                  <c:v>4.3001578781487027</c:v>
                </c:pt>
                <c:pt idx="1">
                  <c:v>4.3043289972793497</c:v>
                </c:pt>
                <c:pt idx="2">
                  <c:v>4.2252366933421932</c:v>
                </c:pt>
                <c:pt idx="3">
                  <c:v>4.7321276101889742</c:v>
                </c:pt>
                <c:pt idx="4">
                  <c:v>5.4691742595777466</c:v>
                </c:pt>
                <c:pt idx="5">
                  <c:v>4.8977788566163971</c:v>
                </c:pt>
                <c:pt idx="6">
                  <c:v>4.9365847602088735</c:v>
                </c:pt>
                <c:pt idx="7">
                  <c:v>4.0736626577881125</c:v>
                </c:pt>
                <c:pt idx="8">
                  <c:v>4.4282191814136844</c:v>
                </c:pt>
                <c:pt idx="9">
                  <c:v>4.0932668646016186</c:v>
                </c:pt>
                <c:pt idx="10">
                  <c:v>3.0972998254901074</c:v>
                </c:pt>
                <c:pt idx="11">
                  <c:v>3.55</c:v>
                </c:pt>
                <c:pt idx="12">
                  <c:v>3.61</c:v>
                </c:pt>
                <c:pt idx="13">
                  <c:v>3.67</c:v>
                </c:pt>
                <c:pt idx="14">
                  <c:v>3.98</c:v>
                </c:pt>
                <c:pt idx="15">
                  <c:v>3.71</c:v>
                </c:pt>
                <c:pt idx="16">
                  <c:v>3.45</c:v>
                </c:pt>
                <c:pt idx="17">
                  <c:v>3.0203597867592968</c:v>
                </c:pt>
                <c:pt idx="18">
                  <c:v>3.41</c:v>
                </c:pt>
                <c:pt idx="19">
                  <c:v>3.76</c:v>
                </c:pt>
                <c:pt idx="20">
                  <c:v>3.14</c:v>
                </c:pt>
                <c:pt idx="21">
                  <c:v>3.81</c:v>
                </c:pt>
                <c:pt idx="22">
                  <c:v>4.1100000000000003</c:v>
                </c:pt>
                <c:pt idx="23">
                  <c:v>3.45</c:v>
                </c:pt>
                <c:pt idx="24">
                  <c:v>3.49</c:v>
                </c:pt>
                <c:pt idx="25">
                  <c:v>3.39</c:v>
                </c:pt>
                <c:pt idx="26">
                  <c:v>3.99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E20-46D6-B7F0-5E3259A06C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53977887"/>
        <c:axId val="1353981247"/>
      </c:barChart>
      <c:lineChart>
        <c:grouping val="standard"/>
        <c:varyColors val="0"/>
        <c:ser>
          <c:idx val="2"/>
          <c:order val="2"/>
          <c:tx>
            <c:strRef>
              <c:f>'ACR SP2-20'!$K$10</c:f>
              <c:strCache>
                <c:ptCount val="1"/>
                <c:pt idx="0">
                  <c:v>Δv [%]</c:v>
                </c:pt>
              </c:strCache>
            </c:strRef>
          </c:tx>
          <c:spPr>
            <a:ln w="2540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'ACR SP2-20'!$B$11:$B$25</c:f>
              <c:strCache>
                <c:ptCount val="15"/>
                <c:pt idx="0">
                  <c:v>A1</c:v>
                </c:pt>
                <c:pt idx="1">
                  <c:v>A2</c:v>
                </c:pt>
                <c:pt idx="2">
                  <c:v>A4</c:v>
                </c:pt>
                <c:pt idx="3">
                  <c:v>A5</c:v>
                </c:pt>
                <c:pt idx="4">
                  <c:v>A6</c:v>
                </c:pt>
                <c:pt idx="5">
                  <c:v>A7</c:v>
                </c:pt>
                <c:pt idx="6">
                  <c:v>A8</c:v>
                </c:pt>
                <c:pt idx="7">
                  <c:v>A9</c:v>
                </c:pt>
                <c:pt idx="8">
                  <c:v>A10</c:v>
                </c:pt>
                <c:pt idx="9">
                  <c:v>A11</c:v>
                </c:pt>
                <c:pt idx="10">
                  <c:v>A12</c:v>
                </c:pt>
                <c:pt idx="11">
                  <c:v>A13</c:v>
                </c:pt>
                <c:pt idx="12">
                  <c:v>A14</c:v>
                </c:pt>
                <c:pt idx="13">
                  <c:v>A15</c:v>
                </c:pt>
                <c:pt idx="14">
                  <c:v>A16</c:v>
                </c:pt>
              </c:strCache>
            </c:strRef>
          </c:cat>
          <c:val>
            <c:numRef>
              <c:f>'ACR SP2-20'!$K$11:$K$37</c:f>
              <c:numCache>
                <c:formatCode>0.00</c:formatCode>
                <c:ptCount val="27"/>
                <c:pt idx="0">
                  <c:v>2.699842121851348</c:v>
                </c:pt>
                <c:pt idx="1">
                  <c:v>2.7480702916953375</c:v>
                </c:pt>
                <c:pt idx="2">
                  <c:v>3.7962767058510423</c:v>
                </c:pt>
                <c:pt idx="3">
                  <c:v>3.1706935940400856</c:v>
                </c:pt>
                <c:pt idx="4">
                  <c:v>3.3766042496530044</c:v>
                </c:pt>
                <c:pt idx="5">
                  <c:v>4.2050055892513649</c:v>
                </c:pt>
                <c:pt idx="6">
                  <c:v>2.8802940541181368</c:v>
                </c:pt>
                <c:pt idx="7">
                  <c:v>3.542231381947003</c:v>
                </c:pt>
                <c:pt idx="8">
                  <c:v>3.0607432371039902</c:v>
                </c:pt>
                <c:pt idx="9">
                  <c:v>4.325425733018907</c:v>
                </c:pt>
                <c:pt idx="10">
                  <c:v>3.9550994634845797</c:v>
                </c:pt>
                <c:pt idx="11">
                  <c:v>3.58</c:v>
                </c:pt>
                <c:pt idx="12">
                  <c:v>3.44</c:v>
                </c:pt>
                <c:pt idx="13">
                  <c:v>3.38</c:v>
                </c:pt>
                <c:pt idx="14">
                  <c:v>3.0900000000000003</c:v>
                </c:pt>
                <c:pt idx="15">
                  <c:v>3.2800000000000002</c:v>
                </c:pt>
                <c:pt idx="16">
                  <c:v>3.58</c:v>
                </c:pt>
                <c:pt idx="17">
                  <c:v>4.0209000486306383</c:v>
                </c:pt>
                <c:pt idx="18">
                  <c:v>3.01</c:v>
                </c:pt>
                <c:pt idx="19">
                  <c:v>3.1400000000000006</c:v>
                </c:pt>
                <c:pt idx="20">
                  <c:v>3.78</c:v>
                </c:pt>
                <c:pt idx="21">
                  <c:v>3.22</c:v>
                </c:pt>
                <c:pt idx="22">
                  <c:v>2.88</c:v>
                </c:pt>
                <c:pt idx="23">
                  <c:v>3.51</c:v>
                </c:pt>
                <c:pt idx="24">
                  <c:v>3.46</c:v>
                </c:pt>
                <c:pt idx="25">
                  <c:v>3.64</c:v>
                </c:pt>
                <c:pt idx="26">
                  <c:v>3.01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E20-46D6-B7F0-5E3259A06C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53977887"/>
        <c:axId val="1353981247"/>
      </c:lineChart>
      <c:catAx>
        <c:axId val="1353977887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353981247"/>
        <c:crosses val="autoZero"/>
        <c:auto val="0"/>
        <c:lblAlgn val="ctr"/>
        <c:lblOffset val="100"/>
        <c:noMultiLvlLbl val="0"/>
      </c:catAx>
      <c:valAx>
        <c:axId val="13539812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35397788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1600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1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53F6ED8B-CF52-4A64-BACC-61D9C1041E0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pPr rtl="0"/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0D7022B2-02C5-4E03-99BC-0BA3C57AC49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pPr rtl="0"/>
            <a:fld id="{DBC54730-5EBA-4920-A6C4-7F8458A7F940}" type="datetime1">
              <a:rPr lang="it-IT" smtClean="0"/>
              <a:t>29/10/2025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BC3FEE8C-8D38-4F2A-950E-071C6823E27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pPr rtl="0"/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C567A6D-959B-4552-AB8D-4CCA819CAA7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pPr rtl="0"/>
            <a:fld id="{4BF9A36D-7FAC-478F-9944-F324014F6FD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424676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pPr rtl="0"/>
            <a:endParaRPr lang="it-IT" noProof="0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85EC1C34-318D-43A8-83F5-3AC8647FE75E}" type="datetime1">
              <a:rPr lang="it-IT" smtClean="0"/>
              <a:pPr/>
              <a:t>29/10/2025</a:t>
            </a:fld>
            <a:endParaRPr lang="it-IT" dirty="0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pPr rtl="0"/>
            <a:endParaRPr lang="it-IT" noProof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 rtl="0"/>
            <a:r>
              <a:rPr lang="it-IT" noProof="0"/>
              <a:t>Fare clic per modificare lo stile del titolo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pPr rtl="0"/>
            <a:endParaRPr lang="it-IT" noProof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pPr rtl="0"/>
            <a:fld id="{D4B9A9E5-4F7F-4A7D-9DE1-899232329269}" type="slidenum">
              <a:rPr lang="it-IT" noProof="0" smtClean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138778318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B9A9E5-4F7F-4A7D-9DE1-899232329269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429553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23268B-BF39-25DE-A768-F73D3FE9C9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1FF9C4E-6D1F-2F21-CA85-2AEDCB0767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86C85F8-0727-AD40-E522-44A9E4AFAD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5ADBB67-D8C5-7FFF-F457-1FD33037F4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B9A9E5-4F7F-4A7D-9DE1-899232329269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683837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A81124-C562-FB36-796F-7F196F46C8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596A7E3-4CB5-E014-7635-B96149B9E55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2147246-86AA-6655-FE36-0FDA1FFC01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539974B-92E9-9C3B-2DF2-710A3C042BB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B9A9E5-4F7F-4A7D-9DE1-899232329269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608079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AB9F40-1CF3-80ED-3B23-7FE7267354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D5F20C6-0589-4213-523D-413FC3179F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2206B22-066F-22B8-F2F2-A08C639F67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F0A208B-62C8-A9A3-DB1B-B4957F70DD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B9A9E5-4F7F-4A7D-9DE1-899232329269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819503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40D50F-2776-DC33-0F50-C31B4A4649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E82533E-FFDF-0DD6-94B3-6C90E89C0AC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48EE071-3F60-1DD4-EB1C-CA9880CEA0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E44FA30-8B43-F905-CF1C-FEB7FEB6CA3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B9A9E5-4F7F-4A7D-9DE1-899232329269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460294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216798-50C5-6B1C-8887-7A75EF4790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DDF96AD3-8075-65DC-3433-A131FE8738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CF1CB7E-6C0D-7C1C-2962-F1452E062F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BA8DEBA-35C7-1C40-36D7-06CCD6B472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B9A9E5-4F7F-4A7D-9DE1-899232329269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724639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B2653A-3190-3044-B39F-D0CD623663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3A6D6DF-385E-23E8-F4CA-EC57621070A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0168F99-B536-55A6-B21E-8D78A12104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911986C-4775-7EA4-2FF7-5D31FED936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B9A9E5-4F7F-4A7D-9DE1-899232329269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516284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98A0AA-0EEB-1D6B-8BC9-F536446882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7CB448BB-DACF-6412-319A-3751F1BABB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A6393EC-FDC3-CA13-0F59-EBD092D16C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7063F48-B5C5-F3EA-5F1B-67CC59F670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B9A9E5-4F7F-4A7D-9DE1-899232329269}" type="slidenum">
              <a:rPr lang="it-IT" smtClean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066621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237065-B3C4-D4A0-B08C-AAA57C13F5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4943A3D3-4E31-9AEE-4E32-846A707017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723FD10-9C6A-CF8C-9A6D-F85D8FA47F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8479E6D-B99B-13C7-64C4-F6792E9A2B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B9A9E5-4F7F-4A7D-9DE1-899232329269}" type="slidenum">
              <a:rPr lang="it-IT" smtClean="0"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450533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596D9D-AD4A-1373-BBFC-A7A8A122D5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B20DBB8-735A-0B63-CC8A-AAA06FB179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862BD54-26AC-C99C-9E06-482CC03F51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EC20BAC-2C8B-1DA6-98BA-C66102B73A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B9A9E5-4F7F-4A7D-9DE1-899232329269}" type="slidenum">
              <a:rPr lang="it-IT" smtClean="0"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173057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95EF16-4D02-6BCB-F5A9-A1F456C32F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8849882-2DF4-242E-08D0-85537A964B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E04DF9F-F4B5-83DE-D203-762E78FBF5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D564D54-7E7D-CFA8-9DEB-C83AA0D9A4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B9A9E5-4F7F-4A7D-9DE1-899232329269}" type="slidenum">
              <a:rPr lang="it-IT" smtClean="0"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219699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B9A9E5-4F7F-4A7D-9DE1-899232329269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035129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3B0DB6-C3E1-9849-7D6E-26F8F4EDEE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E207665-C3BC-53CC-9C9B-85FF29DD69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4F436CB-BA6E-7220-2BF2-7879F5D017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934020F-95D4-486E-4722-649512808D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B9A9E5-4F7F-4A7D-9DE1-899232329269}" type="slidenum">
              <a:rPr lang="it-IT" smtClean="0"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024008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0FF8B1-F6C6-5AAA-A461-B420B22DE2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624A3BA-3122-4535-DC88-EDF9B74DB2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C764B60-9642-A5C6-6B59-8A600C777E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93B59FA-EF5C-F7F1-E5BC-4A15AFC3F6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B9A9E5-4F7F-4A7D-9DE1-899232329269}" type="slidenum">
              <a:rPr lang="it-IT" smtClean="0"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974078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C4F6B4-BF78-18A2-8263-13D38CA81B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FC2A139-9F86-4DA7-C9BC-2E04A3CCF5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0456F38-E517-A2CB-D68E-91D72C8DE9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5A6B17B-B751-0BC1-453C-8E7E267BC9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B9A9E5-4F7F-4A7D-9DE1-899232329269}" type="slidenum">
              <a:rPr lang="it-IT" smtClean="0"/>
              <a:t>22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071349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C9C2F6-5887-B4D0-D429-4AFA7ABC25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690766D-1A66-932A-D071-E87A0F8B1B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21E33FA-6C1A-4D6B-8DE6-9765197991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421EA92-6814-EC0D-6932-CEED9877FF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B9A9E5-4F7F-4A7D-9DE1-899232329269}" type="slidenum">
              <a:rPr lang="it-IT" smtClean="0"/>
              <a:t>23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778917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C8C126-6364-11A4-63F0-7A20967F51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882F622-EC4E-F087-4B83-98F01958FF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2AD2BCD-4CDC-7CA9-C324-B69ECC3C21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2A66BC8-8979-65BC-BA65-6E3BA46E3B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B9A9E5-4F7F-4A7D-9DE1-899232329269}" type="slidenum">
              <a:rPr lang="it-IT" smtClean="0"/>
              <a:t>24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1250201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B09098-F400-6C60-AD37-0958CDCED9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5A05B5A-C731-FCAE-FE76-25442B7A4E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66923E8-DB06-9F27-69DA-F60363AD5B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2E12B44-1089-DFD5-2718-BE08B96270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B9A9E5-4F7F-4A7D-9DE1-899232329269}" type="slidenum">
              <a:rPr lang="it-IT" smtClean="0"/>
              <a:t>25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4523977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45EAFC-0804-1900-68A4-362AB71D39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2827203-87B7-4D60-1406-D5E36086EE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B4CCDCD-ACCD-9BCD-68DB-63D9ABE978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8E693D2-5AC0-EEA7-2292-416354E6DA6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B9A9E5-4F7F-4A7D-9DE1-899232329269}" type="slidenum">
              <a:rPr lang="it-IT" smtClean="0"/>
              <a:t>26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4207068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D5DA2F-BE9F-A077-1E69-198F8AB6C6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74B948A-CF2D-55D1-A211-1E00540C0CD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1FB91DC-3FFC-0B8B-A9F0-E4180430FB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50CDDA3-BAB0-2BB8-011F-3B15A3A88A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B9A9E5-4F7F-4A7D-9DE1-899232329269}" type="slidenum">
              <a:rPr lang="it-IT" smtClean="0"/>
              <a:t>27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221663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4C204B-E652-A90D-81E9-119F939C5E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C0B444E-ACA1-E339-7E52-BF43AF8B10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3DE5EE7-91B6-F4C1-9157-A2150A11A5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3477EFC-302B-DCBC-2CA0-F1BC2ADA28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B9A9E5-4F7F-4A7D-9DE1-899232329269}" type="slidenum">
              <a:rPr lang="it-IT" smtClean="0"/>
              <a:t>28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1461310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C94902-4273-920E-ABFE-65C49768D6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DF45C16C-550B-061B-D6F3-C1A1968C7E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2EA6B2D-9CAF-4154-C487-43CDB1A700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D4F62BD-E025-AEA7-C792-A96DC0B011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B9A9E5-4F7F-4A7D-9DE1-899232329269}" type="slidenum">
              <a:rPr lang="it-IT" smtClean="0"/>
              <a:t>29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20198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B9A9E5-4F7F-4A7D-9DE1-899232329269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3973533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611F6D-F363-4101-052C-CD69416E76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9183604-565D-AA17-FE1D-641014D21B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C2E9B2F-359E-60B0-DFB5-155BD2D7BF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39F7545-534F-9797-FEB8-F78FDF6886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B9A9E5-4F7F-4A7D-9DE1-899232329269}" type="slidenum">
              <a:rPr lang="it-IT" smtClean="0"/>
              <a:t>30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082163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1E6777-0769-CC48-0C2F-26C845DF8D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2375CDC-1852-B1F2-4CD2-2E7C355C6A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63F0D2C-5AE6-0C8F-7D70-3235AD1E35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22C0984-D338-21F9-B2FB-C1507DCCE0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B9A9E5-4F7F-4A7D-9DE1-899232329269}" type="slidenum">
              <a:rPr lang="it-IT" smtClean="0"/>
              <a:t>31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2047763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EEAB1C-4A56-CBE5-D095-808010C853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228C47D-DC0D-2FB2-32BF-53E67AF024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2B38A9B-7975-7D28-9299-07179874C9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B0A42DD-8597-FC9A-5AF0-2CD1EA392C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B9A9E5-4F7F-4A7D-9DE1-899232329269}" type="slidenum">
              <a:rPr lang="it-IT" smtClean="0"/>
              <a:t>32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9299740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7A54EE-4C27-1ECF-C30A-CFB09F3042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0E14FA4-72C4-5012-BE31-554C7FD7B1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015D0AB-133B-5BC8-A81B-4D7CB53411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3ED3796-ACC9-2800-3733-836F59A123E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B9A9E5-4F7F-4A7D-9DE1-899232329269}" type="slidenum">
              <a:rPr lang="it-IT" smtClean="0"/>
              <a:t>33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286065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31B48E-BF2A-D00E-7E90-BD08868852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5D442C2-81F7-BB55-1400-98B3E5D6A7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134DC53-2818-30E2-243B-52EDA4B837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9BAB682-9FD6-A1FF-51A3-0B19252ABA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B9A9E5-4F7F-4A7D-9DE1-899232329269}" type="slidenum">
              <a:rPr lang="it-IT" smtClean="0"/>
              <a:t>34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5150067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E16B39-5880-7CCF-74AD-4459BFD7CE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0A1C3A0-6A0C-CCE0-4AC1-B131995B3C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BE45F7A-20E6-084C-BA9F-8BD487E21C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07E4050-80A7-D1C5-F28D-1719A202E6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B9A9E5-4F7F-4A7D-9DE1-899232329269}" type="slidenum">
              <a:rPr lang="it-IT" smtClean="0"/>
              <a:t>35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209750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4B9A9E5-4F7F-4A7D-9DE1-899232329269}" type="slidenum">
              <a:rPr lang="it-IT" smtClean="0"/>
              <a:t>68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03282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B9A9E5-4F7F-4A7D-9DE1-899232329269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361128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B9A9E5-4F7F-4A7D-9DE1-899232329269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688184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B9A9E5-4F7F-4A7D-9DE1-899232329269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360706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7E04AB-ED99-E0D2-D2FC-CE2B4D23FB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DC5177D-95C8-5465-9CD5-0319BC637CA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0849B08-A3C7-AE73-9A27-84AFE2B20B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B7D64E2-0C1D-B6CE-36F1-A98251C6D9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B9A9E5-4F7F-4A7D-9DE1-899232329269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663112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84C48F-89C0-50FA-30FE-F799997C0B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4BF0ED9-CA9E-F0A4-4B98-EB441D8C8E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930A9CC-8208-7C6A-89D1-5D750D2F42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6B15D89-FF9E-1BB4-22B3-2EE418963F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B9A9E5-4F7F-4A7D-9DE1-899232329269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108496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EF8F7-AF45-D1D3-163E-C1963756EA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9FFD69F-563E-DC38-906C-5FB43EAFCF5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17966F9-ABD5-DEDF-D2DC-DB5272A0F4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AF4242F-E8E5-39CF-244A-D3D54EB866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4B9A9E5-4F7F-4A7D-9DE1-899232329269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207438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15B3628-62D7-4A6D-A79F-34DE91DBA31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16040" y="4434840"/>
            <a:ext cx="4941771" cy="1122202"/>
          </a:xfrm>
        </p:spPr>
        <p:txBody>
          <a:bodyPr rtlCol="0" anchor="b">
            <a:noAutofit/>
          </a:bodyPr>
          <a:lstStyle>
            <a:lvl1pPr algn="l">
              <a:defRPr sz="3600" cap="all" spc="1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it-IT" noProof="0"/>
              <a:t>FARE CLIC PER MODIFICARE LO STILE DEL TITOLO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55457758-A125-4CEA-A3D5-CBD010417B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16041" y="5586890"/>
            <a:ext cx="4941770" cy="396660"/>
          </a:xfrm>
        </p:spPr>
        <p:txBody>
          <a:bodyPr rtlCol="0">
            <a:normAutofit/>
          </a:bodyPr>
          <a:lstStyle>
            <a:lvl1pPr marL="0" indent="0" algn="l">
              <a:lnSpc>
                <a:spcPct val="100000"/>
              </a:lnSpc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it-IT" noProof="0"/>
              <a:t>Fare clic per modificare lo stile del sottotitolo dello schema</a:t>
            </a:r>
          </a:p>
        </p:txBody>
      </p:sp>
      <p:pic>
        <p:nvPicPr>
          <p:cNvPr id="8" name="Elemento grafico 7">
            <a:extLst>
              <a:ext uri="{FF2B5EF4-FFF2-40B4-BE49-F238E27FC236}">
                <a16:creationId xmlns:a16="http://schemas.microsoft.com/office/drawing/2014/main" id="{A04F1E16-9A84-4D0E-9706-79C396AF6AE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9358" t="23650" b="-1"/>
          <a:stretch/>
        </p:blipFill>
        <p:spPr>
          <a:xfrm>
            <a:off x="0" y="0"/>
            <a:ext cx="9488312" cy="5054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108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fronto di mercato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1CF3B5C-31C4-46BA-9FAD-72DF917A84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85156" y="892177"/>
            <a:ext cx="8421688" cy="1325563"/>
          </a:xfrm>
        </p:spPr>
        <p:txBody>
          <a:bodyPr rtlCol="0">
            <a:normAutofit/>
          </a:bodyPr>
          <a:lstStyle>
            <a:lvl1pPr algn="ctr"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it-IT" noProof="0"/>
              <a:t>FARE CLIC PER MODIFICARE LO STILE DEL TITOLO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659CD1F-9DFB-4048-9B9B-2BD7D4EC640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063855" y="3064615"/>
            <a:ext cx="1240971" cy="823912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en-US" sz="4000" kern="1200" cap="all" spc="15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#</a:t>
            </a:r>
          </a:p>
        </p:txBody>
      </p:sp>
      <p:sp>
        <p:nvSpPr>
          <p:cNvPr id="23" name="Segnaposto testo 2">
            <a:extLst>
              <a:ext uri="{FF2B5EF4-FFF2-40B4-BE49-F238E27FC236}">
                <a16:creationId xmlns:a16="http://schemas.microsoft.com/office/drawing/2014/main" id="{A066E2EA-C6EA-4A02-818E-33BD582D92E7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5475514" y="3064615"/>
            <a:ext cx="1240971" cy="823912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en-US" sz="4000" kern="1200" cap="all" spc="15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#</a:t>
            </a:r>
          </a:p>
        </p:txBody>
      </p:sp>
      <p:sp>
        <p:nvSpPr>
          <p:cNvPr id="24" name="Segnaposto testo 2">
            <a:extLst>
              <a:ext uri="{FF2B5EF4-FFF2-40B4-BE49-F238E27FC236}">
                <a16:creationId xmlns:a16="http://schemas.microsoft.com/office/drawing/2014/main" id="{97B9C3B0-3522-407C-B662-631E19ECC95F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8887174" y="3064615"/>
            <a:ext cx="1240971" cy="823912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en-US" sz="4000" kern="1200" cap="all" spc="15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#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AC9B20CF-6B91-4562-B799-0ABDAEBC0D2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1129698" y="4824188"/>
            <a:ext cx="3124093" cy="462927"/>
          </a:xfr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cap="all" spc="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lnSpc>
                <a:spcPct val="100000"/>
              </a:lnSpc>
              <a:buNone/>
              <a:defRPr sz="1400" spc="50" baseline="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 spc="50" baseline="0">
                <a:solidFill>
                  <a:schemeClr val="bg1"/>
                </a:solidFill>
              </a:defRPr>
            </a:lvl3pPr>
            <a:lvl4pPr marL="1371600" indent="0">
              <a:lnSpc>
                <a:spcPct val="100000"/>
              </a:lnSpc>
              <a:buNone/>
              <a:defRPr sz="1400" spc="50" baseline="0">
                <a:solidFill>
                  <a:schemeClr val="bg1"/>
                </a:solidFill>
              </a:defRPr>
            </a:lvl4pPr>
            <a:lvl5pPr marL="1828800" indent="0">
              <a:lnSpc>
                <a:spcPct val="100000"/>
              </a:lnSpc>
              <a:buNone/>
              <a:defRPr sz="1400" spc="50" baseline="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it-IT" noProof="0"/>
              <a:t>Fai clic per modificare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B36EE64B-44BF-4634-97BC-5ED74C6DF280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526261" y="4824188"/>
            <a:ext cx="3139479" cy="462927"/>
          </a:xfrm>
        </p:spPr>
        <p:txBody>
          <a:bodyPr rtlCol="0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cap="all" spc="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lnSpc>
                <a:spcPct val="100000"/>
              </a:lnSpc>
              <a:buNone/>
              <a:defRPr sz="2000" cap="all" spc="50" baseline="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 spc="50" baseline="0">
                <a:solidFill>
                  <a:schemeClr val="bg1"/>
                </a:solidFill>
              </a:defRPr>
            </a:lvl3pPr>
            <a:lvl4pPr marL="1371600" indent="0">
              <a:lnSpc>
                <a:spcPct val="100000"/>
              </a:lnSpc>
              <a:buNone/>
              <a:defRPr sz="1400" spc="50" baseline="0">
                <a:solidFill>
                  <a:schemeClr val="bg1"/>
                </a:solidFill>
              </a:defRPr>
            </a:lvl4pPr>
            <a:lvl5pPr marL="1828800" indent="0">
              <a:lnSpc>
                <a:spcPct val="100000"/>
              </a:lnSpc>
              <a:buNone/>
              <a:defRPr sz="1400" spc="50" baseline="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it-IT" noProof="0"/>
              <a:t>Fai clic per modificare</a:t>
            </a:r>
          </a:p>
        </p:txBody>
      </p:sp>
      <p:sp>
        <p:nvSpPr>
          <p:cNvPr id="22" name="Segnaposto contenuto 3">
            <a:extLst>
              <a:ext uri="{FF2B5EF4-FFF2-40B4-BE49-F238E27FC236}">
                <a16:creationId xmlns:a16="http://schemas.microsoft.com/office/drawing/2014/main" id="{C464A9BD-B815-4632-8F54-6EB70E48BAFF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7938210" y="4824188"/>
            <a:ext cx="3124093" cy="462927"/>
          </a:xfr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cap="all" spc="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lnSpc>
                <a:spcPct val="100000"/>
              </a:lnSpc>
              <a:buNone/>
              <a:defRPr sz="1400" spc="50" baseline="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 spc="50" baseline="0">
                <a:solidFill>
                  <a:schemeClr val="bg1"/>
                </a:solidFill>
              </a:defRPr>
            </a:lvl3pPr>
            <a:lvl4pPr marL="1371600" indent="0">
              <a:lnSpc>
                <a:spcPct val="100000"/>
              </a:lnSpc>
              <a:buNone/>
              <a:defRPr sz="1400" spc="50" baseline="0">
                <a:solidFill>
                  <a:schemeClr val="bg1"/>
                </a:solidFill>
              </a:defRPr>
            </a:lvl4pPr>
            <a:lvl5pPr marL="1828800" indent="0">
              <a:lnSpc>
                <a:spcPct val="100000"/>
              </a:lnSpc>
              <a:buNone/>
              <a:defRPr sz="1400" spc="50" baseline="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it-IT" noProof="0"/>
              <a:t>Fare clic per modificare gli stili del testo dello schema</a:t>
            </a:r>
          </a:p>
        </p:txBody>
      </p:sp>
      <p:pic>
        <p:nvPicPr>
          <p:cNvPr id="11" name="Elemento grafico 10">
            <a:extLst>
              <a:ext uri="{FF2B5EF4-FFF2-40B4-BE49-F238E27FC236}">
                <a16:creationId xmlns:a16="http://schemas.microsoft.com/office/drawing/2014/main" id="{B38B0D13-BD5F-460B-B337-F4A9342026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65141" y="2358007"/>
            <a:ext cx="2438400" cy="2019300"/>
          </a:xfrm>
          <a:prstGeom prst="rect">
            <a:avLst/>
          </a:prstGeom>
        </p:spPr>
      </p:pic>
      <p:pic>
        <p:nvPicPr>
          <p:cNvPr id="13" name="Elemento grafico 12">
            <a:extLst>
              <a:ext uri="{FF2B5EF4-FFF2-40B4-BE49-F238E27FC236}">
                <a16:creationId xmlns:a16="http://schemas.microsoft.com/office/drawing/2014/main" id="{BE72876B-D3DA-4462-9E24-3354D8D02A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000625" y="2531837"/>
            <a:ext cx="2190750" cy="1943100"/>
          </a:xfrm>
          <a:prstGeom prst="rect">
            <a:avLst/>
          </a:prstGeom>
        </p:spPr>
      </p:pic>
      <p:pic>
        <p:nvPicPr>
          <p:cNvPr id="15" name="Elemento grafico 14">
            <a:extLst>
              <a:ext uri="{FF2B5EF4-FFF2-40B4-BE49-F238E27FC236}">
                <a16:creationId xmlns:a16="http://schemas.microsoft.com/office/drawing/2014/main" id="{14A539B6-6E3F-41BA-ACE2-76E8BB6516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345608" y="2421056"/>
            <a:ext cx="2324100" cy="2057400"/>
          </a:xfrm>
          <a:prstGeom prst="rect">
            <a:avLst/>
          </a:prstGeom>
        </p:spPr>
      </p:pic>
      <p:sp>
        <p:nvSpPr>
          <p:cNvPr id="25" name="Segnaposto contenuto 3">
            <a:extLst>
              <a:ext uri="{FF2B5EF4-FFF2-40B4-BE49-F238E27FC236}">
                <a16:creationId xmlns:a16="http://schemas.microsoft.com/office/drawing/2014/main" id="{82D8880F-3EAC-45C9-91F2-19A193791A18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1129698" y="5280763"/>
            <a:ext cx="3124093" cy="462927"/>
          </a:xfrm>
        </p:spPr>
        <p:txBody>
          <a:bodyPr rtlCol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400" cap="none" spc="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lnSpc>
                <a:spcPct val="100000"/>
              </a:lnSpc>
              <a:buNone/>
              <a:defRPr sz="1400" spc="50" baseline="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 spc="50" baseline="0">
                <a:solidFill>
                  <a:schemeClr val="bg1"/>
                </a:solidFill>
              </a:defRPr>
            </a:lvl3pPr>
            <a:lvl4pPr marL="1371600" indent="0">
              <a:lnSpc>
                <a:spcPct val="100000"/>
              </a:lnSpc>
              <a:buNone/>
              <a:defRPr sz="1400" spc="50" baseline="0">
                <a:solidFill>
                  <a:schemeClr val="bg1"/>
                </a:solidFill>
              </a:defRPr>
            </a:lvl4pPr>
            <a:lvl5pPr marL="1828800" indent="0">
              <a:lnSpc>
                <a:spcPct val="100000"/>
              </a:lnSpc>
              <a:buNone/>
              <a:defRPr sz="1400" spc="50" baseline="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26" name="Segnaposto contenuto 5">
            <a:extLst>
              <a:ext uri="{FF2B5EF4-FFF2-40B4-BE49-F238E27FC236}">
                <a16:creationId xmlns:a16="http://schemas.microsoft.com/office/drawing/2014/main" id="{9019518E-E850-403D-A5B5-4B53F8C4A56B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4526261" y="5280763"/>
            <a:ext cx="3139479" cy="462927"/>
          </a:xfrm>
        </p:spPr>
        <p:txBody>
          <a:bodyPr rtlCol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400" cap="none" spc="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lnSpc>
                <a:spcPct val="100000"/>
              </a:lnSpc>
              <a:buNone/>
              <a:defRPr sz="1400" cap="none" spc="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 spc="50" baseline="0">
                <a:solidFill>
                  <a:schemeClr val="bg1"/>
                </a:solidFill>
              </a:defRPr>
            </a:lvl3pPr>
            <a:lvl4pPr marL="1371600" indent="0">
              <a:lnSpc>
                <a:spcPct val="100000"/>
              </a:lnSpc>
              <a:buNone/>
              <a:defRPr sz="1400" spc="50" baseline="0">
                <a:solidFill>
                  <a:schemeClr val="bg1"/>
                </a:solidFill>
              </a:defRPr>
            </a:lvl4pPr>
            <a:lvl5pPr marL="1828800" indent="0">
              <a:lnSpc>
                <a:spcPct val="100000"/>
              </a:lnSpc>
              <a:buNone/>
              <a:defRPr sz="1400" spc="50" baseline="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it-IT" noProof="0"/>
              <a:t>Fare clic per modificare lo stile del titolo</a:t>
            </a:r>
          </a:p>
          <a:p>
            <a:pPr lvl="1" rtl="0"/>
            <a:endParaRPr lang="it-IT" noProof="0"/>
          </a:p>
        </p:txBody>
      </p:sp>
      <p:sp>
        <p:nvSpPr>
          <p:cNvPr id="27" name="Segnaposto contenuto 3">
            <a:extLst>
              <a:ext uri="{FF2B5EF4-FFF2-40B4-BE49-F238E27FC236}">
                <a16:creationId xmlns:a16="http://schemas.microsoft.com/office/drawing/2014/main" id="{A8058154-45E5-403E-B714-AC85774F391F}"/>
              </a:ext>
            </a:extLst>
          </p:cNvPr>
          <p:cNvSpPr>
            <a:spLocks noGrp="1"/>
          </p:cNvSpPr>
          <p:nvPr>
            <p:ph sz="half" idx="19" hasCustomPrompt="1"/>
          </p:nvPr>
        </p:nvSpPr>
        <p:spPr>
          <a:xfrm>
            <a:off x="7938210" y="5280763"/>
            <a:ext cx="3124093" cy="462927"/>
          </a:xfrm>
        </p:spPr>
        <p:txBody>
          <a:bodyPr rtlCol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400" cap="none" spc="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lnSpc>
                <a:spcPct val="100000"/>
              </a:lnSpc>
              <a:buNone/>
              <a:defRPr sz="1400" spc="50" baseline="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 spc="50" baseline="0">
                <a:solidFill>
                  <a:schemeClr val="bg1"/>
                </a:solidFill>
              </a:defRPr>
            </a:lvl3pPr>
            <a:lvl4pPr marL="1371600" indent="0">
              <a:lnSpc>
                <a:spcPct val="100000"/>
              </a:lnSpc>
              <a:buNone/>
              <a:defRPr sz="1400" spc="50" baseline="0">
                <a:solidFill>
                  <a:schemeClr val="bg1"/>
                </a:solidFill>
              </a:defRPr>
            </a:lvl4pPr>
            <a:lvl5pPr marL="1828800" indent="0">
              <a:lnSpc>
                <a:spcPct val="100000"/>
              </a:lnSpc>
              <a:buNone/>
              <a:defRPr sz="1400" spc="50" baseline="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F255C16C-AA88-4BBF-8040-11ECFED618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sz="900"/>
            </a:lvl1pPr>
          </a:lstStyle>
          <a:p>
            <a:pPr rtl="0"/>
            <a:r>
              <a:rPr lang="it-IT" noProof="0"/>
              <a:t>20XX</a:t>
            </a:r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CBE560E3-F935-488F-8F0E-191D7B6B5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sz="900"/>
            </a:lvl1pPr>
          </a:lstStyle>
          <a:p>
            <a:pPr rtl="0"/>
            <a:r>
              <a:rPr lang="it-IT" noProof="0"/>
              <a:t>Presentazione</a:t>
            </a:r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9B9CD8B2-CC23-467F-B0EE-2CC06D630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sz="900"/>
            </a:lvl1pPr>
          </a:lstStyle>
          <a:p>
            <a:pPr rtl="0"/>
            <a:fld id="{B5CEABB6-07DC-46E8-9B57-56EC44A396E5}" type="slidenum">
              <a:rPr lang="it-IT" noProof="0" smtClean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14426193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tenuto d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1CF3B5C-31C4-46BA-9FAD-72DF917A84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33700" y="892177"/>
            <a:ext cx="8421688" cy="1325563"/>
          </a:xfrm>
        </p:spPr>
        <p:txBody>
          <a:bodyPr rtlCol="0">
            <a:normAutofit/>
          </a:bodyPr>
          <a:lstStyle>
            <a:lvl1pPr>
              <a:defRPr lang="en-US" sz="2800" kern="1200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it-IT" noProof="0"/>
              <a:t>FARE CLIC PER MODIFICARE LO STILE DEL TITOLO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659CD1F-9DFB-4048-9B9B-2BD7D4EC640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933700" y="2776936"/>
            <a:ext cx="3924300" cy="823912"/>
          </a:xfrm>
        </p:spPr>
        <p:txBody>
          <a:bodyPr rtlCol="0" anchor="b">
            <a:noAutofit/>
          </a:bodyPr>
          <a:lstStyle>
            <a:lvl1pPr marL="0" indent="0">
              <a:buNone/>
              <a:defRPr lang="en-US" sz="2000" kern="1200" spc="15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FARE CLIC PER MODIFICARE IL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AC9B20CF-6B91-4562-B799-0ABDAEBC0D2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2933700" y="3834606"/>
            <a:ext cx="3924300" cy="1997867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None/>
              <a:defRPr sz="1400" spc="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lnSpc>
                <a:spcPct val="100000"/>
              </a:lnSpc>
              <a:buNone/>
              <a:defRPr sz="1400" spc="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 spc="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ct val="100000"/>
              </a:lnSpc>
              <a:buNone/>
              <a:defRPr sz="1400" spc="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ct val="100000"/>
              </a:lnSpc>
              <a:buNone/>
              <a:defRPr sz="1400" spc="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it-IT" noProof="0"/>
              <a:t>Fare clic per modificare lo stile del titolo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B374FC39-67F6-42EA-BCD1-F69AE2F0F22D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7410173" y="2776936"/>
            <a:ext cx="3943627" cy="823912"/>
          </a:xfrm>
        </p:spPr>
        <p:txBody>
          <a:bodyPr rtlCol="0" anchor="b">
            <a:noAutofit/>
          </a:bodyPr>
          <a:lstStyle>
            <a:lvl1pPr marL="0" indent="0">
              <a:buNone/>
              <a:defRPr lang="en-US" sz="2000" kern="1200" spc="15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it-IT" noProof="0"/>
              <a:t>FARE CLIC PER MODIFICARE IL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B36EE64B-44BF-4634-97BC-5ED74C6DF280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7410173" y="3834606"/>
            <a:ext cx="3943627" cy="1997867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None/>
              <a:defRPr sz="1400" spc="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lnSpc>
                <a:spcPct val="100000"/>
              </a:lnSpc>
              <a:buNone/>
              <a:defRPr sz="1400" spc="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 spc="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ct val="100000"/>
              </a:lnSpc>
              <a:buNone/>
              <a:defRPr sz="1400" spc="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ct val="100000"/>
              </a:lnSpc>
              <a:buNone/>
              <a:defRPr sz="1400" spc="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it-IT" noProof="0"/>
              <a:t>Fare clic per modificare lo stile del titolo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F255C16C-AA88-4BBF-8040-11ECFED618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sz="900"/>
            </a:lvl1pPr>
          </a:lstStyle>
          <a:p>
            <a:pPr rtl="0"/>
            <a:r>
              <a:rPr lang="it-IT" noProof="0"/>
              <a:t>20XX</a:t>
            </a:r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CBE560E3-F935-488F-8F0E-191D7B6B5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sz="900"/>
            </a:lvl1pPr>
          </a:lstStyle>
          <a:p>
            <a:pPr rtl="0"/>
            <a:r>
              <a:rPr lang="it-IT" noProof="0"/>
              <a:t>Presentazione</a:t>
            </a:r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9B9CD8B2-CC23-467F-B0EE-2CC06D630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sz="900"/>
            </a:lvl1pPr>
          </a:lstStyle>
          <a:p>
            <a:pPr rtl="0"/>
            <a:fld id="{B5CEABB6-07DC-46E8-9B57-56EC44A396E5}" type="slidenum">
              <a:rPr lang="it-IT" noProof="0" smtClean="0"/>
              <a:t>‹N›</a:t>
            </a:fld>
            <a:endParaRPr lang="it-IT" noProof="0"/>
          </a:p>
        </p:txBody>
      </p:sp>
      <p:pic>
        <p:nvPicPr>
          <p:cNvPr id="11" name="Elemento grafico 10">
            <a:extLst>
              <a:ext uri="{FF2B5EF4-FFF2-40B4-BE49-F238E27FC236}">
                <a16:creationId xmlns:a16="http://schemas.microsoft.com/office/drawing/2014/main" id="{EE24E1DB-1F20-4C28-8069-D9219D1F8B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9434" t="20278" b="22673"/>
          <a:stretch/>
        </p:blipFill>
        <p:spPr>
          <a:xfrm>
            <a:off x="25785" y="0"/>
            <a:ext cx="4368030" cy="3912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7409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Elemento grafico 13">
            <a:extLst>
              <a:ext uri="{FF2B5EF4-FFF2-40B4-BE49-F238E27FC236}">
                <a16:creationId xmlns:a16="http://schemas.microsoft.com/office/drawing/2014/main" id="{AE202E03-5C65-4305-B969-65220AD410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8301" r="41825" b="23071"/>
          <a:stretch/>
        </p:blipFill>
        <p:spPr>
          <a:xfrm flipH="1">
            <a:off x="0" y="0"/>
            <a:ext cx="5441888" cy="6858000"/>
          </a:xfrm>
          <a:custGeom>
            <a:avLst/>
            <a:gdLst>
              <a:gd name="connsiteX0" fmla="*/ 5441888 w 5441888"/>
              <a:gd name="connsiteY0" fmla="*/ 0 h 6858000"/>
              <a:gd name="connsiteX1" fmla="*/ 0 w 5441888"/>
              <a:gd name="connsiteY1" fmla="*/ 0 h 6858000"/>
              <a:gd name="connsiteX2" fmla="*/ 0 w 5441888"/>
              <a:gd name="connsiteY2" fmla="*/ 6858000 h 6858000"/>
              <a:gd name="connsiteX3" fmla="*/ 5441888 w 544188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41888" h="6858000">
                <a:moveTo>
                  <a:pt x="5441888" y="0"/>
                </a:moveTo>
                <a:lnTo>
                  <a:pt x="0" y="0"/>
                </a:lnTo>
                <a:lnTo>
                  <a:pt x="0" y="6858000"/>
                </a:lnTo>
                <a:lnTo>
                  <a:pt x="5441888" y="6858000"/>
                </a:lnTo>
                <a:close/>
              </a:path>
            </a:pathLst>
          </a:custGeom>
        </p:spPr>
      </p:pic>
      <p:sp>
        <p:nvSpPr>
          <p:cNvPr id="19" name="Titolo 1">
            <a:extLst>
              <a:ext uri="{FF2B5EF4-FFF2-40B4-BE49-F238E27FC236}">
                <a16:creationId xmlns:a16="http://schemas.microsoft.com/office/drawing/2014/main" id="{1E1C8C6D-0530-475B-A7F7-0E00C33ACF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20169" y="1152771"/>
            <a:ext cx="5431971" cy="846301"/>
          </a:xfrm>
        </p:spPr>
        <p:txBody>
          <a:bodyPr rtlCol="0" anchor="t">
            <a:normAutofit/>
          </a:bodyPr>
          <a:lstStyle>
            <a:lvl1pPr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it-IT" noProof="0"/>
              <a:t>FAI CLIC PER MODIFICARE LO STILE DEL TITOLO DELLO SCHEMA</a:t>
            </a:r>
          </a:p>
        </p:txBody>
      </p:sp>
      <p:sp>
        <p:nvSpPr>
          <p:cNvPr id="20" name="Segnaposto testo 15">
            <a:extLst>
              <a:ext uri="{FF2B5EF4-FFF2-40B4-BE49-F238E27FC236}">
                <a16:creationId xmlns:a16="http://schemas.microsoft.com/office/drawing/2014/main" id="{3D2778A3-7084-4333-8349-03B1FEB5FE7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22254" y="2469515"/>
            <a:ext cx="5433204" cy="365125"/>
          </a:xfrm>
        </p:spPr>
        <p:txBody>
          <a:bodyPr rtlCol="0">
            <a:normAutofit/>
          </a:bodyPr>
          <a:lstStyle>
            <a:lvl1pPr marL="0" indent="0">
              <a:buNone/>
              <a:defRPr lang="en-US" sz="20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rtl="0"/>
            <a:r>
              <a:rPr lang="it-IT" noProof="0"/>
              <a:t>FAI CLIC PER AGGIUNGERE IL SOTTOTITOLO</a:t>
            </a:r>
          </a:p>
        </p:txBody>
      </p:sp>
      <p:sp>
        <p:nvSpPr>
          <p:cNvPr id="25" name="Segnaposto testo 18">
            <a:extLst>
              <a:ext uri="{FF2B5EF4-FFF2-40B4-BE49-F238E27FC236}">
                <a16:creationId xmlns:a16="http://schemas.microsoft.com/office/drawing/2014/main" id="{70ED2545-F96B-400C-B6F4-F1D2D83B724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921828" y="2798940"/>
            <a:ext cx="5431971" cy="557950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Fare clic per inserire il testo</a:t>
            </a:r>
          </a:p>
        </p:txBody>
      </p:sp>
      <p:sp>
        <p:nvSpPr>
          <p:cNvPr id="26" name="Segnaposto testo 15">
            <a:extLst>
              <a:ext uri="{FF2B5EF4-FFF2-40B4-BE49-F238E27FC236}">
                <a16:creationId xmlns:a16="http://schemas.microsoft.com/office/drawing/2014/main" id="{4A2FECA2-3808-47DC-84EB-CD3395C2052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922254" y="3569311"/>
            <a:ext cx="5433204" cy="365125"/>
          </a:xfrm>
        </p:spPr>
        <p:txBody>
          <a:bodyPr rtlCol="0">
            <a:normAutofit/>
          </a:bodyPr>
          <a:lstStyle>
            <a:lvl1pPr marL="0" indent="0">
              <a:buNone/>
              <a:defRPr lang="en-US" sz="20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rtl="0"/>
            <a:r>
              <a:rPr lang="it-IT" noProof="0"/>
              <a:t>FAI CLIC PER AGGIUNGERE IL SOTTOTITOLO</a:t>
            </a:r>
          </a:p>
        </p:txBody>
      </p:sp>
      <p:sp>
        <p:nvSpPr>
          <p:cNvPr id="27" name="Segnaposto testo 18">
            <a:extLst>
              <a:ext uri="{FF2B5EF4-FFF2-40B4-BE49-F238E27FC236}">
                <a16:creationId xmlns:a16="http://schemas.microsoft.com/office/drawing/2014/main" id="{24393B9A-03C4-45C1-8172-F8B354458A4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921828" y="3898736"/>
            <a:ext cx="5431971" cy="557950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Fare clic per inserire il testo</a:t>
            </a:r>
          </a:p>
        </p:txBody>
      </p:sp>
      <p:sp>
        <p:nvSpPr>
          <p:cNvPr id="28" name="Segnaposto testo 15">
            <a:extLst>
              <a:ext uri="{FF2B5EF4-FFF2-40B4-BE49-F238E27FC236}">
                <a16:creationId xmlns:a16="http://schemas.microsoft.com/office/drawing/2014/main" id="{18EC24A5-B4A5-4BAB-AE40-30EB69D6EF7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922254" y="4669107"/>
            <a:ext cx="5433204" cy="365125"/>
          </a:xfrm>
        </p:spPr>
        <p:txBody>
          <a:bodyPr rtlCol="0">
            <a:normAutofit/>
          </a:bodyPr>
          <a:lstStyle>
            <a:lvl1pPr marL="0" indent="0">
              <a:buNone/>
              <a:defRPr lang="en-US" sz="20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rtl="0"/>
            <a:r>
              <a:rPr lang="it-IT" noProof="0"/>
              <a:t>FAI CLIC PER AGGIUNGERE IL SOTTOTITOLO</a:t>
            </a:r>
          </a:p>
        </p:txBody>
      </p:sp>
      <p:sp>
        <p:nvSpPr>
          <p:cNvPr id="29" name="Segnaposto testo 18">
            <a:extLst>
              <a:ext uri="{FF2B5EF4-FFF2-40B4-BE49-F238E27FC236}">
                <a16:creationId xmlns:a16="http://schemas.microsoft.com/office/drawing/2014/main" id="{726F36C0-4E6A-4A10-960D-11D78D04447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921828" y="4998532"/>
            <a:ext cx="5431971" cy="557950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Fare clic per inserire il testo</a:t>
            </a:r>
          </a:p>
        </p:txBody>
      </p:sp>
      <p:sp>
        <p:nvSpPr>
          <p:cNvPr id="21" name="Segnaposto data 6">
            <a:extLst>
              <a:ext uri="{FF2B5EF4-FFF2-40B4-BE49-F238E27FC236}">
                <a16:creationId xmlns:a16="http://schemas.microsoft.com/office/drawing/2014/main" id="{71F34533-9677-48AF-9374-976825F4BB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>
            <a:lvl1pPr>
              <a:defRPr sz="900"/>
            </a:lvl1pPr>
          </a:lstStyle>
          <a:p>
            <a:pPr rtl="0"/>
            <a:r>
              <a:rPr lang="it-IT" noProof="0"/>
              <a:t>20XX</a:t>
            </a:r>
          </a:p>
        </p:txBody>
      </p:sp>
      <p:sp>
        <p:nvSpPr>
          <p:cNvPr id="22" name="Segnaposto piè di pagina 7">
            <a:extLst>
              <a:ext uri="{FF2B5EF4-FFF2-40B4-BE49-F238E27FC236}">
                <a16:creationId xmlns:a16="http://schemas.microsoft.com/office/drawing/2014/main" id="{4FAB8A26-B99E-4F96-8327-A932A14F2C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>
            <a:lvl1pPr>
              <a:defRPr sz="900"/>
            </a:lvl1pPr>
          </a:lstStyle>
          <a:p>
            <a:pPr rtl="0"/>
            <a:r>
              <a:rPr lang="it-IT" noProof="0"/>
              <a:t>Presentazione</a:t>
            </a:r>
          </a:p>
        </p:txBody>
      </p:sp>
      <p:sp>
        <p:nvSpPr>
          <p:cNvPr id="24" name="Segnaposto numero diapositiva 8">
            <a:extLst>
              <a:ext uri="{FF2B5EF4-FFF2-40B4-BE49-F238E27FC236}">
                <a16:creationId xmlns:a16="http://schemas.microsoft.com/office/drawing/2014/main" id="{EB0962D2-BCC3-48AB-A769-2A7327D29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>
            <a:lvl1pPr>
              <a:defRPr sz="900"/>
            </a:lvl1pPr>
          </a:lstStyle>
          <a:p>
            <a:pPr rtl="0"/>
            <a:fld id="{B5CEABB6-07DC-46E8-9B57-56EC44A396E5}" type="slidenum">
              <a:rPr lang="it-IT" noProof="0" smtClean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23769334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00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quenza tempora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>
            <a:extLst>
              <a:ext uri="{FF2B5EF4-FFF2-40B4-BE49-F238E27FC236}">
                <a16:creationId xmlns:a16="http://schemas.microsoft.com/office/drawing/2014/main" id="{7D46070C-E825-43D0-99F4-8B4614131131}"/>
              </a:ext>
            </a:extLst>
          </p:cNvPr>
          <p:cNvSpPr/>
          <p:nvPr userDrawn="1"/>
        </p:nvSpPr>
        <p:spPr>
          <a:xfrm>
            <a:off x="0" y="3057683"/>
            <a:ext cx="12191998" cy="20101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A1F8C642-49FB-4E16-A3A0-B2ACBEABFF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>
            <a:normAutofit/>
          </a:bodyPr>
          <a:lstStyle>
            <a:lvl1pPr algn="l">
              <a:defRPr lang="en-US" sz="2800" kern="1200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6" name="Segnaposto testo 10">
            <a:extLst>
              <a:ext uri="{FF2B5EF4-FFF2-40B4-BE49-F238E27FC236}">
                <a16:creationId xmlns:a16="http://schemas.microsoft.com/office/drawing/2014/main" id="{E4E92FC5-6FC2-45C2-9200-3244F9EA69A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914399" y="3354712"/>
            <a:ext cx="731520" cy="457200"/>
          </a:xfrm>
        </p:spPr>
        <p:txBody>
          <a:bodyPr rtlCol="0" anchor="ctr"/>
          <a:lstStyle>
            <a:lvl1pPr marL="0" indent="0" algn="l">
              <a:buNone/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it-IT" noProof="0"/>
              <a:t>Anno</a:t>
            </a:r>
          </a:p>
        </p:txBody>
      </p:sp>
      <p:sp>
        <p:nvSpPr>
          <p:cNvPr id="7" name="Segnaposto testo 10">
            <a:extLst>
              <a:ext uri="{FF2B5EF4-FFF2-40B4-BE49-F238E27FC236}">
                <a16:creationId xmlns:a16="http://schemas.microsoft.com/office/drawing/2014/main" id="{4D75C136-D6C3-4431-8776-997070627AA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965960" y="350215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MM</a:t>
            </a:r>
          </a:p>
        </p:txBody>
      </p:sp>
      <p:sp>
        <p:nvSpPr>
          <p:cNvPr id="8" name="Segnaposto testo 10">
            <a:extLst>
              <a:ext uri="{FF2B5EF4-FFF2-40B4-BE49-F238E27FC236}">
                <a16:creationId xmlns:a16="http://schemas.microsoft.com/office/drawing/2014/main" id="{FD15D323-BFE3-4ACE-9A2E-C9EB69458B1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753880" y="350215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MM</a:t>
            </a:r>
          </a:p>
        </p:txBody>
      </p:sp>
      <p:sp>
        <p:nvSpPr>
          <p:cNvPr id="9" name="Segnaposto testo 10">
            <a:extLst>
              <a:ext uri="{FF2B5EF4-FFF2-40B4-BE49-F238E27FC236}">
                <a16:creationId xmlns:a16="http://schemas.microsoft.com/office/drawing/2014/main" id="{3B520767-B49F-4503-8120-B66E411F33E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3541800" y="350215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MM</a:t>
            </a:r>
          </a:p>
        </p:txBody>
      </p:sp>
      <p:sp>
        <p:nvSpPr>
          <p:cNvPr id="10" name="Segnaposto testo 10">
            <a:extLst>
              <a:ext uri="{FF2B5EF4-FFF2-40B4-BE49-F238E27FC236}">
                <a16:creationId xmlns:a16="http://schemas.microsoft.com/office/drawing/2014/main" id="{30C2F5A0-E03E-4C89-B9EB-8D48889F5F91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329720" y="350215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MM</a:t>
            </a:r>
          </a:p>
        </p:txBody>
      </p:sp>
      <p:sp>
        <p:nvSpPr>
          <p:cNvPr id="11" name="Segnaposto testo 10">
            <a:extLst>
              <a:ext uri="{FF2B5EF4-FFF2-40B4-BE49-F238E27FC236}">
                <a16:creationId xmlns:a16="http://schemas.microsoft.com/office/drawing/2014/main" id="{AB3645A3-D681-45BF-B195-452D000802CA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14400" y="4292468"/>
            <a:ext cx="731520" cy="457200"/>
          </a:xfrm>
        </p:spPr>
        <p:txBody>
          <a:bodyPr rtlCol="0" anchor="ctr"/>
          <a:lstStyle>
            <a:lvl1pPr marL="0" indent="0" algn="l">
              <a:buNone/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it-IT" noProof="0"/>
              <a:t>Anno</a:t>
            </a:r>
          </a:p>
        </p:txBody>
      </p:sp>
      <p:sp>
        <p:nvSpPr>
          <p:cNvPr id="12" name="Segnaposto testo 10">
            <a:extLst>
              <a:ext uri="{FF2B5EF4-FFF2-40B4-BE49-F238E27FC236}">
                <a16:creationId xmlns:a16="http://schemas.microsoft.com/office/drawing/2014/main" id="{59D3CBFE-13C8-4DB1-A831-9393264923E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117640" y="350215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MM</a:t>
            </a:r>
          </a:p>
        </p:txBody>
      </p:sp>
      <p:sp>
        <p:nvSpPr>
          <p:cNvPr id="13" name="Segnaposto testo 10">
            <a:extLst>
              <a:ext uri="{FF2B5EF4-FFF2-40B4-BE49-F238E27FC236}">
                <a16:creationId xmlns:a16="http://schemas.microsoft.com/office/drawing/2014/main" id="{82385A0A-C61D-4BBD-AC77-D7642F895E22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905560" y="350215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MM</a:t>
            </a:r>
          </a:p>
        </p:txBody>
      </p:sp>
      <p:sp>
        <p:nvSpPr>
          <p:cNvPr id="14" name="Segnaposto testo 10">
            <a:extLst>
              <a:ext uri="{FF2B5EF4-FFF2-40B4-BE49-F238E27FC236}">
                <a16:creationId xmlns:a16="http://schemas.microsoft.com/office/drawing/2014/main" id="{FED89FCE-7507-4C8C-923F-922290589466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693480" y="350215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MM</a:t>
            </a:r>
          </a:p>
        </p:txBody>
      </p:sp>
      <p:sp>
        <p:nvSpPr>
          <p:cNvPr id="15" name="Segnaposto testo 10">
            <a:extLst>
              <a:ext uri="{FF2B5EF4-FFF2-40B4-BE49-F238E27FC236}">
                <a16:creationId xmlns:a16="http://schemas.microsoft.com/office/drawing/2014/main" id="{F2F73935-BF53-4510-8B8F-EDB1CD56A1BB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057240" y="350215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MM</a:t>
            </a:r>
          </a:p>
        </p:txBody>
      </p:sp>
      <p:sp>
        <p:nvSpPr>
          <p:cNvPr id="16" name="Segnaposto testo 10">
            <a:extLst>
              <a:ext uri="{FF2B5EF4-FFF2-40B4-BE49-F238E27FC236}">
                <a16:creationId xmlns:a16="http://schemas.microsoft.com/office/drawing/2014/main" id="{2A9276DB-F427-4F8E-8E4C-466600F390F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481400" y="350215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MM</a:t>
            </a:r>
          </a:p>
        </p:txBody>
      </p:sp>
      <p:sp>
        <p:nvSpPr>
          <p:cNvPr id="17" name="Segnaposto testo 10">
            <a:extLst>
              <a:ext uri="{FF2B5EF4-FFF2-40B4-BE49-F238E27FC236}">
                <a16:creationId xmlns:a16="http://schemas.microsoft.com/office/drawing/2014/main" id="{79023948-0C1E-4DAB-B885-1C713409AA0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269320" y="350215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MM</a:t>
            </a:r>
          </a:p>
        </p:txBody>
      </p:sp>
      <p:sp>
        <p:nvSpPr>
          <p:cNvPr id="18" name="Segnaposto testo 10">
            <a:extLst>
              <a:ext uri="{FF2B5EF4-FFF2-40B4-BE49-F238E27FC236}">
                <a16:creationId xmlns:a16="http://schemas.microsoft.com/office/drawing/2014/main" id="{4AB6A03C-6180-41ED-A88D-ECBB80D160F2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845160" y="350215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MM</a:t>
            </a:r>
          </a:p>
        </p:txBody>
      </p:sp>
      <p:sp>
        <p:nvSpPr>
          <p:cNvPr id="19" name="Segnaposto testo 10">
            <a:extLst>
              <a:ext uri="{FF2B5EF4-FFF2-40B4-BE49-F238E27FC236}">
                <a16:creationId xmlns:a16="http://schemas.microsoft.com/office/drawing/2014/main" id="{145AD645-55F0-41A9-AC53-ED30BF1340BA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0633085" y="3502152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MM</a:t>
            </a:r>
          </a:p>
        </p:txBody>
      </p:sp>
      <p:sp>
        <p:nvSpPr>
          <p:cNvPr id="20" name="Segnaposto testo 10">
            <a:extLst>
              <a:ext uri="{FF2B5EF4-FFF2-40B4-BE49-F238E27FC236}">
                <a16:creationId xmlns:a16="http://schemas.microsoft.com/office/drawing/2014/main" id="{C39F248D-01B4-40EE-B483-E8E81806DFBE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969915" y="4425696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MM</a:t>
            </a:r>
          </a:p>
        </p:txBody>
      </p:sp>
      <p:sp>
        <p:nvSpPr>
          <p:cNvPr id="21" name="Segnaposto testo 10">
            <a:extLst>
              <a:ext uri="{FF2B5EF4-FFF2-40B4-BE49-F238E27FC236}">
                <a16:creationId xmlns:a16="http://schemas.microsoft.com/office/drawing/2014/main" id="{1D0F1859-7A34-42DF-873E-2CF864E4C4BE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2757602" y="4425696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MM</a:t>
            </a:r>
          </a:p>
        </p:txBody>
      </p:sp>
      <p:sp>
        <p:nvSpPr>
          <p:cNvPr id="22" name="Segnaposto testo 10">
            <a:extLst>
              <a:ext uri="{FF2B5EF4-FFF2-40B4-BE49-F238E27FC236}">
                <a16:creationId xmlns:a16="http://schemas.microsoft.com/office/drawing/2014/main" id="{6EB397AF-B5C1-40FE-86D4-BA660E4C6E46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3545289" y="4425696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MM</a:t>
            </a:r>
          </a:p>
        </p:txBody>
      </p:sp>
      <p:sp>
        <p:nvSpPr>
          <p:cNvPr id="23" name="Segnaposto testo 10">
            <a:extLst>
              <a:ext uri="{FF2B5EF4-FFF2-40B4-BE49-F238E27FC236}">
                <a16:creationId xmlns:a16="http://schemas.microsoft.com/office/drawing/2014/main" id="{AF1343D5-DC0F-4C7E-967F-CFC300A2C807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4332976" y="4425696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MM</a:t>
            </a:r>
          </a:p>
        </p:txBody>
      </p:sp>
      <p:sp>
        <p:nvSpPr>
          <p:cNvPr id="24" name="Segnaposto testo 10">
            <a:extLst>
              <a:ext uri="{FF2B5EF4-FFF2-40B4-BE49-F238E27FC236}">
                <a16:creationId xmlns:a16="http://schemas.microsoft.com/office/drawing/2014/main" id="{9AD688A5-D2DF-4FC3-8171-FAEA8C4F5566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5120663" y="4425696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MM</a:t>
            </a:r>
          </a:p>
        </p:txBody>
      </p:sp>
      <p:sp>
        <p:nvSpPr>
          <p:cNvPr id="25" name="Segnaposto testo 10">
            <a:extLst>
              <a:ext uri="{FF2B5EF4-FFF2-40B4-BE49-F238E27FC236}">
                <a16:creationId xmlns:a16="http://schemas.microsoft.com/office/drawing/2014/main" id="{EA05A5D4-01B0-4932-B03E-571986E282EA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908350" y="4425696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MM</a:t>
            </a:r>
          </a:p>
        </p:txBody>
      </p:sp>
      <p:sp>
        <p:nvSpPr>
          <p:cNvPr id="26" name="Segnaposto testo 10">
            <a:extLst>
              <a:ext uri="{FF2B5EF4-FFF2-40B4-BE49-F238E27FC236}">
                <a16:creationId xmlns:a16="http://schemas.microsoft.com/office/drawing/2014/main" id="{72A84601-CD4F-49ED-8D51-CEF032363058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696037" y="4425696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MM</a:t>
            </a:r>
          </a:p>
        </p:txBody>
      </p:sp>
      <p:sp>
        <p:nvSpPr>
          <p:cNvPr id="27" name="Segnaposto testo 10">
            <a:extLst>
              <a:ext uri="{FF2B5EF4-FFF2-40B4-BE49-F238E27FC236}">
                <a16:creationId xmlns:a16="http://schemas.microsoft.com/office/drawing/2014/main" id="{C49FB196-753D-4A12-9460-57D8AB4B540B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059098" y="4425696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MM</a:t>
            </a:r>
          </a:p>
        </p:txBody>
      </p:sp>
      <p:sp>
        <p:nvSpPr>
          <p:cNvPr id="28" name="Segnaposto testo 10">
            <a:extLst>
              <a:ext uri="{FF2B5EF4-FFF2-40B4-BE49-F238E27FC236}">
                <a16:creationId xmlns:a16="http://schemas.microsoft.com/office/drawing/2014/main" id="{DFC05EC7-9D6C-486B-9E2F-D3612013C0A1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7483724" y="4425696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MM</a:t>
            </a:r>
          </a:p>
        </p:txBody>
      </p:sp>
      <p:sp>
        <p:nvSpPr>
          <p:cNvPr id="29" name="Segnaposto testo 10">
            <a:extLst>
              <a:ext uri="{FF2B5EF4-FFF2-40B4-BE49-F238E27FC236}">
                <a16:creationId xmlns:a16="http://schemas.microsoft.com/office/drawing/2014/main" id="{98F455FB-241B-4E1F-B581-FA6CBA239545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271411" y="4425696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MM</a:t>
            </a:r>
          </a:p>
        </p:txBody>
      </p:sp>
      <p:sp>
        <p:nvSpPr>
          <p:cNvPr id="30" name="Segnaposto testo 10">
            <a:extLst>
              <a:ext uri="{FF2B5EF4-FFF2-40B4-BE49-F238E27FC236}">
                <a16:creationId xmlns:a16="http://schemas.microsoft.com/office/drawing/2014/main" id="{9E38664A-8108-4E24-800B-3C32ADA43978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9846785" y="4425696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MM</a:t>
            </a:r>
          </a:p>
        </p:txBody>
      </p:sp>
      <p:sp>
        <p:nvSpPr>
          <p:cNvPr id="31" name="Segnaposto testo 10">
            <a:extLst>
              <a:ext uri="{FF2B5EF4-FFF2-40B4-BE49-F238E27FC236}">
                <a16:creationId xmlns:a16="http://schemas.microsoft.com/office/drawing/2014/main" id="{2908458B-A3ED-4855-9E08-108D7C4A8D36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10634472" y="4425696"/>
            <a:ext cx="640080" cy="201776"/>
          </a:xfrm>
        </p:spPr>
        <p:txBody>
          <a:bodyPr rtlCol="0">
            <a:noAutofit/>
          </a:bodyPr>
          <a:lstStyle>
            <a:lvl1pPr marL="0" indent="0" algn="ctr">
              <a:buNone/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MM</a:t>
            </a:r>
          </a:p>
        </p:txBody>
      </p:sp>
      <p:sp>
        <p:nvSpPr>
          <p:cNvPr id="32" name="Rettangolo 31">
            <a:extLst>
              <a:ext uri="{FF2B5EF4-FFF2-40B4-BE49-F238E27FC236}">
                <a16:creationId xmlns:a16="http://schemas.microsoft.com/office/drawing/2014/main" id="{FFA35437-CCDE-4D92-B879-F23B329C8EC3}"/>
              </a:ext>
            </a:extLst>
          </p:cNvPr>
          <p:cNvSpPr/>
          <p:nvPr userDrawn="1"/>
        </p:nvSpPr>
        <p:spPr>
          <a:xfrm>
            <a:off x="929640" y="4034785"/>
            <a:ext cx="10332720" cy="4571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 noProof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Segnaposto data 2">
            <a:extLst>
              <a:ext uri="{FF2B5EF4-FFF2-40B4-BE49-F238E27FC236}">
                <a16:creationId xmlns:a16="http://schemas.microsoft.com/office/drawing/2014/main" id="{1CDC588F-73BC-4108-974B-0EAAB8213C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>
            <a:lvl1pPr>
              <a:defRPr sz="900"/>
            </a:lvl1pPr>
          </a:lstStyle>
          <a:p>
            <a:pPr rtl="0"/>
            <a:r>
              <a:rPr lang="it-IT" noProof="0"/>
              <a:t>20XX</a:t>
            </a:r>
          </a:p>
        </p:txBody>
      </p:sp>
      <p:sp>
        <p:nvSpPr>
          <p:cNvPr id="37" name="Segnaposto piè di pagina 3">
            <a:extLst>
              <a:ext uri="{FF2B5EF4-FFF2-40B4-BE49-F238E27FC236}">
                <a16:creationId xmlns:a16="http://schemas.microsoft.com/office/drawing/2014/main" id="{B2AC1EB2-9B8F-4077-8B66-64F9549F2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>
            <a:lvl1pPr>
              <a:defRPr sz="900"/>
            </a:lvl1pPr>
          </a:lstStyle>
          <a:p>
            <a:pPr rtl="0"/>
            <a:r>
              <a:rPr lang="it-IT" noProof="0"/>
              <a:t>Presentazione</a:t>
            </a:r>
          </a:p>
        </p:txBody>
      </p:sp>
      <p:sp>
        <p:nvSpPr>
          <p:cNvPr id="38" name="Segnaposto numero diapositiva 4">
            <a:extLst>
              <a:ext uri="{FF2B5EF4-FFF2-40B4-BE49-F238E27FC236}">
                <a16:creationId xmlns:a16="http://schemas.microsoft.com/office/drawing/2014/main" id="{28DE3E33-346A-45AF-B164-CB5DF04FAE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>
            <a:lvl1pPr>
              <a:defRPr sz="900"/>
            </a:lvl1pPr>
          </a:lstStyle>
          <a:p>
            <a:pPr rtl="0"/>
            <a:fld id="{B5CEABB6-07DC-46E8-9B57-56EC44A396E5}" type="slidenum">
              <a:rPr lang="it-IT" noProof="0" smtClean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20563234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rtAr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6">
            <a:extLst>
              <a:ext uri="{FF2B5EF4-FFF2-40B4-BE49-F238E27FC236}">
                <a16:creationId xmlns:a16="http://schemas.microsoft.com/office/drawing/2014/main" id="{156CA116-0F6E-4EE9-B34F-03BA07161A7A}"/>
              </a:ext>
            </a:extLst>
          </p:cNvPr>
          <p:cNvSpPr>
            <a:spLocks noGrp="1"/>
          </p:cNvSpPr>
          <p:nvPr>
            <p:ph type="dgm" sz="quarter" idx="15" hasCustomPrompt="1"/>
          </p:nvPr>
        </p:nvSpPr>
        <p:spPr>
          <a:xfrm>
            <a:off x="838200" y="2136776"/>
            <a:ext cx="10515600" cy="3697645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it-IT" noProof="0"/>
              <a:t>Fai clic sull'icona per aggiungere l'elemento grafico SmartArt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EE5C4E19-B78B-4E39-B661-7E6A2E6C50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>
            <a:normAutofit/>
          </a:bodyPr>
          <a:lstStyle>
            <a:lvl1pPr algn="ctr">
              <a:defRPr lang="en-US" sz="2800" kern="1200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it-IT" noProof="0"/>
              <a:t>FAI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7E085D26-FA83-4414-959E-98936A7726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sz="900"/>
            </a:lvl1pPr>
          </a:lstStyle>
          <a:p>
            <a:pPr rtl="0"/>
            <a:r>
              <a:rPr lang="it-IT" noProof="0"/>
              <a:t>20XX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1FB52E93-DE4C-4341-8D83-F0230E38B1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sz="900"/>
            </a:lvl1pPr>
          </a:lstStyle>
          <a:p>
            <a:pPr rtl="0"/>
            <a:r>
              <a:rPr lang="it-IT" noProof="0"/>
              <a:t>Presentazione</a:t>
            </a:r>
          </a:p>
        </p:txBody>
      </p:sp>
      <p:cxnSp>
        <p:nvCxnSpPr>
          <p:cNvPr id="10" name="Connettore diritto 9">
            <a:extLst>
              <a:ext uri="{FF2B5EF4-FFF2-40B4-BE49-F238E27FC236}">
                <a16:creationId xmlns:a16="http://schemas.microsoft.com/office/drawing/2014/main" id="{66988B2D-0240-4256-8268-4B9FF1E72363}"/>
              </a:ext>
            </a:extLst>
          </p:cNvPr>
          <p:cNvCxnSpPr>
            <a:cxnSpLocks/>
          </p:cNvCxnSpPr>
          <p:nvPr/>
        </p:nvCxnSpPr>
        <p:spPr>
          <a:xfrm flipV="1">
            <a:off x="0" y="0"/>
            <a:ext cx="2590800" cy="76200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diritto 11">
            <a:extLst>
              <a:ext uri="{FF2B5EF4-FFF2-40B4-BE49-F238E27FC236}">
                <a16:creationId xmlns:a16="http://schemas.microsoft.com/office/drawing/2014/main" id="{D8EEAAE1-3D04-41C3-B2D2-B3BEF34C3B27}"/>
              </a:ext>
            </a:extLst>
          </p:cNvPr>
          <p:cNvCxnSpPr>
            <a:cxnSpLocks/>
          </p:cNvCxnSpPr>
          <p:nvPr/>
        </p:nvCxnSpPr>
        <p:spPr>
          <a:xfrm flipH="1">
            <a:off x="0" y="0"/>
            <a:ext cx="704850" cy="1027906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AC467230-4A0F-4B18-8BA9-C3B2FDD59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sz="900"/>
            </a:lvl1pPr>
          </a:lstStyle>
          <a:p>
            <a:pPr rtl="0"/>
            <a:fld id="{B5CEABB6-07DC-46E8-9B57-56EC44A396E5}" type="slidenum">
              <a:rPr lang="it-IT" noProof="0" smtClean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235431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positiva del team di 4 perso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1CF3B5C-31C4-46BA-9FAD-72DF917A84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85156" y="892177"/>
            <a:ext cx="8421688" cy="1325563"/>
          </a:xfrm>
        </p:spPr>
        <p:txBody>
          <a:bodyPr rtlCol="0">
            <a:normAutofit/>
          </a:bodyPr>
          <a:lstStyle>
            <a:lvl1pPr algn="ctr">
              <a:defRPr lang="en-US" sz="2800" kern="1200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it-IT" noProof="0"/>
              <a:t>FAI CLIC PER MODIFICARE LO STILE DEL TITOLO DELLO SCHEMA</a:t>
            </a:r>
          </a:p>
        </p:txBody>
      </p:sp>
      <p:sp>
        <p:nvSpPr>
          <p:cNvPr id="11" name="Segnaposto immagine 10">
            <a:extLst>
              <a:ext uri="{FF2B5EF4-FFF2-40B4-BE49-F238E27FC236}">
                <a16:creationId xmlns:a16="http://schemas.microsoft.com/office/drawing/2014/main" id="{B0BDE76A-30A6-4268-9656-28A484C3DCC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487181" y="2886074"/>
            <a:ext cx="1845511" cy="1845511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>
            <a:lvl1pPr marL="0" indent="0" algn="l">
              <a:lnSpc>
                <a:spcPct val="100000"/>
              </a:lnSpc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17" name="Segnaposto immagine 10">
            <a:extLst>
              <a:ext uri="{FF2B5EF4-FFF2-40B4-BE49-F238E27FC236}">
                <a16:creationId xmlns:a16="http://schemas.microsoft.com/office/drawing/2014/main" id="{C4CA5C9C-91D5-44B1-A82A-A49732B4691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836914" y="2886074"/>
            <a:ext cx="1845511" cy="1845511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>
            <a:lvl1pPr marL="0" indent="0" algn="l">
              <a:lnSpc>
                <a:spcPct val="100000"/>
              </a:lnSpc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18" name="Segnaposto immagine 10">
            <a:extLst>
              <a:ext uri="{FF2B5EF4-FFF2-40B4-BE49-F238E27FC236}">
                <a16:creationId xmlns:a16="http://schemas.microsoft.com/office/drawing/2014/main" id="{4EBC7D6F-397D-4C5A-AA62-F683F88531A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27578" y="2886074"/>
            <a:ext cx="1845511" cy="1845511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1400"/>
            </a:lvl1pPr>
            <a:lvl2pPr marL="457200" indent="0" algn="l">
              <a:lnSpc>
                <a:spcPct val="100000"/>
              </a:lnSpc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</a:lstStyle>
          <a:p>
            <a:pPr lvl="0" rtl="0"/>
            <a:r>
              <a:rPr lang="it-IT" noProof="0"/>
              <a:t>Fare clic sull'icona per inserire un'immagine</a:t>
            </a:r>
          </a:p>
        </p:txBody>
      </p:sp>
      <p:sp>
        <p:nvSpPr>
          <p:cNvPr id="19" name="Segnaposto immagine 10">
            <a:extLst>
              <a:ext uri="{FF2B5EF4-FFF2-40B4-BE49-F238E27FC236}">
                <a16:creationId xmlns:a16="http://schemas.microsoft.com/office/drawing/2014/main" id="{92E6B581-A522-4758-A9A4-8B9C7B860CF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747458" y="2886074"/>
            <a:ext cx="1845511" cy="1845511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>
            <a:lvl1pPr marL="0" indent="0" algn="l">
              <a:lnSpc>
                <a:spcPct val="100000"/>
              </a:lnSpc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659CD1F-9DFB-4048-9B9B-2BD7D4EC640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343248" y="5084524"/>
            <a:ext cx="2123743" cy="343061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en-US" sz="1400" kern="1200" spc="15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FARE CLIC PER MODIFICARE</a:t>
            </a:r>
          </a:p>
        </p:txBody>
      </p:sp>
      <p:sp>
        <p:nvSpPr>
          <p:cNvPr id="23" name="Segnaposto testo 2">
            <a:extLst>
              <a:ext uri="{FF2B5EF4-FFF2-40B4-BE49-F238E27FC236}">
                <a16:creationId xmlns:a16="http://schemas.microsoft.com/office/drawing/2014/main" id="{572D0301-10F1-41B4-BEF8-C53FA4D66214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3692980" y="5099206"/>
            <a:ext cx="2135755" cy="343061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en-US" sz="1400" kern="1200" spc="15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FARE CLIC PER MODIFICARE</a:t>
            </a:r>
          </a:p>
        </p:txBody>
      </p:sp>
      <p:sp>
        <p:nvSpPr>
          <p:cNvPr id="24" name="Segnaposto testo 2">
            <a:extLst>
              <a:ext uri="{FF2B5EF4-FFF2-40B4-BE49-F238E27FC236}">
                <a16:creationId xmlns:a16="http://schemas.microsoft.com/office/drawing/2014/main" id="{E767B9DE-7410-43CC-90CF-52D67EF03D48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183644" y="5099206"/>
            <a:ext cx="2123743" cy="343061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en-US" sz="1400" kern="1200" spc="15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FARE CLIC PER MODIFICARE</a:t>
            </a:r>
          </a:p>
        </p:txBody>
      </p:sp>
      <p:sp>
        <p:nvSpPr>
          <p:cNvPr id="25" name="Segnaposto testo 2">
            <a:extLst>
              <a:ext uri="{FF2B5EF4-FFF2-40B4-BE49-F238E27FC236}">
                <a16:creationId xmlns:a16="http://schemas.microsoft.com/office/drawing/2014/main" id="{E13DFE1F-4534-4828-990E-B052F51FC65C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8603525" y="5084524"/>
            <a:ext cx="2123742" cy="343061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en-US" sz="1400" kern="1200" spc="15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FARE CLIC PER MODIFICARE</a:t>
            </a:r>
          </a:p>
        </p:txBody>
      </p:sp>
      <p:sp>
        <p:nvSpPr>
          <p:cNvPr id="26" name="Segnaposto testo 2">
            <a:extLst>
              <a:ext uri="{FF2B5EF4-FFF2-40B4-BE49-F238E27FC236}">
                <a16:creationId xmlns:a16="http://schemas.microsoft.com/office/drawing/2014/main" id="{A02C0876-23F7-41FA-9AC9-721097D1A3CD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1487181" y="5464114"/>
            <a:ext cx="1845511" cy="343061"/>
          </a:xfrm>
        </p:spPr>
        <p:txBody>
          <a:bodyPr rtlCol="0" anchor="t">
            <a:noAutofit/>
          </a:bodyPr>
          <a:lstStyle>
            <a:lvl1pPr marL="0" indent="0" algn="ctr">
              <a:buNone/>
              <a:defRPr lang="en-US" sz="1000" kern="1200" spc="15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FARE CLIC PER MODIFICARE</a:t>
            </a:r>
          </a:p>
        </p:txBody>
      </p:sp>
      <p:sp>
        <p:nvSpPr>
          <p:cNvPr id="27" name="Segnaposto testo 2">
            <a:extLst>
              <a:ext uri="{FF2B5EF4-FFF2-40B4-BE49-F238E27FC236}">
                <a16:creationId xmlns:a16="http://schemas.microsoft.com/office/drawing/2014/main" id="{7ADEB263-F204-4A78-A5E0-7361EFE0B921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3836913" y="5478796"/>
            <a:ext cx="1855949" cy="343061"/>
          </a:xfrm>
        </p:spPr>
        <p:txBody>
          <a:bodyPr rtlCol="0" anchor="t">
            <a:noAutofit/>
          </a:bodyPr>
          <a:lstStyle>
            <a:lvl1pPr marL="0" indent="0" algn="ctr">
              <a:buNone/>
              <a:defRPr lang="en-US" sz="1000" kern="1200" spc="15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FARE CLIC PER MODIFICARE</a:t>
            </a:r>
          </a:p>
        </p:txBody>
      </p:sp>
      <p:sp>
        <p:nvSpPr>
          <p:cNvPr id="28" name="Segnaposto testo 2">
            <a:extLst>
              <a:ext uri="{FF2B5EF4-FFF2-40B4-BE49-F238E27FC236}">
                <a16:creationId xmlns:a16="http://schemas.microsoft.com/office/drawing/2014/main" id="{103678F5-B025-46E2-BD45-E77861487165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6327577" y="5478796"/>
            <a:ext cx="1845511" cy="343061"/>
          </a:xfrm>
        </p:spPr>
        <p:txBody>
          <a:bodyPr rtlCol="0" anchor="t">
            <a:noAutofit/>
          </a:bodyPr>
          <a:lstStyle>
            <a:lvl1pPr marL="0" indent="0" algn="ctr">
              <a:buNone/>
              <a:defRPr lang="en-US" sz="1000" kern="1200" spc="15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FARE CLIC PER MODIFICARE</a:t>
            </a:r>
          </a:p>
        </p:txBody>
      </p:sp>
      <p:sp>
        <p:nvSpPr>
          <p:cNvPr id="29" name="Segnaposto testo 2">
            <a:extLst>
              <a:ext uri="{FF2B5EF4-FFF2-40B4-BE49-F238E27FC236}">
                <a16:creationId xmlns:a16="http://schemas.microsoft.com/office/drawing/2014/main" id="{7E3F385B-4DD9-4F3C-A02B-179B9FA61292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8747458" y="5464114"/>
            <a:ext cx="1845510" cy="343061"/>
          </a:xfrm>
        </p:spPr>
        <p:txBody>
          <a:bodyPr rtlCol="0" anchor="t">
            <a:noAutofit/>
          </a:bodyPr>
          <a:lstStyle>
            <a:lvl1pPr marL="0" indent="0" algn="ctr">
              <a:buNone/>
              <a:defRPr lang="en-US" sz="1000" kern="1200" spc="15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FARE CLIC PER MODIFICARE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F255C16C-AA88-4BBF-8040-11ECFED618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sz="900"/>
            </a:lvl1pPr>
          </a:lstStyle>
          <a:p>
            <a:pPr rtl="0"/>
            <a:r>
              <a:rPr lang="it-IT" noProof="0"/>
              <a:t>20XX</a:t>
            </a:r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CBE560E3-F935-488F-8F0E-191D7B6B5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sz="900"/>
            </a:lvl1pPr>
          </a:lstStyle>
          <a:p>
            <a:pPr rtl="0"/>
            <a:r>
              <a:rPr lang="it-IT" noProof="0"/>
              <a:t>Presentazione</a:t>
            </a:r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9B9CD8B2-CC23-467F-B0EE-2CC06D630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sz="900"/>
            </a:lvl1pPr>
          </a:lstStyle>
          <a:p>
            <a:pPr rtl="0"/>
            <a:fld id="{B5CEABB6-07DC-46E8-9B57-56EC44A396E5}" type="slidenum">
              <a:rPr lang="it-IT" noProof="0" smtClean="0"/>
              <a:t>‹N›</a:t>
            </a:fld>
            <a:endParaRPr lang="it-IT" noProof="0"/>
          </a:p>
        </p:txBody>
      </p:sp>
      <p:cxnSp>
        <p:nvCxnSpPr>
          <p:cNvPr id="10" name="Connettore diritto 9">
            <a:extLst>
              <a:ext uri="{FF2B5EF4-FFF2-40B4-BE49-F238E27FC236}">
                <a16:creationId xmlns:a16="http://schemas.microsoft.com/office/drawing/2014/main" id="{4E4B72DA-52CB-4D39-A342-8857B4D959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flipH="1" flipV="1">
            <a:off x="7334250" y="0"/>
            <a:ext cx="4857750" cy="76200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21D9BCDA-DFB7-41A4-A7C7-CEE86CEDCB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1487150" y="0"/>
            <a:ext cx="704850" cy="1724025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23728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pos="93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positiva del team di 8 person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1CF3B5C-31C4-46BA-9FAD-72DF917A84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85156" y="892177"/>
            <a:ext cx="8421688" cy="1325563"/>
          </a:xfrm>
        </p:spPr>
        <p:txBody>
          <a:bodyPr rtlCol="0">
            <a:normAutofit/>
          </a:bodyPr>
          <a:lstStyle>
            <a:lvl1pPr algn="ctr">
              <a:defRPr lang="en-US" sz="2800" kern="1200" spc="150" baseline="0" dirty="0">
                <a:solidFill>
                  <a:schemeClr val="bg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it-IT" noProof="0"/>
              <a:t>FAI CLIC PER MODIFICARE LO STILE DEL TITOLO DELLO SCHEMA</a:t>
            </a:r>
          </a:p>
        </p:txBody>
      </p:sp>
      <p:sp>
        <p:nvSpPr>
          <p:cNvPr id="11" name="Segnaposto immagine 10">
            <a:extLst>
              <a:ext uri="{FF2B5EF4-FFF2-40B4-BE49-F238E27FC236}">
                <a16:creationId xmlns:a16="http://schemas.microsoft.com/office/drawing/2014/main" id="{B0BDE76A-30A6-4268-9656-28A484C3DCC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877176" y="2428875"/>
            <a:ext cx="1066800" cy="1066800"/>
          </a:xfrm>
          <a:solidFill>
            <a:schemeClr val="tx1"/>
          </a:solidFill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17" name="Segnaposto immagine 10">
            <a:extLst>
              <a:ext uri="{FF2B5EF4-FFF2-40B4-BE49-F238E27FC236}">
                <a16:creationId xmlns:a16="http://schemas.microsoft.com/office/drawing/2014/main" id="{C4CA5C9C-91D5-44B1-A82A-A49732B4691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226270" y="2428875"/>
            <a:ext cx="1066800" cy="1066800"/>
          </a:xfrm>
          <a:solidFill>
            <a:schemeClr val="tx1"/>
          </a:solidFill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18" name="Segnaposto immagine 10">
            <a:extLst>
              <a:ext uri="{FF2B5EF4-FFF2-40B4-BE49-F238E27FC236}">
                <a16:creationId xmlns:a16="http://schemas.microsoft.com/office/drawing/2014/main" id="{4EBC7D6F-397D-4C5A-AA62-F683F88531A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716934" y="2428875"/>
            <a:ext cx="1066800" cy="1066800"/>
          </a:xfrm>
          <a:solidFill>
            <a:schemeClr val="tx1"/>
          </a:solidFill>
        </p:spPr>
        <p:txBody>
          <a:bodyPr rtlCol="0">
            <a:noAutofit/>
          </a:bodyPr>
          <a:lstStyle>
            <a:lvl1pPr marL="0" indent="0" algn="l">
              <a:buNone/>
              <a:defRPr sz="90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>
              <a:lnSpc>
                <a:spcPct val="100000"/>
              </a:lnSpc>
              <a:buNone/>
              <a:defRPr sz="900">
                <a:solidFill>
                  <a:schemeClr val="bg1">
                    <a:lumMod val="75000"/>
                    <a:lumOff val="25000"/>
                  </a:schemeClr>
                </a:solidFill>
              </a:defRPr>
            </a:lvl2pPr>
          </a:lstStyle>
          <a:p>
            <a:pPr lvl="0" rtl="0"/>
            <a:r>
              <a:rPr lang="it-IT" noProof="0"/>
              <a:t>Fare clic sull'icona per inserire un'immagine</a:t>
            </a:r>
          </a:p>
        </p:txBody>
      </p:sp>
      <p:sp>
        <p:nvSpPr>
          <p:cNvPr id="19" name="Segnaposto immagine 10">
            <a:extLst>
              <a:ext uri="{FF2B5EF4-FFF2-40B4-BE49-F238E27FC236}">
                <a16:creationId xmlns:a16="http://schemas.microsoft.com/office/drawing/2014/main" id="{92E6B581-A522-4758-A9A4-8B9C7B860CF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136814" y="2428875"/>
            <a:ext cx="1066800" cy="1066800"/>
          </a:xfrm>
          <a:solidFill>
            <a:schemeClr val="tx1"/>
          </a:solidFill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659CD1F-9DFB-4048-9B9B-2BD7D4EC640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00168" y="3654378"/>
            <a:ext cx="1828800" cy="343061"/>
          </a:xfrm>
        </p:spPr>
        <p:txBody>
          <a:bodyPr rtlCol="0" anchor="t">
            <a:noAutofit/>
          </a:bodyPr>
          <a:lstStyle>
            <a:lvl1pPr marL="0" indent="0" algn="ctr">
              <a:buNone/>
              <a:defRPr lang="en-US" sz="1050" kern="1200" spc="150" baseline="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FARE CLIC PER MODIFICARE</a:t>
            </a:r>
          </a:p>
        </p:txBody>
      </p:sp>
      <p:sp>
        <p:nvSpPr>
          <p:cNvPr id="26" name="Segnaposto testo 2">
            <a:extLst>
              <a:ext uri="{FF2B5EF4-FFF2-40B4-BE49-F238E27FC236}">
                <a16:creationId xmlns:a16="http://schemas.microsoft.com/office/drawing/2014/main" id="{A02C0876-23F7-41FA-9AC9-721097D1A3CD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1390120" y="3782039"/>
            <a:ext cx="2057400" cy="343061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en-US" sz="900" kern="1200" spc="150" baseline="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FARE CLIC PER MODIFICARE</a:t>
            </a:r>
          </a:p>
        </p:txBody>
      </p:sp>
      <p:sp>
        <p:nvSpPr>
          <p:cNvPr id="23" name="Segnaposto testo 2">
            <a:extLst>
              <a:ext uri="{FF2B5EF4-FFF2-40B4-BE49-F238E27FC236}">
                <a16:creationId xmlns:a16="http://schemas.microsoft.com/office/drawing/2014/main" id="{572D0301-10F1-41B4-BEF8-C53FA4D66214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3849262" y="3669060"/>
            <a:ext cx="1828800" cy="343061"/>
          </a:xfrm>
        </p:spPr>
        <p:txBody>
          <a:bodyPr rtlCol="0" anchor="t">
            <a:noAutofit/>
          </a:bodyPr>
          <a:lstStyle>
            <a:lvl1pPr marL="0" indent="0" algn="ctr">
              <a:buNone/>
              <a:defRPr lang="en-US" sz="1050" kern="1200" spc="150" baseline="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FARE CLIC PER MODIFICARE</a:t>
            </a:r>
          </a:p>
        </p:txBody>
      </p:sp>
      <p:sp>
        <p:nvSpPr>
          <p:cNvPr id="27" name="Segnaposto testo 2">
            <a:extLst>
              <a:ext uri="{FF2B5EF4-FFF2-40B4-BE49-F238E27FC236}">
                <a16:creationId xmlns:a16="http://schemas.microsoft.com/office/drawing/2014/main" id="{7ADEB263-F204-4A78-A5E0-7361EFE0B921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3739214" y="3796721"/>
            <a:ext cx="2057400" cy="343061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en-US" sz="900" kern="1200" spc="150" baseline="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FARE CLIC PER MODIFICARE</a:t>
            </a:r>
          </a:p>
        </p:txBody>
      </p:sp>
      <p:sp>
        <p:nvSpPr>
          <p:cNvPr id="24" name="Segnaposto testo 2">
            <a:extLst>
              <a:ext uri="{FF2B5EF4-FFF2-40B4-BE49-F238E27FC236}">
                <a16:creationId xmlns:a16="http://schemas.microsoft.com/office/drawing/2014/main" id="{E767B9DE-7410-43CC-90CF-52D67EF03D48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339926" y="3669060"/>
            <a:ext cx="1828800" cy="343061"/>
          </a:xfrm>
        </p:spPr>
        <p:txBody>
          <a:bodyPr rtlCol="0" anchor="t">
            <a:noAutofit/>
          </a:bodyPr>
          <a:lstStyle>
            <a:lvl1pPr marL="0" indent="0" algn="ctr">
              <a:buNone/>
              <a:defRPr lang="en-US" sz="1050" kern="1200" spc="150" baseline="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FARE CLIC PER MODIFICARE</a:t>
            </a:r>
          </a:p>
        </p:txBody>
      </p:sp>
      <p:sp>
        <p:nvSpPr>
          <p:cNvPr id="28" name="Segnaposto testo 2">
            <a:extLst>
              <a:ext uri="{FF2B5EF4-FFF2-40B4-BE49-F238E27FC236}">
                <a16:creationId xmlns:a16="http://schemas.microsoft.com/office/drawing/2014/main" id="{103678F5-B025-46E2-BD45-E77861487165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6217963" y="3796721"/>
            <a:ext cx="2057400" cy="343061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en-US" sz="900" kern="1200" spc="150" baseline="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FARE CLIC PER MODIFICARE</a:t>
            </a:r>
          </a:p>
        </p:txBody>
      </p:sp>
      <p:sp>
        <p:nvSpPr>
          <p:cNvPr id="25" name="Segnaposto testo 2">
            <a:extLst>
              <a:ext uri="{FF2B5EF4-FFF2-40B4-BE49-F238E27FC236}">
                <a16:creationId xmlns:a16="http://schemas.microsoft.com/office/drawing/2014/main" id="{E13DFE1F-4534-4828-990E-B052F51FC65C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8759806" y="3654378"/>
            <a:ext cx="1828800" cy="343061"/>
          </a:xfrm>
        </p:spPr>
        <p:txBody>
          <a:bodyPr rtlCol="0" anchor="t">
            <a:noAutofit/>
          </a:bodyPr>
          <a:lstStyle>
            <a:lvl1pPr marL="0" indent="0" algn="ctr">
              <a:buNone/>
              <a:defRPr lang="en-US" sz="1050" kern="1200" spc="150" baseline="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FARE CLIC PER MODIFICARE</a:t>
            </a:r>
          </a:p>
        </p:txBody>
      </p:sp>
      <p:sp>
        <p:nvSpPr>
          <p:cNvPr id="29" name="Segnaposto testo 2">
            <a:extLst>
              <a:ext uri="{FF2B5EF4-FFF2-40B4-BE49-F238E27FC236}">
                <a16:creationId xmlns:a16="http://schemas.microsoft.com/office/drawing/2014/main" id="{7E3F385B-4DD9-4F3C-A02B-179B9FA61292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8634432" y="3782039"/>
            <a:ext cx="2057400" cy="343061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en-US" sz="900" kern="1200" spc="150" baseline="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FARE CLIC PER MODIFICARE</a:t>
            </a:r>
          </a:p>
        </p:txBody>
      </p:sp>
      <p:sp>
        <p:nvSpPr>
          <p:cNvPr id="55" name="Segnaposto immagine 10">
            <a:extLst>
              <a:ext uri="{FF2B5EF4-FFF2-40B4-BE49-F238E27FC236}">
                <a16:creationId xmlns:a16="http://schemas.microsoft.com/office/drawing/2014/main" id="{1EBAEB1D-A7F9-4F90-B642-4277D3802BAB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1877176" y="4287711"/>
            <a:ext cx="1066800" cy="1066800"/>
          </a:xfrm>
          <a:solidFill>
            <a:schemeClr val="tx1"/>
          </a:solidFill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56" name="Segnaposto immagine 10">
            <a:extLst>
              <a:ext uri="{FF2B5EF4-FFF2-40B4-BE49-F238E27FC236}">
                <a16:creationId xmlns:a16="http://schemas.microsoft.com/office/drawing/2014/main" id="{9461A69E-14C8-4325-89AF-D4257C1C05BA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4226270" y="4287711"/>
            <a:ext cx="1066800" cy="1066800"/>
          </a:xfrm>
          <a:solidFill>
            <a:schemeClr val="tx1"/>
          </a:solidFill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57" name="Segnaposto immagine 10">
            <a:extLst>
              <a:ext uri="{FF2B5EF4-FFF2-40B4-BE49-F238E27FC236}">
                <a16:creationId xmlns:a16="http://schemas.microsoft.com/office/drawing/2014/main" id="{0FB38616-82FB-4DAD-A82E-3777ACB41148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6716934" y="4287711"/>
            <a:ext cx="1066800" cy="1066800"/>
          </a:xfrm>
          <a:solidFill>
            <a:schemeClr val="tx1"/>
          </a:solidFill>
        </p:spPr>
        <p:txBody>
          <a:bodyPr rtlCol="0">
            <a:normAutofit/>
          </a:bodyPr>
          <a:lstStyle>
            <a:lvl1pPr marL="0" indent="0">
              <a:buNone/>
              <a:defRPr sz="90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>
              <a:lnSpc>
                <a:spcPct val="100000"/>
              </a:lnSpc>
              <a:buNone/>
              <a:defRPr sz="900">
                <a:solidFill>
                  <a:schemeClr val="bg1">
                    <a:lumMod val="75000"/>
                    <a:lumOff val="25000"/>
                  </a:schemeClr>
                </a:solidFill>
              </a:defRPr>
            </a:lvl2pPr>
          </a:lstStyle>
          <a:p>
            <a:pPr lvl="0" rtl="0"/>
            <a:r>
              <a:rPr lang="it-IT" noProof="0"/>
              <a:t>Fare clic sull'icona per inserire un'immagine</a:t>
            </a:r>
          </a:p>
        </p:txBody>
      </p:sp>
      <p:sp>
        <p:nvSpPr>
          <p:cNvPr id="58" name="Segnaposto immagine 10">
            <a:extLst>
              <a:ext uri="{FF2B5EF4-FFF2-40B4-BE49-F238E27FC236}">
                <a16:creationId xmlns:a16="http://schemas.microsoft.com/office/drawing/2014/main" id="{622ED9F4-EB9B-4588-8501-BFECB846EE73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9136814" y="4287711"/>
            <a:ext cx="1066800" cy="1066800"/>
          </a:xfrm>
          <a:solidFill>
            <a:schemeClr val="tx1"/>
          </a:solidFill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None/>
              <a:defRPr sz="90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54" name="Segnaposto testo 2">
            <a:extLst>
              <a:ext uri="{FF2B5EF4-FFF2-40B4-BE49-F238E27FC236}">
                <a16:creationId xmlns:a16="http://schemas.microsoft.com/office/drawing/2014/main" id="{22930C5B-603C-494E-A467-8B394D01D406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500168" y="5513214"/>
            <a:ext cx="1828800" cy="343061"/>
          </a:xfrm>
        </p:spPr>
        <p:txBody>
          <a:bodyPr rtlCol="0" anchor="t">
            <a:noAutofit/>
          </a:bodyPr>
          <a:lstStyle>
            <a:lvl1pPr marL="0" indent="0" algn="ctr">
              <a:buNone/>
              <a:defRPr lang="en-US" sz="1050" kern="1200" spc="150" baseline="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FARE CLIC PER MODIFICARE</a:t>
            </a:r>
          </a:p>
        </p:txBody>
      </p:sp>
      <p:sp>
        <p:nvSpPr>
          <p:cNvPr id="62" name="Segnaposto testo 2">
            <a:extLst>
              <a:ext uri="{FF2B5EF4-FFF2-40B4-BE49-F238E27FC236}">
                <a16:creationId xmlns:a16="http://schemas.microsoft.com/office/drawing/2014/main" id="{540C455F-A23B-493F-B95E-AB485D91DA6A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1390120" y="5640875"/>
            <a:ext cx="2057400" cy="343061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en-US" sz="900" kern="1200" spc="150" baseline="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FARE CLIC PER MODIFICARE</a:t>
            </a:r>
          </a:p>
        </p:txBody>
      </p:sp>
      <p:sp>
        <p:nvSpPr>
          <p:cNvPr id="59" name="Segnaposto testo 2">
            <a:extLst>
              <a:ext uri="{FF2B5EF4-FFF2-40B4-BE49-F238E27FC236}">
                <a16:creationId xmlns:a16="http://schemas.microsoft.com/office/drawing/2014/main" id="{6D1C374C-DAF7-40EF-B279-4EC7A2AFE6A2}"/>
              </a:ext>
            </a:extLst>
          </p:cNvPr>
          <p:cNvSpPr>
            <a:spLocks noGrp="1"/>
          </p:cNvSpPr>
          <p:nvPr>
            <p:ph type="body" idx="30" hasCustomPrompt="1"/>
          </p:nvPr>
        </p:nvSpPr>
        <p:spPr>
          <a:xfrm>
            <a:off x="3849262" y="5527896"/>
            <a:ext cx="1828800" cy="343061"/>
          </a:xfrm>
        </p:spPr>
        <p:txBody>
          <a:bodyPr rtlCol="0" anchor="t">
            <a:noAutofit/>
          </a:bodyPr>
          <a:lstStyle>
            <a:lvl1pPr marL="0" indent="0" algn="ctr">
              <a:buNone/>
              <a:defRPr lang="en-US" sz="1050" kern="1200" spc="150" baseline="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FARE CLIC PER MODIFICARE</a:t>
            </a:r>
          </a:p>
        </p:txBody>
      </p:sp>
      <p:sp>
        <p:nvSpPr>
          <p:cNvPr id="63" name="Segnaposto testo 2">
            <a:extLst>
              <a:ext uri="{FF2B5EF4-FFF2-40B4-BE49-F238E27FC236}">
                <a16:creationId xmlns:a16="http://schemas.microsoft.com/office/drawing/2014/main" id="{421FF438-E4E8-4643-BCB3-4A1C12429042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3739214" y="5655557"/>
            <a:ext cx="2057400" cy="343061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en-US" sz="900" kern="1200" spc="150" baseline="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FARE CLIC PER MODIFICARE</a:t>
            </a:r>
          </a:p>
        </p:txBody>
      </p:sp>
      <p:sp>
        <p:nvSpPr>
          <p:cNvPr id="60" name="Segnaposto testo 2">
            <a:extLst>
              <a:ext uri="{FF2B5EF4-FFF2-40B4-BE49-F238E27FC236}">
                <a16:creationId xmlns:a16="http://schemas.microsoft.com/office/drawing/2014/main" id="{D4FEDD19-A7BA-45BB-93A0-F1E896C9F26D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6339926" y="5527896"/>
            <a:ext cx="1828800" cy="343061"/>
          </a:xfrm>
        </p:spPr>
        <p:txBody>
          <a:bodyPr rtlCol="0" anchor="t">
            <a:noAutofit/>
          </a:bodyPr>
          <a:lstStyle>
            <a:lvl1pPr marL="0" indent="0" algn="ctr">
              <a:buNone/>
              <a:defRPr lang="en-US" sz="1050" kern="1200" spc="150" baseline="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FARE CLIC PER MODIFICARE</a:t>
            </a:r>
          </a:p>
        </p:txBody>
      </p:sp>
      <p:sp>
        <p:nvSpPr>
          <p:cNvPr id="64" name="Segnaposto testo 2">
            <a:extLst>
              <a:ext uri="{FF2B5EF4-FFF2-40B4-BE49-F238E27FC236}">
                <a16:creationId xmlns:a16="http://schemas.microsoft.com/office/drawing/2014/main" id="{A12F0175-7AEE-46B1-9590-D4A427680DC7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6229878" y="5655557"/>
            <a:ext cx="2057400" cy="343061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en-US" sz="900" kern="1200" spc="150" baseline="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FARE CLIC PER MODIFICARE</a:t>
            </a:r>
          </a:p>
        </p:txBody>
      </p:sp>
      <p:sp>
        <p:nvSpPr>
          <p:cNvPr id="61" name="Segnaposto testo 2">
            <a:extLst>
              <a:ext uri="{FF2B5EF4-FFF2-40B4-BE49-F238E27FC236}">
                <a16:creationId xmlns:a16="http://schemas.microsoft.com/office/drawing/2014/main" id="{5026D39F-46AB-4680-9A52-F367344A3531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8759806" y="5513214"/>
            <a:ext cx="1828800" cy="343061"/>
          </a:xfrm>
        </p:spPr>
        <p:txBody>
          <a:bodyPr rtlCol="0" anchor="t">
            <a:noAutofit/>
          </a:bodyPr>
          <a:lstStyle>
            <a:lvl1pPr marL="0" indent="0" algn="ctr">
              <a:buNone/>
              <a:defRPr lang="en-US" sz="1050" kern="1200" spc="150" baseline="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FARE CLIC PER MODIFICARE</a:t>
            </a:r>
          </a:p>
        </p:txBody>
      </p:sp>
      <p:sp>
        <p:nvSpPr>
          <p:cNvPr id="65" name="Segnaposto testo 2">
            <a:extLst>
              <a:ext uri="{FF2B5EF4-FFF2-40B4-BE49-F238E27FC236}">
                <a16:creationId xmlns:a16="http://schemas.microsoft.com/office/drawing/2014/main" id="{04E11FE2-6320-4E8C-A5B3-8104AF329ADA}"/>
              </a:ext>
            </a:extLst>
          </p:cNvPr>
          <p:cNvSpPr>
            <a:spLocks noGrp="1"/>
          </p:cNvSpPr>
          <p:nvPr>
            <p:ph type="body" idx="36" hasCustomPrompt="1"/>
          </p:nvPr>
        </p:nvSpPr>
        <p:spPr>
          <a:xfrm>
            <a:off x="8634432" y="5640875"/>
            <a:ext cx="2057400" cy="343061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lang="en-US" sz="900" kern="1200" spc="150" baseline="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FARE CLIC PER MODIFICARE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F255C16C-AA88-4BBF-8040-11ECFED618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sz="900">
                <a:solidFill>
                  <a:srgbClr val="898989"/>
                </a:solidFill>
              </a:defRPr>
            </a:lvl1pPr>
          </a:lstStyle>
          <a:p>
            <a:pPr rtl="0"/>
            <a:r>
              <a:rPr lang="it-IT" noProof="0"/>
              <a:t>20XX</a:t>
            </a:r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CBE560E3-F935-488F-8F0E-191D7B6B5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sz="900">
                <a:solidFill>
                  <a:srgbClr val="898989"/>
                </a:solidFill>
              </a:defRPr>
            </a:lvl1pPr>
          </a:lstStyle>
          <a:p>
            <a:pPr rtl="0"/>
            <a:r>
              <a:rPr lang="it-IT" noProof="0"/>
              <a:t>Presentazione</a:t>
            </a:r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9B9CD8B2-CC23-467F-B0EE-2CC06D630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sz="900">
                <a:solidFill>
                  <a:srgbClr val="898989"/>
                </a:solidFill>
              </a:defRPr>
            </a:lvl1pPr>
          </a:lstStyle>
          <a:p>
            <a:pPr rtl="0"/>
            <a:fld id="{B5CEABB6-07DC-46E8-9B57-56EC44A396E5}" type="slidenum">
              <a:rPr lang="it-IT" noProof="0" smtClean="0"/>
              <a:t>‹N›</a:t>
            </a:fld>
            <a:endParaRPr lang="it-IT" noProof="0"/>
          </a:p>
        </p:txBody>
      </p:sp>
      <p:pic>
        <p:nvPicPr>
          <p:cNvPr id="13" name="Elemento grafico 12">
            <a:extLst>
              <a:ext uri="{FF2B5EF4-FFF2-40B4-BE49-F238E27FC236}">
                <a16:creationId xmlns:a16="http://schemas.microsoft.com/office/drawing/2014/main" id="{B0DFD584-E5CF-41EF-B51E-679CE22DDF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473953"/>
            <a:ext cx="2057400" cy="1647825"/>
          </a:xfrm>
          <a:prstGeom prst="rect">
            <a:avLst/>
          </a:prstGeom>
        </p:spPr>
      </p:pic>
      <p:pic>
        <p:nvPicPr>
          <p:cNvPr id="14" name="Elemento grafico 13">
            <a:extLst>
              <a:ext uri="{FF2B5EF4-FFF2-40B4-BE49-F238E27FC236}">
                <a16:creationId xmlns:a16="http://schemas.microsoft.com/office/drawing/2014/main" id="{E5C02DDF-25A6-42C7-9525-F279CE2095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049000" y="5180889"/>
            <a:ext cx="11430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0955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to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1CF3B5C-31C4-46BA-9FAD-72DF917A84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85156" y="892177"/>
            <a:ext cx="8421688" cy="1325563"/>
          </a:xfrm>
        </p:spPr>
        <p:txBody>
          <a:bodyPr rtlCol="0">
            <a:normAutofit/>
          </a:bodyPr>
          <a:lstStyle>
            <a:lvl1pPr algn="ctr">
              <a:defRPr lang="en-US" sz="2800" kern="1200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it-IT" noProof="0"/>
              <a:t>FAI CLIC PER MODIFICARE LO STILE DEL TITOLO DELLO SCHEMA</a:t>
            </a:r>
          </a:p>
        </p:txBody>
      </p:sp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ADC2540D-94C4-405B-8607-0CEDD6F54B9C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1075447" y="2370670"/>
            <a:ext cx="1856232" cy="1664208"/>
          </a:xfrm>
        </p:spPr>
        <p:txBody>
          <a:bodyPr rtlCol="0">
            <a:no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100"/>
            </a:lvl3pPr>
            <a:lvl4pPr marL="1371600" indent="0">
              <a:buNone/>
              <a:defRPr sz="1050"/>
            </a:lvl4pPr>
            <a:lvl5pPr marL="1828800" indent="0">
              <a:buNone/>
              <a:defRPr sz="1050"/>
            </a:lvl5pPr>
          </a:lstStyle>
          <a:p>
            <a:pPr lvl="0" rtl="0"/>
            <a:r>
              <a:rPr lang="it-IT" noProof="0"/>
              <a:t>Fai clic per aggiungere contenuto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659CD1F-9DFB-4048-9B9B-2BD7D4EC640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8200" y="3788813"/>
            <a:ext cx="2330726" cy="804859"/>
          </a:xfrm>
        </p:spPr>
        <p:txBody>
          <a:bodyPr lIns="0" rIns="0" rtlCol="0" anchor="b">
            <a:noAutofit/>
          </a:bodyPr>
          <a:lstStyle>
            <a:lvl1pPr marL="0" indent="0" algn="ctr">
              <a:buNone/>
              <a:defRPr lang="en-US" sz="3200" kern="1200" spc="15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#</a:t>
            </a:r>
          </a:p>
        </p:txBody>
      </p:sp>
      <p:sp>
        <p:nvSpPr>
          <p:cNvPr id="17" name="Segnaposto testo 2">
            <a:extLst>
              <a:ext uri="{FF2B5EF4-FFF2-40B4-BE49-F238E27FC236}">
                <a16:creationId xmlns:a16="http://schemas.microsoft.com/office/drawing/2014/main" id="{E43D2F47-FAF2-42C2-967D-251DD4B940D7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838200" y="4464810"/>
            <a:ext cx="2330726" cy="438505"/>
          </a:xfrm>
        </p:spPr>
        <p:txBody>
          <a:bodyPr lIns="0" rIns="0" rtlCol="0" anchor="b">
            <a:noAutofit/>
          </a:bodyPr>
          <a:lstStyle>
            <a:lvl1pPr marL="0" indent="0" algn="ctr">
              <a:buNone/>
              <a:defRPr lang="en-US" sz="1400" kern="1200" spc="15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FARE CLIC PER MODIFICARE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AC9B20CF-6B91-4562-B799-0ABDAEBC0D2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5120722"/>
            <a:ext cx="2330726" cy="853167"/>
          </a:xfrm>
        </p:spPr>
        <p:txBody>
          <a:bodyPr lIns="0" rIns="0" rtlCol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400" spc="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lnSpc>
                <a:spcPct val="100000"/>
              </a:lnSpc>
              <a:buNone/>
              <a:defRPr sz="1400" spc="50" baseline="0"/>
            </a:lvl2pPr>
            <a:lvl3pPr marL="914400" indent="0">
              <a:lnSpc>
                <a:spcPct val="100000"/>
              </a:lnSpc>
              <a:buNone/>
              <a:defRPr sz="1400" spc="50" baseline="0"/>
            </a:lvl3pPr>
            <a:lvl4pPr marL="1371600" indent="0">
              <a:lnSpc>
                <a:spcPct val="100000"/>
              </a:lnSpc>
              <a:buNone/>
              <a:defRPr sz="1400" spc="50" baseline="0"/>
            </a:lvl4pPr>
            <a:lvl5pPr marL="1828800" indent="0">
              <a:lnSpc>
                <a:spcPct val="100000"/>
              </a:lnSpc>
              <a:buNone/>
              <a:defRPr sz="1400" spc="50" baseline="0"/>
            </a:lvl5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24" name="Segnaposto contenuto 10">
            <a:extLst>
              <a:ext uri="{FF2B5EF4-FFF2-40B4-BE49-F238E27FC236}">
                <a16:creationId xmlns:a16="http://schemas.microsoft.com/office/drawing/2014/main" id="{11C6EC54-ADFA-4CFF-9E9B-DC7E96C854C2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3805651" y="2370670"/>
            <a:ext cx="1856232" cy="1664208"/>
          </a:xfrm>
        </p:spPr>
        <p:txBody>
          <a:bodyPr rtlCol="0">
            <a:no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100"/>
            </a:lvl3pPr>
            <a:lvl4pPr marL="1371600" indent="0">
              <a:buNone/>
              <a:defRPr sz="1050"/>
            </a:lvl4pPr>
            <a:lvl5pPr marL="1828800" indent="0">
              <a:buNone/>
              <a:defRPr sz="1050"/>
            </a:lvl5pPr>
          </a:lstStyle>
          <a:p>
            <a:pPr lvl="0" rtl="0"/>
            <a:r>
              <a:rPr lang="it-IT" noProof="0"/>
              <a:t>Fai clic per aggiungere contenuto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B374FC39-67F6-42EA-BCD1-F69AE2F0F22D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562665" y="3788813"/>
            <a:ext cx="2342205" cy="804859"/>
          </a:xfrm>
        </p:spPr>
        <p:txBody>
          <a:bodyPr lIns="0" rIns="0" rtlCol="0" anchor="b">
            <a:noAutofit/>
          </a:bodyPr>
          <a:lstStyle>
            <a:lvl1pPr marL="0" indent="0" algn="ctr">
              <a:buNone/>
              <a:defRPr lang="en-US" sz="3200" kern="1200" spc="15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#</a:t>
            </a:r>
          </a:p>
        </p:txBody>
      </p:sp>
      <p:sp>
        <p:nvSpPr>
          <p:cNvPr id="18" name="Segnaposto testo 4">
            <a:extLst>
              <a:ext uri="{FF2B5EF4-FFF2-40B4-BE49-F238E27FC236}">
                <a16:creationId xmlns:a16="http://schemas.microsoft.com/office/drawing/2014/main" id="{3322C250-87FC-4F14-A42C-FFDA120D0D6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562665" y="4464810"/>
            <a:ext cx="2342205" cy="438505"/>
          </a:xfrm>
        </p:spPr>
        <p:txBody>
          <a:bodyPr lIns="0" rIns="0" rtlCol="0" anchor="b">
            <a:noAutofit/>
          </a:bodyPr>
          <a:lstStyle>
            <a:lvl1pPr marL="0" indent="0" algn="ctr">
              <a:buNone/>
              <a:defRPr lang="en-US" sz="1400" kern="1200" spc="15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it-IT" noProof="0"/>
              <a:t>FARE CLIC PER MODIFICARE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B36EE64B-44BF-4634-97BC-5ED74C6DF280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3562665" y="5120722"/>
            <a:ext cx="2342205" cy="853167"/>
          </a:xfrm>
        </p:spPr>
        <p:txBody>
          <a:bodyPr lIns="0" rIns="0" rtlCol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400" spc="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lnSpc>
                <a:spcPct val="100000"/>
              </a:lnSpc>
              <a:buNone/>
              <a:defRPr sz="1400" spc="50" baseline="0"/>
            </a:lvl2pPr>
            <a:lvl3pPr marL="914400" indent="0">
              <a:lnSpc>
                <a:spcPct val="100000"/>
              </a:lnSpc>
              <a:buNone/>
              <a:defRPr sz="1400" spc="50" baseline="0"/>
            </a:lvl3pPr>
            <a:lvl4pPr marL="1371600" indent="0">
              <a:lnSpc>
                <a:spcPct val="100000"/>
              </a:lnSpc>
              <a:buNone/>
              <a:defRPr sz="1400" spc="50" baseline="0"/>
            </a:lvl4pPr>
            <a:lvl5pPr marL="1828800" indent="0">
              <a:lnSpc>
                <a:spcPct val="100000"/>
              </a:lnSpc>
              <a:buNone/>
              <a:defRPr sz="1400" spc="50" baseline="0"/>
            </a:lvl5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25" name="Segnaposto contenuto 10">
            <a:extLst>
              <a:ext uri="{FF2B5EF4-FFF2-40B4-BE49-F238E27FC236}">
                <a16:creationId xmlns:a16="http://schemas.microsoft.com/office/drawing/2014/main" id="{1B6DD41C-FCE2-4AC6-A235-2FF1B905DAAD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6530117" y="2370670"/>
            <a:ext cx="1856232" cy="1664208"/>
          </a:xfrm>
        </p:spPr>
        <p:txBody>
          <a:bodyPr rtlCol="0">
            <a:no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100"/>
            </a:lvl3pPr>
            <a:lvl4pPr marL="1371600" indent="0">
              <a:buNone/>
              <a:defRPr sz="1050"/>
            </a:lvl4pPr>
            <a:lvl5pPr marL="1828800" indent="0">
              <a:buNone/>
              <a:defRPr sz="1050"/>
            </a:lvl5pPr>
          </a:lstStyle>
          <a:p>
            <a:pPr lvl="0" rtl="0"/>
            <a:r>
              <a:rPr lang="it-IT" noProof="0"/>
              <a:t>Fai clic per aggiungere contenuto</a:t>
            </a:r>
          </a:p>
        </p:txBody>
      </p:sp>
      <p:sp>
        <p:nvSpPr>
          <p:cNvPr id="21" name="Segnaposto testo 2">
            <a:extLst>
              <a:ext uri="{FF2B5EF4-FFF2-40B4-BE49-F238E27FC236}">
                <a16:creationId xmlns:a16="http://schemas.microsoft.com/office/drawing/2014/main" id="{1F60A771-8BBC-4565-AB09-402DA7CB2780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98609" y="3788813"/>
            <a:ext cx="2330726" cy="804859"/>
          </a:xfrm>
        </p:spPr>
        <p:txBody>
          <a:bodyPr lIns="0" rIns="0" rtlCol="0" anchor="b">
            <a:noAutofit/>
          </a:bodyPr>
          <a:lstStyle>
            <a:lvl1pPr marL="0" indent="0" algn="ctr">
              <a:buNone/>
              <a:defRPr lang="en-US" sz="3200" kern="1200" spc="15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#</a:t>
            </a:r>
          </a:p>
        </p:txBody>
      </p:sp>
      <p:sp>
        <p:nvSpPr>
          <p:cNvPr id="19" name="Segnaposto testo 2">
            <a:extLst>
              <a:ext uri="{FF2B5EF4-FFF2-40B4-BE49-F238E27FC236}">
                <a16:creationId xmlns:a16="http://schemas.microsoft.com/office/drawing/2014/main" id="{D3C675D6-83FA-4036-B516-098EDCAF2506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298609" y="4464810"/>
            <a:ext cx="2330726" cy="438505"/>
          </a:xfrm>
        </p:spPr>
        <p:txBody>
          <a:bodyPr lIns="0" rIns="0" rtlCol="0" anchor="b">
            <a:noAutofit/>
          </a:bodyPr>
          <a:lstStyle>
            <a:lvl1pPr marL="0" indent="0" algn="ctr">
              <a:buNone/>
              <a:defRPr lang="en-US" sz="1400" kern="1200" spc="15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FARE CLIC PER MODIFICARE</a:t>
            </a:r>
          </a:p>
        </p:txBody>
      </p:sp>
      <p:sp>
        <p:nvSpPr>
          <p:cNvPr id="22" name="Segnaposto contenuto 3">
            <a:extLst>
              <a:ext uri="{FF2B5EF4-FFF2-40B4-BE49-F238E27FC236}">
                <a16:creationId xmlns:a16="http://schemas.microsoft.com/office/drawing/2014/main" id="{C464A9BD-B815-4632-8F54-6EB70E48BAFF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6298609" y="5120722"/>
            <a:ext cx="2330726" cy="853167"/>
          </a:xfrm>
        </p:spPr>
        <p:txBody>
          <a:bodyPr lIns="0" rIns="0" rtlCol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400" spc="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lnSpc>
                <a:spcPct val="100000"/>
              </a:lnSpc>
              <a:buNone/>
              <a:defRPr sz="1400" spc="50" baseline="0"/>
            </a:lvl2pPr>
            <a:lvl3pPr marL="914400" indent="0">
              <a:lnSpc>
                <a:spcPct val="100000"/>
              </a:lnSpc>
              <a:buNone/>
              <a:defRPr sz="1400" spc="50" baseline="0"/>
            </a:lvl3pPr>
            <a:lvl4pPr marL="1371600" indent="0">
              <a:lnSpc>
                <a:spcPct val="100000"/>
              </a:lnSpc>
              <a:buNone/>
              <a:defRPr sz="1400" spc="50" baseline="0"/>
            </a:lvl4pPr>
            <a:lvl5pPr marL="1828800" indent="0">
              <a:lnSpc>
                <a:spcPct val="100000"/>
              </a:lnSpc>
              <a:buNone/>
              <a:defRPr sz="1400" spc="50" baseline="0"/>
            </a:lvl5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26" name="Segnaposto contenuto 10">
            <a:extLst>
              <a:ext uri="{FF2B5EF4-FFF2-40B4-BE49-F238E27FC236}">
                <a16:creationId xmlns:a16="http://schemas.microsoft.com/office/drawing/2014/main" id="{CEB4C3DB-E51E-4479-90C2-DFE5DB4B2482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9260321" y="2370670"/>
            <a:ext cx="1856232" cy="1664208"/>
          </a:xfrm>
        </p:spPr>
        <p:txBody>
          <a:bodyPr rtlCol="0">
            <a:no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100"/>
            </a:lvl3pPr>
            <a:lvl4pPr marL="1371600" indent="0">
              <a:buNone/>
              <a:defRPr sz="1050"/>
            </a:lvl4pPr>
            <a:lvl5pPr marL="1828800" indent="0">
              <a:buNone/>
              <a:defRPr sz="1050"/>
            </a:lvl5pPr>
          </a:lstStyle>
          <a:p>
            <a:pPr lvl="0" rtl="0"/>
            <a:r>
              <a:rPr lang="it-IT" noProof="0"/>
              <a:t>Fai clic per aggiungere contenuto</a:t>
            </a:r>
          </a:p>
        </p:txBody>
      </p:sp>
      <p:sp>
        <p:nvSpPr>
          <p:cNvPr id="14" name="Segnaposto testo 2">
            <a:extLst>
              <a:ext uri="{FF2B5EF4-FFF2-40B4-BE49-F238E27FC236}">
                <a16:creationId xmlns:a16="http://schemas.microsoft.com/office/drawing/2014/main" id="{84A1E92D-A5BF-4268-BFF3-1418A1F03589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9023074" y="3788457"/>
            <a:ext cx="2330726" cy="804859"/>
          </a:xfrm>
        </p:spPr>
        <p:txBody>
          <a:bodyPr lIns="0" rIns="0" rtlCol="0" anchor="b">
            <a:noAutofit/>
          </a:bodyPr>
          <a:lstStyle>
            <a:lvl1pPr marL="0" indent="0" algn="ctr">
              <a:buNone/>
              <a:defRPr lang="en-US" sz="3200" kern="1200" spc="15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#</a:t>
            </a:r>
          </a:p>
        </p:txBody>
      </p:sp>
      <p:sp>
        <p:nvSpPr>
          <p:cNvPr id="23" name="Segnaposto testo 2">
            <a:extLst>
              <a:ext uri="{FF2B5EF4-FFF2-40B4-BE49-F238E27FC236}">
                <a16:creationId xmlns:a16="http://schemas.microsoft.com/office/drawing/2014/main" id="{B6439AAC-8A96-4015-8A87-ED8DF7027B60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9023074" y="4464454"/>
            <a:ext cx="2330726" cy="438505"/>
          </a:xfrm>
        </p:spPr>
        <p:txBody>
          <a:bodyPr lIns="0" rIns="0" rtlCol="0" anchor="b">
            <a:noAutofit/>
          </a:bodyPr>
          <a:lstStyle>
            <a:lvl1pPr marL="0" indent="0" algn="ctr">
              <a:buNone/>
              <a:defRPr lang="en-US" sz="1400" kern="1200" spc="15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FARE CLIC PER MODIFICARE</a:t>
            </a:r>
          </a:p>
        </p:txBody>
      </p:sp>
      <p:cxnSp>
        <p:nvCxnSpPr>
          <p:cNvPr id="16" name="Connettore diritto 15">
            <a:extLst>
              <a:ext uri="{FF2B5EF4-FFF2-40B4-BE49-F238E27FC236}">
                <a16:creationId xmlns:a16="http://schemas.microsoft.com/office/drawing/2014/main" id="{463D7850-C2A6-43CE-BBE4-8E81A0A593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>
            <a:off x="0" y="0"/>
            <a:ext cx="1238250" cy="1328057"/>
          </a:xfrm>
          <a:prstGeom prst="line">
            <a:avLst/>
          </a:prstGeom>
          <a:ln w="31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ttore diritto 19">
            <a:extLst>
              <a:ext uri="{FF2B5EF4-FFF2-40B4-BE49-F238E27FC236}">
                <a16:creationId xmlns:a16="http://schemas.microsoft.com/office/drawing/2014/main" id="{EBAD3E03-2E3B-440C-9105-6F9D33006D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>
            <a:off x="0" y="0"/>
            <a:ext cx="3790950" cy="892177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egnaposto contenuto 3">
            <a:extLst>
              <a:ext uri="{FF2B5EF4-FFF2-40B4-BE49-F238E27FC236}">
                <a16:creationId xmlns:a16="http://schemas.microsoft.com/office/drawing/2014/main" id="{492F9083-A886-4EEB-94D6-1FAE6DC33000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9023074" y="5120366"/>
            <a:ext cx="2330726" cy="853167"/>
          </a:xfrm>
        </p:spPr>
        <p:txBody>
          <a:bodyPr lIns="0" rIns="0" rtlCol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400" spc="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lnSpc>
                <a:spcPct val="100000"/>
              </a:lnSpc>
              <a:buNone/>
              <a:defRPr sz="1400" spc="50" baseline="0"/>
            </a:lvl2pPr>
            <a:lvl3pPr marL="914400" indent="0">
              <a:lnSpc>
                <a:spcPct val="100000"/>
              </a:lnSpc>
              <a:buNone/>
              <a:defRPr sz="1400" spc="50" baseline="0"/>
            </a:lvl3pPr>
            <a:lvl4pPr marL="1371600" indent="0">
              <a:lnSpc>
                <a:spcPct val="100000"/>
              </a:lnSpc>
              <a:buNone/>
              <a:defRPr sz="1400" spc="50" baseline="0"/>
            </a:lvl4pPr>
            <a:lvl5pPr marL="1828800" indent="0">
              <a:lnSpc>
                <a:spcPct val="100000"/>
              </a:lnSpc>
              <a:buNone/>
              <a:defRPr sz="1400" spc="50" baseline="0"/>
            </a:lvl5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F255C16C-AA88-4BBF-8040-11ECFED618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sz="900"/>
            </a:lvl1pPr>
          </a:lstStyle>
          <a:p>
            <a:pPr rtl="0"/>
            <a:r>
              <a:rPr lang="it-IT" noProof="0"/>
              <a:t>20XX</a:t>
            </a:r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CBE560E3-F935-488F-8F0E-191D7B6B5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sz="900"/>
            </a:lvl1pPr>
          </a:lstStyle>
          <a:p>
            <a:pPr rtl="0"/>
            <a:r>
              <a:rPr lang="it-IT" noProof="0"/>
              <a:t>Presentazione</a:t>
            </a:r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9B9CD8B2-CC23-467F-B0EE-2CC06D630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sz="900"/>
            </a:lvl1pPr>
          </a:lstStyle>
          <a:p>
            <a:pPr rtl="0"/>
            <a:fld id="{B5CEABB6-07DC-46E8-9B57-56EC44A396E5}" type="slidenum">
              <a:rPr lang="it-IT" noProof="0" smtClean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13866963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Riepi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3A3821F-4537-4AE7-8829-C2E3AE60F6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76875" y="1671639"/>
            <a:ext cx="5111750" cy="1204912"/>
          </a:xfrm>
        </p:spPr>
        <p:txBody>
          <a:bodyPr rtlCol="0" anchor="b">
            <a:normAutofit/>
          </a:bodyPr>
          <a:lstStyle>
            <a:lvl1pPr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it-IT" noProof="0"/>
              <a:t>FARE CLIC PER MODIFICARE LO STILE DEL TITOLO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92FD4279-EA62-4397-878A-73F4948DB17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476875" y="3682546"/>
            <a:ext cx="5111750" cy="1525588"/>
          </a:xfrm>
        </p:spPr>
        <p:txBody>
          <a:bodyPr rtlCol="0" anchor="b">
            <a:normAutofit/>
          </a:bodyPr>
          <a:lstStyle>
            <a:lvl1pPr marL="0" indent="0">
              <a:lnSpc>
                <a:spcPct val="100000"/>
              </a:lnSpc>
              <a:buNone/>
              <a:defRPr sz="1400" spc="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cxnSp>
        <p:nvCxnSpPr>
          <p:cNvPr id="23" name="Connettore diritto 22">
            <a:extLst>
              <a:ext uri="{FF2B5EF4-FFF2-40B4-BE49-F238E27FC236}">
                <a16:creationId xmlns:a16="http://schemas.microsoft.com/office/drawing/2014/main" id="{D87F08D6-2CA7-4A5A-BE34-07113DCA535D}"/>
              </a:ext>
            </a:extLst>
          </p:cNvPr>
          <p:cNvCxnSpPr>
            <a:cxnSpLocks/>
          </p:cNvCxnSpPr>
          <p:nvPr/>
        </p:nvCxnSpPr>
        <p:spPr>
          <a:xfrm flipH="1" flipV="1">
            <a:off x="0" y="876300"/>
            <a:ext cx="4762500" cy="1628775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diritto 11">
            <a:extLst>
              <a:ext uri="{FF2B5EF4-FFF2-40B4-BE49-F238E27FC236}">
                <a16:creationId xmlns:a16="http://schemas.microsoft.com/office/drawing/2014/main" id="{A768C87F-B9C3-4DFF-8454-F3F52CE4346B}"/>
              </a:ext>
            </a:extLst>
          </p:cNvPr>
          <p:cNvCxnSpPr>
            <a:cxnSpLocks/>
          </p:cNvCxnSpPr>
          <p:nvPr/>
        </p:nvCxnSpPr>
        <p:spPr>
          <a:xfrm flipH="1" flipV="1">
            <a:off x="2638425" y="0"/>
            <a:ext cx="2124076" cy="5186363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egnaposto data 6">
            <a:extLst>
              <a:ext uri="{FF2B5EF4-FFF2-40B4-BE49-F238E27FC236}">
                <a16:creationId xmlns:a16="http://schemas.microsoft.com/office/drawing/2014/main" id="{71F34533-9677-48AF-9374-976825F4BB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>
            <a:lvl1pPr>
              <a:defRPr sz="900"/>
            </a:lvl1pPr>
          </a:lstStyle>
          <a:p>
            <a:pPr rtl="0"/>
            <a:r>
              <a:rPr lang="it-IT" noProof="0"/>
              <a:t>20XX</a:t>
            </a:r>
          </a:p>
        </p:txBody>
      </p:sp>
      <p:sp>
        <p:nvSpPr>
          <p:cNvPr id="22" name="Segnaposto piè di pagina 7">
            <a:extLst>
              <a:ext uri="{FF2B5EF4-FFF2-40B4-BE49-F238E27FC236}">
                <a16:creationId xmlns:a16="http://schemas.microsoft.com/office/drawing/2014/main" id="{4FAB8A26-B99E-4F96-8327-A932A14F2C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>
            <a:lvl1pPr>
              <a:defRPr sz="900"/>
            </a:lvl1pPr>
          </a:lstStyle>
          <a:p>
            <a:pPr rtl="0"/>
            <a:r>
              <a:rPr lang="it-IT" noProof="0"/>
              <a:t>Presentazione</a:t>
            </a:r>
          </a:p>
        </p:txBody>
      </p:sp>
      <p:sp>
        <p:nvSpPr>
          <p:cNvPr id="24" name="Segnaposto numero diapositiva 8">
            <a:extLst>
              <a:ext uri="{FF2B5EF4-FFF2-40B4-BE49-F238E27FC236}">
                <a16:creationId xmlns:a16="http://schemas.microsoft.com/office/drawing/2014/main" id="{EB0962D2-BCC3-48AB-A769-2A7327D29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>
            <a:lvl1pPr>
              <a:defRPr sz="900"/>
            </a:lvl1pPr>
          </a:lstStyle>
          <a:p>
            <a:pPr rtl="0"/>
            <a:fld id="{B5CEABB6-07DC-46E8-9B57-56EC44A396E5}" type="slidenum">
              <a:rPr lang="it-IT" noProof="0" smtClean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16163167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00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hiusura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15B3628-62D7-4A6D-A79F-34DE91DBA31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67200" y="1615736"/>
            <a:ext cx="4179570" cy="1524735"/>
          </a:xfrm>
        </p:spPr>
        <p:txBody>
          <a:bodyPr rtlCol="0" anchor="b">
            <a:noAutofit/>
          </a:bodyPr>
          <a:lstStyle>
            <a:lvl1pPr algn="l">
              <a:defRPr sz="3200" spc="1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it-IT" noProof="0"/>
              <a:t>FARE CLIC PER MODIFICARE LO STILE DEL TITOLO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55457758-A125-4CEA-A3D5-CBD010417B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67200" y="3238103"/>
            <a:ext cx="4179570" cy="2004161"/>
          </a:xfrm>
        </p:spPr>
        <p:txBody>
          <a:bodyPr rtlCol="0">
            <a:normAutofit/>
          </a:bodyPr>
          <a:lstStyle>
            <a:lvl1pPr marL="0" indent="0" algn="l">
              <a:lnSpc>
                <a:spcPct val="150000"/>
              </a:lnSpc>
              <a:buNone/>
              <a:defRPr sz="1400" spc="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it-IT" noProof="0"/>
              <a:t>Fare clic per modificare lo stile del sottotitolo dello schema</a:t>
            </a:r>
          </a:p>
        </p:txBody>
      </p:sp>
      <p:pic>
        <p:nvPicPr>
          <p:cNvPr id="6" name="Elemento grafico 5">
            <a:extLst>
              <a:ext uri="{FF2B5EF4-FFF2-40B4-BE49-F238E27FC236}">
                <a16:creationId xmlns:a16="http://schemas.microsoft.com/office/drawing/2014/main" id="{ED3361C9-310A-4255-A94E-B77588962D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3176938" cy="6858000"/>
          </a:xfrm>
          <a:prstGeom prst="rect">
            <a:avLst/>
          </a:prstGeom>
        </p:spPr>
      </p:pic>
      <p:sp>
        <p:nvSpPr>
          <p:cNvPr id="9" name="Segnaposto data 6">
            <a:extLst>
              <a:ext uri="{FF2B5EF4-FFF2-40B4-BE49-F238E27FC236}">
                <a16:creationId xmlns:a16="http://schemas.microsoft.com/office/drawing/2014/main" id="{BF358517-D7B7-40D0-A9D0-B650C80898A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267200" y="6356350"/>
            <a:ext cx="1774371" cy="365125"/>
          </a:xfrm>
        </p:spPr>
        <p:txBody>
          <a:bodyPr rtlCol="0"/>
          <a:lstStyle>
            <a:lvl1pPr>
              <a:defRPr sz="900"/>
            </a:lvl1pPr>
          </a:lstStyle>
          <a:p>
            <a:pPr rtl="0"/>
            <a:r>
              <a:rPr lang="it-IT" noProof="0"/>
              <a:t>20XX</a:t>
            </a:r>
          </a:p>
        </p:txBody>
      </p:sp>
      <p:sp>
        <p:nvSpPr>
          <p:cNvPr id="10" name="Segnaposto piè di pagina 7">
            <a:extLst>
              <a:ext uri="{FF2B5EF4-FFF2-40B4-BE49-F238E27FC236}">
                <a16:creationId xmlns:a16="http://schemas.microsoft.com/office/drawing/2014/main" id="{6026D44C-0B39-4DE1-A0FC-5615DDAAE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479721" y="6356350"/>
            <a:ext cx="2661557" cy="365125"/>
          </a:xfrm>
        </p:spPr>
        <p:txBody>
          <a:bodyPr rtlCol="0"/>
          <a:lstStyle>
            <a:lvl1pPr>
              <a:defRPr sz="900"/>
            </a:lvl1pPr>
          </a:lstStyle>
          <a:p>
            <a:pPr rtl="0"/>
            <a:r>
              <a:rPr lang="it-IT" noProof="0"/>
              <a:t>Presentazione</a:t>
            </a:r>
          </a:p>
        </p:txBody>
      </p:sp>
      <p:sp>
        <p:nvSpPr>
          <p:cNvPr id="11" name="Segnaposto numero diapositiva 8">
            <a:extLst>
              <a:ext uri="{FF2B5EF4-FFF2-40B4-BE49-F238E27FC236}">
                <a16:creationId xmlns:a16="http://schemas.microsoft.com/office/drawing/2014/main" id="{0F8222B4-B618-42C4-8BDB-D2E4DF2F22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79428" y="6356350"/>
            <a:ext cx="1774371" cy="365125"/>
          </a:xfrm>
        </p:spPr>
        <p:txBody>
          <a:bodyPr rtlCol="0"/>
          <a:lstStyle>
            <a:lvl1pPr>
              <a:defRPr sz="900"/>
            </a:lvl1pPr>
          </a:lstStyle>
          <a:p>
            <a:pPr rtl="0"/>
            <a:fld id="{B5CEABB6-07DC-46E8-9B57-56EC44A396E5}" type="slidenum">
              <a:rPr lang="it-IT" noProof="0" smtClean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4293551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gend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lemento grafico 7">
            <a:extLst>
              <a:ext uri="{FF2B5EF4-FFF2-40B4-BE49-F238E27FC236}">
                <a16:creationId xmlns:a16="http://schemas.microsoft.com/office/drawing/2014/main" id="{D514C6BF-376E-43E8-881D-2E767426990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8301" r="28341" b="23071"/>
          <a:stretch/>
        </p:blipFill>
        <p:spPr>
          <a:xfrm>
            <a:off x="5488815" y="0"/>
            <a:ext cx="6703185" cy="6858000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3F0A9B92-C2D0-466A-A680-A35832C452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33499" y="1020445"/>
            <a:ext cx="3171825" cy="1325563"/>
          </a:xfrm>
        </p:spPr>
        <p:txBody>
          <a:bodyPr rtlCol="0" anchor="b">
            <a:normAutofit/>
          </a:bodyPr>
          <a:lstStyle>
            <a:lvl1pPr>
              <a:defRPr sz="2800" spc="1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it-IT" noProof="0"/>
              <a:t>FARE CLIC PER MODIFICARE LO STILE DEL TITOLO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DA41CE6-5A88-4C5C-B2A4-6A5D2153B16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33499" y="2924175"/>
            <a:ext cx="3171825" cy="2519363"/>
          </a:xfrm>
        </p:spPr>
        <p:txBody>
          <a:bodyPr rtlCol="0">
            <a:normAutofit/>
          </a:bodyPr>
          <a:lstStyle>
            <a:lvl1pPr marL="0" indent="0">
              <a:lnSpc>
                <a:spcPct val="120000"/>
              </a:lnSpc>
              <a:spcBef>
                <a:spcPts val="100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lnSpc>
                <a:spcPct val="120000"/>
              </a:lnSpc>
              <a:spcBef>
                <a:spcPts val="100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ct val="120000"/>
              </a:lnSpc>
              <a:spcBef>
                <a:spcPts val="100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ct val="120000"/>
              </a:lnSpc>
              <a:spcBef>
                <a:spcPts val="100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ct val="120000"/>
              </a:lnSpc>
              <a:spcBef>
                <a:spcPts val="100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it-IT" noProof="0"/>
              <a:t>Fare clic per modificare lo stile del titolo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39F5093-3C53-4152-B8FE-0522E079526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33500" y="6356350"/>
            <a:ext cx="985157" cy="365125"/>
          </a:xfrm>
        </p:spPr>
        <p:txBody>
          <a:bodyPr rtlCol="0"/>
          <a:lstStyle>
            <a:lvl1pPr>
              <a:defRPr sz="900"/>
            </a:lvl1pPr>
          </a:lstStyle>
          <a:p>
            <a:pPr rtl="0"/>
            <a:r>
              <a:rPr lang="it-IT" noProof="0"/>
              <a:t>20XX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727F11D-8AF8-44D6-A48B-D8C7779B8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669886" y="6356349"/>
            <a:ext cx="2482842" cy="365125"/>
          </a:xfrm>
        </p:spPr>
        <p:txBody>
          <a:bodyPr rtlCol="0"/>
          <a:lstStyle>
            <a:lvl1pPr>
              <a:defRPr sz="900"/>
            </a:lvl1pPr>
          </a:lstStyle>
          <a:p>
            <a:pPr rtl="0"/>
            <a:r>
              <a:rPr lang="it-IT" noProof="0"/>
              <a:t>Presentazione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58C0879-6B0F-4AF6-A997-EC61DA8964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536305" y="6356350"/>
            <a:ext cx="987552" cy="365125"/>
          </a:xfrm>
        </p:spPr>
        <p:txBody>
          <a:bodyPr rtlCol="0"/>
          <a:lstStyle>
            <a:lvl1pPr>
              <a:defRPr sz="900"/>
            </a:lvl1pPr>
          </a:lstStyle>
          <a:p>
            <a:pPr rtl="0"/>
            <a:fld id="{B5CEABB6-07DC-46E8-9B57-56EC44A396E5}" type="slidenum">
              <a:rPr lang="it-IT" noProof="0" smtClean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26312703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quenza tempor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lemento grafico 10">
            <a:extLst>
              <a:ext uri="{FF2B5EF4-FFF2-40B4-BE49-F238E27FC236}">
                <a16:creationId xmlns:a16="http://schemas.microsoft.com/office/drawing/2014/main" id="{9D2AF524-D4B4-4A3A-9CE4-EDAFE1D5A3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113884" y="0"/>
            <a:ext cx="10078116" cy="6858000"/>
          </a:xfrm>
          <a:custGeom>
            <a:avLst/>
            <a:gdLst>
              <a:gd name="connsiteX0" fmla="*/ 3793236 w 10078116"/>
              <a:gd name="connsiteY0" fmla="*/ 6858000 h 6858000"/>
              <a:gd name="connsiteX1" fmla="*/ 0 w 10078116"/>
              <a:gd name="connsiteY1" fmla="*/ 0 h 6858000"/>
              <a:gd name="connsiteX2" fmla="*/ 10078116 w 10078116"/>
              <a:gd name="connsiteY2" fmla="*/ 0 h 6858000"/>
              <a:gd name="connsiteX3" fmla="*/ 10078116 w 1007811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78116" h="6858000">
                <a:moveTo>
                  <a:pt x="3793236" y="6858000"/>
                </a:moveTo>
                <a:lnTo>
                  <a:pt x="0" y="0"/>
                </a:lnTo>
                <a:lnTo>
                  <a:pt x="10078116" y="0"/>
                </a:lnTo>
                <a:lnTo>
                  <a:pt x="10078116" y="6858000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it-IT" noProof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6E3987A5-99A6-4B33-BAAF-5315963538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509419"/>
            <a:ext cx="4082142" cy="585788"/>
          </a:xfrm>
        </p:spPr>
        <p:txBody>
          <a:bodyPr rtlCol="0">
            <a:normAutofit/>
          </a:bodyPr>
          <a:lstStyle>
            <a:lvl1pPr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it-IT" noProof="0"/>
              <a:t>FAI CLIC PER MODIFICARE IL TITOLO</a:t>
            </a:r>
          </a:p>
        </p:txBody>
      </p:sp>
      <p:sp>
        <p:nvSpPr>
          <p:cNvPr id="16" name="Segnaposto testo 15">
            <a:extLst>
              <a:ext uri="{FF2B5EF4-FFF2-40B4-BE49-F238E27FC236}">
                <a16:creationId xmlns:a16="http://schemas.microsoft.com/office/drawing/2014/main" id="{3BABF6CA-407C-4BF0-8234-1321A676E7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8318" y="1481138"/>
            <a:ext cx="2141764" cy="514350"/>
          </a:xfrm>
        </p:spPr>
        <p:txBody>
          <a:bodyPr rtlCol="0" anchor="ctr">
            <a:noAutofit/>
          </a:bodyPr>
          <a:lstStyle>
            <a:lvl1pPr marL="0" indent="0" algn="r">
              <a:buNone/>
              <a:defRPr sz="1600" cap="all" spc="1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FARE CLIC PER MODIFICARE GLI STILI DEL TESTO DELLO SCHEMA</a:t>
            </a:r>
          </a:p>
        </p:txBody>
      </p:sp>
      <p:sp>
        <p:nvSpPr>
          <p:cNvPr id="17" name="Segnaposto testo 15">
            <a:extLst>
              <a:ext uri="{FF2B5EF4-FFF2-40B4-BE49-F238E27FC236}">
                <a16:creationId xmlns:a16="http://schemas.microsoft.com/office/drawing/2014/main" id="{76D8129B-5B68-421C-968C-3663C86EFC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14375" y="2557463"/>
            <a:ext cx="2141764" cy="514350"/>
          </a:xfrm>
        </p:spPr>
        <p:txBody>
          <a:bodyPr rtlCol="0" anchor="ctr">
            <a:noAutofit/>
          </a:bodyPr>
          <a:lstStyle>
            <a:lvl1pPr marL="0" indent="0" algn="r">
              <a:buNone/>
              <a:defRPr sz="1600" cap="all" spc="1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FARE CLIC PER MODIFICARE GLI STILI DEL TESTO DELLO SCHEMA</a:t>
            </a:r>
          </a:p>
        </p:txBody>
      </p:sp>
      <p:sp>
        <p:nvSpPr>
          <p:cNvPr id="18" name="Segnaposto testo 15">
            <a:extLst>
              <a:ext uri="{FF2B5EF4-FFF2-40B4-BE49-F238E27FC236}">
                <a16:creationId xmlns:a16="http://schemas.microsoft.com/office/drawing/2014/main" id="{6C741DCA-8EBD-44F5-9D38-E938A628ADC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320800" y="3633788"/>
            <a:ext cx="2141764" cy="514350"/>
          </a:xfrm>
        </p:spPr>
        <p:txBody>
          <a:bodyPr rtlCol="0" anchor="ctr">
            <a:noAutofit/>
          </a:bodyPr>
          <a:lstStyle>
            <a:lvl1pPr marL="0" indent="0" algn="r">
              <a:buNone/>
              <a:defRPr sz="1600" cap="all" spc="1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FARE CLIC PER MODIFICARE GLI STILI DEL TESTO DELLO SCHEMA</a:t>
            </a:r>
          </a:p>
        </p:txBody>
      </p:sp>
      <p:sp>
        <p:nvSpPr>
          <p:cNvPr id="19" name="Segnaposto testo 15">
            <a:extLst>
              <a:ext uri="{FF2B5EF4-FFF2-40B4-BE49-F238E27FC236}">
                <a16:creationId xmlns:a16="http://schemas.microsoft.com/office/drawing/2014/main" id="{5C43C6B1-A1BD-4A90-8B4B-F361C1BEDD2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05000" y="4710114"/>
            <a:ext cx="2141764" cy="514350"/>
          </a:xfrm>
        </p:spPr>
        <p:txBody>
          <a:bodyPr rtlCol="0" anchor="ctr">
            <a:noAutofit/>
          </a:bodyPr>
          <a:lstStyle>
            <a:lvl1pPr marL="0" indent="0" algn="r">
              <a:buNone/>
              <a:defRPr sz="1600" cap="all" spc="1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FARE CLIC PER MODIFICARE GLI STILI DEL TESTO DELLO SCHEMA</a:t>
            </a:r>
          </a:p>
        </p:txBody>
      </p:sp>
      <p:sp>
        <p:nvSpPr>
          <p:cNvPr id="34" name="Segnaposto testo 15">
            <a:extLst>
              <a:ext uri="{FF2B5EF4-FFF2-40B4-BE49-F238E27FC236}">
                <a16:creationId xmlns:a16="http://schemas.microsoft.com/office/drawing/2014/main" id="{0C66E1BD-33F0-4B94-BF94-CD4698F85C3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01535" y="1594478"/>
            <a:ext cx="5539095" cy="1010842"/>
          </a:xfrm>
        </p:spPr>
        <p:txBody>
          <a:bodyPr rtlCol="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400" spc="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Fai clic per modificare lo stile del testo dello schema.</a:t>
            </a:r>
          </a:p>
        </p:txBody>
      </p:sp>
      <p:sp>
        <p:nvSpPr>
          <p:cNvPr id="35" name="Segnaposto testo 15">
            <a:extLst>
              <a:ext uri="{FF2B5EF4-FFF2-40B4-BE49-F238E27FC236}">
                <a16:creationId xmlns:a16="http://schemas.microsoft.com/office/drawing/2014/main" id="{2D4661B1-6559-407A-9AEC-A46A0570AE8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86028" y="2682564"/>
            <a:ext cx="5539095" cy="1010842"/>
          </a:xfrm>
        </p:spPr>
        <p:txBody>
          <a:bodyPr rtlCol="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400" spc="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Fai clic per modificare lo stile del testo dello schema.</a:t>
            </a:r>
          </a:p>
        </p:txBody>
      </p:sp>
      <p:sp>
        <p:nvSpPr>
          <p:cNvPr id="36" name="Segnaposto testo 15">
            <a:extLst>
              <a:ext uri="{FF2B5EF4-FFF2-40B4-BE49-F238E27FC236}">
                <a16:creationId xmlns:a16="http://schemas.microsoft.com/office/drawing/2014/main" id="{DCC983F7-6A25-42C0-811C-EA32138C5B8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576937" y="3755394"/>
            <a:ext cx="5539095" cy="1010842"/>
          </a:xfrm>
        </p:spPr>
        <p:txBody>
          <a:bodyPr rtlCol="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400" spc="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Fai clic per modificare lo stile del testo dello schema.</a:t>
            </a:r>
          </a:p>
        </p:txBody>
      </p:sp>
      <p:sp>
        <p:nvSpPr>
          <p:cNvPr id="37" name="Segnaposto testo 15">
            <a:extLst>
              <a:ext uri="{FF2B5EF4-FFF2-40B4-BE49-F238E27FC236}">
                <a16:creationId xmlns:a16="http://schemas.microsoft.com/office/drawing/2014/main" id="{E83DA0EB-27DD-416A-8DA5-4AFDC8587E5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75279" y="4824430"/>
            <a:ext cx="5539095" cy="1010842"/>
          </a:xfrm>
        </p:spPr>
        <p:txBody>
          <a:bodyPr rtlCol="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400" spc="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Fai clic per modificare lo stile del testo dello schema.</a:t>
            </a:r>
          </a:p>
        </p:txBody>
      </p:sp>
      <p:cxnSp>
        <p:nvCxnSpPr>
          <p:cNvPr id="3" name="Connettore diritto 2">
            <a:extLst>
              <a:ext uri="{FF2B5EF4-FFF2-40B4-BE49-F238E27FC236}">
                <a16:creationId xmlns:a16="http://schemas.microsoft.com/office/drawing/2014/main" id="{D3795F91-C721-4363-956D-756673AE79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4353515" y="5023933"/>
            <a:ext cx="1513211" cy="0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" name="Connettore diritto 3">
            <a:extLst>
              <a:ext uri="{FF2B5EF4-FFF2-40B4-BE49-F238E27FC236}">
                <a16:creationId xmlns:a16="http://schemas.microsoft.com/office/drawing/2014/main" id="{8AC14461-E27D-413D-B31A-47B74646AF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759917" y="3948451"/>
            <a:ext cx="1513211" cy="0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8" name="Connettore diritto 7">
            <a:extLst>
              <a:ext uri="{FF2B5EF4-FFF2-40B4-BE49-F238E27FC236}">
                <a16:creationId xmlns:a16="http://schemas.microsoft.com/office/drawing/2014/main" id="{4D6AEA4C-7710-4829-BA87-8DD77F1593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173453" y="2872686"/>
            <a:ext cx="1513211" cy="0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E9BD473E-6203-491C-87AC-54AC0AB233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2586263" y="1796083"/>
            <a:ext cx="1513211" cy="0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74DC36F-5D3E-439D-80B5-32633FC344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sz="900">
                <a:solidFill>
                  <a:srgbClr val="898989"/>
                </a:solidFill>
              </a:defRPr>
            </a:lvl1pPr>
          </a:lstStyle>
          <a:p>
            <a:pPr rtl="0"/>
            <a:r>
              <a:rPr lang="it-IT" noProof="0"/>
              <a:t>20XX</a:t>
            </a:r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6C710A8A-CEC9-4787-A745-C28DD965F7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155823" y="6356350"/>
            <a:ext cx="1808712" cy="365125"/>
          </a:xfrm>
        </p:spPr>
        <p:txBody>
          <a:bodyPr rtlCol="0"/>
          <a:lstStyle>
            <a:lvl1pPr algn="l">
              <a:defRPr sz="900"/>
            </a:lvl1pPr>
          </a:lstStyle>
          <a:p>
            <a:pPr rtl="0"/>
            <a:r>
              <a:rPr lang="it-IT" noProof="0"/>
              <a:t>Presentazione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162BD04-8F01-472A-9456-4702A2218B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10874" y="6356350"/>
            <a:ext cx="542925" cy="365125"/>
          </a:xfrm>
        </p:spPr>
        <p:txBody>
          <a:bodyPr rtlCol="0"/>
          <a:lstStyle>
            <a:lvl1pPr>
              <a:defRPr sz="900"/>
            </a:lvl1pPr>
          </a:lstStyle>
          <a:p>
            <a:pPr rtl="0"/>
            <a:fld id="{B5CEABB6-07DC-46E8-9B57-56EC44A396E5}" type="slidenum">
              <a:rPr lang="it-IT" noProof="0" smtClean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3052812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nna contenuto 3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olo 1">
            <a:extLst>
              <a:ext uri="{FF2B5EF4-FFF2-40B4-BE49-F238E27FC236}">
                <a16:creationId xmlns:a16="http://schemas.microsoft.com/office/drawing/2014/main" id="{42ACEF30-0520-40B3-A1F1-F3D2530563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85156" y="892177"/>
            <a:ext cx="8421688" cy="1325563"/>
          </a:xfrm>
        </p:spPr>
        <p:txBody>
          <a:bodyPr rtlCol="0">
            <a:normAutofit/>
          </a:bodyPr>
          <a:lstStyle>
            <a:lvl1pPr algn="ctr">
              <a:defRPr lang="en-US" sz="2800" kern="1200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it-IT" noProof="0"/>
              <a:t>FAI CLIC PER MODIFICARE LO STILE DEL TITOLO DELLO SCHEMA</a:t>
            </a:r>
          </a:p>
        </p:txBody>
      </p:sp>
      <p:sp>
        <p:nvSpPr>
          <p:cNvPr id="15" name="Segnaposto testo 15">
            <a:extLst>
              <a:ext uri="{FF2B5EF4-FFF2-40B4-BE49-F238E27FC236}">
                <a16:creationId xmlns:a16="http://schemas.microsoft.com/office/drawing/2014/main" id="{A1FB681F-A94D-4BF8-8290-0811E98D49D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85900" y="2563123"/>
            <a:ext cx="4031945" cy="365125"/>
          </a:xfrm>
        </p:spPr>
        <p:txBody>
          <a:bodyPr rtlCol="0">
            <a:normAutofit/>
          </a:bodyPr>
          <a:lstStyle>
            <a:lvl1pPr marL="0" indent="0" algn="ctr">
              <a:buNone/>
              <a:defRPr lang="en-US" sz="2000" kern="1200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rtl="0"/>
            <a:r>
              <a:rPr lang="it-IT" noProof="0"/>
              <a:t>FAI CLIC PER AGGIUNGERE IL SOTTOTITOLO</a:t>
            </a:r>
          </a:p>
        </p:txBody>
      </p:sp>
      <p:sp>
        <p:nvSpPr>
          <p:cNvPr id="17" name="Segnaposto testo 18">
            <a:extLst>
              <a:ext uri="{FF2B5EF4-FFF2-40B4-BE49-F238E27FC236}">
                <a16:creationId xmlns:a16="http://schemas.microsoft.com/office/drawing/2014/main" id="{61E8C129-EF62-46A8-97F3-3CB5D014FBD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85664" y="3070348"/>
            <a:ext cx="4031030" cy="1057308"/>
          </a:xfrm>
        </p:spPr>
        <p:txBody>
          <a:bodyPr rtlCol="0">
            <a:normAutofit/>
          </a:bodyPr>
          <a:lstStyle>
            <a:lvl1pPr marL="0" indent="0" algn="ctr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Fare clic per inserire il testo</a:t>
            </a:r>
          </a:p>
        </p:txBody>
      </p:sp>
      <p:sp>
        <p:nvSpPr>
          <p:cNvPr id="31" name="Segnaposto testo 15">
            <a:extLst>
              <a:ext uri="{FF2B5EF4-FFF2-40B4-BE49-F238E27FC236}">
                <a16:creationId xmlns:a16="http://schemas.microsoft.com/office/drawing/2014/main" id="{87DD41A9-B6B3-48D9-A3A6-831B39C9158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673004" y="2563123"/>
            <a:ext cx="4031945" cy="365125"/>
          </a:xfrm>
        </p:spPr>
        <p:txBody>
          <a:bodyPr rtlCol="0">
            <a:normAutofit/>
          </a:bodyPr>
          <a:lstStyle>
            <a:lvl1pPr marL="0" indent="0" algn="ctr">
              <a:buNone/>
              <a:defRPr lang="en-US" sz="2000" kern="1200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it-IT" noProof="0"/>
              <a:t>FAI CLIC PER AGGIUNGERE IL SOTTOTITOLO</a:t>
            </a:r>
          </a:p>
        </p:txBody>
      </p:sp>
      <p:sp>
        <p:nvSpPr>
          <p:cNvPr id="32" name="Segnaposto testo 18">
            <a:extLst>
              <a:ext uri="{FF2B5EF4-FFF2-40B4-BE49-F238E27FC236}">
                <a16:creationId xmlns:a16="http://schemas.microsoft.com/office/drawing/2014/main" id="{FB791E68-EDF5-4CC2-8774-A27AEF1D25E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673143" y="3070348"/>
            <a:ext cx="4031030" cy="1057308"/>
          </a:xfrm>
        </p:spPr>
        <p:txBody>
          <a:bodyPr rtlCol="0">
            <a:normAutofit/>
          </a:bodyPr>
          <a:lstStyle>
            <a:lvl1pPr marL="0" indent="0" algn="ctr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Fare clic per inserire il testo</a:t>
            </a:r>
          </a:p>
        </p:txBody>
      </p:sp>
      <p:sp>
        <p:nvSpPr>
          <p:cNvPr id="33" name="Segnaposto testo 15">
            <a:extLst>
              <a:ext uri="{FF2B5EF4-FFF2-40B4-BE49-F238E27FC236}">
                <a16:creationId xmlns:a16="http://schemas.microsoft.com/office/drawing/2014/main" id="{AA224F82-7E0C-4EBF-97D3-132481DBCDA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485899" y="4319431"/>
            <a:ext cx="4031945" cy="365125"/>
          </a:xfrm>
        </p:spPr>
        <p:txBody>
          <a:bodyPr rtlCol="0">
            <a:normAutofit/>
          </a:bodyPr>
          <a:lstStyle>
            <a:lvl1pPr marL="0" indent="0" algn="ctr">
              <a:buNone/>
              <a:defRPr lang="en-US" sz="2000" kern="1200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it-IT" noProof="0"/>
              <a:t>FAI CLIC PER AGGIUNGERE IL SOTTOTITOLO</a:t>
            </a:r>
          </a:p>
        </p:txBody>
      </p:sp>
      <p:sp>
        <p:nvSpPr>
          <p:cNvPr id="34" name="Segnaposto testo 18">
            <a:extLst>
              <a:ext uri="{FF2B5EF4-FFF2-40B4-BE49-F238E27FC236}">
                <a16:creationId xmlns:a16="http://schemas.microsoft.com/office/drawing/2014/main" id="{699D24C6-4AFB-4222-8E0C-4D11CD9C0FF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486412" y="4826656"/>
            <a:ext cx="4031030" cy="1057308"/>
          </a:xfrm>
        </p:spPr>
        <p:txBody>
          <a:bodyPr rtlCol="0">
            <a:normAutofit/>
          </a:bodyPr>
          <a:lstStyle>
            <a:lvl1pPr marL="0" indent="0" algn="ctr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Fare clic per inserire il testo</a:t>
            </a:r>
          </a:p>
        </p:txBody>
      </p:sp>
      <p:sp>
        <p:nvSpPr>
          <p:cNvPr id="12" name="Segnaposto testo 15">
            <a:extLst>
              <a:ext uri="{FF2B5EF4-FFF2-40B4-BE49-F238E27FC236}">
                <a16:creationId xmlns:a16="http://schemas.microsoft.com/office/drawing/2014/main" id="{3B05E19C-DF33-4515-AC52-F95850810EC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672630" y="4319431"/>
            <a:ext cx="4031945" cy="365125"/>
          </a:xfrm>
        </p:spPr>
        <p:txBody>
          <a:bodyPr rtlCol="0">
            <a:normAutofit/>
          </a:bodyPr>
          <a:lstStyle>
            <a:lvl1pPr marL="0" indent="0" algn="ctr">
              <a:buNone/>
              <a:defRPr lang="en-US" sz="2000" kern="1200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it-IT" noProof="0"/>
              <a:t>FAI CLIC PER AGGIUNGERE IL SOTTOTITOLO</a:t>
            </a:r>
          </a:p>
        </p:txBody>
      </p:sp>
      <p:sp>
        <p:nvSpPr>
          <p:cNvPr id="13" name="Segnaposto testo 18">
            <a:extLst>
              <a:ext uri="{FF2B5EF4-FFF2-40B4-BE49-F238E27FC236}">
                <a16:creationId xmlns:a16="http://schemas.microsoft.com/office/drawing/2014/main" id="{C0EBC62D-442C-45D3-B66B-C6578FBB337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673143" y="4826656"/>
            <a:ext cx="4031030" cy="1057308"/>
          </a:xfrm>
        </p:spPr>
        <p:txBody>
          <a:bodyPr rtlCol="0">
            <a:normAutofit/>
          </a:bodyPr>
          <a:lstStyle>
            <a:lvl1pPr marL="0" indent="0" algn="ctr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Fare clic per inserire il testo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98EC90C5-A811-4E5C-ADD1-A89DB4E94DAA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 rtlCol="0"/>
          <a:lstStyle/>
          <a:p>
            <a:pPr rtl="0"/>
            <a:r>
              <a:rPr lang="it-IT" noProof="0"/>
              <a:t>20XX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3356B621-AE19-45D3-B25F-23256C242DDD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 rtlCol="0"/>
          <a:lstStyle/>
          <a:p>
            <a:pPr rtl="0"/>
            <a:r>
              <a:rPr lang="it-IT" noProof="0"/>
              <a:t>Presentazione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158BDCB2-D8C3-4571-8154-76BEA9AE41A8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 rtlCol="0"/>
          <a:lstStyle/>
          <a:p>
            <a:pPr rtl="0"/>
            <a:fld id="{B5CEABB6-07DC-46E8-9B57-56EC44A396E5}" type="slidenum">
              <a:rPr lang="it-IT" noProof="0" smtClean="0"/>
              <a:t>‹N›</a:t>
            </a:fld>
            <a:endParaRPr lang="it-IT" noProof="0"/>
          </a:p>
        </p:txBody>
      </p:sp>
      <p:cxnSp>
        <p:nvCxnSpPr>
          <p:cNvPr id="2" name="Connettore diritto 1">
            <a:extLst>
              <a:ext uri="{FF2B5EF4-FFF2-40B4-BE49-F238E27FC236}">
                <a16:creationId xmlns:a16="http://schemas.microsoft.com/office/drawing/2014/main" id="{9298DCF7-7DC1-4618-8133-F63847B0AF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8688388" y="0"/>
            <a:ext cx="3503612" cy="23529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ttore diritto 5">
            <a:extLst>
              <a:ext uri="{FF2B5EF4-FFF2-40B4-BE49-F238E27FC236}">
                <a16:creationId xmlns:a16="http://schemas.microsoft.com/office/drawing/2014/main" id="{653A6567-233D-4A3B-B52B-DE7E5E35A1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9720943" y="0"/>
            <a:ext cx="2471057" cy="2699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Elemento grafico 6">
            <a:extLst>
              <a:ext uri="{FF2B5EF4-FFF2-40B4-BE49-F238E27FC236}">
                <a16:creationId xmlns:a16="http://schemas.microsoft.com/office/drawing/2014/main" id="{64D564EB-CA78-42C6-AD76-3C4E7B3AEA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473953"/>
            <a:ext cx="2057400" cy="1647825"/>
          </a:xfrm>
          <a:prstGeom prst="rect">
            <a:avLst/>
          </a:prstGeom>
        </p:spPr>
      </p:pic>
      <p:pic>
        <p:nvPicPr>
          <p:cNvPr id="8" name="Elemento grafico 7">
            <a:extLst>
              <a:ext uri="{FF2B5EF4-FFF2-40B4-BE49-F238E27FC236}">
                <a16:creationId xmlns:a16="http://schemas.microsoft.com/office/drawing/2014/main" id="{1CFFBB3A-BDCF-4878-8D04-E8BB9A050E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049000" y="5180889"/>
            <a:ext cx="11430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487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nna contenuto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olo 1">
            <a:extLst>
              <a:ext uri="{FF2B5EF4-FFF2-40B4-BE49-F238E27FC236}">
                <a16:creationId xmlns:a16="http://schemas.microsoft.com/office/drawing/2014/main" id="{42ACEF30-0520-40B3-A1F1-F3D2530563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08760" y="4156405"/>
            <a:ext cx="3139440" cy="1325563"/>
          </a:xfrm>
        </p:spPr>
        <p:txBody>
          <a:bodyPr rtlCol="0" anchor="b">
            <a:normAutofit/>
          </a:bodyPr>
          <a:lstStyle>
            <a:lvl1pPr algn="l">
              <a:defRPr lang="en-US" sz="2800" kern="1200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it-IT" noProof="0"/>
              <a:t>FAI CLIC PER MODIFICARE LO STILE DEL TITOLO DELLO SCHEMA</a:t>
            </a:r>
          </a:p>
        </p:txBody>
      </p:sp>
      <p:sp>
        <p:nvSpPr>
          <p:cNvPr id="15" name="Segnaposto testo 15">
            <a:extLst>
              <a:ext uri="{FF2B5EF4-FFF2-40B4-BE49-F238E27FC236}">
                <a16:creationId xmlns:a16="http://schemas.microsoft.com/office/drawing/2014/main" id="{A1FB681F-A94D-4BF8-8290-0811E98D49D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22254" y="1530635"/>
            <a:ext cx="5433204" cy="365125"/>
          </a:xfrm>
        </p:spPr>
        <p:txBody>
          <a:bodyPr rtlCol="0">
            <a:normAutofit/>
          </a:bodyPr>
          <a:lstStyle>
            <a:lvl1pPr marL="0" indent="0">
              <a:buNone/>
              <a:defRPr lang="en-US" sz="2000" kern="1200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rtl="0"/>
            <a:r>
              <a:rPr lang="it-IT" noProof="0"/>
              <a:t>FAI CLIC PER AGGIUNGERE IL SOTTOTITOLO</a:t>
            </a:r>
          </a:p>
        </p:txBody>
      </p:sp>
      <p:sp>
        <p:nvSpPr>
          <p:cNvPr id="17" name="Segnaposto testo 18">
            <a:extLst>
              <a:ext uri="{FF2B5EF4-FFF2-40B4-BE49-F238E27FC236}">
                <a16:creationId xmlns:a16="http://schemas.microsoft.com/office/drawing/2014/main" id="{61E8C129-EF62-46A8-97F3-3CB5D014FBD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921828" y="1860060"/>
            <a:ext cx="5431971" cy="557950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Fare clic per inserire il testo</a:t>
            </a:r>
          </a:p>
        </p:txBody>
      </p:sp>
      <p:sp>
        <p:nvSpPr>
          <p:cNvPr id="16" name="Segnaposto testo 15">
            <a:extLst>
              <a:ext uri="{FF2B5EF4-FFF2-40B4-BE49-F238E27FC236}">
                <a16:creationId xmlns:a16="http://schemas.microsoft.com/office/drawing/2014/main" id="{07D6A00C-D56B-4E8B-B992-7DA51D3C726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922254" y="2630431"/>
            <a:ext cx="5433204" cy="365125"/>
          </a:xfrm>
        </p:spPr>
        <p:txBody>
          <a:bodyPr rtlCol="0">
            <a:normAutofit/>
          </a:bodyPr>
          <a:lstStyle>
            <a:lvl1pPr marL="0" indent="0">
              <a:buNone/>
              <a:defRPr lang="en-US" sz="2000" kern="1200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rtl="0"/>
            <a:r>
              <a:rPr lang="it-IT" noProof="0"/>
              <a:t>FAI CLIC PER AGGIUNGERE IL SOTTOTITOLO</a:t>
            </a:r>
          </a:p>
        </p:txBody>
      </p:sp>
      <p:sp>
        <p:nvSpPr>
          <p:cNvPr id="18" name="Segnaposto testo 18">
            <a:extLst>
              <a:ext uri="{FF2B5EF4-FFF2-40B4-BE49-F238E27FC236}">
                <a16:creationId xmlns:a16="http://schemas.microsoft.com/office/drawing/2014/main" id="{DA90DA32-7E6A-4713-BDC9-73910E2A0E6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921828" y="2959856"/>
            <a:ext cx="5431971" cy="557950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Fare clic per inserire il testo</a:t>
            </a:r>
          </a:p>
        </p:txBody>
      </p:sp>
      <p:sp>
        <p:nvSpPr>
          <p:cNvPr id="19" name="Segnaposto testo 15">
            <a:extLst>
              <a:ext uri="{FF2B5EF4-FFF2-40B4-BE49-F238E27FC236}">
                <a16:creationId xmlns:a16="http://schemas.microsoft.com/office/drawing/2014/main" id="{D7E57261-C874-4DFD-AF7D-F9EC50B3BFD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922254" y="3730227"/>
            <a:ext cx="5433204" cy="365125"/>
          </a:xfrm>
        </p:spPr>
        <p:txBody>
          <a:bodyPr rtlCol="0">
            <a:normAutofit/>
          </a:bodyPr>
          <a:lstStyle>
            <a:lvl1pPr marL="0" indent="0">
              <a:buNone/>
              <a:defRPr lang="en-US" sz="2000" kern="1200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rtl="0"/>
            <a:r>
              <a:rPr lang="it-IT" noProof="0"/>
              <a:t>FAI CLIC PER AGGIUNGERE IL SOTTOTITOLO</a:t>
            </a:r>
          </a:p>
        </p:txBody>
      </p:sp>
      <p:sp>
        <p:nvSpPr>
          <p:cNvPr id="20" name="Segnaposto testo 18">
            <a:extLst>
              <a:ext uri="{FF2B5EF4-FFF2-40B4-BE49-F238E27FC236}">
                <a16:creationId xmlns:a16="http://schemas.microsoft.com/office/drawing/2014/main" id="{843F77CE-098F-4777-8C30-5CEE7954D14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921828" y="4059652"/>
            <a:ext cx="5431971" cy="557950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Fare clic per inserire il testo</a:t>
            </a:r>
          </a:p>
        </p:txBody>
      </p:sp>
      <p:sp>
        <p:nvSpPr>
          <p:cNvPr id="23" name="Segnaposto testo 15">
            <a:extLst>
              <a:ext uri="{FF2B5EF4-FFF2-40B4-BE49-F238E27FC236}">
                <a16:creationId xmlns:a16="http://schemas.microsoft.com/office/drawing/2014/main" id="{4CAE269A-B6AB-42A6-9575-6057FA25A29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920106" y="4830024"/>
            <a:ext cx="5433204" cy="365125"/>
          </a:xfrm>
        </p:spPr>
        <p:txBody>
          <a:bodyPr rtlCol="0">
            <a:normAutofit/>
          </a:bodyPr>
          <a:lstStyle>
            <a:lvl1pPr marL="0" indent="0">
              <a:buNone/>
              <a:defRPr lang="en-US" sz="2000" kern="1200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rtl="0"/>
            <a:r>
              <a:rPr lang="it-IT" noProof="0"/>
              <a:t>FAI CLIC PER AGGIUNGERE IL SOTTOTITOLO</a:t>
            </a:r>
          </a:p>
        </p:txBody>
      </p:sp>
      <p:sp>
        <p:nvSpPr>
          <p:cNvPr id="24" name="Segnaposto testo 18">
            <a:extLst>
              <a:ext uri="{FF2B5EF4-FFF2-40B4-BE49-F238E27FC236}">
                <a16:creationId xmlns:a16="http://schemas.microsoft.com/office/drawing/2014/main" id="{46866A49-A3A8-4869-961C-EB41F6BC784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919680" y="5159449"/>
            <a:ext cx="5431971" cy="557950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Fare clic per inserire il testo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98EC90C5-A811-4E5C-ADD1-A89DB4E94DAA}"/>
              </a:ext>
            </a:extLst>
          </p:cNvPr>
          <p:cNvSpPr>
            <a:spLocks noGrp="1"/>
          </p:cNvSpPr>
          <p:nvPr>
            <p:ph type="dt" sz="half" idx="20"/>
          </p:nvPr>
        </p:nvSpPr>
        <p:spPr>
          <a:xfrm>
            <a:off x="5919680" y="6356350"/>
            <a:ext cx="947516" cy="365125"/>
          </a:xfrm>
        </p:spPr>
        <p:txBody>
          <a:bodyPr rtlCol="0"/>
          <a:lstStyle>
            <a:lvl1pPr>
              <a:defRPr sz="900"/>
            </a:lvl1pPr>
          </a:lstStyle>
          <a:p>
            <a:pPr rtl="0"/>
            <a:r>
              <a:rPr lang="it-IT" noProof="0"/>
              <a:t>20XX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3356B621-AE19-45D3-B25F-23256C242DDD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>
          <a:xfrm>
            <a:off x="7161955" y="6356350"/>
            <a:ext cx="3243942" cy="365125"/>
          </a:xfrm>
        </p:spPr>
        <p:txBody>
          <a:bodyPr rtlCol="0"/>
          <a:lstStyle>
            <a:lvl1pPr>
              <a:defRPr sz="900"/>
            </a:lvl1pPr>
          </a:lstStyle>
          <a:p>
            <a:pPr rtl="0"/>
            <a:r>
              <a:rPr lang="it-IT" noProof="0"/>
              <a:t>Presentazione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158BDCB2-D8C3-4571-8154-76BEA9AE41A8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700656" y="6356350"/>
            <a:ext cx="653143" cy="365125"/>
          </a:xfrm>
        </p:spPr>
        <p:txBody>
          <a:bodyPr rtlCol="0"/>
          <a:lstStyle>
            <a:lvl1pPr>
              <a:defRPr sz="900"/>
            </a:lvl1pPr>
          </a:lstStyle>
          <a:p>
            <a:pPr rtl="0"/>
            <a:fld id="{B5CEABB6-07DC-46E8-9B57-56EC44A396E5}" type="slidenum">
              <a:rPr lang="it-IT" noProof="0" smtClean="0"/>
              <a:pPr rtl="0"/>
              <a:t>‹N›</a:t>
            </a:fld>
            <a:endParaRPr lang="it-IT" noProof="0"/>
          </a:p>
        </p:txBody>
      </p:sp>
      <p:pic>
        <p:nvPicPr>
          <p:cNvPr id="2" name="Elemento grafico 1">
            <a:extLst>
              <a:ext uri="{FF2B5EF4-FFF2-40B4-BE49-F238E27FC236}">
                <a16:creationId xmlns:a16="http://schemas.microsoft.com/office/drawing/2014/main" id="{6D8D9106-8780-461D-9091-E074B0A3C9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9434" t="20278" b="22673"/>
          <a:stretch/>
        </p:blipFill>
        <p:spPr>
          <a:xfrm>
            <a:off x="-4696" y="-1"/>
            <a:ext cx="4896735" cy="4385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9504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roduzion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3A3821F-4537-4AE7-8829-C2E3AE60F6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62075" y="1671639"/>
            <a:ext cx="5111750" cy="1204912"/>
          </a:xfrm>
        </p:spPr>
        <p:txBody>
          <a:bodyPr rtlCol="0" anchor="b">
            <a:normAutofit/>
          </a:bodyPr>
          <a:lstStyle>
            <a:lvl1pPr>
              <a:defRPr lang="en-US" sz="2800" kern="1200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it-IT" noProof="0"/>
              <a:t>FARE CLIC PER MODIFICARE LO STILE DEL TITOLO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92FD4279-EA62-4397-878A-73F4948DB17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362075" y="3660774"/>
            <a:ext cx="5111750" cy="1525588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None/>
              <a:defRPr sz="1400" spc="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cxnSp>
        <p:nvCxnSpPr>
          <p:cNvPr id="14" name="Connettore diritto 13">
            <a:extLst>
              <a:ext uri="{FF2B5EF4-FFF2-40B4-BE49-F238E27FC236}">
                <a16:creationId xmlns:a16="http://schemas.microsoft.com/office/drawing/2014/main" id="{49FBD260-5143-4B12-B9F8-33E48D548909}"/>
              </a:ext>
            </a:extLst>
          </p:cNvPr>
          <p:cNvCxnSpPr/>
          <p:nvPr/>
        </p:nvCxnSpPr>
        <p:spPr>
          <a:xfrm>
            <a:off x="9096375" y="1497012"/>
            <a:ext cx="3095625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diritto 22">
            <a:extLst>
              <a:ext uri="{FF2B5EF4-FFF2-40B4-BE49-F238E27FC236}">
                <a16:creationId xmlns:a16="http://schemas.microsoft.com/office/drawing/2014/main" id="{D87F08D6-2CA7-4A5A-BE34-07113DCA535D}"/>
              </a:ext>
            </a:extLst>
          </p:cNvPr>
          <p:cNvCxnSpPr/>
          <p:nvPr/>
        </p:nvCxnSpPr>
        <p:spPr>
          <a:xfrm flipH="1">
            <a:off x="6953250" y="-25401"/>
            <a:ext cx="3790950" cy="6902451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egnaposto data 6">
            <a:extLst>
              <a:ext uri="{FF2B5EF4-FFF2-40B4-BE49-F238E27FC236}">
                <a16:creationId xmlns:a16="http://schemas.microsoft.com/office/drawing/2014/main" id="{70146B66-4F07-44BE-8AAB-48EA5170DA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>
            <a:lvl1pPr>
              <a:defRPr sz="900"/>
            </a:lvl1pPr>
          </a:lstStyle>
          <a:p>
            <a:pPr rtl="0"/>
            <a:r>
              <a:rPr lang="it-IT" noProof="0"/>
              <a:t>20XX</a:t>
            </a:r>
          </a:p>
        </p:txBody>
      </p:sp>
      <p:sp>
        <p:nvSpPr>
          <p:cNvPr id="10" name="Segnaposto piè di pagina 7">
            <a:extLst>
              <a:ext uri="{FF2B5EF4-FFF2-40B4-BE49-F238E27FC236}">
                <a16:creationId xmlns:a16="http://schemas.microsoft.com/office/drawing/2014/main" id="{3A927BE5-2F4C-4EBD-9093-C4ED6E302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224463" y="6356350"/>
            <a:ext cx="1743075" cy="365125"/>
          </a:xfrm>
        </p:spPr>
        <p:txBody>
          <a:bodyPr rtlCol="0"/>
          <a:lstStyle>
            <a:lvl1pPr>
              <a:defRPr sz="900"/>
            </a:lvl1pPr>
          </a:lstStyle>
          <a:p>
            <a:pPr rtl="0"/>
            <a:r>
              <a:rPr lang="it-IT" noProof="0"/>
              <a:t>Presentazione</a:t>
            </a:r>
          </a:p>
        </p:txBody>
      </p:sp>
      <p:sp>
        <p:nvSpPr>
          <p:cNvPr id="11" name="Segnaposto numero diapositiva 8">
            <a:extLst>
              <a:ext uri="{FF2B5EF4-FFF2-40B4-BE49-F238E27FC236}">
                <a16:creationId xmlns:a16="http://schemas.microsoft.com/office/drawing/2014/main" id="{C4C1336B-CF5E-42FF-80E8-7D33A2D64E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>
            <a:lvl1pPr>
              <a:defRPr sz="900"/>
            </a:lvl1pPr>
          </a:lstStyle>
          <a:p>
            <a:pPr rtl="0"/>
            <a:fld id="{B5CEABB6-07DC-46E8-9B57-56EC44A396E5}" type="slidenum">
              <a:rPr lang="it-IT" noProof="0" smtClean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129327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ruzione di sezion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15B3628-62D7-4A6D-A79F-34DE91DBA31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991350" y="2571235"/>
            <a:ext cx="4179570" cy="1715531"/>
          </a:xfrm>
        </p:spPr>
        <p:txBody>
          <a:bodyPr rtlCol="0" anchor="ctr">
            <a:noAutofit/>
          </a:bodyPr>
          <a:lstStyle>
            <a:lvl1pPr algn="l">
              <a:defRPr sz="3600" spc="1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it-IT" noProof="0"/>
              <a:t>FAI CLIC PER MODIFICARE LO STILE DEL TITOLO DELLO SCHEMA</a:t>
            </a:r>
          </a:p>
        </p:txBody>
      </p:sp>
      <p:pic>
        <p:nvPicPr>
          <p:cNvPr id="5" name="Elemento grafico 4">
            <a:extLst>
              <a:ext uri="{FF2B5EF4-FFF2-40B4-BE49-F238E27FC236}">
                <a16:creationId xmlns:a16="http://schemas.microsoft.com/office/drawing/2014/main" id="{F05D2CCB-CCFC-4A8A-ADA9-C1E4D13B96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828675"/>
            <a:ext cx="587692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668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lemento grafico 6">
            <a:extLst>
              <a:ext uri="{FF2B5EF4-FFF2-40B4-BE49-F238E27FC236}">
                <a16:creationId xmlns:a16="http://schemas.microsoft.com/office/drawing/2014/main" id="{AEE644D4-F9A4-4237-BD5C-4B97ABA933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5581650" cy="6858000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C2FF67A8-55FA-435D-A18C-96D63D22B53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20169" y="1152771"/>
            <a:ext cx="5431971" cy="846301"/>
          </a:xfrm>
        </p:spPr>
        <p:txBody>
          <a:bodyPr rtlCol="0" anchor="t">
            <a:normAutofit/>
          </a:bodyPr>
          <a:lstStyle>
            <a:lvl1pPr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it-IT" noProof="0"/>
              <a:t>FARE CLIC PER MODIFICARE LO STILE DEL TITOLO</a:t>
            </a:r>
          </a:p>
        </p:txBody>
      </p:sp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BDAC7E4E-FE06-4E90-8107-6B543E5515ED}"/>
              </a:ext>
            </a:extLst>
          </p:cNvPr>
          <p:cNvCxnSpPr/>
          <p:nvPr/>
        </p:nvCxnSpPr>
        <p:spPr>
          <a:xfrm flipV="1">
            <a:off x="2209800" y="0"/>
            <a:ext cx="2438400" cy="685800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egnaposto testo 15">
            <a:extLst>
              <a:ext uri="{FF2B5EF4-FFF2-40B4-BE49-F238E27FC236}">
                <a16:creationId xmlns:a16="http://schemas.microsoft.com/office/drawing/2014/main" id="{3864668D-D640-4ABF-BB9A-D60176660F0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22254" y="2469515"/>
            <a:ext cx="5433204" cy="365125"/>
          </a:xfrm>
        </p:spPr>
        <p:txBody>
          <a:bodyPr rtlCol="0">
            <a:normAutofit/>
          </a:bodyPr>
          <a:lstStyle>
            <a:lvl1pPr marL="0" indent="0">
              <a:buNone/>
              <a:defRPr lang="en-US" sz="20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rtl="0"/>
            <a:r>
              <a:rPr lang="it-IT" noProof="0"/>
              <a:t>FAI CLIC PER AGGIUNGERE IL SOTTOTITOLO</a:t>
            </a:r>
          </a:p>
        </p:txBody>
      </p:sp>
      <p:sp>
        <p:nvSpPr>
          <p:cNvPr id="12" name="Segnaposto testo 18">
            <a:extLst>
              <a:ext uri="{FF2B5EF4-FFF2-40B4-BE49-F238E27FC236}">
                <a16:creationId xmlns:a16="http://schemas.microsoft.com/office/drawing/2014/main" id="{2E289D5A-B06B-43D4-A3CA-3B06C4D49FD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921828" y="2798940"/>
            <a:ext cx="5431971" cy="557950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Fare clic per inserire il testo</a:t>
            </a:r>
          </a:p>
        </p:txBody>
      </p:sp>
      <p:sp>
        <p:nvSpPr>
          <p:cNvPr id="13" name="Segnaposto testo 15">
            <a:extLst>
              <a:ext uri="{FF2B5EF4-FFF2-40B4-BE49-F238E27FC236}">
                <a16:creationId xmlns:a16="http://schemas.microsoft.com/office/drawing/2014/main" id="{1DCC2995-DE17-436D-82AE-6E107865CB7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922254" y="3569311"/>
            <a:ext cx="5433204" cy="365125"/>
          </a:xfrm>
        </p:spPr>
        <p:txBody>
          <a:bodyPr rtlCol="0">
            <a:normAutofit/>
          </a:bodyPr>
          <a:lstStyle>
            <a:lvl1pPr marL="0" indent="0">
              <a:buNone/>
              <a:defRPr lang="en-US" sz="20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rtl="0"/>
            <a:r>
              <a:rPr lang="it-IT" noProof="0"/>
              <a:t>FAI CLIC PER AGGIUNGERE IL SOTTOTITOLO</a:t>
            </a:r>
          </a:p>
        </p:txBody>
      </p:sp>
      <p:sp>
        <p:nvSpPr>
          <p:cNvPr id="14" name="Segnaposto testo 18">
            <a:extLst>
              <a:ext uri="{FF2B5EF4-FFF2-40B4-BE49-F238E27FC236}">
                <a16:creationId xmlns:a16="http://schemas.microsoft.com/office/drawing/2014/main" id="{C7E70A65-1FB1-4F42-854B-8213ED73F79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921828" y="3898736"/>
            <a:ext cx="5431971" cy="557950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Fare clic per inserire il testo</a:t>
            </a:r>
          </a:p>
        </p:txBody>
      </p:sp>
      <p:sp>
        <p:nvSpPr>
          <p:cNvPr id="15" name="Segnaposto testo 15">
            <a:extLst>
              <a:ext uri="{FF2B5EF4-FFF2-40B4-BE49-F238E27FC236}">
                <a16:creationId xmlns:a16="http://schemas.microsoft.com/office/drawing/2014/main" id="{45657994-DC61-4DEB-BB2B-65DFCA997AF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922254" y="4669107"/>
            <a:ext cx="5433204" cy="365125"/>
          </a:xfrm>
        </p:spPr>
        <p:txBody>
          <a:bodyPr rtlCol="0">
            <a:normAutofit/>
          </a:bodyPr>
          <a:lstStyle>
            <a:lvl1pPr marL="0" indent="0">
              <a:buNone/>
              <a:defRPr lang="en-US" sz="20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rtl="0"/>
            <a:r>
              <a:rPr lang="it-IT" noProof="0"/>
              <a:t>FAI CLIC PER AGGIUNGERE IL SOTTOTITOLO</a:t>
            </a:r>
          </a:p>
        </p:txBody>
      </p:sp>
      <p:sp>
        <p:nvSpPr>
          <p:cNvPr id="16" name="Segnaposto testo 18">
            <a:extLst>
              <a:ext uri="{FF2B5EF4-FFF2-40B4-BE49-F238E27FC236}">
                <a16:creationId xmlns:a16="http://schemas.microsoft.com/office/drawing/2014/main" id="{18397EE2-60CD-47FD-AF8F-83A5324D9D1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921828" y="4998532"/>
            <a:ext cx="5431971" cy="557950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it-IT" noProof="0"/>
              <a:t>Fare clic per inserire il testo</a:t>
            </a:r>
          </a:p>
        </p:txBody>
      </p:sp>
      <p:sp>
        <p:nvSpPr>
          <p:cNvPr id="17" name="Segnaposto data 2">
            <a:extLst>
              <a:ext uri="{FF2B5EF4-FFF2-40B4-BE49-F238E27FC236}">
                <a16:creationId xmlns:a16="http://schemas.microsoft.com/office/drawing/2014/main" id="{1E25EFF1-65C7-4F93-8740-46885C6BEA57}"/>
              </a:ext>
            </a:extLst>
          </p:cNvPr>
          <p:cNvSpPr>
            <a:spLocks noGrp="1"/>
          </p:cNvSpPr>
          <p:nvPr>
            <p:ph type="dt" sz="half" idx="20"/>
          </p:nvPr>
        </p:nvSpPr>
        <p:spPr>
          <a:xfrm>
            <a:off x="5919680" y="6356350"/>
            <a:ext cx="947516" cy="365125"/>
          </a:xfrm>
        </p:spPr>
        <p:txBody>
          <a:bodyPr rtlCol="0"/>
          <a:lstStyle>
            <a:lvl1pPr>
              <a:defRPr sz="900"/>
            </a:lvl1pPr>
          </a:lstStyle>
          <a:p>
            <a:pPr rtl="0"/>
            <a:r>
              <a:rPr lang="it-IT" noProof="0"/>
              <a:t>20XX</a:t>
            </a:r>
          </a:p>
        </p:txBody>
      </p:sp>
      <p:sp>
        <p:nvSpPr>
          <p:cNvPr id="18" name="Segnaposto piè di pagina 3">
            <a:extLst>
              <a:ext uri="{FF2B5EF4-FFF2-40B4-BE49-F238E27FC236}">
                <a16:creationId xmlns:a16="http://schemas.microsoft.com/office/drawing/2014/main" id="{C16D80BF-B599-4FC0-ABD5-98777872FE5F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>
          <a:xfrm>
            <a:off x="7161955" y="6356350"/>
            <a:ext cx="3243942" cy="365125"/>
          </a:xfrm>
        </p:spPr>
        <p:txBody>
          <a:bodyPr rtlCol="0"/>
          <a:lstStyle>
            <a:lvl1pPr>
              <a:defRPr sz="900"/>
            </a:lvl1pPr>
          </a:lstStyle>
          <a:p>
            <a:pPr rtl="0"/>
            <a:r>
              <a:rPr lang="it-IT" noProof="0"/>
              <a:t>Presentazione</a:t>
            </a:r>
          </a:p>
        </p:txBody>
      </p:sp>
      <p:sp>
        <p:nvSpPr>
          <p:cNvPr id="19" name="Segnaposto numero diapositiva 4">
            <a:extLst>
              <a:ext uri="{FF2B5EF4-FFF2-40B4-BE49-F238E27FC236}">
                <a16:creationId xmlns:a16="http://schemas.microsoft.com/office/drawing/2014/main" id="{F64421B1-FF90-4939-90BD-8206DE5036D0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700656" y="6356350"/>
            <a:ext cx="653143" cy="365125"/>
          </a:xfrm>
        </p:spPr>
        <p:txBody>
          <a:bodyPr rtlCol="0"/>
          <a:lstStyle>
            <a:lvl1pPr>
              <a:defRPr sz="900"/>
            </a:lvl1pPr>
          </a:lstStyle>
          <a:p>
            <a:pPr rtl="0"/>
            <a:fld id="{B5CEABB6-07DC-46E8-9B57-56EC44A396E5}" type="slidenum">
              <a:rPr lang="it-IT" noProof="0" smtClean="0"/>
              <a:pPr rtl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264798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uto tr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1CF3B5C-31C4-46BA-9FAD-72DF917A84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85156" y="892177"/>
            <a:ext cx="8421688" cy="1325563"/>
          </a:xfrm>
        </p:spPr>
        <p:txBody>
          <a:bodyPr rtlCol="0">
            <a:normAutofit/>
          </a:bodyPr>
          <a:lstStyle>
            <a:lvl1pPr algn="ctr"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it-IT" noProof="0"/>
              <a:t>FARE CLIC PER MODIFICARE LO STILE DEL TITOLO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659CD1F-9DFB-4048-9B9B-2BD7D4EC640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243104" y="2776936"/>
            <a:ext cx="2882475" cy="823912"/>
          </a:xfrm>
        </p:spPr>
        <p:txBody>
          <a:bodyPr rtlCol="0" anchor="b">
            <a:noAutofit/>
          </a:bodyPr>
          <a:lstStyle>
            <a:lvl1pPr marL="0" indent="0">
              <a:buNone/>
              <a:defRPr lang="en-US" sz="2000" kern="1200" cap="all" spc="15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FARE CLIC PER MODIFICARE IL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AC9B20CF-6B91-4562-B799-0ABDAEBC0D2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1243104" y="3834606"/>
            <a:ext cx="2882475" cy="1997867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None/>
              <a:defRPr sz="1400" spc="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lnSpc>
                <a:spcPct val="100000"/>
              </a:lnSpc>
              <a:buNone/>
              <a:defRPr sz="1400" spc="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 spc="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ct val="100000"/>
              </a:lnSpc>
              <a:buNone/>
              <a:defRPr sz="1400" spc="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ct val="100000"/>
              </a:lnSpc>
              <a:buNone/>
              <a:defRPr sz="1400" spc="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it-IT" noProof="0"/>
              <a:t>Fare clic per modificare lo stile del titolo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B374FC39-67F6-42EA-BCD1-F69AE2F0F22D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47665" y="2776936"/>
            <a:ext cx="2896671" cy="823912"/>
          </a:xfrm>
        </p:spPr>
        <p:txBody>
          <a:bodyPr rtlCol="0" anchor="b">
            <a:noAutofit/>
          </a:bodyPr>
          <a:lstStyle>
            <a:lvl1pPr marL="0" indent="0">
              <a:buNone/>
              <a:defRPr lang="en-US" sz="2000" kern="1200" cap="all" spc="15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it-IT" noProof="0"/>
              <a:t>FARE CLIC PER MODIFICARE IL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B36EE64B-44BF-4634-97BC-5ED74C6DF280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647665" y="3834606"/>
            <a:ext cx="2896671" cy="1997867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None/>
              <a:defRPr sz="1400" spc="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lnSpc>
                <a:spcPct val="100000"/>
              </a:lnSpc>
              <a:buNone/>
              <a:defRPr sz="1400" spc="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 spc="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ct val="100000"/>
              </a:lnSpc>
              <a:buNone/>
              <a:defRPr sz="1400" spc="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ct val="100000"/>
              </a:lnSpc>
              <a:buNone/>
              <a:defRPr sz="1400" spc="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it-IT" noProof="0"/>
              <a:t>Fare clic per modificare lo stile del titolo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21" name="Segnaposto testo 2">
            <a:extLst>
              <a:ext uri="{FF2B5EF4-FFF2-40B4-BE49-F238E27FC236}">
                <a16:creationId xmlns:a16="http://schemas.microsoft.com/office/drawing/2014/main" id="{1F60A771-8BBC-4565-AB09-402DA7CB2780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8066421" y="2776936"/>
            <a:ext cx="2882475" cy="823912"/>
          </a:xfrm>
        </p:spPr>
        <p:txBody>
          <a:bodyPr rtlCol="0" anchor="b">
            <a:noAutofit/>
          </a:bodyPr>
          <a:lstStyle>
            <a:lvl1pPr marL="0" indent="0">
              <a:buNone/>
              <a:defRPr lang="en-US" sz="2000" kern="1200" cap="all" spc="15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FARE CLIC PER MODIFICARE IL TESTO DELLO SCHEMA</a:t>
            </a:r>
          </a:p>
        </p:txBody>
      </p:sp>
      <p:sp>
        <p:nvSpPr>
          <p:cNvPr id="22" name="Segnaposto contenuto 3">
            <a:extLst>
              <a:ext uri="{FF2B5EF4-FFF2-40B4-BE49-F238E27FC236}">
                <a16:creationId xmlns:a16="http://schemas.microsoft.com/office/drawing/2014/main" id="{C464A9BD-B815-4632-8F54-6EB70E48BAFF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8066421" y="3834606"/>
            <a:ext cx="2882475" cy="1997867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None/>
              <a:defRPr sz="1400" spc="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lnSpc>
                <a:spcPct val="100000"/>
              </a:lnSpc>
              <a:buNone/>
              <a:defRPr sz="1400" spc="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 spc="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ct val="100000"/>
              </a:lnSpc>
              <a:buNone/>
              <a:defRPr sz="1400" spc="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ct val="100000"/>
              </a:lnSpc>
              <a:buNone/>
              <a:defRPr sz="1400" spc="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it-IT" noProof="0"/>
              <a:t>Fare clic per modificare lo stile del titolo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F255C16C-AA88-4BBF-8040-11ECFED618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sz="900"/>
            </a:lvl1pPr>
          </a:lstStyle>
          <a:p>
            <a:pPr rtl="0"/>
            <a:r>
              <a:rPr lang="it-IT" noProof="0"/>
              <a:t>20XX</a:t>
            </a:r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CBE560E3-F935-488F-8F0E-191D7B6B5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sz="900"/>
            </a:lvl1pPr>
          </a:lstStyle>
          <a:p>
            <a:pPr rtl="0"/>
            <a:r>
              <a:rPr lang="it-IT" noProof="0"/>
              <a:t>Presentazione</a:t>
            </a:r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9B9CD8B2-CC23-467F-B0EE-2CC06D630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sz="900"/>
            </a:lvl1pPr>
          </a:lstStyle>
          <a:p>
            <a:pPr rtl="0"/>
            <a:fld id="{B5CEABB6-07DC-46E8-9B57-56EC44A396E5}" type="slidenum">
              <a:rPr lang="it-IT" noProof="0" smtClean="0"/>
              <a:t>‹N›</a:t>
            </a:fld>
            <a:endParaRPr lang="it-IT" noProof="0"/>
          </a:p>
        </p:txBody>
      </p:sp>
      <p:cxnSp>
        <p:nvCxnSpPr>
          <p:cNvPr id="16" name="Connettore diritto 15">
            <a:extLst>
              <a:ext uri="{FF2B5EF4-FFF2-40B4-BE49-F238E27FC236}">
                <a16:creationId xmlns:a16="http://schemas.microsoft.com/office/drawing/2014/main" id="{463D7850-C2A6-43CE-BBE4-8E81A0A593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>
            <a:off x="0" y="0"/>
            <a:ext cx="1238250" cy="3105150"/>
          </a:xfrm>
          <a:prstGeom prst="line">
            <a:avLst/>
          </a:prstGeom>
          <a:ln w="31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ttore diritto 19">
            <a:extLst>
              <a:ext uri="{FF2B5EF4-FFF2-40B4-BE49-F238E27FC236}">
                <a16:creationId xmlns:a16="http://schemas.microsoft.com/office/drawing/2014/main" id="{EBAD3E03-2E3B-440C-9105-6F9D33006D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>
            <a:off x="0" y="0"/>
            <a:ext cx="2238376" cy="247650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31895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8F4C17E5-24ED-44BC-BA50-02EF903552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it-IT" noProof="0"/>
              <a:t>Fare clic per modificare lo stile del titolo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4833D101-3AF0-4F06-90ED-B83615C36C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it-IT" noProof="0"/>
              <a:t>Fare clic per modificare lo stile del titolo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2AE9FDE-AF95-49F8-A927-35A23C9E65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r>
              <a:rPr lang="it-IT" noProof="0"/>
              <a:t>20XX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C2E900D-8FF9-4E80-860D-89C2D3B4E4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r>
              <a:rPr lang="it-IT" noProof="0"/>
              <a:t>Presentazione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1A66A0C-1415-46A3-A1FF-BE18C70873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B5CEABB6-07DC-46E8-9B57-56EC44A396E5}" type="slidenum">
              <a:rPr lang="it-IT" noProof="0" smtClean="0"/>
              <a:pPr rtl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1928452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70" r:id="rId3"/>
    <p:sldLayoutId id="2147483688" r:id="rId4"/>
    <p:sldLayoutId id="2147483694" r:id="rId5"/>
    <p:sldLayoutId id="2147483697" r:id="rId6"/>
    <p:sldLayoutId id="2147483673" r:id="rId7"/>
    <p:sldLayoutId id="2147483676" r:id="rId8"/>
    <p:sldLayoutId id="2147483672" r:id="rId9"/>
    <p:sldLayoutId id="2147483699" r:id="rId10"/>
    <p:sldLayoutId id="2147483671" r:id="rId11"/>
    <p:sldLayoutId id="2147483700" r:id="rId12"/>
    <p:sldLayoutId id="2147483692" r:id="rId13"/>
    <p:sldLayoutId id="2147483681" r:id="rId14"/>
    <p:sldLayoutId id="2147483674" r:id="rId15"/>
    <p:sldLayoutId id="2147483675" r:id="rId16"/>
    <p:sldLayoutId id="2147483696" r:id="rId17"/>
    <p:sldLayoutId id="2147483677" r:id="rId18"/>
    <p:sldLayoutId id="2147483678" r:id="rId19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cap="all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5.jpg"/><Relationship Id="rId5" Type="http://schemas.openxmlformats.org/officeDocument/2006/relationships/image" Target="../media/image44.jpg"/><Relationship Id="rId4" Type="http://schemas.openxmlformats.org/officeDocument/2006/relationships/image" Target="../media/image4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1.jpg"/><Relationship Id="rId5" Type="http://schemas.openxmlformats.org/officeDocument/2006/relationships/image" Target="../media/image50.jpg"/><Relationship Id="rId4" Type="http://schemas.openxmlformats.org/officeDocument/2006/relationships/image" Target="../media/image49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5.png"/><Relationship Id="rId5" Type="http://schemas.openxmlformats.org/officeDocument/2006/relationships/image" Target="../media/image54.emf"/><Relationship Id="rId4" Type="http://schemas.openxmlformats.org/officeDocument/2006/relationships/image" Target="../media/image53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Relationship Id="rId4" Type="http://schemas.openxmlformats.org/officeDocument/2006/relationships/chart" Target="../charts/char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2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4.emf"/><Relationship Id="rId4" Type="http://schemas.openxmlformats.org/officeDocument/2006/relationships/chart" Target="../charts/char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Relationship Id="rId5" Type="http://schemas.openxmlformats.org/officeDocument/2006/relationships/chart" Target="../charts/chart14.xml"/><Relationship Id="rId4" Type="http://schemas.openxmlformats.org/officeDocument/2006/relationships/image" Target="../media/image65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Relationship Id="rId5" Type="http://schemas.openxmlformats.org/officeDocument/2006/relationships/chart" Target="../charts/chart15.xml"/><Relationship Id="rId4" Type="http://schemas.openxmlformats.org/officeDocument/2006/relationships/image" Target="../media/image66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8.png"/><Relationship Id="rId4" Type="http://schemas.openxmlformats.org/officeDocument/2006/relationships/image" Target="../media/image67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Relationship Id="rId5" Type="http://schemas.openxmlformats.org/officeDocument/2006/relationships/chart" Target="../charts/chart16.xml"/><Relationship Id="rId4" Type="http://schemas.openxmlformats.org/officeDocument/2006/relationships/image" Target="../media/image69.e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5.jpg"/><Relationship Id="rId5" Type="http://schemas.openxmlformats.org/officeDocument/2006/relationships/image" Target="../media/image74.jpg"/><Relationship Id="rId4" Type="http://schemas.openxmlformats.org/officeDocument/2006/relationships/image" Target="../media/image7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1.emf"/><Relationship Id="rId4" Type="http://schemas.openxmlformats.org/officeDocument/2006/relationships/image" Target="../media/image8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e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e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4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emf"/><Relationship Id="rId2" Type="http://schemas.openxmlformats.org/officeDocument/2006/relationships/image" Target="../media/image92.emf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94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98.png"/><Relationship Id="rId4" Type="http://schemas.openxmlformats.org/officeDocument/2006/relationships/image" Target="../media/image9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emf"/><Relationship Id="rId2" Type="http://schemas.openxmlformats.org/officeDocument/2006/relationships/image" Target="../media/image99.emf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01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05.png"/><Relationship Id="rId4" Type="http://schemas.openxmlformats.org/officeDocument/2006/relationships/image" Target="../media/image10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emf"/><Relationship Id="rId2" Type="http://schemas.openxmlformats.org/officeDocument/2006/relationships/image" Target="../media/image106.emf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08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emf"/><Relationship Id="rId2" Type="http://schemas.openxmlformats.org/officeDocument/2006/relationships/image" Target="../media/image109.emf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11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14.png"/><Relationship Id="rId4" Type="http://schemas.openxmlformats.org/officeDocument/2006/relationships/image" Target="../media/image11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17.png"/><Relationship Id="rId4" Type="http://schemas.openxmlformats.org/officeDocument/2006/relationships/image" Target="../media/image11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emf"/><Relationship Id="rId2" Type="http://schemas.openxmlformats.org/officeDocument/2006/relationships/image" Target="../media/image118.emf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20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24.png"/><Relationship Id="rId4" Type="http://schemas.openxmlformats.org/officeDocument/2006/relationships/image" Target="../media/image12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28.emf"/><Relationship Id="rId4" Type="http://schemas.openxmlformats.org/officeDocument/2006/relationships/image" Target="../media/image12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3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3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38.png"/><Relationship Id="rId4" Type="http://schemas.openxmlformats.org/officeDocument/2006/relationships/image" Target="../media/image13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1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43.emf"/><Relationship Id="rId4" Type="http://schemas.openxmlformats.org/officeDocument/2006/relationships/image" Target="../media/image14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jpg"/><Relationship Id="rId2" Type="http://schemas.openxmlformats.org/officeDocument/2006/relationships/image" Target="../media/image144.jp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4.jp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1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1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1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jpg"/><Relationship Id="rId1" Type="http://schemas.openxmlformats.org/officeDocument/2006/relationships/slideLayout" Target="../slideLayouts/slideLayout1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5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3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1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png"/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1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emf"/><Relationship Id="rId7" Type="http://schemas.openxmlformats.org/officeDocument/2006/relationships/image" Target="../media/image162.png"/><Relationship Id="rId2" Type="http://schemas.openxmlformats.org/officeDocument/2006/relationships/image" Target="../media/image128.emf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61.png"/><Relationship Id="rId5" Type="http://schemas.openxmlformats.org/officeDocument/2006/relationships/image" Target="../media/image160.emf"/><Relationship Id="rId4" Type="http://schemas.openxmlformats.org/officeDocument/2006/relationships/image" Target="../media/image143.em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emf"/><Relationship Id="rId2" Type="http://schemas.openxmlformats.org/officeDocument/2006/relationships/image" Target="../media/image163.emf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65.em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png"/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68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169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71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png"/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14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9.jp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16815C6-3AD0-46E6-A74A-1967BD91AF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06217" y="2812773"/>
            <a:ext cx="5979566" cy="1024374"/>
          </a:xfrm>
        </p:spPr>
        <p:txBody>
          <a:bodyPr rtlCol="0"/>
          <a:lstStyle/>
          <a:p>
            <a:pPr algn="ctr" rtl="0"/>
            <a:r>
              <a:rPr lang="it-IT" b="1" dirty="0"/>
              <a:t>Studio di miscele bituminose sostenibili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1901B20D-4C28-4DA3-ABBD-718C22A5E5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36168" y="4965290"/>
            <a:ext cx="3329901" cy="1614811"/>
          </a:xfrm>
        </p:spPr>
        <p:txBody>
          <a:bodyPr rtlCol="0">
            <a:normAutofit/>
          </a:bodyPr>
          <a:lstStyle/>
          <a:p>
            <a:pPr rtl="0"/>
            <a:r>
              <a:rPr lang="it-IT" b="1" dirty="0"/>
              <a:t>RELATORI: </a:t>
            </a:r>
          </a:p>
          <a:p>
            <a:pPr rtl="0"/>
            <a:r>
              <a:rPr lang="it-IT" dirty="0"/>
              <a:t>Prof. Orazio Baglieri</a:t>
            </a:r>
          </a:p>
          <a:p>
            <a:pPr rtl="0"/>
            <a:r>
              <a:rPr lang="it-IT" dirty="0"/>
              <a:t>Prof. Davide Dalmazzo</a:t>
            </a:r>
          </a:p>
          <a:p>
            <a:pPr rtl="0"/>
            <a:r>
              <a:rPr lang="it-IT" dirty="0"/>
              <a:t>Dott. Ing. Joseph La Macchia</a:t>
            </a:r>
          </a:p>
          <a:p>
            <a:pPr rtl="0"/>
            <a:endParaRPr lang="it-IT" dirty="0"/>
          </a:p>
          <a:p>
            <a:pPr rtl="0"/>
            <a:endParaRPr lang="it-IT" dirty="0"/>
          </a:p>
        </p:txBody>
      </p:sp>
      <p:pic>
        <p:nvPicPr>
          <p:cNvPr id="6" name="Immagine 5" descr="Immagine che contiene Elementi grafici, Carattere, logo, grafica&#10;&#10;Descrizione generata automaticamente">
            <a:extLst>
              <a:ext uri="{FF2B5EF4-FFF2-40B4-BE49-F238E27FC236}">
                <a16:creationId xmlns:a16="http://schemas.microsoft.com/office/drawing/2014/main" id="{3B76FB6D-845F-F206-86B2-D4E367081C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343" y="780176"/>
            <a:ext cx="3809307" cy="1672180"/>
          </a:xfrm>
          <a:prstGeom prst="rect">
            <a:avLst/>
          </a:prstGeom>
        </p:spPr>
      </p:pic>
      <p:sp>
        <p:nvSpPr>
          <p:cNvPr id="5" name="Sottotitolo 2">
            <a:extLst>
              <a:ext uri="{FF2B5EF4-FFF2-40B4-BE49-F238E27FC236}">
                <a16:creationId xmlns:a16="http://schemas.microsoft.com/office/drawing/2014/main" id="{D61C143F-D397-69C5-BEEB-9ADB81441152}"/>
              </a:ext>
            </a:extLst>
          </p:cNvPr>
          <p:cNvSpPr txBox="1">
            <a:spLocks/>
          </p:cNvSpPr>
          <p:nvPr/>
        </p:nvSpPr>
        <p:spPr>
          <a:xfrm>
            <a:off x="2634815" y="4965290"/>
            <a:ext cx="2984092" cy="11798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b="1" dirty="0"/>
              <a:t>CANDIDATO:</a:t>
            </a:r>
          </a:p>
          <a:p>
            <a:r>
              <a:rPr lang="it-IT" dirty="0"/>
              <a:t>Armando Pellegrino</a:t>
            </a:r>
          </a:p>
          <a:p>
            <a:endParaRPr lang="it-IT" dirty="0"/>
          </a:p>
        </p:txBody>
      </p:sp>
      <p:sp>
        <p:nvSpPr>
          <p:cNvPr id="7" name="Titolo 1">
            <a:extLst>
              <a:ext uri="{FF2B5EF4-FFF2-40B4-BE49-F238E27FC236}">
                <a16:creationId xmlns:a16="http://schemas.microsoft.com/office/drawing/2014/main" id="{725CFF19-C93C-B093-1EF8-BB96F33A3825}"/>
              </a:ext>
            </a:extLst>
          </p:cNvPr>
          <p:cNvSpPr txBox="1">
            <a:spLocks/>
          </p:cNvSpPr>
          <p:nvPr/>
        </p:nvSpPr>
        <p:spPr>
          <a:xfrm>
            <a:off x="3106217" y="4018314"/>
            <a:ext cx="5979566" cy="22614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1400" b="1" dirty="0"/>
              <a:t>aggiornamento sulle attività di laboratorio</a:t>
            </a:r>
          </a:p>
        </p:txBody>
      </p:sp>
      <p:sp>
        <p:nvSpPr>
          <p:cNvPr id="8" name="Titolo 1">
            <a:extLst>
              <a:ext uri="{FF2B5EF4-FFF2-40B4-BE49-F238E27FC236}">
                <a16:creationId xmlns:a16="http://schemas.microsoft.com/office/drawing/2014/main" id="{EFBCC988-C173-62E9-66E1-951837413C0A}"/>
              </a:ext>
            </a:extLst>
          </p:cNvPr>
          <p:cNvSpPr txBox="1">
            <a:spLocks/>
          </p:cNvSpPr>
          <p:nvPr/>
        </p:nvSpPr>
        <p:spPr>
          <a:xfrm>
            <a:off x="4942489" y="4470419"/>
            <a:ext cx="2307017" cy="26890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1200" dirty="0"/>
              <a:t>A.A. 2024/2025</a:t>
            </a:r>
          </a:p>
        </p:txBody>
      </p:sp>
    </p:spTree>
    <p:extLst>
      <p:ext uri="{BB962C8B-B14F-4D97-AF65-F5344CB8AC3E}">
        <p14:creationId xmlns:p14="http://schemas.microsoft.com/office/powerpoint/2010/main" val="16424253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B2E229-6EFB-A39A-26DA-008FFF03E6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egnaposto data 31">
            <a:extLst>
              <a:ext uri="{FF2B5EF4-FFF2-40B4-BE49-F238E27FC236}">
                <a16:creationId xmlns:a16="http://schemas.microsoft.com/office/drawing/2014/main" id="{C47E6712-6EC9-EB4C-18BB-47E271AC4F2F}"/>
              </a:ext>
            </a:extLst>
          </p:cNvPr>
          <p:cNvSpPr>
            <a:spLocks noGrp="1"/>
          </p:cNvSpPr>
          <p:nvPr>
            <p:ph type="dt" sz="half" idx="20"/>
          </p:nvPr>
        </p:nvSpPr>
        <p:spPr>
          <a:xfrm>
            <a:off x="5919680" y="6356350"/>
            <a:ext cx="947516" cy="365125"/>
          </a:xfrm>
        </p:spPr>
        <p:txBody>
          <a:bodyPr rtlCol="0"/>
          <a:lstStyle/>
          <a:p>
            <a:pPr rtl="0"/>
            <a:r>
              <a:rPr lang="it-IT" dirty="0"/>
              <a:t>A.A. 2024/2025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A369898-893A-AE0B-BB56-B2292FDC15AF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700656" y="6356350"/>
            <a:ext cx="653143" cy="365125"/>
          </a:xfrm>
        </p:spPr>
        <p:txBody>
          <a:bodyPr rtlCol="0"/>
          <a:lstStyle/>
          <a:p>
            <a:pPr rtl="0"/>
            <a:r>
              <a:rPr lang="it-IT" dirty="0"/>
              <a:t>11</a:t>
            </a:r>
          </a:p>
        </p:txBody>
      </p:sp>
      <p:sp>
        <p:nvSpPr>
          <p:cNvPr id="23" name="Titolo 1">
            <a:extLst>
              <a:ext uri="{FF2B5EF4-FFF2-40B4-BE49-F238E27FC236}">
                <a16:creationId xmlns:a16="http://schemas.microsoft.com/office/drawing/2014/main" id="{3DF396D9-7ADF-6E3B-9F2E-B9259EF16F65}"/>
              </a:ext>
            </a:extLst>
          </p:cNvPr>
          <p:cNvSpPr txBox="1">
            <a:spLocks/>
          </p:cNvSpPr>
          <p:nvPr/>
        </p:nvSpPr>
        <p:spPr>
          <a:xfrm>
            <a:off x="1981861" y="201936"/>
            <a:ext cx="7875637" cy="83754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b="1" dirty="0" err="1"/>
              <a:t>theoretical</a:t>
            </a:r>
            <a:r>
              <a:rPr lang="it-IT" b="1" dirty="0"/>
              <a:t> maximum </a:t>
            </a:r>
            <a:r>
              <a:rPr lang="it-IT" b="1" dirty="0" err="1"/>
              <a:t>density</a:t>
            </a:r>
            <a:endParaRPr lang="it-IT" b="1" dirty="0"/>
          </a:p>
          <a:p>
            <a:pPr algn="ctr"/>
            <a:r>
              <a:rPr lang="it-IT" sz="1400" b="1" dirty="0"/>
              <a:t>Ai sensi della uni en 12697-5</a:t>
            </a:r>
          </a:p>
        </p:txBody>
      </p:sp>
      <p:sp>
        <p:nvSpPr>
          <p:cNvPr id="17" name="Segnaposto piè di pagina 4">
            <a:extLst>
              <a:ext uri="{FF2B5EF4-FFF2-40B4-BE49-F238E27FC236}">
                <a16:creationId xmlns:a16="http://schemas.microsoft.com/office/drawing/2014/main" id="{30CFB852-9FDF-E05B-DC7D-AFB391220A8E}"/>
              </a:ext>
            </a:extLst>
          </p:cNvPr>
          <p:cNvSpPr txBox="1">
            <a:spLocks/>
          </p:cNvSpPr>
          <p:nvPr/>
        </p:nvSpPr>
        <p:spPr>
          <a:xfrm>
            <a:off x="7872836" y="6409918"/>
            <a:ext cx="2526582" cy="257279"/>
          </a:xfrm>
          <a:prstGeom prst="rect">
            <a:avLst/>
          </a:prstGeom>
        </p:spPr>
        <p:txBody>
          <a:bodyPr rtlCol="0"/>
          <a:lstStyle>
            <a:defPPr rtl="0"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STUDIO DI MISCELE BITUMINOSE SOSTENIBILI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37789F99-1013-60BC-971C-9182BB6A80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6359" y="1200966"/>
            <a:ext cx="8298015" cy="5000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6607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33419F-7A08-C514-3A4A-55BBC94E6D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egnaposto data 31">
            <a:extLst>
              <a:ext uri="{FF2B5EF4-FFF2-40B4-BE49-F238E27FC236}">
                <a16:creationId xmlns:a16="http://schemas.microsoft.com/office/drawing/2014/main" id="{05A833DC-DE8F-8F5A-D04F-745A6AE1D935}"/>
              </a:ext>
            </a:extLst>
          </p:cNvPr>
          <p:cNvSpPr>
            <a:spLocks noGrp="1"/>
          </p:cNvSpPr>
          <p:nvPr>
            <p:ph type="dt" sz="half" idx="20"/>
          </p:nvPr>
        </p:nvSpPr>
        <p:spPr>
          <a:xfrm>
            <a:off x="5919680" y="6356350"/>
            <a:ext cx="947516" cy="365125"/>
          </a:xfrm>
        </p:spPr>
        <p:txBody>
          <a:bodyPr rtlCol="0"/>
          <a:lstStyle/>
          <a:p>
            <a:pPr rtl="0"/>
            <a:r>
              <a:rPr lang="it-IT" dirty="0"/>
              <a:t>A.A. 2024/2025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2AF4E10-0184-6F0B-2A16-AB80DFB36095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700656" y="6356350"/>
            <a:ext cx="653143" cy="365125"/>
          </a:xfrm>
        </p:spPr>
        <p:txBody>
          <a:bodyPr rtlCol="0"/>
          <a:lstStyle/>
          <a:p>
            <a:pPr rtl="0"/>
            <a:r>
              <a:rPr lang="it-IT" dirty="0"/>
              <a:t>12</a:t>
            </a:r>
          </a:p>
        </p:txBody>
      </p:sp>
      <p:sp>
        <p:nvSpPr>
          <p:cNvPr id="23" name="Titolo 1">
            <a:extLst>
              <a:ext uri="{FF2B5EF4-FFF2-40B4-BE49-F238E27FC236}">
                <a16:creationId xmlns:a16="http://schemas.microsoft.com/office/drawing/2014/main" id="{0C153E3C-2881-5115-3BFC-FB7FC3DFC240}"/>
              </a:ext>
            </a:extLst>
          </p:cNvPr>
          <p:cNvSpPr txBox="1">
            <a:spLocks/>
          </p:cNvSpPr>
          <p:nvPr/>
        </p:nvSpPr>
        <p:spPr>
          <a:xfrm>
            <a:off x="1981861" y="141338"/>
            <a:ext cx="7875637" cy="54716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b="1" dirty="0"/>
              <a:t>Dimensioni effettive e bulk </a:t>
            </a:r>
            <a:r>
              <a:rPr lang="it-IT" b="1" dirty="0" err="1"/>
              <a:t>density</a:t>
            </a:r>
            <a:endParaRPr lang="it-IT" b="1" dirty="0"/>
          </a:p>
        </p:txBody>
      </p:sp>
      <p:sp>
        <p:nvSpPr>
          <p:cNvPr id="17" name="Segnaposto piè di pagina 4">
            <a:extLst>
              <a:ext uri="{FF2B5EF4-FFF2-40B4-BE49-F238E27FC236}">
                <a16:creationId xmlns:a16="http://schemas.microsoft.com/office/drawing/2014/main" id="{8C4EBD3D-0514-136A-926F-FDF65B4DA7C6}"/>
              </a:ext>
            </a:extLst>
          </p:cNvPr>
          <p:cNvSpPr txBox="1">
            <a:spLocks/>
          </p:cNvSpPr>
          <p:nvPr/>
        </p:nvSpPr>
        <p:spPr>
          <a:xfrm>
            <a:off x="7872836" y="6409918"/>
            <a:ext cx="2526582" cy="257279"/>
          </a:xfrm>
          <a:prstGeom prst="rect">
            <a:avLst/>
          </a:prstGeom>
        </p:spPr>
        <p:txBody>
          <a:bodyPr rtlCol="0"/>
          <a:lstStyle>
            <a:defPPr rtl="0"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STUDIO DI MISCELE BITUMINOSE SOSTENIBILI</a:t>
            </a:r>
          </a:p>
        </p:txBody>
      </p:sp>
      <p:pic>
        <p:nvPicPr>
          <p:cNvPr id="5" name="Immagine 4" descr="Immagine che contiene lavandino, servizi igienici, interno&#10;&#10;Il contenuto generato dall'IA potrebbe non essere corretto.">
            <a:extLst>
              <a:ext uri="{FF2B5EF4-FFF2-40B4-BE49-F238E27FC236}">
                <a16:creationId xmlns:a16="http://schemas.microsoft.com/office/drawing/2014/main" id="{0699FBCF-34B5-4AF1-566A-AB1F584BAE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378" y="727107"/>
            <a:ext cx="2444181" cy="3246177"/>
          </a:xfrm>
          <a:prstGeom prst="rect">
            <a:avLst/>
          </a:prstGeom>
        </p:spPr>
      </p:pic>
      <p:pic>
        <p:nvPicPr>
          <p:cNvPr id="7" name="Immagine 6" descr="Immagine che contiene muro, testo, interno, Elettrodomestico&#10;&#10;Il contenuto generato dall'IA potrebbe non essere corretto.">
            <a:extLst>
              <a:ext uri="{FF2B5EF4-FFF2-40B4-BE49-F238E27FC236}">
                <a16:creationId xmlns:a16="http://schemas.microsoft.com/office/drawing/2014/main" id="{8A46704A-03B1-2BB2-8A66-AF41A082A9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1084" y="727106"/>
            <a:ext cx="2444181" cy="3246177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717F2ACC-2727-BDDD-B38E-363256486294}"/>
              </a:ext>
            </a:extLst>
          </p:cNvPr>
          <p:cNvSpPr txBox="1"/>
          <p:nvPr/>
        </p:nvSpPr>
        <p:spPr>
          <a:xfrm>
            <a:off x="6536737" y="836309"/>
            <a:ext cx="5222314" cy="30546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750" dirty="0"/>
              <a:t>Per ciascun provino sono state determinate le dimensioni effettive, in termini di diametro (come media di 2 misurazioni) e altezza (come media di 4 misurazioni), ai sensi della EN 12697-29;</a:t>
            </a:r>
          </a:p>
          <a:p>
            <a:pPr algn="just"/>
            <a:endParaRPr lang="it-IT" sz="175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750" dirty="0"/>
              <a:t>Per ciascun provino è stata determinata la Bulk </a:t>
            </a:r>
            <a:r>
              <a:rPr lang="it-IT" sz="1750" dirty="0" err="1"/>
              <a:t>Density</a:t>
            </a:r>
            <a:r>
              <a:rPr lang="it-IT" sz="1750" dirty="0"/>
              <a:t> ai sensi della EN 12697-6, con procedura </a:t>
            </a:r>
            <a:r>
              <a:rPr lang="it-IT" sz="1750" dirty="0" err="1"/>
              <a:t>Saturated</a:t>
            </a:r>
            <a:r>
              <a:rPr lang="it-IT" sz="1750" dirty="0"/>
              <a:t> Surface Dry (SSD), al fine di poter stimare i vuoti «reali» in funzione del numero di giri della pressa giratoria e ricavare la relativa curva di compattazione.</a:t>
            </a:r>
          </a:p>
        </p:txBody>
      </p:sp>
      <p:pic>
        <p:nvPicPr>
          <p:cNvPr id="10" name="Immagine 9" descr="Immagine che contiene dispositivo, pinza, bilancia, strumento&#10;&#10;Il contenuto generato dall'IA potrebbe non essere corretto.">
            <a:extLst>
              <a:ext uri="{FF2B5EF4-FFF2-40B4-BE49-F238E27FC236}">
                <a16:creationId xmlns:a16="http://schemas.microsoft.com/office/drawing/2014/main" id="{249E9D3D-29EF-93A1-B8FF-8E60219BB9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3593" y="4060488"/>
            <a:ext cx="3134982" cy="2360457"/>
          </a:xfrm>
          <a:prstGeom prst="rect">
            <a:avLst/>
          </a:prstGeom>
        </p:spPr>
      </p:pic>
      <p:pic>
        <p:nvPicPr>
          <p:cNvPr id="14" name="Immagine 13" descr="Immagine che contiene testo, schermata, Carattere, documento&#10;&#10;Il contenuto generato dall'IA potrebbe non essere corretto.">
            <a:extLst>
              <a:ext uri="{FF2B5EF4-FFF2-40B4-BE49-F238E27FC236}">
                <a16:creationId xmlns:a16="http://schemas.microsoft.com/office/drawing/2014/main" id="{DDAC3CA0-AACB-220F-0D50-3E328142EA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06460" y="4096040"/>
            <a:ext cx="4852591" cy="200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4719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33E02A-3729-E6E9-1522-23A2A5F84A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egnaposto data 31">
            <a:extLst>
              <a:ext uri="{FF2B5EF4-FFF2-40B4-BE49-F238E27FC236}">
                <a16:creationId xmlns:a16="http://schemas.microsoft.com/office/drawing/2014/main" id="{19C9B6C6-CB9E-BFC1-37E3-467837CE2BA1}"/>
              </a:ext>
            </a:extLst>
          </p:cNvPr>
          <p:cNvSpPr>
            <a:spLocks noGrp="1"/>
          </p:cNvSpPr>
          <p:nvPr>
            <p:ph type="dt" sz="half" idx="20"/>
          </p:nvPr>
        </p:nvSpPr>
        <p:spPr>
          <a:xfrm>
            <a:off x="5919680" y="6356350"/>
            <a:ext cx="947516" cy="365125"/>
          </a:xfrm>
        </p:spPr>
        <p:txBody>
          <a:bodyPr rtlCol="0"/>
          <a:lstStyle/>
          <a:p>
            <a:pPr rtl="0"/>
            <a:r>
              <a:rPr lang="it-IT" dirty="0"/>
              <a:t>A.A. 2024/2025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95C128C-359B-32FA-BA39-56D3CBB1387F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700656" y="6356350"/>
            <a:ext cx="653143" cy="365125"/>
          </a:xfrm>
        </p:spPr>
        <p:txBody>
          <a:bodyPr rtlCol="0"/>
          <a:lstStyle/>
          <a:p>
            <a:pPr rtl="0"/>
            <a:r>
              <a:rPr lang="it-IT" dirty="0"/>
              <a:t>13</a:t>
            </a:r>
          </a:p>
        </p:txBody>
      </p:sp>
      <p:sp>
        <p:nvSpPr>
          <p:cNvPr id="23" name="Titolo 1">
            <a:extLst>
              <a:ext uri="{FF2B5EF4-FFF2-40B4-BE49-F238E27FC236}">
                <a16:creationId xmlns:a16="http://schemas.microsoft.com/office/drawing/2014/main" id="{D6C4E745-1C2B-673A-0C82-129550896AD4}"/>
              </a:ext>
            </a:extLst>
          </p:cNvPr>
          <p:cNvSpPr txBox="1">
            <a:spLocks/>
          </p:cNvSpPr>
          <p:nvPr/>
        </p:nvSpPr>
        <p:spPr>
          <a:xfrm>
            <a:off x="643313" y="251904"/>
            <a:ext cx="4468353" cy="74063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b="1" dirty="0"/>
              <a:t>bulk </a:t>
            </a:r>
            <a:r>
              <a:rPr lang="it-IT" b="1" dirty="0" err="1"/>
              <a:t>density</a:t>
            </a:r>
            <a:endParaRPr lang="it-IT" b="1" dirty="0"/>
          </a:p>
          <a:p>
            <a:pPr algn="ctr"/>
            <a:r>
              <a:rPr lang="it-IT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Ai sensi della EN 12697-6</a:t>
            </a:r>
          </a:p>
        </p:txBody>
      </p:sp>
      <p:sp>
        <p:nvSpPr>
          <p:cNvPr id="17" name="Segnaposto piè di pagina 4">
            <a:extLst>
              <a:ext uri="{FF2B5EF4-FFF2-40B4-BE49-F238E27FC236}">
                <a16:creationId xmlns:a16="http://schemas.microsoft.com/office/drawing/2014/main" id="{B44CF067-C38D-A9A9-7944-3744FB6AF5EC}"/>
              </a:ext>
            </a:extLst>
          </p:cNvPr>
          <p:cNvSpPr txBox="1">
            <a:spLocks/>
          </p:cNvSpPr>
          <p:nvPr/>
        </p:nvSpPr>
        <p:spPr>
          <a:xfrm>
            <a:off x="7872836" y="6409918"/>
            <a:ext cx="2526582" cy="257279"/>
          </a:xfrm>
          <a:prstGeom prst="rect">
            <a:avLst/>
          </a:prstGeom>
        </p:spPr>
        <p:txBody>
          <a:bodyPr rtlCol="0"/>
          <a:lstStyle>
            <a:defPPr rtl="0"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STUDIO DI MISCELE BITUMINOSE SOSTENIBILI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58C33AB4-EFBC-D126-D9F1-EA6C5ED3EACD}"/>
              </a:ext>
            </a:extLst>
          </p:cNvPr>
          <p:cNvSpPr txBox="1"/>
          <p:nvPr/>
        </p:nvSpPr>
        <p:spPr>
          <a:xfrm>
            <a:off x="524220" y="1153207"/>
            <a:ext cx="4706540" cy="27853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750" dirty="0"/>
              <a:t>La densità media delle miscele contenenti lo 0,5% di compound polimerico (sul peso della miscela) risulta inferiore rispetto a quella delle miscele prive di compound polimerico;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it-IT" sz="175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750" dirty="0"/>
              <a:t>Ulteriore controllo effettuato: ai sensi della EN 12697-26, la densità apparente del singolo provino non deve differire di più dell’1% rispetto alla media della serie.</a:t>
            </a:r>
          </a:p>
        </p:txBody>
      </p:sp>
      <p:pic>
        <p:nvPicPr>
          <p:cNvPr id="21" name="Immagine 20" descr="Immagine che contiene testo, schermata, Carattere, linea&#10;&#10;Il contenuto generato dall'IA potrebbe non essere corretto.">
            <a:extLst>
              <a:ext uri="{FF2B5EF4-FFF2-40B4-BE49-F238E27FC236}">
                <a16:creationId xmlns:a16="http://schemas.microsoft.com/office/drawing/2014/main" id="{FF87EB00-DDA5-3B0C-65B4-A749DC6972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576" y="4259929"/>
            <a:ext cx="5515937" cy="1013011"/>
          </a:xfrm>
          <a:prstGeom prst="rect">
            <a:avLst/>
          </a:prstGeom>
        </p:spPr>
      </p:pic>
      <p:graphicFrame>
        <p:nvGraphicFramePr>
          <p:cNvPr id="5" name="Tabella 4">
            <a:extLst>
              <a:ext uri="{FF2B5EF4-FFF2-40B4-BE49-F238E27FC236}">
                <a16:creationId xmlns:a16="http://schemas.microsoft.com/office/drawing/2014/main" id="{E78E39A1-1EBD-471D-F96E-861FA79CC2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4102311"/>
              </p:ext>
            </p:extLst>
          </p:nvPr>
        </p:nvGraphicFramePr>
        <p:xfrm>
          <a:off x="7941507" y="561518"/>
          <a:ext cx="2389239" cy="1855511"/>
        </p:xfrm>
        <a:graphic>
          <a:graphicData uri="http://schemas.openxmlformats.org/drawingml/2006/table">
            <a:tbl>
              <a:tblPr/>
              <a:tblGrid>
                <a:gridCol w="796413">
                  <a:extLst>
                    <a:ext uri="{9D8B030D-6E8A-4147-A177-3AD203B41FA5}">
                      <a16:colId xmlns:a16="http://schemas.microsoft.com/office/drawing/2014/main" val="4058926207"/>
                    </a:ext>
                  </a:extLst>
                </a:gridCol>
                <a:gridCol w="796413">
                  <a:extLst>
                    <a:ext uri="{9D8B030D-6E8A-4147-A177-3AD203B41FA5}">
                      <a16:colId xmlns:a16="http://schemas.microsoft.com/office/drawing/2014/main" val="3003433306"/>
                    </a:ext>
                  </a:extLst>
                </a:gridCol>
                <a:gridCol w="796413">
                  <a:extLst>
                    <a:ext uri="{9D8B030D-6E8A-4147-A177-3AD203B41FA5}">
                      <a16:colId xmlns:a16="http://schemas.microsoft.com/office/drawing/2014/main" val="106374741"/>
                    </a:ext>
                  </a:extLst>
                </a:gridCol>
              </a:tblGrid>
              <a:tr h="275676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Miscela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ρ</a:t>
                      </a:r>
                      <a:r>
                        <a:rPr lang="it-IT" sz="11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M</a:t>
                      </a: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ρ</a:t>
                      </a:r>
                      <a:r>
                        <a:rPr lang="it-IT" sz="11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ssd</a:t>
                      </a:r>
                      <a:endParaRPr lang="it-IT" sz="11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4691467"/>
                  </a:ext>
                </a:extLst>
              </a:tr>
              <a:tr h="29688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[Mg/m</a:t>
                      </a:r>
                      <a:r>
                        <a:rPr lang="it-IT" sz="1100" b="1" i="0" u="none" strike="noStrike" baseline="300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</a:t>
                      </a: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]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[Mg/m</a:t>
                      </a:r>
                      <a:r>
                        <a:rPr lang="it-IT" sz="1100" b="1" i="0" u="none" strike="noStrike" baseline="300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</a:t>
                      </a: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]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5070720"/>
                  </a:ext>
                </a:extLst>
              </a:tr>
              <a:tr h="25447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SP2-20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2.540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2.440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1116761"/>
                  </a:ext>
                </a:extLst>
              </a:tr>
              <a:tr h="25447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PMB-20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2.563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2.473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0307635"/>
                  </a:ext>
                </a:extLst>
              </a:tr>
              <a:tr h="25447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REF-20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2.581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2.483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2970459"/>
                  </a:ext>
                </a:extLst>
              </a:tr>
              <a:tr h="25447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SP2-50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2.545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2.446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6844289"/>
                  </a:ext>
                </a:extLst>
              </a:tr>
              <a:tr h="265073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PMB-50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2.576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2.478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6810617"/>
                  </a:ext>
                </a:extLst>
              </a:tr>
            </a:tbl>
          </a:graphicData>
        </a:graphic>
      </p:graphicFrame>
      <p:pic>
        <p:nvPicPr>
          <p:cNvPr id="6" name="Immagine 5">
            <a:extLst>
              <a:ext uri="{FF2B5EF4-FFF2-40B4-BE49-F238E27FC236}">
                <a16:creationId xmlns:a16="http://schemas.microsoft.com/office/drawing/2014/main" id="{ECC62A8C-3270-E277-CC36-B98AF49334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7476" y="2724119"/>
            <a:ext cx="5110304" cy="3071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3834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A6D31A-F850-718C-6FDF-059985BE6C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data 8">
            <a:extLst>
              <a:ext uri="{FF2B5EF4-FFF2-40B4-BE49-F238E27FC236}">
                <a16:creationId xmlns:a16="http://schemas.microsoft.com/office/drawing/2014/main" id="{4630057A-5850-38EC-3486-02589C9DB5E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rtl="0"/>
            <a:r>
              <a:rPr lang="it-IT" dirty="0"/>
              <a:t>A.A. 2024/2025</a:t>
            </a:r>
          </a:p>
        </p:txBody>
      </p:sp>
      <p:sp>
        <p:nvSpPr>
          <p:cNvPr id="11" name="Segnaposto numero diapositiva 10">
            <a:extLst>
              <a:ext uri="{FF2B5EF4-FFF2-40B4-BE49-F238E27FC236}">
                <a16:creationId xmlns:a16="http://schemas.microsoft.com/office/drawing/2014/main" id="{1D2E20F1-0063-CF7A-4E9B-FDE43DA5C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rtl="0"/>
            <a:r>
              <a:rPr lang="it-IT" dirty="0"/>
              <a:t>14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C7161DFB-B389-6CA6-9976-D40018DB5D81}"/>
              </a:ext>
            </a:extLst>
          </p:cNvPr>
          <p:cNvSpPr txBox="1"/>
          <p:nvPr/>
        </p:nvSpPr>
        <p:spPr>
          <a:xfrm>
            <a:off x="5658265" y="1174401"/>
            <a:ext cx="6356754" cy="4131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750" dirty="0"/>
              <a:t>I provini cilindrici sono stati realizzati mediante pressa a taglio giratoria, ai sensi della EN 12697-31;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it-IT" sz="175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750" dirty="0"/>
              <a:t>Temperature di compattazione:</a:t>
            </a:r>
          </a:p>
          <a:p>
            <a:pPr marL="742950" lvl="1" indent="-285750" algn="just">
              <a:buFont typeface="Wingdings" panose="05000000000000000000" pitchFamily="2" charset="2"/>
              <a:buChar char="ü"/>
            </a:pPr>
            <a:r>
              <a:rPr lang="it-IT" sz="1750" dirty="0"/>
              <a:t>150±5 °C per miscele con bitume 50/70 (SP2-20, SP2-50 e REF-20);</a:t>
            </a:r>
          </a:p>
          <a:p>
            <a:pPr marL="742950" lvl="1" indent="-285750" algn="just">
              <a:buFont typeface="Wingdings" panose="05000000000000000000" pitchFamily="2" charset="2"/>
              <a:buChar char="ü"/>
            </a:pPr>
            <a:r>
              <a:rPr lang="it-IT" sz="1750" dirty="0"/>
              <a:t>160±5 °C per miscele con </a:t>
            </a:r>
            <a:r>
              <a:rPr lang="it-IT" sz="1750" dirty="0" err="1"/>
              <a:t>PmB</a:t>
            </a:r>
            <a:r>
              <a:rPr lang="it-IT" sz="1750" dirty="0"/>
              <a:t>;</a:t>
            </a:r>
          </a:p>
          <a:p>
            <a:pPr marL="742950" lvl="1" indent="-285750" algn="just">
              <a:buFont typeface="Wingdings" panose="05000000000000000000" pitchFamily="2" charset="2"/>
              <a:buChar char="ü"/>
            </a:pPr>
            <a:endParaRPr lang="it-IT" sz="175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750" dirty="0"/>
              <a:t>Pressione applicata: 600 </a:t>
            </a:r>
            <a:r>
              <a:rPr lang="it-IT" sz="1750" dirty="0" err="1"/>
              <a:t>kPa</a:t>
            </a:r>
            <a:r>
              <a:rPr lang="it-IT" sz="1750" dirty="0"/>
              <a:t>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it-IT" sz="175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750" dirty="0"/>
              <a:t>Velocità di rotazione: 30 giri/min;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it-IT" sz="175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750" dirty="0"/>
              <a:t>Angolo di inclinazione: 1,25°.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it-IT" sz="175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it-IT" sz="1750" dirty="0"/>
          </a:p>
        </p:txBody>
      </p:sp>
      <p:sp>
        <p:nvSpPr>
          <p:cNvPr id="14" name="Titolo 1">
            <a:extLst>
              <a:ext uri="{FF2B5EF4-FFF2-40B4-BE49-F238E27FC236}">
                <a16:creationId xmlns:a16="http://schemas.microsoft.com/office/drawing/2014/main" id="{D3363EA9-271F-8259-2D41-0F72DB877A67}"/>
              </a:ext>
            </a:extLst>
          </p:cNvPr>
          <p:cNvSpPr txBox="1">
            <a:spLocks/>
          </p:cNvSpPr>
          <p:nvPr/>
        </p:nvSpPr>
        <p:spPr>
          <a:xfrm>
            <a:off x="6477111" y="326824"/>
            <a:ext cx="4719062" cy="65237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b="1" dirty="0"/>
              <a:t>compattazione</a:t>
            </a:r>
          </a:p>
        </p:txBody>
      </p:sp>
      <p:sp>
        <p:nvSpPr>
          <p:cNvPr id="15" name="Segnaposto piè di pagina 4">
            <a:extLst>
              <a:ext uri="{FF2B5EF4-FFF2-40B4-BE49-F238E27FC236}">
                <a16:creationId xmlns:a16="http://schemas.microsoft.com/office/drawing/2014/main" id="{81EDF4D7-26FC-4FB7-BC95-979B5B0B1420}"/>
              </a:ext>
            </a:extLst>
          </p:cNvPr>
          <p:cNvSpPr txBox="1">
            <a:spLocks/>
          </p:cNvSpPr>
          <p:nvPr/>
        </p:nvSpPr>
        <p:spPr>
          <a:xfrm>
            <a:off x="5966628" y="6410272"/>
            <a:ext cx="2526582" cy="257279"/>
          </a:xfrm>
          <a:prstGeom prst="rect">
            <a:avLst/>
          </a:prstGeom>
        </p:spPr>
        <p:txBody>
          <a:bodyPr rtlCol="0"/>
          <a:lstStyle>
            <a:defPPr rtl="0"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STUDIO DI MISCELE BITUMINOSE SOSTENIBILI</a:t>
            </a:r>
          </a:p>
        </p:txBody>
      </p:sp>
      <p:pic>
        <p:nvPicPr>
          <p:cNvPr id="10" name="Immagine 9" descr="Immagine che contiene cilindro, interno, sporco, pentola&#10;&#10;Il contenuto generato dall'IA potrebbe non essere corretto.">
            <a:extLst>
              <a:ext uri="{FF2B5EF4-FFF2-40B4-BE49-F238E27FC236}">
                <a16:creationId xmlns:a16="http://schemas.microsoft.com/office/drawing/2014/main" id="{84E7648A-3B55-BC60-C6D4-9968D0EEAF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315" y="3307215"/>
            <a:ext cx="2346374" cy="3116278"/>
          </a:xfrm>
          <a:prstGeom prst="rect">
            <a:avLst/>
          </a:prstGeom>
        </p:spPr>
      </p:pic>
      <p:pic>
        <p:nvPicPr>
          <p:cNvPr id="16" name="Immagine 15" descr="Immagine che contiene statua, pentola, ceramica, interno&#10;&#10;Il contenuto generato dall'IA potrebbe non essere corretto.">
            <a:extLst>
              <a:ext uri="{FF2B5EF4-FFF2-40B4-BE49-F238E27FC236}">
                <a16:creationId xmlns:a16="http://schemas.microsoft.com/office/drawing/2014/main" id="{507C4499-B0C5-3148-8CA8-CC340FB10F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315" y="124073"/>
            <a:ext cx="2346374" cy="3116278"/>
          </a:xfrm>
          <a:prstGeom prst="rect">
            <a:avLst/>
          </a:prstGeom>
        </p:spPr>
      </p:pic>
      <p:pic>
        <p:nvPicPr>
          <p:cNvPr id="3" name="Immagine 2" descr="Immagine che contiene interno, granito, muro, terreno&#10;&#10;Il contenuto generato dall'IA potrebbe non essere corretto.">
            <a:extLst>
              <a:ext uri="{FF2B5EF4-FFF2-40B4-BE49-F238E27FC236}">
                <a16:creationId xmlns:a16="http://schemas.microsoft.com/office/drawing/2014/main" id="{FC0C64EB-4606-2D27-974F-F5D138781F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4079" y="3307215"/>
            <a:ext cx="2346374" cy="3116278"/>
          </a:xfrm>
          <a:prstGeom prst="rect">
            <a:avLst/>
          </a:prstGeom>
        </p:spPr>
      </p:pic>
      <p:pic>
        <p:nvPicPr>
          <p:cNvPr id="5" name="Immagine 4" descr="Immagine che contiene edificio, macchina, Contenitore dei rifiuti, estintore&#10;&#10;Il contenuto generato dall'IA potrebbe non essere corretto.">
            <a:extLst>
              <a:ext uri="{FF2B5EF4-FFF2-40B4-BE49-F238E27FC236}">
                <a16:creationId xmlns:a16="http://schemas.microsoft.com/office/drawing/2014/main" id="{6F4D417C-BDCE-2069-5E6C-30E6CE5D17A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44079" y="127732"/>
            <a:ext cx="2340864" cy="310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5517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048155-FB42-1D9F-15C9-E83F75F9D8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egnaposto data 31">
            <a:extLst>
              <a:ext uri="{FF2B5EF4-FFF2-40B4-BE49-F238E27FC236}">
                <a16:creationId xmlns:a16="http://schemas.microsoft.com/office/drawing/2014/main" id="{8842F7DD-8163-A11F-E2AB-6BC95AD110FF}"/>
              </a:ext>
            </a:extLst>
          </p:cNvPr>
          <p:cNvSpPr>
            <a:spLocks noGrp="1"/>
          </p:cNvSpPr>
          <p:nvPr>
            <p:ph type="dt" sz="half" idx="20"/>
          </p:nvPr>
        </p:nvSpPr>
        <p:spPr>
          <a:xfrm>
            <a:off x="5919680" y="6356350"/>
            <a:ext cx="947516" cy="365125"/>
          </a:xfrm>
        </p:spPr>
        <p:txBody>
          <a:bodyPr rtlCol="0"/>
          <a:lstStyle/>
          <a:p>
            <a:pPr rtl="0"/>
            <a:r>
              <a:rPr lang="it-IT" dirty="0"/>
              <a:t>A.A. 2024/2025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CD17158-54AB-15A5-84E5-0EAE68B925EF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700656" y="6356350"/>
            <a:ext cx="653143" cy="365125"/>
          </a:xfrm>
        </p:spPr>
        <p:txBody>
          <a:bodyPr rtlCol="0"/>
          <a:lstStyle/>
          <a:p>
            <a:pPr rtl="0"/>
            <a:r>
              <a:rPr lang="it-IT" dirty="0"/>
              <a:t>15</a:t>
            </a:r>
          </a:p>
        </p:txBody>
      </p:sp>
      <p:sp>
        <p:nvSpPr>
          <p:cNvPr id="23" name="Titolo 1">
            <a:extLst>
              <a:ext uri="{FF2B5EF4-FFF2-40B4-BE49-F238E27FC236}">
                <a16:creationId xmlns:a16="http://schemas.microsoft.com/office/drawing/2014/main" id="{B3ACC178-D3AB-80A0-8629-E618F917CAD3}"/>
              </a:ext>
            </a:extLst>
          </p:cNvPr>
          <p:cNvSpPr txBox="1">
            <a:spLocks/>
          </p:cNvSpPr>
          <p:nvPr/>
        </p:nvSpPr>
        <p:spPr>
          <a:xfrm>
            <a:off x="143636" y="202652"/>
            <a:ext cx="5776044" cy="523091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b="1" dirty="0"/>
              <a:t>Valutazione del contenuto di vuoti</a:t>
            </a:r>
          </a:p>
        </p:txBody>
      </p:sp>
      <p:sp>
        <p:nvSpPr>
          <p:cNvPr id="17" name="Segnaposto piè di pagina 4">
            <a:extLst>
              <a:ext uri="{FF2B5EF4-FFF2-40B4-BE49-F238E27FC236}">
                <a16:creationId xmlns:a16="http://schemas.microsoft.com/office/drawing/2014/main" id="{C3409D6A-FC67-B858-4495-BF4C3444031E}"/>
              </a:ext>
            </a:extLst>
          </p:cNvPr>
          <p:cNvSpPr txBox="1">
            <a:spLocks/>
          </p:cNvSpPr>
          <p:nvPr/>
        </p:nvSpPr>
        <p:spPr>
          <a:xfrm>
            <a:off x="7872836" y="6409918"/>
            <a:ext cx="2526582" cy="257279"/>
          </a:xfrm>
          <a:prstGeom prst="rect">
            <a:avLst/>
          </a:prstGeom>
        </p:spPr>
        <p:txBody>
          <a:bodyPr rtlCol="0"/>
          <a:lstStyle>
            <a:defPPr rtl="0"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STUDIO DI MISCELE BITUMINOSE SOSTENIBILI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40D79279-9962-4F0D-1B2A-2B421DADB437}"/>
              </a:ext>
            </a:extLst>
          </p:cNvPr>
          <p:cNvSpPr txBox="1"/>
          <p:nvPr/>
        </p:nvSpPr>
        <p:spPr>
          <a:xfrm>
            <a:off x="367331" y="660211"/>
            <a:ext cx="532865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1500" dirty="0"/>
              <a:t>Per ciascun provino sono stati determinati il contenuto di vuoti geometrici e vuoti reali, </a:t>
            </a:r>
            <a:r>
              <a:rPr lang="it-IT" sz="1500" dirty="0" err="1"/>
              <a:t>nonchè</a:t>
            </a:r>
            <a:r>
              <a:rPr lang="it-IT" sz="1500" dirty="0"/>
              <a:t> la differenza tra vuoti geometrici e reali in funzione del numero di giri. Sono state inoltre ricavate le curve di compattazione,  con i relativi parametri di lavorabilità, auto-addensamento, ed è stato determinato il Construction </a:t>
            </a:r>
            <a:r>
              <a:rPr lang="it-IT" sz="1500" dirty="0" err="1"/>
              <a:t>Densification</a:t>
            </a:r>
            <a:r>
              <a:rPr lang="it-IT" sz="1500" dirty="0"/>
              <a:t> Index (CDI). Infine si è proceduto a ricercare eventuali </a:t>
            </a:r>
            <a:r>
              <a:rPr lang="it-IT" sz="1500" dirty="0" err="1"/>
              <a:t>outliers</a:t>
            </a:r>
            <a:r>
              <a:rPr lang="it-IT" sz="1500" dirty="0"/>
              <a:t> con il metodo del range interquartile.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8F2E64C1-269A-ED16-CA2D-945017B24F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6049" y="2765856"/>
            <a:ext cx="5236519" cy="3527916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83497025-6B2B-1997-CF94-0E82372A36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187473"/>
            <a:ext cx="2161080" cy="248767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35ABE93B-0218-779E-56D0-6394BA76DF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74886" y="202652"/>
            <a:ext cx="2741848" cy="1574969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33EAC619-2F2A-FF30-C977-406DEB6CA11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9542" y="2765856"/>
            <a:ext cx="5564231" cy="3527916"/>
          </a:xfrm>
          <a:prstGeom prst="rect">
            <a:avLst/>
          </a:prstGeom>
        </p:spPr>
      </p:pic>
      <p:graphicFrame>
        <p:nvGraphicFramePr>
          <p:cNvPr id="9" name="Tabella 8">
            <a:extLst>
              <a:ext uri="{FF2B5EF4-FFF2-40B4-BE49-F238E27FC236}">
                <a16:creationId xmlns:a16="http://schemas.microsoft.com/office/drawing/2014/main" id="{EAEA8695-576E-CD78-AB04-0FE76697AB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5689076"/>
              </p:ext>
            </p:extLst>
          </p:nvPr>
        </p:nvGraphicFramePr>
        <p:xfrm>
          <a:off x="8774886" y="1796625"/>
          <a:ext cx="1624532" cy="876300"/>
        </p:xfrm>
        <a:graphic>
          <a:graphicData uri="http://schemas.openxmlformats.org/drawingml/2006/table">
            <a:tbl>
              <a:tblPr/>
              <a:tblGrid>
                <a:gridCol w="844245">
                  <a:extLst>
                    <a:ext uri="{9D8B030D-6E8A-4147-A177-3AD203B41FA5}">
                      <a16:colId xmlns:a16="http://schemas.microsoft.com/office/drawing/2014/main" val="3860056545"/>
                    </a:ext>
                  </a:extLst>
                </a:gridCol>
                <a:gridCol w="780287">
                  <a:extLst>
                    <a:ext uri="{9D8B030D-6E8A-4147-A177-3AD203B41FA5}">
                      <a16:colId xmlns:a16="http://schemas.microsoft.com/office/drawing/2014/main" val="4022966558"/>
                    </a:ext>
                  </a:extLst>
                </a:gridCol>
              </a:tblGrid>
              <a:tr h="161050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PARAMETRI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6424646"/>
                  </a:ext>
                </a:extLst>
              </a:tr>
              <a:tr h="167761">
                <a:tc>
                  <a:txBody>
                    <a:bodyPr/>
                    <a:lstStyle/>
                    <a:p>
                      <a:pPr algn="l" fontAlgn="b"/>
                      <a:endParaRPr lang="it-IT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30610913"/>
                  </a:ext>
                </a:extLst>
              </a:tr>
              <a:tr h="16105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82.51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5775762"/>
                  </a:ext>
                </a:extLst>
              </a:tr>
              <a:tr h="16105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k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6.35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6413133"/>
                  </a:ext>
                </a:extLst>
              </a:tr>
              <a:tr h="16776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CDI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52.02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69820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99377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E8B5AE-4416-045E-61B2-148D887005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data 8">
            <a:extLst>
              <a:ext uri="{FF2B5EF4-FFF2-40B4-BE49-F238E27FC236}">
                <a16:creationId xmlns:a16="http://schemas.microsoft.com/office/drawing/2014/main" id="{E7F23FF4-0A15-5FB3-0183-F27586F581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rtl="0"/>
            <a:r>
              <a:rPr lang="it-IT" dirty="0"/>
              <a:t>A.A. 2024/2025</a:t>
            </a:r>
          </a:p>
        </p:txBody>
      </p:sp>
      <p:sp>
        <p:nvSpPr>
          <p:cNvPr id="11" name="Segnaposto numero diapositiva 10">
            <a:extLst>
              <a:ext uri="{FF2B5EF4-FFF2-40B4-BE49-F238E27FC236}">
                <a16:creationId xmlns:a16="http://schemas.microsoft.com/office/drawing/2014/main" id="{795B0115-85B5-833F-6BAE-0EA2AC725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rtl="0"/>
            <a:r>
              <a:rPr lang="it-IT" dirty="0"/>
              <a:t>16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8D717268-2C84-E21E-3076-916482BA78C4}"/>
              </a:ext>
            </a:extLst>
          </p:cNvPr>
          <p:cNvSpPr txBox="1"/>
          <p:nvPr/>
        </p:nvSpPr>
        <p:spPr>
          <a:xfrm>
            <a:off x="8042787" y="1174400"/>
            <a:ext cx="3972232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it-IT" sz="175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it-IT" sz="1750" dirty="0"/>
          </a:p>
        </p:txBody>
      </p:sp>
      <p:sp>
        <p:nvSpPr>
          <p:cNvPr id="14" name="Titolo 1">
            <a:extLst>
              <a:ext uri="{FF2B5EF4-FFF2-40B4-BE49-F238E27FC236}">
                <a16:creationId xmlns:a16="http://schemas.microsoft.com/office/drawing/2014/main" id="{217C1262-5289-2B12-6A3E-92CEFD1CDF81}"/>
              </a:ext>
            </a:extLst>
          </p:cNvPr>
          <p:cNvSpPr txBox="1">
            <a:spLocks/>
          </p:cNvSpPr>
          <p:nvPr/>
        </p:nvSpPr>
        <p:spPr>
          <a:xfrm>
            <a:off x="968309" y="88903"/>
            <a:ext cx="9996638" cy="65237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2300" b="1" dirty="0"/>
              <a:t>Valutazione del contenuto di vuoti: Miscela </a:t>
            </a:r>
            <a:r>
              <a:rPr lang="it-IT" sz="2300" b="1" dirty="0" err="1"/>
              <a:t>acr</a:t>
            </a:r>
            <a:r>
              <a:rPr lang="it-IT" sz="2300" b="1" dirty="0"/>
              <a:t> pmb-20</a:t>
            </a:r>
          </a:p>
        </p:txBody>
      </p:sp>
      <p:sp>
        <p:nvSpPr>
          <p:cNvPr id="15" name="Segnaposto piè di pagina 4">
            <a:extLst>
              <a:ext uri="{FF2B5EF4-FFF2-40B4-BE49-F238E27FC236}">
                <a16:creationId xmlns:a16="http://schemas.microsoft.com/office/drawing/2014/main" id="{51FE083E-84D2-7CC6-3BB5-C415053080E9}"/>
              </a:ext>
            </a:extLst>
          </p:cNvPr>
          <p:cNvSpPr txBox="1">
            <a:spLocks/>
          </p:cNvSpPr>
          <p:nvPr/>
        </p:nvSpPr>
        <p:spPr>
          <a:xfrm>
            <a:off x="5966628" y="6410272"/>
            <a:ext cx="2526582" cy="257279"/>
          </a:xfrm>
          <a:prstGeom prst="rect">
            <a:avLst/>
          </a:prstGeom>
        </p:spPr>
        <p:txBody>
          <a:bodyPr rtlCol="0"/>
          <a:lstStyle>
            <a:defPPr rtl="0"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STUDIO DI MISCELE BITUMINOSE SOSTENIBILI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E97C0B02-4BA8-99C2-CD60-1239D64F2F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617" y="989995"/>
            <a:ext cx="6509544" cy="4878010"/>
          </a:xfrm>
          <a:prstGeom prst="rect">
            <a:avLst/>
          </a:prstGeom>
        </p:spPr>
      </p:pic>
      <p:graphicFrame>
        <p:nvGraphicFramePr>
          <p:cNvPr id="3" name="Grafico 2">
            <a:extLst>
              <a:ext uri="{FF2B5EF4-FFF2-40B4-BE49-F238E27FC236}">
                <a16:creationId xmlns:a16="http://schemas.microsoft.com/office/drawing/2014/main" id="{EB2BC5D2-F039-4773-97F2-E8417E5D001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0516243"/>
              </p:ext>
            </p:extLst>
          </p:nvPr>
        </p:nvGraphicFramePr>
        <p:xfrm>
          <a:off x="6951405" y="622841"/>
          <a:ext cx="5015977" cy="28774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" name="Grafico 3">
            <a:extLst>
              <a:ext uri="{FF2B5EF4-FFF2-40B4-BE49-F238E27FC236}">
                <a16:creationId xmlns:a16="http://schemas.microsoft.com/office/drawing/2014/main" id="{CB7A5BAD-4B94-4873-7920-DFB4118E36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8516213"/>
              </p:ext>
            </p:extLst>
          </p:nvPr>
        </p:nvGraphicFramePr>
        <p:xfrm>
          <a:off x="6932810" y="3597347"/>
          <a:ext cx="5015977" cy="2430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3735766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CA88F8-EB6E-CB51-2833-887F5F66E1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data 8">
            <a:extLst>
              <a:ext uri="{FF2B5EF4-FFF2-40B4-BE49-F238E27FC236}">
                <a16:creationId xmlns:a16="http://schemas.microsoft.com/office/drawing/2014/main" id="{47EC9050-26F5-1B95-C856-4E2C6BF4912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rtl="0"/>
            <a:r>
              <a:rPr lang="it-IT" dirty="0"/>
              <a:t>A.A. 2024/2025</a:t>
            </a:r>
          </a:p>
        </p:txBody>
      </p:sp>
      <p:sp>
        <p:nvSpPr>
          <p:cNvPr id="11" name="Segnaposto numero diapositiva 10">
            <a:extLst>
              <a:ext uri="{FF2B5EF4-FFF2-40B4-BE49-F238E27FC236}">
                <a16:creationId xmlns:a16="http://schemas.microsoft.com/office/drawing/2014/main" id="{0CFB1DC8-A982-2126-D80A-B6561EBEE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rtl="0"/>
            <a:r>
              <a:rPr lang="it-IT" dirty="0"/>
              <a:t>17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C1FD4913-0E29-85D0-4E25-7DF33669EFB4}"/>
              </a:ext>
            </a:extLst>
          </p:cNvPr>
          <p:cNvSpPr txBox="1"/>
          <p:nvPr/>
        </p:nvSpPr>
        <p:spPr>
          <a:xfrm>
            <a:off x="8042787" y="1174400"/>
            <a:ext cx="3972232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it-IT" sz="175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it-IT" sz="1750" dirty="0"/>
          </a:p>
        </p:txBody>
      </p:sp>
      <p:sp>
        <p:nvSpPr>
          <p:cNvPr id="14" name="Titolo 1">
            <a:extLst>
              <a:ext uri="{FF2B5EF4-FFF2-40B4-BE49-F238E27FC236}">
                <a16:creationId xmlns:a16="http://schemas.microsoft.com/office/drawing/2014/main" id="{4387F935-85D6-6AFE-E0FC-5FF70D34E4CE}"/>
              </a:ext>
            </a:extLst>
          </p:cNvPr>
          <p:cNvSpPr txBox="1">
            <a:spLocks/>
          </p:cNvSpPr>
          <p:nvPr/>
        </p:nvSpPr>
        <p:spPr>
          <a:xfrm>
            <a:off x="968309" y="88903"/>
            <a:ext cx="9996638" cy="65237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2300" b="1" dirty="0"/>
              <a:t>Valutazione del contenuto di vuoti: Miscela </a:t>
            </a:r>
            <a:r>
              <a:rPr lang="it-IT" sz="2300" b="1" dirty="0" err="1"/>
              <a:t>acr</a:t>
            </a:r>
            <a:r>
              <a:rPr lang="it-IT" sz="2300" b="1" dirty="0"/>
              <a:t> REF-20</a:t>
            </a:r>
          </a:p>
        </p:txBody>
      </p:sp>
      <p:sp>
        <p:nvSpPr>
          <p:cNvPr id="15" name="Segnaposto piè di pagina 4">
            <a:extLst>
              <a:ext uri="{FF2B5EF4-FFF2-40B4-BE49-F238E27FC236}">
                <a16:creationId xmlns:a16="http://schemas.microsoft.com/office/drawing/2014/main" id="{17961133-F214-3CD2-6C26-AC893F2B31FD}"/>
              </a:ext>
            </a:extLst>
          </p:cNvPr>
          <p:cNvSpPr txBox="1">
            <a:spLocks/>
          </p:cNvSpPr>
          <p:nvPr/>
        </p:nvSpPr>
        <p:spPr>
          <a:xfrm>
            <a:off x="5966628" y="6410272"/>
            <a:ext cx="2526582" cy="257279"/>
          </a:xfrm>
          <a:prstGeom prst="rect">
            <a:avLst/>
          </a:prstGeom>
        </p:spPr>
        <p:txBody>
          <a:bodyPr rtlCol="0"/>
          <a:lstStyle>
            <a:defPPr rtl="0"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STUDIO DI MISCELE BITUMINOSE SOSTENIBILI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87CC35F3-E97B-232F-0189-105D250794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981" y="784971"/>
            <a:ext cx="7159302" cy="4966900"/>
          </a:xfrm>
          <a:prstGeom prst="rect">
            <a:avLst/>
          </a:prstGeom>
        </p:spPr>
      </p:pic>
      <p:graphicFrame>
        <p:nvGraphicFramePr>
          <p:cNvPr id="3" name="Grafico 2">
            <a:extLst>
              <a:ext uri="{FF2B5EF4-FFF2-40B4-BE49-F238E27FC236}">
                <a16:creationId xmlns:a16="http://schemas.microsoft.com/office/drawing/2014/main" id="{68A4E6E8-9FF1-4792-84E3-00F1D9424AD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7802960"/>
              </p:ext>
            </p:extLst>
          </p:nvPr>
        </p:nvGraphicFramePr>
        <p:xfrm>
          <a:off x="7452851" y="670805"/>
          <a:ext cx="4267200" cy="27581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" name="Grafico 3">
            <a:extLst>
              <a:ext uri="{FF2B5EF4-FFF2-40B4-BE49-F238E27FC236}">
                <a16:creationId xmlns:a16="http://schemas.microsoft.com/office/drawing/2014/main" id="{2A3C54C7-CD6D-4505-8008-411CABF9315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93376386"/>
              </p:ext>
            </p:extLst>
          </p:nvPr>
        </p:nvGraphicFramePr>
        <p:xfrm>
          <a:off x="7452851" y="3491231"/>
          <a:ext cx="4267200" cy="25907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9017151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870DE9-51ED-103C-5E17-440E2B689E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data 8">
            <a:extLst>
              <a:ext uri="{FF2B5EF4-FFF2-40B4-BE49-F238E27FC236}">
                <a16:creationId xmlns:a16="http://schemas.microsoft.com/office/drawing/2014/main" id="{F3F03A34-7909-B853-CF05-EA5DB0FB9C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rtl="0"/>
            <a:r>
              <a:rPr lang="it-IT" dirty="0"/>
              <a:t>A.A. 2024/2025</a:t>
            </a:r>
          </a:p>
        </p:txBody>
      </p:sp>
      <p:sp>
        <p:nvSpPr>
          <p:cNvPr id="11" name="Segnaposto numero diapositiva 10">
            <a:extLst>
              <a:ext uri="{FF2B5EF4-FFF2-40B4-BE49-F238E27FC236}">
                <a16:creationId xmlns:a16="http://schemas.microsoft.com/office/drawing/2014/main" id="{14CC48C8-9FB6-6D0C-3BC7-A7B6F657EC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rtl="0"/>
            <a:r>
              <a:rPr lang="it-IT" dirty="0"/>
              <a:t>18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CFE3C6D2-3C11-8564-4F35-D1A94EA8A56D}"/>
              </a:ext>
            </a:extLst>
          </p:cNvPr>
          <p:cNvSpPr txBox="1"/>
          <p:nvPr/>
        </p:nvSpPr>
        <p:spPr>
          <a:xfrm>
            <a:off x="8042787" y="1174400"/>
            <a:ext cx="3972232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it-IT" sz="175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it-IT" sz="1750" dirty="0"/>
          </a:p>
        </p:txBody>
      </p:sp>
      <p:sp>
        <p:nvSpPr>
          <p:cNvPr id="14" name="Titolo 1">
            <a:extLst>
              <a:ext uri="{FF2B5EF4-FFF2-40B4-BE49-F238E27FC236}">
                <a16:creationId xmlns:a16="http://schemas.microsoft.com/office/drawing/2014/main" id="{BA07A1A0-5855-23F0-BA32-9C1CEACA1B77}"/>
              </a:ext>
            </a:extLst>
          </p:cNvPr>
          <p:cNvSpPr txBox="1">
            <a:spLocks/>
          </p:cNvSpPr>
          <p:nvPr/>
        </p:nvSpPr>
        <p:spPr>
          <a:xfrm>
            <a:off x="968309" y="88903"/>
            <a:ext cx="9996638" cy="65237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2300" b="1" dirty="0"/>
              <a:t>Valutazione del contenuto di vuoti: Miscela </a:t>
            </a:r>
            <a:r>
              <a:rPr lang="it-IT" sz="2300" b="1" dirty="0" err="1"/>
              <a:t>acr</a:t>
            </a:r>
            <a:r>
              <a:rPr lang="it-IT" sz="2300" b="1" dirty="0"/>
              <a:t> SP2-50</a:t>
            </a:r>
          </a:p>
        </p:txBody>
      </p:sp>
      <p:sp>
        <p:nvSpPr>
          <p:cNvPr id="15" name="Segnaposto piè di pagina 4">
            <a:extLst>
              <a:ext uri="{FF2B5EF4-FFF2-40B4-BE49-F238E27FC236}">
                <a16:creationId xmlns:a16="http://schemas.microsoft.com/office/drawing/2014/main" id="{F005457F-0F89-6BE8-178B-53FD75E0A510}"/>
              </a:ext>
            </a:extLst>
          </p:cNvPr>
          <p:cNvSpPr txBox="1">
            <a:spLocks/>
          </p:cNvSpPr>
          <p:nvPr/>
        </p:nvSpPr>
        <p:spPr>
          <a:xfrm>
            <a:off x="5966628" y="6410272"/>
            <a:ext cx="2526582" cy="257279"/>
          </a:xfrm>
          <a:prstGeom prst="rect">
            <a:avLst/>
          </a:prstGeom>
        </p:spPr>
        <p:txBody>
          <a:bodyPr rtlCol="0"/>
          <a:lstStyle>
            <a:defPPr rtl="0"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STUDIO DI MISCELE BITUMINOSE SOSTENIBILI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C88DB501-A5A2-ECFA-39A4-041B82F60C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474" y="545846"/>
            <a:ext cx="6597852" cy="5810504"/>
          </a:xfrm>
          <a:prstGeom prst="rect">
            <a:avLst/>
          </a:prstGeom>
        </p:spPr>
      </p:pic>
      <p:graphicFrame>
        <p:nvGraphicFramePr>
          <p:cNvPr id="8" name="Grafico 7">
            <a:extLst>
              <a:ext uri="{FF2B5EF4-FFF2-40B4-BE49-F238E27FC236}">
                <a16:creationId xmlns:a16="http://schemas.microsoft.com/office/drawing/2014/main" id="{701B0C59-7772-49C9-B577-9FFE0DCAE35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78436672"/>
              </p:ext>
            </p:extLst>
          </p:nvPr>
        </p:nvGraphicFramePr>
        <p:xfrm>
          <a:off x="7229919" y="876686"/>
          <a:ext cx="4788309" cy="27010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Grafico 9">
            <a:extLst>
              <a:ext uri="{FF2B5EF4-FFF2-40B4-BE49-F238E27FC236}">
                <a16:creationId xmlns:a16="http://schemas.microsoft.com/office/drawing/2014/main" id="{4E948E02-5B95-4FD0-A3D2-22864C914B1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04698119"/>
              </p:ext>
            </p:extLst>
          </p:nvPr>
        </p:nvGraphicFramePr>
        <p:xfrm>
          <a:off x="7138527" y="3713137"/>
          <a:ext cx="4876492" cy="2327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8337588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D30605-E226-147E-4C38-A71F70752C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data 8">
            <a:extLst>
              <a:ext uri="{FF2B5EF4-FFF2-40B4-BE49-F238E27FC236}">
                <a16:creationId xmlns:a16="http://schemas.microsoft.com/office/drawing/2014/main" id="{94CADE51-72FE-23DC-2C55-1753539803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rtl="0"/>
            <a:r>
              <a:rPr lang="it-IT" dirty="0"/>
              <a:t>A.A. 2024/2025</a:t>
            </a:r>
          </a:p>
        </p:txBody>
      </p:sp>
      <p:sp>
        <p:nvSpPr>
          <p:cNvPr id="11" name="Segnaposto numero diapositiva 10">
            <a:extLst>
              <a:ext uri="{FF2B5EF4-FFF2-40B4-BE49-F238E27FC236}">
                <a16:creationId xmlns:a16="http://schemas.microsoft.com/office/drawing/2014/main" id="{C8517F6B-9CEB-AD9C-206F-81DF782F5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rtl="0"/>
            <a:r>
              <a:rPr lang="it-IT" dirty="0"/>
              <a:t>19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EB582F3A-D302-6EE3-F84D-34258DBCA110}"/>
              </a:ext>
            </a:extLst>
          </p:cNvPr>
          <p:cNvSpPr txBox="1"/>
          <p:nvPr/>
        </p:nvSpPr>
        <p:spPr>
          <a:xfrm>
            <a:off x="8042787" y="1174400"/>
            <a:ext cx="3972232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it-IT" sz="175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it-IT" sz="1750" dirty="0"/>
          </a:p>
        </p:txBody>
      </p:sp>
      <p:sp>
        <p:nvSpPr>
          <p:cNvPr id="14" name="Titolo 1">
            <a:extLst>
              <a:ext uri="{FF2B5EF4-FFF2-40B4-BE49-F238E27FC236}">
                <a16:creationId xmlns:a16="http://schemas.microsoft.com/office/drawing/2014/main" id="{2B5D514A-280C-8995-86F8-2A80CF89AE0E}"/>
              </a:ext>
            </a:extLst>
          </p:cNvPr>
          <p:cNvSpPr txBox="1">
            <a:spLocks/>
          </p:cNvSpPr>
          <p:nvPr/>
        </p:nvSpPr>
        <p:spPr>
          <a:xfrm>
            <a:off x="968309" y="88903"/>
            <a:ext cx="9996638" cy="65237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2300" b="1" dirty="0"/>
              <a:t>Valutazione del contenuto di vuoti: Miscela </a:t>
            </a:r>
            <a:r>
              <a:rPr lang="it-IT" sz="2300" b="1" dirty="0" err="1"/>
              <a:t>acr</a:t>
            </a:r>
            <a:r>
              <a:rPr lang="it-IT" sz="2300" b="1" dirty="0"/>
              <a:t> PMB-50</a:t>
            </a:r>
          </a:p>
        </p:txBody>
      </p:sp>
      <p:sp>
        <p:nvSpPr>
          <p:cNvPr id="15" name="Segnaposto piè di pagina 4">
            <a:extLst>
              <a:ext uri="{FF2B5EF4-FFF2-40B4-BE49-F238E27FC236}">
                <a16:creationId xmlns:a16="http://schemas.microsoft.com/office/drawing/2014/main" id="{F075AE15-FAE3-47A2-86C7-1693AA069452}"/>
              </a:ext>
            </a:extLst>
          </p:cNvPr>
          <p:cNvSpPr txBox="1">
            <a:spLocks/>
          </p:cNvSpPr>
          <p:nvPr/>
        </p:nvSpPr>
        <p:spPr>
          <a:xfrm>
            <a:off x="5966628" y="6410272"/>
            <a:ext cx="2526582" cy="257279"/>
          </a:xfrm>
          <a:prstGeom prst="rect">
            <a:avLst/>
          </a:prstGeom>
        </p:spPr>
        <p:txBody>
          <a:bodyPr rtlCol="0"/>
          <a:lstStyle>
            <a:defPPr rtl="0"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STUDIO DI MISCELE BITUMINOSE SOSTENIBILI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83695B1E-9F7E-B8C3-E7C3-EAD5267BE6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982" y="546030"/>
            <a:ext cx="7364360" cy="5618795"/>
          </a:xfrm>
          <a:prstGeom prst="rect">
            <a:avLst/>
          </a:prstGeom>
        </p:spPr>
      </p:pic>
      <p:graphicFrame>
        <p:nvGraphicFramePr>
          <p:cNvPr id="7" name="Grafico 6">
            <a:extLst>
              <a:ext uri="{FF2B5EF4-FFF2-40B4-BE49-F238E27FC236}">
                <a16:creationId xmlns:a16="http://schemas.microsoft.com/office/drawing/2014/main" id="{A4376EB2-D3AC-4BA3-9C7F-6E00FEC5114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79895811"/>
              </p:ext>
            </p:extLst>
          </p:nvPr>
        </p:nvGraphicFramePr>
        <p:xfrm>
          <a:off x="7688824" y="3418701"/>
          <a:ext cx="4326194" cy="27461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Grafico 7">
            <a:extLst>
              <a:ext uri="{FF2B5EF4-FFF2-40B4-BE49-F238E27FC236}">
                <a16:creationId xmlns:a16="http://schemas.microsoft.com/office/drawing/2014/main" id="{537A5E0B-7163-474C-83FA-55E27CC398F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8824695"/>
              </p:ext>
            </p:extLst>
          </p:nvPr>
        </p:nvGraphicFramePr>
        <p:xfrm>
          <a:off x="7688824" y="565510"/>
          <a:ext cx="4242120" cy="28634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5628169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C63839-78A3-291D-B4DC-049665CCDB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data 8">
            <a:extLst>
              <a:ext uri="{FF2B5EF4-FFF2-40B4-BE49-F238E27FC236}">
                <a16:creationId xmlns:a16="http://schemas.microsoft.com/office/drawing/2014/main" id="{8E9FD105-7F87-D885-70F7-63FC966013B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rtl="0"/>
            <a:r>
              <a:rPr lang="it-IT" dirty="0"/>
              <a:t>A.A. 2024/2025</a:t>
            </a:r>
          </a:p>
        </p:txBody>
      </p:sp>
      <p:sp>
        <p:nvSpPr>
          <p:cNvPr id="11" name="Segnaposto numero diapositiva 10">
            <a:extLst>
              <a:ext uri="{FF2B5EF4-FFF2-40B4-BE49-F238E27FC236}">
                <a16:creationId xmlns:a16="http://schemas.microsoft.com/office/drawing/2014/main" id="{22797A81-EA09-790F-077D-2CCB628858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rtl="0"/>
            <a:r>
              <a:rPr lang="it-IT" dirty="0"/>
              <a:t>20</a:t>
            </a:r>
          </a:p>
        </p:txBody>
      </p:sp>
      <p:sp>
        <p:nvSpPr>
          <p:cNvPr id="14" name="Titolo 1">
            <a:extLst>
              <a:ext uri="{FF2B5EF4-FFF2-40B4-BE49-F238E27FC236}">
                <a16:creationId xmlns:a16="http://schemas.microsoft.com/office/drawing/2014/main" id="{8F1996BA-6F98-3378-6F95-750E3B1AFA53}"/>
              </a:ext>
            </a:extLst>
          </p:cNvPr>
          <p:cNvSpPr txBox="1">
            <a:spLocks/>
          </p:cNvSpPr>
          <p:nvPr/>
        </p:nvSpPr>
        <p:spPr>
          <a:xfrm>
            <a:off x="968309" y="88903"/>
            <a:ext cx="9996638" cy="65237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2300" b="1" dirty="0"/>
              <a:t>Valutazione del contenuto di vuoti: Miscela </a:t>
            </a:r>
            <a:r>
              <a:rPr lang="it-IT" sz="2300" b="1" dirty="0" err="1"/>
              <a:t>acr</a:t>
            </a:r>
            <a:r>
              <a:rPr lang="it-IT" sz="2300" b="1" dirty="0"/>
              <a:t> SP2-20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BF71FEA6-4B05-3409-ABDA-D844D991E4B2}"/>
              </a:ext>
            </a:extLst>
          </p:cNvPr>
          <p:cNvSpPr txBox="1"/>
          <p:nvPr/>
        </p:nvSpPr>
        <p:spPr>
          <a:xfrm>
            <a:off x="2614058" y="551521"/>
            <a:ext cx="67051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1600" dirty="0"/>
              <a:t>Prima miscela realizzata e primi provini compattati: inizialmente si è imposto un limite massimo di 120 giri (N</a:t>
            </a:r>
            <a:r>
              <a:rPr lang="it-IT" sz="1600" baseline="-25000" dirty="0"/>
              <a:t>DESIGN</a:t>
            </a:r>
            <a:r>
              <a:rPr lang="it-IT" sz="1600" dirty="0"/>
              <a:t>), successivamente rimosso.</a:t>
            </a:r>
          </a:p>
        </p:txBody>
      </p:sp>
      <p:sp>
        <p:nvSpPr>
          <p:cNvPr id="15" name="Segnaposto piè di pagina 4">
            <a:extLst>
              <a:ext uri="{FF2B5EF4-FFF2-40B4-BE49-F238E27FC236}">
                <a16:creationId xmlns:a16="http://schemas.microsoft.com/office/drawing/2014/main" id="{E6B7DFA0-5FA9-74CC-3CCF-010551E3223D}"/>
              </a:ext>
            </a:extLst>
          </p:cNvPr>
          <p:cNvSpPr txBox="1">
            <a:spLocks/>
          </p:cNvSpPr>
          <p:nvPr/>
        </p:nvSpPr>
        <p:spPr>
          <a:xfrm>
            <a:off x="5966628" y="6410272"/>
            <a:ext cx="2526582" cy="257279"/>
          </a:xfrm>
          <a:prstGeom prst="rect">
            <a:avLst/>
          </a:prstGeom>
        </p:spPr>
        <p:txBody>
          <a:bodyPr rtlCol="0"/>
          <a:lstStyle>
            <a:defPPr rtl="0"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STUDIO DI MISCELE BITUMINOSE SOSTENIBILI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5A0C4608-7940-8A87-EBCD-12EC9D8DA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140" y="1240090"/>
            <a:ext cx="6658520" cy="4985324"/>
          </a:xfrm>
          <a:prstGeom prst="rect">
            <a:avLst/>
          </a:prstGeom>
        </p:spPr>
      </p:pic>
      <p:graphicFrame>
        <p:nvGraphicFramePr>
          <p:cNvPr id="4" name="Grafico 3">
            <a:extLst>
              <a:ext uri="{FF2B5EF4-FFF2-40B4-BE49-F238E27FC236}">
                <a16:creationId xmlns:a16="http://schemas.microsoft.com/office/drawing/2014/main" id="{676A7342-65DD-CAD5-735A-28737621E6F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7408665"/>
              </p:ext>
            </p:extLst>
          </p:nvPr>
        </p:nvGraphicFramePr>
        <p:xfrm>
          <a:off x="7293732" y="1203899"/>
          <a:ext cx="4646128" cy="26436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Grafico 4">
            <a:extLst>
              <a:ext uri="{FF2B5EF4-FFF2-40B4-BE49-F238E27FC236}">
                <a16:creationId xmlns:a16="http://schemas.microsoft.com/office/drawing/2014/main" id="{CA889FAA-633E-454B-9E80-8D3463B8B11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90672731"/>
              </p:ext>
            </p:extLst>
          </p:nvPr>
        </p:nvGraphicFramePr>
        <p:xfrm>
          <a:off x="7293732" y="3757605"/>
          <a:ext cx="4646128" cy="2467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6171681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719F29B-F233-48AF-8261-F33A4E079E3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7550" y="340352"/>
            <a:ext cx="3171825" cy="669274"/>
          </a:xfrm>
        </p:spPr>
        <p:txBody>
          <a:bodyPr rtlCol="0">
            <a:normAutofit/>
          </a:bodyPr>
          <a:lstStyle/>
          <a:p>
            <a:pPr algn="ctr" rtl="0"/>
            <a:r>
              <a:rPr lang="it-IT" sz="3200" b="1" dirty="0"/>
              <a:t>INTRODUZIONE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35E3EA69-4E0E-41BD-8095-A124225A264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5972" y="1352572"/>
            <a:ext cx="5476567" cy="4572340"/>
          </a:xfrm>
        </p:spPr>
        <p:txBody>
          <a:bodyPr rtlCol="0">
            <a:noAutofit/>
          </a:bodyPr>
          <a:lstStyle/>
          <a:p>
            <a:pPr marL="285750" indent="-285750" algn="just" rtl="0">
              <a:buFont typeface="Arial" panose="020B0604020202020204" pitchFamily="34" charset="0"/>
              <a:buChar char="•"/>
            </a:pPr>
            <a:r>
              <a:rPr lang="it-IT" sz="1800" dirty="0"/>
              <a:t>Negli ultimi anni: crescente sensibilità ambientale e necessità di perseguire una transizione a sistemi produttivi più sostenibili ed ecologici.</a:t>
            </a:r>
          </a:p>
          <a:p>
            <a:pPr marL="285750" indent="-285750" algn="just" rtl="0">
              <a:buFont typeface="Arial" panose="020B0604020202020204" pitchFamily="34" charset="0"/>
              <a:buChar char="•"/>
            </a:pPr>
            <a:r>
              <a:rPr lang="it-IT" sz="1800" dirty="0"/>
              <a:t>Nel settore delle costruzioni stradali: aumento significativo dell’impiego di materiali di scarto per la produzione di miscele di conglomerato bituminoso sostenibili.</a:t>
            </a:r>
          </a:p>
          <a:p>
            <a:pPr marL="285750" indent="-285750" algn="just" rtl="0">
              <a:buFont typeface="Arial" panose="020B0604020202020204" pitchFamily="34" charset="0"/>
              <a:buChar char="•"/>
            </a:pPr>
            <a:r>
              <a:rPr lang="it-IT" sz="1800" b="1" dirty="0"/>
              <a:t>CAM</a:t>
            </a:r>
            <a:r>
              <a:rPr lang="it-IT" sz="1800" dirty="0"/>
              <a:t>: documento nel quale si definiscono i Criteri Ambientali Minimi, redatti con l’obiettivo di ridurre gli impatti ambientali generati dai lavori di costruzione, manutenzione e adeguamento delle infrastrutture stradali.</a:t>
            </a:r>
          </a:p>
        </p:txBody>
      </p:sp>
      <p:sp>
        <p:nvSpPr>
          <p:cNvPr id="6" name="Segnaposto data 5">
            <a:extLst>
              <a:ext uri="{FF2B5EF4-FFF2-40B4-BE49-F238E27FC236}">
                <a16:creationId xmlns:a16="http://schemas.microsoft.com/office/drawing/2014/main" id="{B69DF042-37C5-4E09-AA4C-AA66649C953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33500" y="6356350"/>
            <a:ext cx="985157" cy="365125"/>
          </a:xfrm>
        </p:spPr>
        <p:txBody>
          <a:bodyPr rtlCol="0"/>
          <a:lstStyle/>
          <a:p>
            <a:pPr rtl="0"/>
            <a:r>
              <a:rPr lang="it-IT" dirty="0"/>
              <a:t>A.A. 2024/2025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F29EA23-F34E-486A-B8B2-0C3019266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53463" y="6355889"/>
            <a:ext cx="2482842" cy="365125"/>
          </a:xfrm>
        </p:spPr>
        <p:txBody>
          <a:bodyPr rtlCol="0"/>
          <a:lstStyle/>
          <a:p>
            <a:pPr rtl="0"/>
            <a:r>
              <a:rPr lang="it-IT" dirty="0"/>
              <a:t>STUDIO DI MISCELE BITUMINOSE SOSTENIBILI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28F602C-7F98-4C02-99D4-ED65E00D6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536305" y="6356350"/>
            <a:ext cx="987552" cy="365125"/>
          </a:xfrm>
        </p:spPr>
        <p:txBody>
          <a:bodyPr rtlCol="0"/>
          <a:lstStyle/>
          <a:p>
            <a:pPr rtl="0"/>
            <a:r>
              <a:rPr lang="it-IT" dirty="0"/>
              <a:t>1</a:t>
            </a:r>
          </a:p>
        </p:txBody>
      </p:sp>
      <p:pic>
        <p:nvPicPr>
          <p:cNvPr id="8" name="Immagine 7" descr="Immagine che contiene testo, schermata, Carattere, Stampa&#10;&#10;Il contenuto generato dall'IA potrebbe non essere corretto.">
            <a:extLst>
              <a:ext uri="{FF2B5EF4-FFF2-40B4-BE49-F238E27FC236}">
                <a16:creationId xmlns:a16="http://schemas.microsoft.com/office/drawing/2014/main" id="{2660163F-C23C-D349-DBA6-A0E48CDD45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474" y="251861"/>
            <a:ext cx="4483236" cy="6286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4949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C63162-2521-2622-3D20-6264453A43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egnaposto data 31">
            <a:extLst>
              <a:ext uri="{FF2B5EF4-FFF2-40B4-BE49-F238E27FC236}">
                <a16:creationId xmlns:a16="http://schemas.microsoft.com/office/drawing/2014/main" id="{044B2FB9-2752-255E-174F-6663AE7D8E3A}"/>
              </a:ext>
            </a:extLst>
          </p:cNvPr>
          <p:cNvSpPr>
            <a:spLocks noGrp="1"/>
          </p:cNvSpPr>
          <p:nvPr>
            <p:ph type="dt" sz="half" idx="20"/>
          </p:nvPr>
        </p:nvSpPr>
        <p:spPr>
          <a:xfrm>
            <a:off x="5919680" y="6356350"/>
            <a:ext cx="947516" cy="365125"/>
          </a:xfrm>
        </p:spPr>
        <p:txBody>
          <a:bodyPr rtlCol="0"/>
          <a:lstStyle/>
          <a:p>
            <a:pPr rtl="0"/>
            <a:r>
              <a:rPr lang="it-IT" dirty="0"/>
              <a:t>A.A. 2024/2025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6FA3AC6-D7EC-2798-701F-64D7862D6C01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700656" y="6356350"/>
            <a:ext cx="653143" cy="365125"/>
          </a:xfrm>
        </p:spPr>
        <p:txBody>
          <a:bodyPr rtlCol="0"/>
          <a:lstStyle/>
          <a:p>
            <a:pPr rtl="0"/>
            <a:r>
              <a:rPr lang="it-IT" dirty="0"/>
              <a:t>21</a:t>
            </a:r>
          </a:p>
        </p:txBody>
      </p:sp>
      <p:sp>
        <p:nvSpPr>
          <p:cNvPr id="23" name="Titolo 1">
            <a:extLst>
              <a:ext uri="{FF2B5EF4-FFF2-40B4-BE49-F238E27FC236}">
                <a16:creationId xmlns:a16="http://schemas.microsoft.com/office/drawing/2014/main" id="{7C02F6BF-94FB-C4CE-1F05-24837815EC70}"/>
              </a:ext>
            </a:extLst>
          </p:cNvPr>
          <p:cNvSpPr txBox="1">
            <a:spLocks/>
          </p:cNvSpPr>
          <p:nvPr/>
        </p:nvSpPr>
        <p:spPr>
          <a:xfrm>
            <a:off x="184840" y="136525"/>
            <a:ext cx="11469679" cy="34525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2400" b="1" dirty="0"/>
              <a:t>Valutazione del contenuto di vuoti: dati aggregati per miscela</a:t>
            </a:r>
          </a:p>
        </p:txBody>
      </p:sp>
      <p:sp>
        <p:nvSpPr>
          <p:cNvPr id="17" name="Segnaposto piè di pagina 4">
            <a:extLst>
              <a:ext uri="{FF2B5EF4-FFF2-40B4-BE49-F238E27FC236}">
                <a16:creationId xmlns:a16="http://schemas.microsoft.com/office/drawing/2014/main" id="{52B5F53B-E7F7-684D-243B-65B8229A5722}"/>
              </a:ext>
            </a:extLst>
          </p:cNvPr>
          <p:cNvSpPr txBox="1">
            <a:spLocks/>
          </p:cNvSpPr>
          <p:nvPr/>
        </p:nvSpPr>
        <p:spPr>
          <a:xfrm>
            <a:off x="7872836" y="6409918"/>
            <a:ext cx="2526582" cy="257279"/>
          </a:xfrm>
          <a:prstGeom prst="rect">
            <a:avLst/>
          </a:prstGeom>
        </p:spPr>
        <p:txBody>
          <a:bodyPr rtlCol="0"/>
          <a:lstStyle>
            <a:defPPr rtl="0"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STUDIO DI MISCELE BITUMINOSE SOSTENIBILI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B3B50F7E-7FEF-CC9C-EE52-68FF60379183}"/>
              </a:ext>
            </a:extLst>
          </p:cNvPr>
          <p:cNvSpPr txBox="1"/>
          <p:nvPr/>
        </p:nvSpPr>
        <p:spPr>
          <a:xfrm>
            <a:off x="184840" y="716866"/>
            <a:ext cx="3077692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/>
              <a:t>Considerando una tolleranza dello 0,4%, l’obiettivo di ottenere provini (mediamente) a parità di vuoti per ciascuna miscela, può dirsi essenzialmente raggiunto;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/>
              <a:t>Si nota una certa variabilità nel numero di giri necessari a raggiungere l’altezza (e di conseguenza il contenuto di vuoti) target, sia tra provino e provino, che, in media, tra le diverse miscele;</a:t>
            </a:r>
          </a:p>
          <a:p>
            <a:endParaRPr lang="it-IT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/>
              <a:t>Le miscele contenenti compound polimerico presentano una miglior lavorabilità, come testimoniato dal Construction </a:t>
            </a:r>
            <a:r>
              <a:rPr lang="it-IT" sz="1600" dirty="0" err="1"/>
              <a:t>Densification</a:t>
            </a:r>
            <a:r>
              <a:rPr lang="it-IT" sz="1600" dirty="0"/>
              <a:t> Index (CDI).</a:t>
            </a:r>
          </a:p>
        </p:txBody>
      </p:sp>
      <p:graphicFrame>
        <p:nvGraphicFramePr>
          <p:cNvPr id="2" name="Grafico 1">
            <a:extLst>
              <a:ext uri="{FF2B5EF4-FFF2-40B4-BE49-F238E27FC236}">
                <a16:creationId xmlns:a16="http://schemas.microsoft.com/office/drawing/2014/main" id="{27049563-F3D2-7D4D-83AB-82214ED46C9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14352944"/>
              </p:ext>
            </p:extLst>
          </p:nvPr>
        </p:nvGraphicFramePr>
        <p:xfrm>
          <a:off x="3262532" y="2757597"/>
          <a:ext cx="4513758" cy="31197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Grafico 2">
            <a:extLst>
              <a:ext uri="{FF2B5EF4-FFF2-40B4-BE49-F238E27FC236}">
                <a16:creationId xmlns:a16="http://schemas.microsoft.com/office/drawing/2014/main" id="{A365ECEC-CA4D-F01E-E50B-CB7E5C3225B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31378824"/>
              </p:ext>
            </p:extLst>
          </p:nvPr>
        </p:nvGraphicFramePr>
        <p:xfrm>
          <a:off x="7872836" y="2777450"/>
          <a:ext cx="4134324" cy="28269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Tabella 4">
            <a:extLst>
              <a:ext uri="{FF2B5EF4-FFF2-40B4-BE49-F238E27FC236}">
                <a16:creationId xmlns:a16="http://schemas.microsoft.com/office/drawing/2014/main" id="{F3FE86E4-A7A9-873B-A8D6-395724A196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9039901"/>
              </p:ext>
            </p:extLst>
          </p:nvPr>
        </p:nvGraphicFramePr>
        <p:xfrm>
          <a:off x="4931628" y="716866"/>
          <a:ext cx="5496233" cy="1591516"/>
        </p:xfrm>
        <a:graphic>
          <a:graphicData uri="http://schemas.openxmlformats.org/drawingml/2006/table">
            <a:tbl>
              <a:tblPr/>
              <a:tblGrid>
                <a:gridCol w="867826">
                  <a:extLst>
                    <a:ext uri="{9D8B030D-6E8A-4147-A177-3AD203B41FA5}">
                      <a16:colId xmlns:a16="http://schemas.microsoft.com/office/drawing/2014/main" val="1855166064"/>
                    </a:ext>
                  </a:extLst>
                </a:gridCol>
                <a:gridCol w="661201">
                  <a:extLst>
                    <a:ext uri="{9D8B030D-6E8A-4147-A177-3AD203B41FA5}">
                      <a16:colId xmlns:a16="http://schemas.microsoft.com/office/drawing/2014/main" val="1340546524"/>
                    </a:ext>
                  </a:extLst>
                </a:gridCol>
                <a:gridCol w="661201">
                  <a:extLst>
                    <a:ext uri="{9D8B030D-6E8A-4147-A177-3AD203B41FA5}">
                      <a16:colId xmlns:a16="http://schemas.microsoft.com/office/drawing/2014/main" val="2719431865"/>
                    </a:ext>
                  </a:extLst>
                </a:gridCol>
                <a:gridCol w="661201">
                  <a:extLst>
                    <a:ext uri="{9D8B030D-6E8A-4147-A177-3AD203B41FA5}">
                      <a16:colId xmlns:a16="http://schemas.microsoft.com/office/drawing/2014/main" val="3553026119"/>
                    </a:ext>
                  </a:extLst>
                </a:gridCol>
                <a:gridCol w="661201">
                  <a:extLst>
                    <a:ext uri="{9D8B030D-6E8A-4147-A177-3AD203B41FA5}">
                      <a16:colId xmlns:a16="http://schemas.microsoft.com/office/drawing/2014/main" val="20481531"/>
                    </a:ext>
                  </a:extLst>
                </a:gridCol>
                <a:gridCol w="661201">
                  <a:extLst>
                    <a:ext uri="{9D8B030D-6E8A-4147-A177-3AD203B41FA5}">
                      <a16:colId xmlns:a16="http://schemas.microsoft.com/office/drawing/2014/main" val="2356038459"/>
                    </a:ext>
                  </a:extLst>
                </a:gridCol>
                <a:gridCol w="661201">
                  <a:extLst>
                    <a:ext uri="{9D8B030D-6E8A-4147-A177-3AD203B41FA5}">
                      <a16:colId xmlns:a16="http://schemas.microsoft.com/office/drawing/2014/main" val="1246064692"/>
                    </a:ext>
                  </a:extLst>
                </a:gridCol>
                <a:gridCol w="661201">
                  <a:extLst>
                    <a:ext uri="{9D8B030D-6E8A-4147-A177-3AD203B41FA5}">
                      <a16:colId xmlns:a16="http://schemas.microsoft.com/office/drawing/2014/main" val="1746566133"/>
                    </a:ext>
                  </a:extLst>
                </a:gridCol>
              </a:tblGrid>
              <a:tr h="29034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Miscela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N</a:t>
                      </a:r>
                      <a:r>
                        <a:rPr lang="it-IT" sz="11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giri,avg</a:t>
                      </a:r>
                      <a:endParaRPr lang="it-IT" sz="11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v</a:t>
                      </a:r>
                      <a:r>
                        <a:rPr lang="it-IT" sz="11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geo</a:t>
                      </a: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 [%]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v</a:t>
                      </a:r>
                      <a:r>
                        <a:rPr lang="it-IT" sz="11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ssd</a:t>
                      </a: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 [%]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Δ</a:t>
                      </a: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v [%]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C1 [%]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k [-]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CDI [-]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3479572"/>
                  </a:ext>
                </a:extLst>
              </a:tr>
              <a:tr h="25808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ACR SP2-20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123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6.98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3.64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3.34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83.04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6.53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31.82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04807094"/>
                  </a:ext>
                </a:extLst>
              </a:tr>
              <a:tr h="25808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ACR PMB-20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215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7.08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3.50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3.58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81.40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6.66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103.10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4884470"/>
                  </a:ext>
                </a:extLst>
              </a:tr>
              <a:tr h="25808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ACR REF-20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277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7.05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3.78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3.28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80.67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6.51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175.58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0184554"/>
                  </a:ext>
                </a:extLst>
              </a:tr>
              <a:tr h="25808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ACR SP2-50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219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7.02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3.87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3.15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81.92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6.34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97.31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6480339"/>
                  </a:ext>
                </a:extLst>
              </a:tr>
              <a:tr h="268836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ACR PMB-50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226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7.01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3.80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3.20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81.69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6.32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104.18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58045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62178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66AF62-6418-2F7D-0964-F5C783062D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egnaposto data 31">
            <a:extLst>
              <a:ext uri="{FF2B5EF4-FFF2-40B4-BE49-F238E27FC236}">
                <a16:creationId xmlns:a16="http://schemas.microsoft.com/office/drawing/2014/main" id="{C7E50F48-9095-7457-1E8E-A8763D56312E}"/>
              </a:ext>
            </a:extLst>
          </p:cNvPr>
          <p:cNvSpPr>
            <a:spLocks noGrp="1"/>
          </p:cNvSpPr>
          <p:nvPr>
            <p:ph type="dt" sz="half" idx="20"/>
          </p:nvPr>
        </p:nvSpPr>
        <p:spPr>
          <a:xfrm>
            <a:off x="5919680" y="6356350"/>
            <a:ext cx="947516" cy="365125"/>
          </a:xfrm>
        </p:spPr>
        <p:txBody>
          <a:bodyPr rtlCol="0"/>
          <a:lstStyle/>
          <a:p>
            <a:pPr rtl="0"/>
            <a:r>
              <a:rPr lang="it-IT" dirty="0"/>
              <a:t>A.A. 2024/2025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1B12810-D94B-74D3-CE23-F31271184CA9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700656" y="6356350"/>
            <a:ext cx="653143" cy="365125"/>
          </a:xfrm>
        </p:spPr>
        <p:txBody>
          <a:bodyPr rtlCol="0"/>
          <a:lstStyle/>
          <a:p>
            <a:pPr rtl="0"/>
            <a:r>
              <a:rPr lang="it-IT" dirty="0"/>
              <a:t>22</a:t>
            </a:r>
          </a:p>
        </p:txBody>
      </p:sp>
      <p:sp>
        <p:nvSpPr>
          <p:cNvPr id="23" name="Titolo 1">
            <a:extLst>
              <a:ext uri="{FF2B5EF4-FFF2-40B4-BE49-F238E27FC236}">
                <a16:creationId xmlns:a16="http://schemas.microsoft.com/office/drawing/2014/main" id="{A1591500-CBD2-CCC5-E390-50914295B262}"/>
              </a:ext>
            </a:extLst>
          </p:cNvPr>
          <p:cNvSpPr txBox="1">
            <a:spLocks/>
          </p:cNvSpPr>
          <p:nvPr/>
        </p:nvSpPr>
        <p:spPr>
          <a:xfrm>
            <a:off x="171714" y="138371"/>
            <a:ext cx="11567239" cy="64929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b="1" dirty="0"/>
              <a:t>Determinazione dei moduli di rigidezza</a:t>
            </a:r>
          </a:p>
          <a:p>
            <a:pPr algn="ctr"/>
            <a:r>
              <a:rPr lang="it-IT" sz="1600" b="1" dirty="0"/>
              <a:t>En 12697-26</a:t>
            </a:r>
          </a:p>
        </p:txBody>
      </p:sp>
      <p:sp>
        <p:nvSpPr>
          <p:cNvPr id="17" name="Segnaposto piè di pagina 4">
            <a:extLst>
              <a:ext uri="{FF2B5EF4-FFF2-40B4-BE49-F238E27FC236}">
                <a16:creationId xmlns:a16="http://schemas.microsoft.com/office/drawing/2014/main" id="{02E808BC-31B3-40F4-15BF-2C54D64E2947}"/>
              </a:ext>
            </a:extLst>
          </p:cNvPr>
          <p:cNvSpPr txBox="1">
            <a:spLocks/>
          </p:cNvSpPr>
          <p:nvPr/>
        </p:nvSpPr>
        <p:spPr>
          <a:xfrm>
            <a:off x="7872836" y="6409918"/>
            <a:ext cx="2526582" cy="257279"/>
          </a:xfrm>
          <a:prstGeom prst="rect">
            <a:avLst/>
          </a:prstGeom>
        </p:spPr>
        <p:txBody>
          <a:bodyPr rtlCol="0"/>
          <a:lstStyle>
            <a:defPPr rtl="0"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STUDIO DI MISCELE BITUMINOSE SOSTENIBILI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6C47B262-D064-E2B9-3DD3-35EFB929EDCA}"/>
              </a:ext>
            </a:extLst>
          </p:cNvPr>
          <p:cNvSpPr txBox="1"/>
          <p:nvPr/>
        </p:nvSpPr>
        <p:spPr>
          <a:xfrm>
            <a:off x="304065" y="787664"/>
            <a:ext cx="6943819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600" dirty="0"/>
              <a:t>CIT-CY: per ciascun provino è stato valutato il modulo di rigidezza in campo visco-elastico lineare ai sensi della EN 12697-26 </a:t>
            </a:r>
            <a:r>
              <a:rPr lang="it-IT" sz="1600" dirty="0" err="1"/>
              <a:t>Annex</a:t>
            </a:r>
            <a:r>
              <a:rPr lang="it-IT" sz="1600" dirty="0"/>
              <a:t> C (prova di trazione indiretta in controllo di deformazione), al fine di poter stimare il livello </a:t>
            </a:r>
            <a:r>
              <a:rPr lang="it-IT" sz="1600" dirty="0" err="1"/>
              <a:t>tenso</a:t>
            </a:r>
            <a:r>
              <a:rPr lang="it-IT" sz="1600" dirty="0"/>
              <a:t>-deformativo da applicare nei successivi test a fatica. Si è optato per imporre una massima deformazione orizzontale di 11,2 </a:t>
            </a:r>
            <a:r>
              <a:rPr lang="el-GR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μ</a:t>
            </a:r>
            <a:r>
              <a:rPr lang="it-IT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m, con tempo di carico di 125 </a:t>
            </a:r>
            <a:r>
              <a:rPr lang="it-IT" sz="16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ms</a:t>
            </a:r>
            <a:r>
              <a:rPr lang="it-IT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 periodo pari  a 3 s;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it-IT" sz="16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600" dirty="0"/>
              <a:t>4PB-PR: per ciascun provino viene determinato il modulo complesso, ai sensi della EN 12697-26 </a:t>
            </a:r>
            <a:r>
              <a:rPr lang="it-IT" sz="1600" dirty="0" err="1"/>
              <a:t>Annex</a:t>
            </a:r>
            <a:r>
              <a:rPr lang="it-IT" sz="1600" dirty="0"/>
              <a:t> B. Si effettuano 9 misurazioni per i seguenti valori di frequenza: 0.1 Hz, 0.2 Hz, 0.5 Hz, 1 Hz, 2 Hz, 5 Hz, 10 Hz, 20 Hz e ,nuovamente, 0.1 Hz.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it-IT" sz="16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600" dirty="0"/>
              <a:t>Tutti i test sono stati eseguiti alla temperatura di 20 °C;</a:t>
            </a:r>
          </a:p>
        </p:txBody>
      </p:sp>
      <p:pic>
        <p:nvPicPr>
          <p:cNvPr id="7" name="Immagine 6" descr="Immagine che contiene acciaio, interno, ingegneria, metallo&#10;&#10;Il contenuto generato dall'IA potrebbe non essere corretto.">
            <a:extLst>
              <a:ext uri="{FF2B5EF4-FFF2-40B4-BE49-F238E27FC236}">
                <a16:creationId xmlns:a16="http://schemas.microsoft.com/office/drawing/2014/main" id="{53B3627A-D9D5-FBCC-2AD5-DD34F590E6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3964" y="930974"/>
            <a:ext cx="4084989" cy="5425376"/>
          </a:xfrm>
          <a:prstGeom prst="rect">
            <a:avLst/>
          </a:prstGeom>
        </p:spPr>
      </p:pic>
      <p:pic>
        <p:nvPicPr>
          <p:cNvPr id="3" name="Immagine 2" descr="Immagine che contiene testo, schermata, Diagramma, linea&#10;&#10;Il contenuto generato dall'IA potrebbe non essere corretto.">
            <a:extLst>
              <a:ext uri="{FF2B5EF4-FFF2-40B4-BE49-F238E27FC236}">
                <a16:creationId xmlns:a16="http://schemas.microsoft.com/office/drawing/2014/main" id="{E2AFB177-03C6-9215-C058-CC8167E2D3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1549" y="4092789"/>
            <a:ext cx="5584723" cy="2317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9402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A2FA9D-86C8-2DA3-47A7-C09DB2BAFC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egnaposto data 31">
            <a:extLst>
              <a:ext uri="{FF2B5EF4-FFF2-40B4-BE49-F238E27FC236}">
                <a16:creationId xmlns:a16="http://schemas.microsoft.com/office/drawing/2014/main" id="{0B094CE7-BC4C-23D0-C1AE-FF3351E73201}"/>
              </a:ext>
            </a:extLst>
          </p:cNvPr>
          <p:cNvSpPr>
            <a:spLocks noGrp="1"/>
          </p:cNvSpPr>
          <p:nvPr>
            <p:ph type="dt" sz="half" idx="20"/>
          </p:nvPr>
        </p:nvSpPr>
        <p:spPr>
          <a:xfrm>
            <a:off x="5919680" y="6356350"/>
            <a:ext cx="947516" cy="365125"/>
          </a:xfrm>
        </p:spPr>
        <p:txBody>
          <a:bodyPr rtlCol="0"/>
          <a:lstStyle/>
          <a:p>
            <a:pPr rtl="0"/>
            <a:r>
              <a:rPr lang="it-IT" dirty="0"/>
              <a:t>A.A. 2024/2025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E00DEE5-BAB6-A649-EA83-710D2C4D3529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700656" y="6356350"/>
            <a:ext cx="653143" cy="365125"/>
          </a:xfrm>
        </p:spPr>
        <p:txBody>
          <a:bodyPr rtlCol="0"/>
          <a:lstStyle/>
          <a:p>
            <a:pPr rtl="0"/>
            <a:r>
              <a:rPr lang="it-IT" dirty="0"/>
              <a:t>23</a:t>
            </a:r>
          </a:p>
        </p:txBody>
      </p:sp>
      <p:sp>
        <p:nvSpPr>
          <p:cNvPr id="23" name="Titolo 1">
            <a:extLst>
              <a:ext uri="{FF2B5EF4-FFF2-40B4-BE49-F238E27FC236}">
                <a16:creationId xmlns:a16="http://schemas.microsoft.com/office/drawing/2014/main" id="{DAB1B2E0-8BE3-5802-BC86-C747548895A6}"/>
              </a:ext>
            </a:extLst>
          </p:cNvPr>
          <p:cNvSpPr txBox="1">
            <a:spLocks/>
          </p:cNvSpPr>
          <p:nvPr/>
        </p:nvSpPr>
        <p:spPr>
          <a:xfrm>
            <a:off x="143636" y="273127"/>
            <a:ext cx="11495930" cy="52309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b="1" dirty="0"/>
              <a:t>Determinazione dei moduli di rigidezza IT-CY: sp2-20</a:t>
            </a:r>
          </a:p>
        </p:txBody>
      </p:sp>
      <p:sp>
        <p:nvSpPr>
          <p:cNvPr id="17" name="Segnaposto piè di pagina 4">
            <a:extLst>
              <a:ext uri="{FF2B5EF4-FFF2-40B4-BE49-F238E27FC236}">
                <a16:creationId xmlns:a16="http://schemas.microsoft.com/office/drawing/2014/main" id="{B7CE4907-EE8E-9ED4-D522-BFEB35E1181D}"/>
              </a:ext>
            </a:extLst>
          </p:cNvPr>
          <p:cNvSpPr txBox="1">
            <a:spLocks/>
          </p:cNvSpPr>
          <p:nvPr/>
        </p:nvSpPr>
        <p:spPr>
          <a:xfrm>
            <a:off x="7872836" y="6409918"/>
            <a:ext cx="2526582" cy="257279"/>
          </a:xfrm>
          <a:prstGeom prst="rect">
            <a:avLst/>
          </a:prstGeom>
        </p:spPr>
        <p:txBody>
          <a:bodyPr rtlCol="0"/>
          <a:lstStyle>
            <a:defPPr rtl="0"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STUDIO DI MISCELE BITUMINOSE SOSTENIBILI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FBBFB84A-E4B3-8C2F-8BCF-579227A0C548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262387" y="765120"/>
            <a:ext cx="6131051" cy="617306"/>
          </a:xfrm>
          <a:prstGeom prst="rect">
            <a:avLst/>
          </a:prstGeom>
        </p:spPr>
      </p:pic>
      <p:graphicFrame>
        <p:nvGraphicFramePr>
          <p:cNvPr id="7" name="Grafico 6">
            <a:extLst>
              <a:ext uri="{FF2B5EF4-FFF2-40B4-BE49-F238E27FC236}">
                <a16:creationId xmlns:a16="http://schemas.microsoft.com/office/drawing/2014/main" id="{AA87AE7B-6856-47D8-8DB4-82A0B3EF3C0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52777768"/>
              </p:ext>
            </p:extLst>
          </p:nvPr>
        </p:nvGraphicFramePr>
        <p:xfrm>
          <a:off x="6552894" y="1716528"/>
          <a:ext cx="5025407" cy="34249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8" name="Immagine 7">
            <a:extLst>
              <a:ext uri="{FF2B5EF4-FFF2-40B4-BE49-F238E27FC236}">
                <a16:creationId xmlns:a16="http://schemas.microsoft.com/office/drawing/2014/main" id="{F8C5AAB8-A8E5-BCB0-C107-DE60BCA765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644" y="1509531"/>
            <a:ext cx="5956535" cy="4900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2489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256A14-D603-223C-A380-7C992ACF05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egnaposto data 31">
            <a:extLst>
              <a:ext uri="{FF2B5EF4-FFF2-40B4-BE49-F238E27FC236}">
                <a16:creationId xmlns:a16="http://schemas.microsoft.com/office/drawing/2014/main" id="{4C3B6C79-0B2F-FADF-2023-A9255A9200ED}"/>
              </a:ext>
            </a:extLst>
          </p:cNvPr>
          <p:cNvSpPr>
            <a:spLocks noGrp="1"/>
          </p:cNvSpPr>
          <p:nvPr>
            <p:ph type="dt" sz="half" idx="20"/>
          </p:nvPr>
        </p:nvSpPr>
        <p:spPr>
          <a:xfrm>
            <a:off x="5919680" y="6356350"/>
            <a:ext cx="947516" cy="365125"/>
          </a:xfrm>
        </p:spPr>
        <p:txBody>
          <a:bodyPr rtlCol="0"/>
          <a:lstStyle/>
          <a:p>
            <a:pPr rtl="0"/>
            <a:r>
              <a:rPr lang="it-IT" dirty="0"/>
              <a:t>A.A. 2024/2025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C4CE164-4316-EE70-322B-ECFAAD454649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700656" y="6356350"/>
            <a:ext cx="653143" cy="365125"/>
          </a:xfrm>
        </p:spPr>
        <p:txBody>
          <a:bodyPr rtlCol="0"/>
          <a:lstStyle/>
          <a:p>
            <a:pPr rtl="0"/>
            <a:r>
              <a:rPr lang="it-IT" dirty="0"/>
              <a:t>24</a:t>
            </a:r>
          </a:p>
        </p:txBody>
      </p:sp>
      <p:sp>
        <p:nvSpPr>
          <p:cNvPr id="23" name="Titolo 1">
            <a:extLst>
              <a:ext uri="{FF2B5EF4-FFF2-40B4-BE49-F238E27FC236}">
                <a16:creationId xmlns:a16="http://schemas.microsoft.com/office/drawing/2014/main" id="{B7BAF60F-6CF4-6CD2-0701-721BC43E79FD}"/>
              </a:ext>
            </a:extLst>
          </p:cNvPr>
          <p:cNvSpPr txBox="1">
            <a:spLocks/>
          </p:cNvSpPr>
          <p:nvPr/>
        </p:nvSpPr>
        <p:spPr>
          <a:xfrm>
            <a:off x="143636" y="273127"/>
            <a:ext cx="11495930" cy="52309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b="1" dirty="0"/>
              <a:t>Determinazione dei moduli di rigidezza IT-CY: pmb-20</a:t>
            </a:r>
          </a:p>
        </p:txBody>
      </p:sp>
      <p:sp>
        <p:nvSpPr>
          <p:cNvPr id="17" name="Segnaposto piè di pagina 4">
            <a:extLst>
              <a:ext uri="{FF2B5EF4-FFF2-40B4-BE49-F238E27FC236}">
                <a16:creationId xmlns:a16="http://schemas.microsoft.com/office/drawing/2014/main" id="{432821FF-C688-1BF0-AACC-25FE47A3BC2F}"/>
              </a:ext>
            </a:extLst>
          </p:cNvPr>
          <p:cNvSpPr txBox="1">
            <a:spLocks/>
          </p:cNvSpPr>
          <p:nvPr/>
        </p:nvSpPr>
        <p:spPr>
          <a:xfrm>
            <a:off x="7872836" y="6409918"/>
            <a:ext cx="2526582" cy="257279"/>
          </a:xfrm>
          <a:prstGeom prst="rect">
            <a:avLst/>
          </a:prstGeom>
        </p:spPr>
        <p:txBody>
          <a:bodyPr rtlCol="0"/>
          <a:lstStyle>
            <a:defPPr rtl="0"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STUDIO DI MISCELE BITUMINOSE SOSTENIBILI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D0ABCD04-8F7D-5B2E-F54C-E4A47FFCDA13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408777" y="794080"/>
            <a:ext cx="6131051" cy="618559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CC3ED4AE-D774-5A7F-C21A-52DC005A6B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8777" y="1506620"/>
            <a:ext cx="6131051" cy="4849730"/>
          </a:xfrm>
          <a:prstGeom prst="rect">
            <a:avLst/>
          </a:prstGeom>
        </p:spPr>
      </p:pic>
      <p:graphicFrame>
        <p:nvGraphicFramePr>
          <p:cNvPr id="3" name="Grafico 2">
            <a:extLst>
              <a:ext uri="{FF2B5EF4-FFF2-40B4-BE49-F238E27FC236}">
                <a16:creationId xmlns:a16="http://schemas.microsoft.com/office/drawing/2014/main" id="{1ECB5C45-9CBE-4905-BE54-696F4533C88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12872720"/>
              </p:ext>
            </p:extLst>
          </p:nvPr>
        </p:nvGraphicFramePr>
        <p:xfrm>
          <a:off x="6702589" y="1812059"/>
          <a:ext cx="5108104" cy="32338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42219317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F952DA-9461-6022-B654-174DFF0EB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egnaposto data 31">
            <a:extLst>
              <a:ext uri="{FF2B5EF4-FFF2-40B4-BE49-F238E27FC236}">
                <a16:creationId xmlns:a16="http://schemas.microsoft.com/office/drawing/2014/main" id="{CA78D020-0CB8-1B61-9309-A02BEFCB2AFB}"/>
              </a:ext>
            </a:extLst>
          </p:cNvPr>
          <p:cNvSpPr>
            <a:spLocks noGrp="1"/>
          </p:cNvSpPr>
          <p:nvPr>
            <p:ph type="dt" sz="half" idx="20"/>
          </p:nvPr>
        </p:nvSpPr>
        <p:spPr>
          <a:xfrm>
            <a:off x="5919680" y="6356350"/>
            <a:ext cx="947516" cy="365125"/>
          </a:xfrm>
        </p:spPr>
        <p:txBody>
          <a:bodyPr rtlCol="0"/>
          <a:lstStyle/>
          <a:p>
            <a:pPr rtl="0"/>
            <a:r>
              <a:rPr lang="it-IT" dirty="0"/>
              <a:t>A.A. 2024/2025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DB0A869-4627-D41A-1AB8-23E2BBBF9837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700656" y="6356350"/>
            <a:ext cx="653143" cy="365125"/>
          </a:xfrm>
        </p:spPr>
        <p:txBody>
          <a:bodyPr rtlCol="0"/>
          <a:lstStyle/>
          <a:p>
            <a:pPr rtl="0"/>
            <a:r>
              <a:rPr lang="it-IT" dirty="0"/>
              <a:t>25</a:t>
            </a:r>
          </a:p>
        </p:txBody>
      </p:sp>
      <p:sp>
        <p:nvSpPr>
          <p:cNvPr id="23" name="Titolo 1">
            <a:extLst>
              <a:ext uri="{FF2B5EF4-FFF2-40B4-BE49-F238E27FC236}">
                <a16:creationId xmlns:a16="http://schemas.microsoft.com/office/drawing/2014/main" id="{BDB63FF3-CA84-CB5A-7031-F122FD9E1FAD}"/>
              </a:ext>
            </a:extLst>
          </p:cNvPr>
          <p:cNvSpPr txBox="1">
            <a:spLocks/>
          </p:cNvSpPr>
          <p:nvPr/>
        </p:nvSpPr>
        <p:spPr>
          <a:xfrm>
            <a:off x="143636" y="273127"/>
            <a:ext cx="11495930" cy="52309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b="1" dirty="0"/>
              <a:t>Determinazione dei moduli di rigidezza </a:t>
            </a:r>
            <a:r>
              <a:rPr lang="it-IT" b="1" dirty="0" err="1"/>
              <a:t>it-cy</a:t>
            </a:r>
            <a:r>
              <a:rPr lang="it-IT" b="1" dirty="0"/>
              <a:t>: ref-20</a:t>
            </a:r>
          </a:p>
        </p:txBody>
      </p:sp>
      <p:sp>
        <p:nvSpPr>
          <p:cNvPr id="17" name="Segnaposto piè di pagina 4">
            <a:extLst>
              <a:ext uri="{FF2B5EF4-FFF2-40B4-BE49-F238E27FC236}">
                <a16:creationId xmlns:a16="http://schemas.microsoft.com/office/drawing/2014/main" id="{78C6344E-843F-D027-A681-2E3C42502347}"/>
              </a:ext>
            </a:extLst>
          </p:cNvPr>
          <p:cNvSpPr txBox="1">
            <a:spLocks/>
          </p:cNvSpPr>
          <p:nvPr/>
        </p:nvSpPr>
        <p:spPr>
          <a:xfrm>
            <a:off x="7872836" y="6409918"/>
            <a:ext cx="2526582" cy="257279"/>
          </a:xfrm>
          <a:prstGeom prst="rect">
            <a:avLst/>
          </a:prstGeom>
        </p:spPr>
        <p:txBody>
          <a:bodyPr rtlCol="0"/>
          <a:lstStyle>
            <a:defPPr rtl="0"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STUDIO DI MISCELE BITUMINOSE SOSTENIBILI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53754704-59A9-6EA7-1214-D4A054D49362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746910" y="796218"/>
            <a:ext cx="6120286" cy="622451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C494BD6A-F9EB-6DA1-B951-2624D8F4A9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910" y="1580944"/>
            <a:ext cx="6213704" cy="4559496"/>
          </a:xfrm>
          <a:prstGeom prst="rect">
            <a:avLst/>
          </a:prstGeom>
        </p:spPr>
      </p:pic>
      <p:graphicFrame>
        <p:nvGraphicFramePr>
          <p:cNvPr id="9" name="Grafico 8">
            <a:extLst>
              <a:ext uri="{FF2B5EF4-FFF2-40B4-BE49-F238E27FC236}">
                <a16:creationId xmlns:a16="http://schemas.microsoft.com/office/drawing/2014/main" id="{EF98FDA8-C988-43C7-B0D2-8C72AB17AD2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51684867"/>
              </p:ext>
            </p:extLst>
          </p:nvPr>
        </p:nvGraphicFramePr>
        <p:xfrm>
          <a:off x="7117711" y="1659602"/>
          <a:ext cx="4848148" cy="32004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5454916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0DB559-2A45-4E17-ED77-D11DB1AA51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egnaposto data 31">
            <a:extLst>
              <a:ext uri="{FF2B5EF4-FFF2-40B4-BE49-F238E27FC236}">
                <a16:creationId xmlns:a16="http://schemas.microsoft.com/office/drawing/2014/main" id="{C705AE27-B3DA-13E5-5360-6A6529186EF5}"/>
              </a:ext>
            </a:extLst>
          </p:cNvPr>
          <p:cNvSpPr>
            <a:spLocks noGrp="1"/>
          </p:cNvSpPr>
          <p:nvPr>
            <p:ph type="dt" sz="half" idx="20"/>
          </p:nvPr>
        </p:nvSpPr>
        <p:spPr>
          <a:xfrm>
            <a:off x="5919680" y="6356350"/>
            <a:ext cx="947516" cy="365125"/>
          </a:xfrm>
        </p:spPr>
        <p:txBody>
          <a:bodyPr rtlCol="0"/>
          <a:lstStyle/>
          <a:p>
            <a:pPr rtl="0"/>
            <a:r>
              <a:rPr lang="it-IT" dirty="0"/>
              <a:t>A.A. 2024/2025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F4034DC-F32B-91EA-021B-27A4E7E95DD0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700656" y="6356350"/>
            <a:ext cx="653143" cy="365125"/>
          </a:xfrm>
        </p:spPr>
        <p:txBody>
          <a:bodyPr rtlCol="0"/>
          <a:lstStyle/>
          <a:p>
            <a:pPr rtl="0"/>
            <a:r>
              <a:rPr lang="it-IT" dirty="0"/>
              <a:t>26</a:t>
            </a:r>
          </a:p>
        </p:txBody>
      </p:sp>
      <p:sp>
        <p:nvSpPr>
          <p:cNvPr id="23" name="Titolo 1">
            <a:extLst>
              <a:ext uri="{FF2B5EF4-FFF2-40B4-BE49-F238E27FC236}">
                <a16:creationId xmlns:a16="http://schemas.microsoft.com/office/drawing/2014/main" id="{B9BDBCA9-B920-8705-3061-80078F4FEA5C}"/>
              </a:ext>
            </a:extLst>
          </p:cNvPr>
          <p:cNvSpPr txBox="1">
            <a:spLocks/>
          </p:cNvSpPr>
          <p:nvPr/>
        </p:nvSpPr>
        <p:spPr>
          <a:xfrm>
            <a:off x="143636" y="273127"/>
            <a:ext cx="11495930" cy="52309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b="1" dirty="0"/>
              <a:t>Determinazione dei moduli di rigidezza </a:t>
            </a:r>
            <a:r>
              <a:rPr lang="it-IT" b="1" dirty="0" err="1"/>
              <a:t>it-cy</a:t>
            </a:r>
            <a:r>
              <a:rPr lang="it-IT" b="1" dirty="0"/>
              <a:t>: SP2-50</a:t>
            </a:r>
          </a:p>
        </p:txBody>
      </p:sp>
      <p:sp>
        <p:nvSpPr>
          <p:cNvPr id="17" name="Segnaposto piè di pagina 4">
            <a:extLst>
              <a:ext uri="{FF2B5EF4-FFF2-40B4-BE49-F238E27FC236}">
                <a16:creationId xmlns:a16="http://schemas.microsoft.com/office/drawing/2014/main" id="{16C8DEA4-27F7-0E33-2E16-FFA651CC1B59}"/>
              </a:ext>
            </a:extLst>
          </p:cNvPr>
          <p:cNvSpPr txBox="1">
            <a:spLocks/>
          </p:cNvSpPr>
          <p:nvPr/>
        </p:nvSpPr>
        <p:spPr>
          <a:xfrm>
            <a:off x="7872836" y="6409918"/>
            <a:ext cx="2526582" cy="257279"/>
          </a:xfrm>
          <a:prstGeom prst="rect">
            <a:avLst/>
          </a:prstGeom>
        </p:spPr>
        <p:txBody>
          <a:bodyPr rtlCol="0"/>
          <a:lstStyle>
            <a:defPPr rtl="0"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STUDIO DI MISCELE BITUMINOSE SOSTENIBILI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21A87253-D6D4-0E37-EC24-66E1326F6FA3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273152" y="776407"/>
            <a:ext cx="6120286" cy="622451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2621BF23-0F2A-84E9-CABC-CE07495F48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152" y="1470834"/>
            <a:ext cx="6120286" cy="493908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E093A893-5AC1-C4E1-A80A-CDAFDFA275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8509" y="1642717"/>
            <a:ext cx="5200339" cy="3572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3587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AD94E0-8DCA-01A2-C492-665AE51647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egnaposto data 31">
            <a:extLst>
              <a:ext uri="{FF2B5EF4-FFF2-40B4-BE49-F238E27FC236}">
                <a16:creationId xmlns:a16="http://schemas.microsoft.com/office/drawing/2014/main" id="{E76EB784-B592-9AFB-2B4C-2C08DA0D0A02}"/>
              </a:ext>
            </a:extLst>
          </p:cNvPr>
          <p:cNvSpPr>
            <a:spLocks noGrp="1"/>
          </p:cNvSpPr>
          <p:nvPr>
            <p:ph type="dt" sz="half" idx="20"/>
          </p:nvPr>
        </p:nvSpPr>
        <p:spPr>
          <a:xfrm>
            <a:off x="5919680" y="6356350"/>
            <a:ext cx="947516" cy="365125"/>
          </a:xfrm>
        </p:spPr>
        <p:txBody>
          <a:bodyPr rtlCol="0"/>
          <a:lstStyle/>
          <a:p>
            <a:pPr rtl="0"/>
            <a:r>
              <a:rPr lang="it-IT" dirty="0"/>
              <a:t>A.A. 2024/2025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76F89B4-53D0-ED9D-60D0-53D1FEA73326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700656" y="6356350"/>
            <a:ext cx="653143" cy="365125"/>
          </a:xfrm>
        </p:spPr>
        <p:txBody>
          <a:bodyPr rtlCol="0"/>
          <a:lstStyle/>
          <a:p>
            <a:pPr rtl="0"/>
            <a:r>
              <a:rPr lang="it-IT" dirty="0"/>
              <a:t>27</a:t>
            </a:r>
          </a:p>
        </p:txBody>
      </p:sp>
      <p:sp>
        <p:nvSpPr>
          <p:cNvPr id="23" name="Titolo 1">
            <a:extLst>
              <a:ext uri="{FF2B5EF4-FFF2-40B4-BE49-F238E27FC236}">
                <a16:creationId xmlns:a16="http://schemas.microsoft.com/office/drawing/2014/main" id="{60944823-6031-6CCF-234E-0942C0E7C497}"/>
              </a:ext>
            </a:extLst>
          </p:cNvPr>
          <p:cNvSpPr txBox="1">
            <a:spLocks/>
          </p:cNvSpPr>
          <p:nvPr/>
        </p:nvSpPr>
        <p:spPr>
          <a:xfrm>
            <a:off x="143636" y="273127"/>
            <a:ext cx="11495930" cy="52309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b="1" dirty="0"/>
              <a:t>Determinazione dei moduli di rigidezza </a:t>
            </a:r>
            <a:r>
              <a:rPr lang="it-IT" b="1" dirty="0" err="1"/>
              <a:t>it-cy</a:t>
            </a:r>
            <a:r>
              <a:rPr lang="it-IT" b="1" dirty="0"/>
              <a:t>: PMB-50</a:t>
            </a:r>
          </a:p>
        </p:txBody>
      </p:sp>
      <p:sp>
        <p:nvSpPr>
          <p:cNvPr id="17" name="Segnaposto piè di pagina 4">
            <a:extLst>
              <a:ext uri="{FF2B5EF4-FFF2-40B4-BE49-F238E27FC236}">
                <a16:creationId xmlns:a16="http://schemas.microsoft.com/office/drawing/2014/main" id="{A52EA136-E5F0-BA5A-BC61-513F7144E1FF}"/>
              </a:ext>
            </a:extLst>
          </p:cNvPr>
          <p:cNvSpPr txBox="1">
            <a:spLocks/>
          </p:cNvSpPr>
          <p:nvPr/>
        </p:nvSpPr>
        <p:spPr>
          <a:xfrm>
            <a:off x="7872836" y="6409918"/>
            <a:ext cx="2526582" cy="257279"/>
          </a:xfrm>
          <a:prstGeom prst="rect">
            <a:avLst/>
          </a:prstGeom>
        </p:spPr>
        <p:txBody>
          <a:bodyPr rtlCol="0"/>
          <a:lstStyle>
            <a:defPPr rtl="0"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STUDIO DI MISCELE BITUMINOSE SOSTENIBILI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FA4E4BA9-6409-8118-8DD7-1F84796B03C5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273152" y="796218"/>
            <a:ext cx="6120286" cy="622451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676A46E-724D-8F5E-F14A-AF6A3FD9CD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152" y="1539837"/>
            <a:ext cx="6314461" cy="4817801"/>
          </a:xfrm>
          <a:prstGeom prst="rect">
            <a:avLst/>
          </a:prstGeom>
        </p:spPr>
      </p:pic>
      <p:graphicFrame>
        <p:nvGraphicFramePr>
          <p:cNvPr id="8" name="Grafico 7">
            <a:extLst>
              <a:ext uri="{FF2B5EF4-FFF2-40B4-BE49-F238E27FC236}">
                <a16:creationId xmlns:a16="http://schemas.microsoft.com/office/drawing/2014/main" id="{813C9DA5-FFBF-4D4C-A88C-BE0B62E395E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0166916"/>
              </p:ext>
            </p:extLst>
          </p:nvPr>
        </p:nvGraphicFramePr>
        <p:xfrm>
          <a:off x="6729628" y="1681316"/>
          <a:ext cx="5189220" cy="34736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5101805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F94357-7F96-5052-A204-BFC6D8F1B7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egnaposto data 31">
            <a:extLst>
              <a:ext uri="{FF2B5EF4-FFF2-40B4-BE49-F238E27FC236}">
                <a16:creationId xmlns:a16="http://schemas.microsoft.com/office/drawing/2014/main" id="{E959CDDC-C23F-9AD3-F635-DDED004F80E5}"/>
              </a:ext>
            </a:extLst>
          </p:cNvPr>
          <p:cNvSpPr>
            <a:spLocks noGrp="1"/>
          </p:cNvSpPr>
          <p:nvPr>
            <p:ph type="dt" sz="half" idx="20"/>
          </p:nvPr>
        </p:nvSpPr>
        <p:spPr>
          <a:xfrm>
            <a:off x="5919680" y="6356350"/>
            <a:ext cx="947516" cy="365125"/>
          </a:xfrm>
        </p:spPr>
        <p:txBody>
          <a:bodyPr rtlCol="0"/>
          <a:lstStyle/>
          <a:p>
            <a:pPr rtl="0"/>
            <a:r>
              <a:rPr lang="it-IT" dirty="0"/>
              <a:t>A.A. 2024/2025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AE06E5D-0D3B-CD05-A736-F7229460F962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700656" y="6356350"/>
            <a:ext cx="653143" cy="365125"/>
          </a:xfrm>
        </p:spPr>
        <p:txBody>
          <a:bodyPr rtlCol="0"/>
          <a:lstStyle/>
          <a:p>
            <a:pPr rtl="0"/>
            <a:r>
              <a:rPr lang="it-IT" dirty="0"/>
              <a:t>28</a:t>
            </a:r>
          </a:p>
        </p:txBody>
      </p:sp>
      <p:sp>
        <p:nvSpPr>
          <p:cNvPr id="23" name="Titolo 1">
            <a:extLst>
              <a:ext uri="{FF2B5EF4-FFF2-40B4-BE49-F238E27FC236}">
                <a16:creationId xmlns:a16="http://schemas.microsoft.com/office/drawing/2014/main" id="{6F2612C5-E32F-B319-EF96-EEB7856E8518}"/>
              </a:ext>
            </a:extLst>
          </p:cNvPr>
          <p:cNvSpPr txBox="1">
            <a:spLocks/>
          </p:cNvSpPr>
          <p:nvPr/>
        </p:nvSpPr>
        <p:spPr>
          <a:xfrm>
            <a:off x="143636" y="273127"/>
            <a:ext cx="11495930" cy="52309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b="1" dirty="0"/>
              <a:t>Determinazione dei moduli di rigidezza 4pb</a:t>
            </a:r>
          </a:p>
        </p:txBody>
      </p:sp>
      <p:sp>
        <p:nvSpPr>
          <p:cNvPr id="17" name="Segnaposto piè di pagina 4">
            <a:extLst>
              <a:ext uri="{FF2B5EF4-FFF2-40B4-BE49-F238E27FC236}">
                <a16:creationId xmlns:a16="http://schemas.microsoft.com/office/drawing/2014/main" id="{AA486A41-A7BC-6FC8-AD12-4412F1E42D20}"/>
              </a:ext>
            </a:extLst>
          </p:cNvPr>
          <p:cNvSpPr txBox="1">
            <a:spLocks/>
          </p:cNvSpPr>
          <p:nvPr/>
        </p:nvSpPr>
        <p:spPr>
          <a:xfrm>
            <a:off x="7872836" y="6409918"/>
            <a:ext cx="2526582" cy="257279"/>
          </a:xfrm>
          <a:prstGeom prst="rect">
            <a:avLst/>
          </a:prstGeom>
        </p:spPr>
        <p:txBody>
          <a:bodyPr rtlCol="0"/>
          <a:lstStyle>
            <a:defPPr rtl="0"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STUDIO DI MISCELE BITUMINOSE SOSTENIBILI</a:t>
            </a:r>
          </a:p>
        </p:txBody>
      </p:sp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E4B8D59A-56D5-A578-4280-D72D905D09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7120867"/>
              </p:ext>
            </p:extLst>
          </p:nvPr>
        </p:nvGraphicFramePr>
        <p:xfrm>
          <a:off x="422787" y="796218"/>
          <a:ext cx="7450045" cy="5560130"/>
        </p:xfrm>
        <a:graphic>
          <a:graphicData uri="http://schemas.openxmlformats.org/drawingml/2006/table">
            <a:tbl>
              <a:tblPr/>
              <a:tblGrid>
                <a:gridCol w="406187">
                  <a:extLst>
                    <a:ext uri="{9D8B030D-6E8A-4147-A177-3AD203B41FA5}">
                      <a16:colId xmlns:a16="http://schemas.microsoft.com/office/drawing/2014/main" val="1213181640"/>
                    </a:ext>
                  </a:extLst>
                </a:gridCol>
                <a:gridCol w="396278">
                  <a:extLst>
                    <a:ext uri="{9D8B030D-6E8A-4147-A177-3AD203B41FA5}">
                      <a16:colId xmlns:a16="http://schemas.microsoft.com/office/drawing/2014/main" val="3925461879"/>
                    </a:ext>
                  </a:extLst>
                </a:gridCol>
                <a:gridCol w="723209">
                  <a:extLst>
                    <a:ext uri="{9D8B030D-6E8A-4147-A177-3AD203B41FA5}">
                      <a16:colId xmlns:a16="http://schemas.microsoft.com/office/drawing/2014/main" val="2452821179"/>
                    </a:ext>
                  </a:extLst>
                </a:gridCol>
                <a:gridCol w="643953">
                  <a:extLst>
                    <a:ext uri="{9D8B030D-6E8A-4147-A177-3AD203B41FA5}">
                      <a16:colId xmlns:a16="http://schemas.microsoft.com/office/drawing/2014/main" val="1957342291"/>
                    </a:ext>
                  </a:extLst>
                </a:gridCol>
                <a:gridCol w="643953">
                  <a:extLst>
                    <a:ext uri="{9D8B030D-6E8A-4147-A177-3AD203B41FA5}">
                      <a16:colId xmlns:a16="http://schemas.microsoft.com/office/drawing/2014/main" val="844201728"/>
                    </a:ext>
                  </a:extLst>
                </a:gridCol>
                <a:gridCol w="594418">
                  <a:extLst>
                    <a:ext uri="{9D8B030D-6E8A-4147-A177-3AD203B41FA5}">
                      <a16:colId xmlns:a16="http://schemas.microsoft.com/office/drawing/2014/main" val="172086052"/>
                    </a:ext>
                  </a:extLst>
                </a:gridCol>
                <a:gridCol w="594418">
                  <a:extLst>
                    <a:ext uri="{9D8B030D-6E8A-4147-A177-3AD203B41FA5}">
                      <a16:colId xmlns:a16="http://schemas.microsoft.com/office/drawing/2014/main" val="3554313699"/>
                    </a:ext>
                  </a:extLst>
                </a:gridCol>
                <a:gridCol w="594418">
                  <a:extLst>
                    <a:ext uri="{9D8B030D-6E8A-4147-A177-3AD203B41FA5}">
                      <a16:colId xmlns:a16="http://schemas.microsoft.com/office/drawing/2014/main" val="2192250716"/>
                    </a:ext>
                  </a:extLst>
                </a:gridCol>
                <a:gridCol w="634047">
                  <a:extLst>
                    <a:ext uri="{9D8B030D-6E8A-4147-A177-3AD203B41FA5}">
                      <a16:colId xmlns:a16="http://schemas.microsoft.com/office/drawing/2014/main" val="391867670"/>
                    </a:ext>
                  </a:extLst>
                </a:gridCol>
                <a:gridCol w="634047">
                  <a:extLst>
                    <a:ext uri="{9D8B030D-6E8A-4147-A177-3AD203B41FA5}">
                      <a16:colId xmlns:a16="http://schemas.microsoft.com/office/drawing/2014/main" val="3413406710"/>
                    </a:ext>
                  </a:extLst>
                </a:gridCol>
                <a:gridCol w="723209">
                  <a:extLst>
                    <a:ext uri="{9D8B030D-6E8A-4147-A177-3AD203B41FA5}">
                      <a16:colId xmlns:a16="http://schemas.microsoft.com/office/drawing/2014/main" val="1142202077"/>
                    </a:ext>
                  </a:extLst>
                </a:gridCol>
                <a:gridCol w="485442">
                  <a:extLst>
                    <a:ext uri="{9D8B030D-6E8A-4147-A177-3AD203B41FA5}">
                      <a16:colId xmlns:a16="http://schemas.microsoft.com/office/drawing/2014/main" val="2136017930"/>
                    </a:ext>
                  </a:extLst>
                </a:gridCol>
                <a:gridCol w="376466">
                  <a:extLst>
                    <a:ext uri="{9D8B030D-6E8A-4147-A177-3AD203B41FA5}">
                      <a16:colId xmlns:a16="http://schemas.microsoft.com/office/drawing/2014/main" val="1489246480"/>
                    </a:ext>
                  </a:extLst>
                </a:gridCol>
              </a:tblGrid>
              <a:tr h="17216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Provino</a:t>
                      </a:r>
                    </a:p>
                  </a:txBody>
                  <a:tcPr marL="4990" marR="4990" marT="49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Miscela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E*</a:t>
                      </a:r>
                      <a:r>
                        <a:rPr lang="it-IT" sz="8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 Hz, 1 </a:t>
                      </a: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[MPa]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E*</a:t>
                      </a:r>
                      <a:r>
                        <a:rPr lang="it-IT" sz="8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 Hz</a:t>
                      </a: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[MPa]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E*</a:t>
                      </a:r>
                      <a:r>
                        <a:rPr lang="it-IT" sz="8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 Hz</a:t>
                      </a: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[MPa]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E*</a:t>
                      </a:r>
                      <a:r>
                        <a:rPr lang="it-IT" sz="8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Hz</a:t>
                      </a: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[MPa]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E*</a:t>
                      </a:r>
                      <a:r>
                        <a:rPr lang="it-IT" sz="8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Hz</a:t>
                      </a: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[MPa]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E*</a:t>
                      </a:r>
                      <a:r>
                        <a:rPr lang="it-IT" sz="8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Hz</a:t>
                      </a: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[MPa]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E*</a:t>
                      </a:r>
                      <a:r>
                        <a:rPr lang="it-IT" sz="8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Hz</a:t>
                      </a: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[MPa]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E*</a:t>
                      </a:r>
                      <a:r>
                        <a:rPr lang="it-IT" sz="8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Hz</a:t>
                      </a: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[MPa]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E*</a:t>
                      </a:r>
                      <a:r>
                        <a:rPr lang="it-IT" sz="8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 Hz, 2 </a:t>
                      </a: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[MPa]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Δ</a:t>
                      </a: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E*0,1 Hz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it-IT" sz="8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ssd</a:t>
                      </a: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[%]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985090"/>
                  </a:ext>
                </a:extLst>
              </a:tr>
              <a:tr h="15303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A1-PR</a:t>
                      </a:r>
                    </a:p>
                  </a:txBody>
                  <a:tcPr marL="4990" marR="4990" marT="49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SP2_20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3777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4350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5599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6474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6964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7920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8752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9747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3697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2.12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3.94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1156825"/>
                  </a:ext>
                </a:extLst>
              </a:tr>
              <a:tr h="15303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A2-PR</a:t>
                      </a:r>
                    </a:p>
                  </a:txBody>
                  <a:tcPr marL="4990" marR="4990" marT="49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SP2_20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4511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5199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6419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7090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7740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8905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9796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10688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4375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3.01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2.82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562633"/>
                  </a:ext>
                </a:extLst>
              </a:tr>
              <a:tr h="15303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A3-PR</a:t>
                      </a:r>
                    </a:p>
                  </a:txBody>
                  <a:tcPr marL="4990" marR="4990" marT="49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SP2_20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4617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5272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6600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7162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7789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8822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9963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10099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4537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1.73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2.81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8661885"/>
                  </a:ext>
                </a:extLst>
              </a:tr>
              <a:tr h="15303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A4-PR</a:t>
                      </a:r>
                    </a:p>
                  </a:txBody>
                  <a:tcPr marL="4990" marR="4990" marT="49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SP2_20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5566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6069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6912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7772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8642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9800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10453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12167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5050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9.27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90" marR="4990" marT="49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676850"/>
                  </a:ext>
                </a:extLst>
              </a:tr>
              <a:tr h="15303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A6-PR</a:t>
                      </a:r>
                    </a:p>
                  </a:txBody>
                  <a:tcPr marL="4990" marR="4990" marT="49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SP2_20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5343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5413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6502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7229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7973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9113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9727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10991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4964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7.09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90" marR="4990" marT="49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6282656"/>
                  </a:ext>
                </a:extLst>
              </a:tr>
              <a:tr h="15303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A7-PR</a:t>
                      </a:r>
                    </a:p>
                  </a:txBody>
                  <a:tcPr marL="4990" marR="4990" marT="49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SP2_20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4250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5189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5808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6422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7172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8424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9208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10569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3729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12.26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90" marR="4990" marT="49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8215391"/>
                  </a:ext>
                </a:extLst>
              </a:tr>
              <a:tr h="15940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A8-PR</a:t>
                      </a:r>
                    </a:p>
                  </a:txBody>
                  <a:tcPr marL="4990" marR="4990" marT="49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SP2_20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4792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5459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6851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7539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8316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9591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10573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11903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4625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3.48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90" marR="4990" marT="49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1985617"/>
                  </a:ext>
                </a:extLst>
              </a:tr>
              <a:tr h="15303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B1-PR</a:t>
                      </a:r>
                    </a:p>
                  </a:txBody>
                  <a:tcPr marL="4990" marR="4990" marT="49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PMB_20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5132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5848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7042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7213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7959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8945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9990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11388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4725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7.93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2.51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9303682"/>
                  </a:ext>
                </a:extLst>
              </a:tr>
              <a:tr h="15303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B2-PR</a:t>
                      </a:r>
                    </a:p>
                  </a:txBody>
                  <a:tcPr marL="4990" marR="4990" marT="49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PMB_20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4400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4804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5999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6313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6983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7992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8740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9892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4014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8.77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2.79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4864037"/>
                  </a:ext>
                </a:extLst>
              </a:tr>
              <a:tr h="15303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B3-PR</a:t>
                      </a:r>
                    </a:p>
                  </a:txBody>
                  <a:tcPr marL="4990" marR="4990" marT="49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PMB_20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2723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3288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4150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4571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5141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6128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6985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8199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2458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9.73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8485588"/>
                  </a:ext>
                </a:extLst>
              </a:tr>
              <a:tr h="15303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B4-PR</a:t>
                      </a:r>
                    </a:p>
                  </a:txBody>
                  <a:tcPr marL="4990" marR="4990" marT="49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PMB_20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3028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3420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3586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4421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5122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6159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7125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8439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2824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6.74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2.93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2318808"/>
                  </a:ext>
                </a:extLst>
              </a:tr>
              <a:tr h="15303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B5-PR</a:t>
                      </a:r>
                    </a:p>
                  </a:txBody>
                  <a:tcPr marL="4990" marR="4990" marT="49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PMB_20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3268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3913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4456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5348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5978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7143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7809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8897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3387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3.64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90" marR="4990" marT="49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5766443"/>
                  </a:ext>
                </a:extLst>
              </a:tr>
              <a:tr h="15303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B6-PR</a:t>
                      </a:r>
                    </a:p>
                  </a:txBody>
                  <a:tcPr marL="4990" marR="4990" marT="49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PMB_20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5946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6254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6981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7763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8705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9732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10673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11565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5510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7.33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90" marR="4990" marT="49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7148968"/>
                  </a:ext>
                </a:extLst>
              </a:tr>
              <a:tr h="15303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B7-PR</a:t>
                      </a:r>
                    </a:p>
                  </a:txBody>
                  <a:tcPr marL="4990" marR="4990" marT="49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PMB_20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4285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4766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5509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6035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6611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7927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8425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9829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4136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3.48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90" marR="4990" marT="49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3352703"/>
                  </a:ext>
                </a:extLst>
              </a:tr>
              <a:tr h="15940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B8-PR</a:t>
                      </a:r>
                    </a:p>
                  </a:txBody>
                  <a:tcPr marL="4990" marR="4990" marT="49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PMB_20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3650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4074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4197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4801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5618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6629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7490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9098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3352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8.16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6237085"/>
                  </a:ext>
                </a:extLst>
              </a:tr>
              <a:tr h="15303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E1-PR</a:t>
                      </a:r>
                    </a:p>
                  </a:txBody>
                  <a:tcPr marL="4990" marR="4990" marT="49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REF_20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4357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5305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6740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6752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8427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10098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11059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12031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3966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8.97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3.15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44730939"/>
                  </a:ext>
                </a:extLst>
              </a:tr>
              <a:tr h="15303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E2-PR</a:t>
                      </a:r>
                    </a:p>
                  </a:txBody>
                  <a:tcPr marL="4990" marR="4990" marT="49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REF_20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3588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4535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5720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6247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7003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8141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9308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10572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3392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5.46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565653"/>
                  </a:ext>
                </a:extLst>
              </a:tr>
              <a:tr h="15303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E3-PR</a:t>
                      </a:r>
                    </a:p>
                  </a:txBody>
                  <a:tcPr marL="4990" marR="4990" marT="49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REF_20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3488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4361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5232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5752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6644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7667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8977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10546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3216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7.80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9576851"/>
                  </a:ext>
                </a:extLst>
              </a:tr>
              <a:tr h="15303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E4-PR</a:t>
                      </a:r>
                    </a:p>
                  </a:txBody>
                  <a:tcPr marL="4990" marR="4990" marT="49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REF_20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3683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4352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7164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5953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6795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7975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8904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10256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3595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2.39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90" marR="4990" marT="49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7005843"/>
                  </a:ext>
                </a:extLst>
              </a:tr>
              <a:tr h="15303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E7-PR</a:t>
                      </a:r>
                    </a:p>
                  </a:txBody>
                  <a:tcPr marL="4990" marR="4990" marT="49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REF_20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3456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4035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5799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6707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7573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8820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9479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10051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3256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5.79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7990316"/>
                  </a:ext>
                </a:extLst>
              </a:tr>
              <a:tr h="15940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E8-PR</a:t>
                      </a:r>
                    </a:p>
                  </a:txBody>
                  <a:tcPr marL="4990" marR="4990" marT="49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REF_20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4304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4903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5649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6391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7245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8700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9692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10782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3911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9.13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0483317"/>
                  </a:ext>
                </a:extLst>
              </a:tr>
              <a:tr h="15303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C1-PR</a:t>
                      </a:r>
                    </a:p>
                  </a:txBody>
                  <a:tcPr marL="4990" marR="4990" marT="49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SP2_50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4975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5576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6501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7386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7945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8999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9753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11167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4685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5.83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2783591"/>
                  </a:ext>
                </a:extLst>
              </a:tr>
              <a:tr h="15303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C2-PR</a:t>
                      </a:r>
                    </a:p>
                  </a:txBody>
                  <a:tcPr marL="4990" marR="4990" marT="49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SP2_50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4650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5079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5893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6390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7035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8072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8757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10003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4371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6.00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1320529"/>
                  </a:ext>
                </a:extLst>
              </a:tr>
              <a:tr h="15303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C3-PR</a:t>
                      </a:r>
                    </a:p>
                  </a:txBody>
                  <a:tcPr marL="4990" marR="4990" marT="49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SP2_50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5585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6382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7557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8336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9000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10230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11026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11911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5508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1.38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34956212"/>
                  </a:ext>
                </a:extLst>
              </a:tr>
              <a:tr h="15303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C4-PR</a:t>
                      </a:r>
                    </a:p>
                  </a:txBody>
                  <a:tcPr marL="4990" marR="4990" marT="49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SP2_50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6150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7059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7797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8484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9483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10463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11547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13038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5922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3.71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90" marR="4990" marT="49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8210452"/>
                  </a:ext>
                </a:extLst>
              </a:tr>
              <a:tr h="15303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C6-PR</a:t>
                      </a:r>
                    </a:p>
                  </a:txBody>
                  <a:tcPr marL="4990" marR="4990" marT="49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SP2_50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5958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6472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7244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7601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8393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9233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10114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10806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5426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8.93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90" marR="4990" marT="49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0566846"/>
                  </a:ext>
                </a:extLst>
              </a:tr>
              <a:tr h="15303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C7-PR</a:t>
                      </a:r>
                    </a:p>
                  </a:txBody>
                  <a:tcPr marL="4990" marR="4990" marT="49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SP2_50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6412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7109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7991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8746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9530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10538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11162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12451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6370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0.66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90" marR="4990" marT="49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8573518"/>
                  </a:ext>
                </a:extLst>
              </a:tr>
              <a:tr h="15940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C8-PR</a:t>
                      </a:r>
                    </a:p>
                  </a:txBody>
                  <a:tcPr marL="4990" marR="4990" marT="49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SP2_50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5668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6398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6847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8224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8979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10031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10647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11904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5551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2.06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90" marR="4990" marT="49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7761803"/>
                  </a:ext>
                </a:extLst>
              </a:tr>
              <a:tr h="15303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D1-PR</a:t>
                      </a:r>
                    </a:p>
                  </a:txBody>
                  <a:tcPr marL="4990" marR="4990" marT="49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PMB_50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9319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8788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9466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10238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11075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12182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13016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14241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7651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17.90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3.25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05975583"/>
                  </a:ext>
                </a:extLst>
              </a:tr>
              <a:tr h="15303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D2-PR</a:t>
                      </a:r>
                    </a:p>
                  </a:txBody>
                  <a:tcPr marL="4990" marR="4990" marT="49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PMB_50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6868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6788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8501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8765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9460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10883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11020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16901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6451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6.07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3.02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3954553"/>
                  </a:ext>
                </a:extLst>
              </a:tr>
              <a:tr h="15303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D3-PR</a:t>
                      </a:r>
                    </a:p>
                  </a:txBody>
                  <a:tcPr marL="4990" marR="4990" marT="49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PMB_50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7792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8290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9665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10223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10967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11886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12620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13593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7706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1.10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8179352"/>
                  </a:ext>
                </a:extLst>
              </a:tr>
              <a:tr h="15303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D4-PR</a:t>
                      </a:r>
                    </a:p>
                  </a:txBody>
                  <a:tcPr marL="4990" marR="4990" marT="49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PMB_50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8092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9338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9751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10358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11257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12218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13010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14322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8115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0.28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90" marR="4990" marT="49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2751099"/>
                  </a:ext>
                </a:extLst>
              </a:tr>
              <a:tr h="15303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D5-PR</a:t>
                      </a:r>
                    </a:p>
                  </a:txBody>
                  <a:tcPr marL="4990" marR="4990" marT="49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PMB_50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8788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9781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11398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11999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12404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13910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14970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13680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7955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9.48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1977480"/>
                  </a:ext>
                </a:extLst>
              </a:tr>
              <a:tr h="15303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D7-PR</a:t>
                      </a:r>
                    </a:p>
                  </a:txBody>
                  <a:tcPr marL="4990" marR="4990" marT="49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PMB_50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10009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10185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11570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12161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13020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14226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14946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15924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9907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1.02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7612378"/>
                  </a:ext>
                </a:extLst>
              </a:tr>
              <a:tr h="15940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D8-PR</a:t>
                      </a:r>
                    </a:p>
                  </a:txBody>
                  <a:tcPr marL="4990" marR="4990" marT="49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PMB_50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7651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8187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8765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9192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9479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10262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10838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11641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6525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8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14.72</a:t>
                      </a:r>
                    </a:p>
                  </a:txBody>
                  <a:tcPr marL="4990" marR="4990" marT="49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90" marR="4990" marT="49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8842928"/>
                  </a:ext>
                </a:extLst>
              </a:tr>
            </a:tbl>
          </a:graphicData>
        </a:graphic>
      </p:graphicFrame>
      <p:sp>
        <p:nvSpPr>
          <p:cNvPr id="6" name="CasellaDiTesto 5">
            <a:extLst>
              <a:ext uri="{FF2B5EF4-FFF2-40B4-BE49-F238E27FC236}">
                <a16:creationId xmlns:a16="http://schemas.microsoft.com/office/drawing/2014/main" id="{015EF7EA-98D2-AAB3-BB40-33CE7915597B}"/>
              </a:ext>
            </a:extLst>
          </p:cNvPr>
          <p:cNvSpPr txBox="1"/>
          <p:nvPr/>
        </p:nvSpPr>
        <p:spPr>
          <a:xfrm>
            <a:off x="8280781" y="1997839"/>
            <a:ext cx="3657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dirty="0"/>
              <a:t>Ai sensi della EN 12697-26 è necessario verificare che la differenza relativa in valore assoluto tra i moduli calcolati alla frequenza di 0,1 Hz nel primo e nell’ultimo ciclo non differiscano di più del 3%, per escludere eventuali danneggiamenti. Raramente tale condizione è risultata essere verificata.</a:t>
            </a:r>
          </a:p>
        </p:txBody>
      </p:sp>
    </p:spTree>
    <p:extLst>
      <p:ext uri="{BB962C8B-B14F-4D97-AF65-F5344CB8AC3E}">
        <p14:creationId xmlns:p14="http://schemas.microsoft.com/office/powerpoint/2010/main" val="154880677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08FD80-9244-449D-CC8C-A04AD09EF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egnaposto data 31">
            <a:extLst>
              <a:ext uri="{FF2B5EF4-FFF2-40B4-BE49-F238E27FC236}">
                <a16:creationId xmlns:a16="http://schemas.microsoft.com/office/drawing/2014/main" id="{8F92E69D-2890-73B8-6109-30AEA7F0DE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434294"/>
            <a:ext cx="2743200" cy="365125"/>
          </a:xfrm>
        </p:spPr>
        <p:txBody>
          <a:bodyPr rtlCol="0"/>
          <a:lstStyle/>
          <a:p>
            <a:pPr rtl="0"/>
            <a:r>
              <a:rPr lang="it-IT" dirty="0"/>
              <a:t>A.A. 2024/2025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8C78F59-4BE1-E4B6-446D-958CA657DE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98031"/>
            <a:ext cx="2743200" cy="365125"/>
          </a:xfrm>
        </p:spPr>
        <p:txBody>
          <a:bodyPr rtlCol="0"/>
          <a:lstStyle/>
          <a:p>
            <a:pPr rtl="0"/>
            <a:r>
              <a:rPr lang="it-IT" dirty="0"/>
              <a:t>29</a:t>
            </a:r>
          </a:p>
        </p:txBody>
      </p:sp>
      <p:sp>
        <p:nvSpPr>
          <p:cNvPr id="23" name="Titolo 1">
            <a:extLst>
              <a:ext uri="{FF2B5EF4-FFF2-40B4-BE49-F238E27FC236}">
                <a16:creationId xmlns:a16="http://schemas.microsoft.com/office/drawing/2014/main" id="{0B6B1804-1924-0E71-D0F2-1FA84922C00B}"/>
              </a:ext>
            </a:extLst>
          </p:cNvPr>
          <p:cNvSpPr txBox="1">
            <a:spLocks/>
          </p:cNvSpPr>
          <p:nvPr/>
        </p:nvSpPr>
        <p:spPr>
          <a:xfrm>
            <a:off x="150783" y="126096"/>
            <a:ext cx="11495930" cy="52309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b="1" dirty="0"/>
              <a:t>moduli di rigidezza: dati aggregati per miscela</a:t>
            </a:r>
          </a:p>
        </p:txBody>
      </p:sp>
      <p:sp>
        <p:nvSpPr>
          <p:cNvPr id="17" name="Segnaposto piè di pagina 4">
            <a:extLst>
              <a:ext uri="{FF2B5EF4-FFF2-40B4-BE49-F238E27FC236}">
                <a16:creationId xmlns:a16="http://schemas.microsoft.com/office/drawing/2014/main" id="{D5DA1A9D-3082-0983-ACBE-2A8E79CF90B4}"/>
              </a:ext>
            </a:extLst>
          </p:cNvPr>
          <p:cNvSpPr txBox="1">
            <a:spLocks/>
          </p:cNvSpPr>
          <p:nvPr/>
        </p:nvSpPr>
        <p:spPr>
          <a:xfrm>
            <a:off x="7853172" y="6456119"/>
            <a:ext cx="2526582" cy="257279"/>
          </a:xfrm>
          <a:prstGeom prst="rect">
            <a:avLst/>
          </a:prstGeom>
        </p:spPr>
        <p:txBody>
          <a:bodyPr rtlCol="0"/>
          <a:lstStyle>
            <a:defPPr rtl="0"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STUDIO DI MISCELE BITUMINOSE SOSTENIBILI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3D0D252D-9DA7-4C27-9731-6CBAAFC1C6B4}"/>
              </a:ext>
            </a:extLst>
          </p:cNvPr>
          <p:cNvSpPr txBox="1"/>
          <p:nvPr/>
        </p:nvSpPr>
        <p:spPr>
          <a:xfrm>
            <a:off x="838200" y="711219"/>
            <a:ext cx="4356701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1600" dirty="0"/>
              <a:t>La miscela SP2-20 esibisce in media una maggior rigidezza rispetto alla PMB-20 e alla REF-20. tendenza probabilmente dovuta alla presenza del compound polimerico. La PMB-50 esibisce, in media, la rigidezza più elevata in assoluto. Tale tendenza si riscontra sia per prove in configurazione IT, che per prove in configurazione 4PB.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8C97CE6E-84E2-9A69-AAE8-2671769ACAEA}"/>
              </a:ext>
            </a:extLst>
          </p:cNvPr>
          <p:cNvSpPr txBox="1"/>
          <p:nvPr/>
        </p:nvSpPr>
        <p:spPr>
          <a:xfrm>
            <a:off x="1522998" y="2772150"/>
            <a:ext cx="19009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/>
              <a:t>IT-CY: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B5580D11-CA45-5C9C-5165-C63A2ABC20BA}"/>
              </a:ext>
            </a:extLst>
          </p:cNvPr>
          <p:cNvSpPr txBox="1"/>
          <p:nvPr/>
        </p:nvSpPr>
        <p:spPr>
          <a:xfrm>
            <a:off x="1523000" y="4596017"/>
            <a:ext cx="19009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/>
              <a:t>4PB-PR:</a:t>
            </a:r>
          </a:p>
        </p:txBody>
      </p:sp>
      <p:graphicFrame>
        <p:nvGraphicFramePr>
          <p:cNvPr id="2" name="Tabella 1">
            <a:extLst>
              <a:ext uri="{FF2B5EF4-FFF2-40B4-BE49-F238E27FC236}">
                <a16:creationId xmlns:a16="http://schemas.microsoft.com/office/drawing/2014/main" id="{6DB72CF8-E91D-E704-00AE-674FD6635F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706722"/>
              </p:ext>
            </p:extLst>
          </p:nvPr>
        </p:nvGraphicFramePr>
        <p:xfrm>
          <a:off x="1522996" y="3137447"/>
          <a:ext cx="2447545" cy="1410477"/>
        </p:xfrm>
        <a:graphic>
          <a:graphicData uri="http://schemas.openxmlformats.org/drawingml/2006/table">
            <a:tbl>
              <a:tblPr/>
              <a:tblGrid>
                <a:gridCol w="960429">
                  <a:extLst>
                    <a:ext uri="{9D8B030D-6E8A-4147-A177-3AD203B41FA5}">
                      <a16:colId xmlns:a16="http://schemas.microsoft.com/office/drawing/2014/main" val="2545666732"/>
                    </a:ext>
                  </a:extLst>
                </a:gridCol>
                <a:gridCol w="743558">
                  <a:extLst>
                    <a:ext uri="{9D8B030D-6E8A-4147-A177-3AD203B41FA5}">
                      <a16:colId xmlns:a16="http://schemas.microsoft.com/office/drawing/2014/main" val="2085210810"/>
                    </a:ext>
                  </a:extLst>
                </a:gridCol>
                <a:gridCol w="743558">
                  <a:extLst>
                    <a:ext uri="{9D8B030D-6E8A-4147-A177-3AD203B41FA5}">
                      <a16:colId xmlns:a16="http://schemas.microsoft.com/office/drawing/2014/main" val="939016458"/>
                    </a:ext>
                  </a:extLst>
                </a:gridCol>
              </a:tblGrid>
              <a:tr h="25731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Miscela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</a:t>
                      </a:r>
                      <a:r>
                        <a:rPr lang="it-IT" sz="11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AV</a:t>
                      </a: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[MPa]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it-IT" sz="11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ssd</a:t>
                      </a: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[%]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379665"/>
                  </a:ext>
                </a:extLst>
              </a:tr>
              <a:tr h="228726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 SP2-20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9302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3.64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8811023"/>
                  </a:ext>
                </a:extLst>
              </a:tr>
              <a:tr h="228726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 PMB-20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8130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5797562"/>
                  </a:ext>
                </a:extLst>
              </a:tr>
              <a:tr h="228726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 REF-20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8474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3.78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5570881"/>
                  </a:ext>
                </a:extLst>
              </a:tr>
              <a:tr h="228726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 SP2-50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11018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3.87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5344151"/>
                  </a:ext>
                </a:extLst>
              </a:tr>
              <a:tr h="238256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 PMB-50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12504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3.80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2758036"/>
                  </a:ext>
                </a:extLst>
              </a:tr>
            </a:tbl>
          </a:graphicData>
        </a:graphic>
      </p:graphicFrame>
      <p:pic>
        <p:nvPicPr>
          <p:cNvPr id="6" name="Immagine 5">
            <a:extLst>
              <a:ext uri="{FF2B5EF4-FFF2-40B4-BE49-F238E27FC236}">
                <a16:creationId xmlns:a16="http://schemas.microsoft.com/office/drawing/2014/main" id="{FBA1C6D9-B563-EC41-8A19-F59DC21BEB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8005" y="602400"/>
            <a:ext cx="4356701" cy="2876975"/>
          </a:xfrm>
          <a:prstGeom prst="rect">
            <a:avLst/>
          </a:prstGeom>
        </p:spPr>
      </p:pic>
      <p:graphicFrame>
        <p:nvGraphicFramePr>
          <p:cNvPr id="7" name="Tabella 6">
            <a:extLst>
              <a:ext uri="{FF2B5EF4-FFF2-40B4-BE49-F238E27FC236}">
                <a16:creationId xmlns:a16="http://schemas.microsoft.com/office/drawing/2014/main" id="{1F02FC6B-DF24-50DC-8E6D-DFFEF39080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5963999"/>
              </p:ext>
            </p:extLst>
          </p:nvPr>
        </p:nvGraphicFramePr>
        <p:xfrm>
          <a:off x="1522997" y="4961314"/>
          <a:ext cx="2447545" cy="1448605"/>
        </p:xfrm>
        <a:graphic>
          <a:graphicData uri="http://schemas.openxmlformats.org/drawingml/2006/table">
            <a:tbl>
              <a:tblPr/>
              <a:tblGrid>
                <a:gridCol w="872114">
                  <a:extLst>
                    <a:ext uri="{9D8B030D-6E8A-4147-A177-3AD203B41FA5}">
                      <a16:colId xmlns:a16="http://schemas.microsoft.com/office/drawing/2014/main" val="60089492"/>
                    </a:ext>
                  </a:extLst>
                </a:gridCol>
                <a:gridCol w="900246">
                  <a:extLst>
                    <a:ext uri="{9D8B030D-6E8A-4147-A177-3AD203B41FA5}">
                      <a16:colId xmlns:a16="http://schemas.microsoft.com/office/drawing/2014/main" val="982113747"/>
                    </a:ext>
                  </a:extLst>
                </a:gridCol>
                <a:gridCol w="675185">
                  <a:extLst>
                    <a:ext uri="{9D8B030D-6E8A-4147-A177-3AD203B41FA5}">
                      <a16:colId xmlns:a16="http://schemas.microsoft.com/office/drawing/2014/main" val="873862151"/>
                    </a:ext>
                  </a:extLst>
                </a:gridCol>
              </a:tblGrid>
              <a:tr h="26427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Miscela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E*</a:t>
                      </a:r>
                      <a:r>
                        <a:rPr lang="it-IT" sz="1100" b="1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Hz</a:t>
                      </a:r>
                      <a:r>
                        <a:rPr lang="it-IT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[</a:t>
                      </a:r>
                      <a:r>
                        <a:rPr lang="it-IT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MPa</a:t>
                      </a:r>
                      <a:r>
                        <a:rPr lang="it-IT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]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it-IT" sz="11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ssd</a:t>
                      </a: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[%]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3832792"/>
                  </a:ext>
                </a:extLst>
              </a:tr>
              <a:tr h="23490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 SP2-20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9782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5615784"/>
                  </a:ext>
                </a:extLst>
              </a:tr>
              <a:tr h="23490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 PMB-20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8405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8662256"/>
                  </a:ext>
                </a:extLst>
              </a:tr>
              <a:tr h="23490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 REF-20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9570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0198675"/>
                  </a:ext>
                </a:extLst>
              </a:tr>
              <a:tr h="23490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 SP2-50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10429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5376566"/>
                  </a:ext>
                </a:extLst>
              </a:tr>
              <a:tr h="24469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 PMB-50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12917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1956075"/>
                  </a:ext>
                </a:extLst>
              </a:tr>
            </a:tbl>
          </a:graphicData>
        </a:graphic>
      </p:graphicFrame>
      <p:pic>
        <p:nvPicPr>
          <p:cNvPr id="9" name="Immagine 8">
            <a:extLst>
              <a:ext uri="{FF2B5EF4-FFF2-40B4-BE49-F238E27FC236}">
                <a16:creationId xmlns:a16="http://schemas.microsoft.com/office/drawing/2014/main" id="{186EE055-EB1E-6556-53AA-764D4C1821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8005" y="3496083"/>
            <a:ext cx="4356701" cy="287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3182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6BBFC7-2244-05C8-2E70-093D724118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egnaposto data 31">
            <a:extLst>
              <a:ext uri="{FF2B5EF4-FFF2-40B4-BE49-F238E27FC236}">
                <a16:creationId xmlns:a16="http://schemas.microsoft.com/office/drawing/2014/main" id="{F6D71534-240C-2B27-D72C-0A5DBAB4E9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it-IT" dirty="0"/>
              <a:t>A.A. 2024/2025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D4EA9B8-0F75-6D65-1DD2-ACD24A7FA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r>
              <a:rPr lang="it-IT" dirty="0"/>
              <a:t>30</a:t>
            </a:r>
          </a:p>
        </p:txBody>
      </p:sp>
      <p:sp>
        <p:nvSpPr>
          <p:cNvPr id="23" name="Titolo 1">
            <a:extLst>
              <a:ext uri="{FF2B5EF4-FFF2-40B4-BE49-F238E27FC236}">
                <a16:creationId xmlns:a16="http://schemas.microsoft.com/office/drawing/2014/main" id="{B5D9EF4D-9612-CADA-3467-4C29166E6C47}"/>
              </a:ext>
            </a:extLst>
          </p:cNvPr>
          <p:cNvSpPr txBox="1">
            <a:spLocks/>
          </p:cNvSpPr>
          <p:nvPr/>
        </p:nvSpPr>
        <p:spPr>
          <a:xfrm>
            <a:off x="3105150" y="29882"/>
            <a:ext cx="5981700" cy="68340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b="1" dirty="0"/>
              <a:t>RESISTENZA A FATICA</a:t>
            </a:r>
          </a:p>
          <a:p>
            <a:pPr algn="ctr"/>
            <a:r>
              <a:rPr lang="it-IT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Ai sensi della EN 12697-24</a:t>
            </a:r>
          </a:p>
        </p:txBody>
      </p:sp>
      <p:sp>
        <p:nvSpPr>
          <p:cNvPr id="17" name="Segnaposto piè di pagina 4">
            <a:extLst>
              <a:ext uri="{FF2B5EF4-FFF2-40B4-BE49-F238E27FC236}">
                <a16:creationId xmlns:a16="http://schemas.microsoft.com/office/drawing/2014/main" id="{E73EC56A-62B4-6ADD-1928-F1054B567C9A}"/>
              </a:ext>
            </a:extLst>
          </p:cNvPr>
          <p:cNvSpPr txBox="1">
            <a:spLocks/>
          </p:cNvSpPr>
          <p:nvPr/>
        </p:nvSpPr>
        <p:spPr>
          <a:xfrm>
            <a:off x="7872836" y="6409918"/>
            <a:ext cx="2526582" cy="257279"/>
          </a:xfrm>
          <a:prstGeom prst="rect">
            <a:avLst/>
          </a:prstGeom>
        </p:spPr>
        <p:txBody>
          <a:bodyPr rtlCol="0"/>
          <a:lstStyle>
            <a:defPPr rtl="0"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STUDIO DI MISCELE BITUMINOSE SOSTENIBILI</a:t>
            </a:r>
          </a:p>
        </p:txBody>
      </p:sp>
      <p:pic>
        <p:nvPicPr>
          <p:cNvPr id="9" name="Immagine 8" descr="Immagine che contiene terreno, roccia&#10;&#10;Il contenuto generato dall'IA potrebbe non essere corretto.">
            <a:extLst>
              <a:ext uri="{FF2B5EF4-FFF2-40B4-BE49-F238E27FC236}">
                <a16:creationId xmlns:a16="http://schemas.microsoft.com/office/drawing/2014/main" id="{49B03CE9-9536-150E-37C1-C13F187E03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2501" y="859034"/>
            <a:ext cx="2048256" cy="2720340"/>
          </a:xfrm>
          <a:prstGeom prst="rect">
            <a:avLst/>
          </a:prstGeom>
        </p:spPr>
      </p:pic>
      <p:pic>
        <p:nvPicPr>
          <p:cNvPr id="11" name="Immagine 10" descr="Immagine che contiene metallo, Alluminio, Ventilatore meccanico, manubrio&#10;&#10;Il contenuto generato dall'IA potrebbe non essere corretto.">
            <a:extLst>
              <a:ext uri="{FF2B5EF4-FFF2-40B4-BE49-F238E27FC236}">
                <a16:creationId xmlns:a16="http://schemas.microsoft.com/office/drawing/2014/main" id="{8DAC845B-EEB4-6803-55A4-2CD7BB2BC6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2501" y="859034"/>
            <a:ext cx="2048256" cy="2720340"/>
          </a:xfrm>
          <a:prstGeom prst="rect">
            <a:avLst/>
          </a:prstGeom>
        </p:spPr>
      </p:pic>
      <p:sp>
        <p:nvSpPr>
          <p:cNvPr id="12" name="Segnaposto testo 3">
            <a:extLst>
              <a:ext uri="{FF2B5EF4-FFF2-40B4-BE49-F238E27FC236}">
                <a16:creationId xmlns:a16="http://schemas.microsoft.com/office/drawing/2014/main" id="{C66B49A0-16CA-1758-8655-5379B6EF9C3E}"/>
              </a:ext>
            </a:extLst>
          </p:cNvPr>
          <p:cNvSpPr txBox="1">
            <a:spLocks/>
          </p:cNvSpPr>
          <p:nvPr/>
        </p:nvSpPr>
        <p:spPr>
          <a:xfrm>
            <a:off x="162191" y="901411"/>
            <a:ext cx="4812176" cy="486727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800" dirty="0"/>
              <a:t>3 configurazioni di prova:</a:t>
            </a:r>
          </a:p>
          <a:p>
            <a:pPr marL="742950" lvl="1" indent="-285750">
              <a:buFont typeface="Wingdings" panose="05000000000000000000" pitchFamily="2" charset="2"/>
              <a:buChar char="v"/>
            </a:pPr>
            <a:r>
              <a:rPr lang="it-IT" sz="1800" dirty="0"/>
              <a:t>4PB-PR in controllo di DEFORMAZIONE;</a:t>
            </a:r>
          </a:p>
          <a:p>
            <a:pPr marL="742950" lvl="1" indent="-285750">
              <a:buFont typeface="Wingdings" panose="05000000000000000000" pitchFamily="2" charset="2"/>
              <a:buChar char="v"/>
            </a:pPr>
            <a:r>
              <a:rPr lang="it-IT" sz="1800" dirty="0"/>
              <a:t>IT-CY;</a:t>
            </a:r>
          </a:p>
          <a:p>
            <a:pPr marL="742950" lvl="1" indent="-285750">
              <a:buFont typeface="Wingdings" panose="05000000000000000000" pitchFamily="2" charset="2"/>
              <a:buChar char="v"/>
            </a:pPr>
            <a:r>
              <a:rPr lang="it-IT" sz="1800" dirty="0"/>
              <a:t>CIT-CY.</a:t>
            </a:r>
          </a:p>
          <a:p>
            <a:endParaRPr lang="it-IT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800" dirty="0"/>
              <a:t>Provini prismatici:</a:t>
            </a:r>
          </a:p>
          <a:p>
            <a:pPr marL="742950" lvl="1" indent="-285750">
              <a:buFont typeface="Wingdings" panose="05000000000000000000" pitchFamily="2" charset="2"/>
              <a:buChar char="v"/>
            </a:pPr>
            <a:r>
              <a:rPr lang="it-IT" sz="1800" dirty="0"/>
              <a:t>Inizialmente 2 ripetizioni per 2 differenti livelli tensionali/deformativi a miscela. Si è poi optato per eseguire esclusivamente test in controllo di deformazione, avendo a disposizione 8 provini per miscela.</a:t>
            </a:r>
          </a:p>
          <a:p>
            <a:endParaRPr lang="it-IT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800" dirty="0"/>
              <a:t>Provini cilindrici:</a:t>
            </a:r>
          </a:p>
          <a:p>
            <a:pPr marL="742950" lvl="1" indent="-285750">
              <a:buFont typeface="Wingdings" panose="05000000000000000000" pitchFamily="2" charset="2"/>
              <a:buChar char="v"/>
            </a:pPr>
            <a:r>
              <a:rPr lang="it-IT" sz="1800" dirty="0"/>
              <a:t>IT-CY: 3 ripetizioni per 2 differenti livelli tensionali;</a:t>
            </a:r>
          </a:p>
          <a:p>
            <a:pPr marL="742950" lvl="1" indent="-285750">
              <a:buFont typeface="Wingdings" panose="05000000000000000000" pitchFamily="2" charset="2"/>
              <a:buChar char="v"/>
            </a:pPr>
            <a:r>
              <a:rPr lang="it-IT" sz="1800" dirty="0"/>
              <a:t>CIT-CY: 3 ripetizioni per 3 differenti livelli tensionali.</a:t>
            </a:r>
          </a:p>
          <a:p>
            <a:pPr marL="285750" indent="-285750" algn="just"/>
            <a:endParaRPr lang="it-IT" sz="2000" dirty="0"/>
          </a:p>
        </p:txBody>
      </p:sp>
      <p:pic>
        <p:nvPicPr>
          <p:cNvPr id="3" name="Immagine 2" descr="Immagine che contiene macchina, elettronica, ingegneria, Ingegneria elettronica&#10;&#10;Il contenuto generato dall'IA potrebbe non essere corretto.">
            <a:extLst>
              <a:ext uri="{FF2B5EF4-FFF2-40B4-BE49-F238E27FC236}">
                <a16:creationId xmlns:a16="http://schemas.microsoft.com/office/drawing/2014/main" id="{8C64B6BE-D031-3A70-3CC6-3C000C33B2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72501" y="859034"/>
            <a:ext cx="2048256" cy="2720340"/>
          </a:xfrm>
          <a:prstGeom prst="rect">
            <a:avLst/>
          </a:prstGeom>
        </p:spPr>
      </p:pic>
      <p:pic>
        <p:nvPicPr>
          <p:cNvPr id="7" name="Immagine 6" descr="Immagine che contiene testo, diagramma, linea, Carattere&#10;&#10;Il contenuto generato dall'IA potrebbe non essere corretto.">
            <a:extLst>
              <a:ext uri="{FF2B5EF4-FFF2-40B4-BE49-F238E27FC236}">
                <a16:creationId xmlns:a16="http://schemas.microsoft.com/office/drawing/2014/main" id="{C0353280-DE73-C217-6414-F9EA6FA1E6EB}"/>
              </a:ext>
            </a:extLst>
          </p:cNvPr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5765800" y="3643858"/>
            <a:ext cx="5689600" cy="2766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2920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egnaposto data 79">
            <a:extLst>
              <a:ext uri="{FF2B5EF4-FFF2-40B4-BE49-F238E27FC236}">
                <a16:creationId xmlns:a16="http://schemas.microsoft.com/office/drawing/2014/main" id="{BC1F9D86-85D8-4FD0-B0D3-47D778722782}"/>
              </a:ext>
            </a:extLst>
          </p:cNvPr>
          <p:cNvSpPr>
            <a:spLocks noGrp="1"/>
          </p:cNvSpPr>
          <p:nvPr>
            <p:ph type="dt" sz="half" idx="2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rtl="0"/>
            <a:r>
              <a:rPr lang="it-IT" dirty="0"/>
              <a:t>A.A. 2024/2025</a:t>
            </a:r>
          </a:p>
        </p:txBody>
      </p:sp>
      <p:sp>
        <p:nvSpPr>
          <p:cNvPr id="82" name="Segnaposto numero diapositiva 81">
            <a:extLst>
              <a:ext uri="{FF2B5EF4-FFF2-40B4-BE49-F238E27FC236}">
                <a16:creationId xmlns:a16="http://schemas.microsoft.com/office/drawing/2014/main" id="{CE36A058-BEC2-4BC5-A467-F2EB2A365051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rtl="0"/>
            <a:r>
              <a:rPr lang="it-IT" dirty="0"/>
              <a:t>2</a:t>
            </a:r>
          </a:p>
        </p:txBody>
      </p:sp>
      <p:sp>
        <p:nvSpPr>
          <p:cNvPr id="24" name="Segnaposto testo 23">
            <a:extLst>
              <a:ext uri="{FF2B5EF4-FFF2-40B4-BE49-F238E27FC236}">
                <a16:creationId xmlns:a16="http://schemas.microsoft.com/office/drawing/2014/main" id="{C1CB7064-9189-8AFB-5D01-7891531F6EB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00613" y="1836671"/>
            <a:ext cx="3373696" cy="711573"/>
          </a:xfrm>
        </p:spPr>
        <p:txBody>
          <a:bodyPr>
            <a:noAutofit/>
          </a:bodyPr>
          <a:lstStyle/>
          <a:p>
            <a:pPr algn="just"/>
            <a:r>
              <a:rPr lang="it-IT" sz="1600" dirty="0">
                <a:latin typeface="+mn-lt"/>
              </a:rPr>
              <a:t>Per la prima volta si fa esplicito riferimento a </a:t>
            </a:r>
            <a:r>
              <a:rPr lang="it-IT" sz="1600" b="1" dirty="0">
                <a:latin typeface="+mn-lt"/>
              </a:rPr>
              <a:t>COMPOUND POLIMERICI.</a:t>
            </a:r>
          </a:p>
        </p:txBody>
      </p:sp>
      <p:sp>
        <p:nvSpPr>
          <p:cNvPr id="3" name="Freccia a destra 2">
            <a:extLst>
              <a:ext uri="{FF2B5EF4-FFF2-40B4-BE49-F238E27FC236}">
                <a16:creationId xmlns:a16="http://schemas.microsoft.com/office/drawing/2014/main" id="{55B330E0-F234-9FCB-F596-729E556A90EE}"/>
              </a:ext>
            </a:extLst>
          </p:cNvPr>
          <p:cNvSpPr/>
          <p:nvPr/>
        </p:nvSpPr>
        <p:spPr>
          <a:xfrm rot="7118980">
            <a:off x="3071724" y="977725"/>
            <a:ext cx="1019350" cy="313198"/>
          </a:xfrm>
          <a:prstGeom prst="rightArrow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Segnaposto testo 23">
            <a:extLst>
              <a:ext uri="{FF2B5EF4-FFF2-40B4-BE49-F238E27FC236}">
                <a16:creationId xmlns:a16="http://schemas.microsoft.com/office/drawing/2014/main" id="{00EF2900-5B33-EB00-ADA1-2F03BD19263C}"/>
              </a:ext>
            </a:extLst>
          </p:cNvPr>
          <p:cNvSpPr txBox="1">
            <a:spLocks/>
          </p:cNvSpPr>
          <p:nvPr/>
        </p:nvSpPr>
        <p:spPr>
          <a:xfrm>
            <a:off x="5401801" y="1899545"/>
            <a:ext cx="5574890" cy="5858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000" kern="1200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it-IT" sz="1600" dirty="0">
                <a:latin typeface="+mn-lt"/>
              </a:rPr>
              <a:t>Ridefiniti i criteri per l’utilizzo del </a:t>
            </a:r>
            <a:r>
              <a:rPr lang="it-IT" sz="1600" b="1" dirty="0">
                <a:latin typeface="+mn-lt"/>
              </a:rPr>
              <a:t>RAP </a:t>
            </a:r>
            <a:r>
              <a:rPr lang="it-IT" sz="1600" dirty="0">
                <a:latin typeface="+mn-lt"/>
              </a:rPr>
              <a:t>(quantitativi </a:t>
            </a:r>
            <a:r>
              <a:rPr lang="it-IT" sz="1600" b="1" dirty="0">
                <a:latin typeface="+mn-lt"/>
              </a:rPr>
              <a:t>minimi</a:t>
            </a:r>
            <a:r>
              <a:rPr lang="it-IT" sz="1600" dirty="0">
                <a:latin typeface="+mn-lt"/>
              </a:rPr>
              <a:t> per nuove costruzioni):</a:t>
            </a:r>
          </a:p>
        </p:txBody>
      </p:sp>
      <p:sp>
        <p:nvSpPr>
          <p:cNvPr id="17" name="Freccia a destra 16">
            <a:extLst>
              <a:ext uri="{FF2B5EF4-FFF2-40B4-BE49-F238E27FC236}">
                <a16:creationId xmlns:a16="http://schemas.microsoft.com/office/drawing/2014/main" id="{A45CE2F9-78FC-A9C1-8119-7DD3FF86BC3A}"/>
              </a:ext>
            </a:extLst>
          </p:cNvPr>
          <p:cNvSpPr/>
          <p:nvPr/>
        </p:nvSpPr>
        <p:spPr>
          <a:xfrm rot="3827636">
            <a:off x="7679571" y="1038569"/>
            <a:ext cx="1019350" cy="313198"/>
          </a:xfrm>
          <a:prstGeom prst="rightArrow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Segnaposto testo 23">
            <a:extLst>
              <a:ext uri="{FF2B5EF4-FFF2-40B4-BE49-F238E27FC236}">
                <a16:creationId xmlns:a16="http://schemas.microsoft.com/office/drawing/2014/main" id="{6DD0412A-C293-2D41-D2AA-8615E6235486}"/>
              </a:ext>
            </a:extLst>
          </p:cNvPr>
          <p:cNvSpPr txBox="1">
            <a:spLocks/>
          </p:cNvSpPr>
          <p:nvPr/>
        </p:nvSpPr>
        <p:spPr>
          <a:xfrm>
            <a:off x="2778679" y="57764"/>
            <a:ext cx="5977396" cy="5858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000" kern="1200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it-IT" sz="3200" b="1" dirty="0">
                <a:latin typeface="+mn-lt"/>
              </a:rPr>
              <a:t>CRITERI AMBIENTALI MINIMI</a:t>
            </a:r>
          </a:p>
        </p:txBody>
      </p:sp>
      <p:pic>
        <p:nvPicPr>
          <p:cNvPr id="28" name="Immagine 27" descr="Immagine che contiene testo, fagiolo&#10;&#10;Il contenuto generato dall'IA potrebbe non essere corretto.">
            <a:extLst>
              <a:ext uri="{FF2B5EF4-FFF2-40B4-BE49-F238E27FC236}">
                <a16:creationId xmlns:a16="http://schemas.microsoft.com/office/drawing/2014/main" id="{8D068C37-B6F8-073C-D2B9-4C1DFDC5FF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613" y="2665733"/>
            <a:ext cx="3373697" cy="3173993"/>
          </a:xfrm>
          <a:prstGeom prst="rect">
            <a:avLst/>
          </a:prstGeom>
        </p:spPr>
      </p:pic>
      <p:sp>
        <p:nvSpPr>
          <p:cNvPr id="29" name="Segnaposto piè di pagina 4">
            <a:extLst>
              <a:ext uri="{FF2B5EF4-FFF2-40B4-BE49-F238E27FC236}">
                <a16:creationId xmlns:a16="http://schemas.microsoft.com/office/drawing/2014/main" id="{64BC768F-ED54-A5B4-7EB4-09359C9F7489}"/>
              </a:ext>
            </a:extLst>
          </p:cNvPr>
          <p:cNvSpPr txBox="1">
            <a:spLocks/>
          </p:cNvSpPr>
          <p:nvPr/>
        </p:nvSpPr>
        <p:spPr>
          <a:xfrm>
            <a:off x="4185738" y="6410272"/>
            <a:ext cx="2526582" cy="257279"/>
          </a:xfrm>
          <a:prstGeom prst="rect">
            <a:avLst/>
          </a:prstGeom>
        </p:spPr>
        <p:txBody>
          <a:bodyPr rtlCol="0"/>
          <a:lstStyle>
            <a:defPPr rtl="0"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STUDIO DI MISCELE BITUMINOSE SOSTENIBILI</a:t>
            </a:r>
          </a:p>
        </p:txBody>
      </p:sp>
      <p:pic>
        <p:nvPicPr>
          <p:cNvPr id="4" name="Immagine 3" descr="Immagine che contiene testo, schermata, Carattere, numero&#10;&#10;Il contenuto generato dall'IA potrebbe non essere corretto.">
            <a:extLst>
              <a:ext uri="{FF2B5EF4-FFF2-40B4-BE49-F238E27FC236}">
                <a16:creationId xmlns:a16="http://schemas.microsoft.com/office/drawing/2014/main" id="{2B014647-3A0A-0D63-5FC2-AC0E081F53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3734" y="2663304"/>
            <a:ext cx="7097376" cy="2273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92080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6527D3-9FE6-F8A1-AD7C-57E2310769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egnaposto data 31">
            <a:extLst>
              <a:ext uri="{FF2B5EF4-FFF2-40B4-BE49-F238E27FC236}">
                <a16:creationId xmlns:a16="http://schemas.microsoft.com/office/drawing/2014/main" id="{0C44E2D9-DFE1-1254-9229-20F376148349}"/>
              </a:ext>
            </a:extLst>
          </p:cNvPr>
          <p:cNvSpPr>
            <a:spLocks noGrp="1"/>
          </p:cNvSpPr>
          <p:nvPr>
            <p:ph type="dt" sz="half" idx="20"/>
          </p:nvPr>
        </p:nvSpPr>
        <p:spPr>
          <a:xfrm>
            <a:off x="5919680" y="6356350"/>
            <a:ext cx="947516" cy="365125"/>
          </a:xfrm>
        </p:spPr>
        <p:txBody>
          <a:bodyPr rtlCol="0"/>
          <a:lstStyle/>
          <a:p>
            <a:pPr rtl="0"/>
            <a:r>
              <a:rPr lang="it-IT" dirty="0"/>
              <a:t>A.A. 2024/2025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E31D5DC-3EB1-7780-57AC-FAC5E8818A83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700656" y="6356350"/>
            <a:ext cx="653143" cy="365125"/>
          </a:xfrm>
        </p:spPr>
        <p:txBody>
          <a:bodyPr rtlCol="0"/>
          <a:lstStyle/>
          <a:p>
            <a:pPr rtl="0"/>
            <a:r>
              <a:rPr lang="it-IT" dirty="0"/>
              <a:t>31</a:t>
            </a:r>
          </a:p>
        </p:txBody>
      </p:sp>
      <p:sp>
        <p:nvSpPr>
          <p:cNvPr id="23" name="Titolo 1">
            <a:extLst>
              <a:ext uri="{FF2B5EF4-FFF2-40B4-BE49-F238E27FC236}">
                <a16:creationId xmlns:a16="http://schemas.microsoft.com/office/drawing/2014/main" id="{C3E307B9-FC1F-B4CA-E417-EABF1623BBFD}"/>
              </a:ext>
            </a:extLst>
          </p:cNvPr>
          <p:cNvSpPr txBox="1">
            <a:spLocks/>
          </p:cNvSpPr>
          <p:nvPr/>
        </p:nvSpPr>
        <p:spPr>
          <a:xfrm>
            <a:off x="171715" y="240104"/>
            <a:ext cx="11495930" cy="52309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b="1" dirty="0"/>
              <a:t>RESISTENZA A FATICA: EN 12697-24 </a:t>
            </a:r>
            <a:r>
              <a:rPr lang="it-IT" b="1" dirty="0" err="1"/>
              <a:t>annex</a:t>
            </a:r>
            <a:r>
              <a:rPr lang="it-IT" b="1" dirty="0"/>
              <a:t> f (CIT-Cy)</a:t>
            </a:r>
          </a:p>
        </p:txBody>
      </p:sp>
      <p:sp>
        <p:nvSpPr>
          <p:cNvPr id="17" name="Segnaposto piè di pagina 4">
            <a:extLst>
              <a:ext uri="{FF2B5EF4-FFF2-40B4-BE49-F238E27FC236}">
                <a16:creationId xmlns:a16="http://schemas.microsoft.com/office/drawing/2014/main" id="{7C5F7693-8541-D639-AB0E-A1D20ECBCE08}"/>
              </a:ext>
            </a:extLst>
          </p:cNvPr>
          <p:cNvSpPr txBox="1">
            <a:spLocks/>
          </p:cNvSpPr>
          <p:nvPr/>
        </p:nvSpPr>
        <p:spPr>
          <a:xfrm>
            <a:off x="7872836" y="6409918"/>
            <a:ext cx="2526582" cy="257279"/>
          </a:xfrm>
          <a:prstGeom prst="rect">
            <a:avLst/>
          </a:prstGeom>
        </p:spPr>
        <p:txBody>
          <a:bodyPr rtlCol="0"/>
          <a:lstStyle>
            <a:defPPr rtl="0"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STUDIO DI MISCELE BITUMINOSE SOSTENIBILI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C0648E22-E9D1-A7F0-D5BB-B36F62F684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237" y="828693"/>
            <a:ext cx="5586249" cy="2923895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EBE3F98B-4169-6AA7-6707-D731120E44B4}"/>
              </a:ext>
            </a:extLst>
          </p:cNvPr>
          <p:cNvSpPr txBox="1"/>
          <p:nvPr/>
        </p:nvSpPr>
        <p:spPr>
          <a:xfrm>
            <a:off x="7003119" y="802496"/>
            <a:ext cx="5101506" cy="60555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Prova in controllo di tensione, senza periodo di riposo;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it-IT" sz="15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Frequenza di applicazione del carico sinusoidale pari a 10 Hz;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it-IT" sz="15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Temperatura di test: 20°C;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it-IT" sz="15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 ripetizioni per 3 diversi livelli tensionali;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it-IT" sz="15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Sono state determinate le rette di fatica in riferimento ai seguenti criteri di rottura:</a:t>
            </a:r>
          </a:p>
          <a:p>
            <a:pPr marL="742950" lvl="1" indent="-285750" algn="just">
              <a:buFont typeface="Wingdings" panose="05000000000000000000" pitchFamily="2" charset="2"/>
              <a:buChar char="Ø"/>
            </a:pPr>
            <a:r>
              <a:rPr lang="it-IT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Riduzione del 50% del modulo iniziale;</a:t>
            </a:r>
          </a:p>
          <a:p>
            <a:pPr marL="742950" lvl="1" indent="-285750" algn="just">
              <a:buFont typeface="Wingdings" panose="05000000000000000000" pitchFamily="2" charset="2"/>
              <a:buChar char="Ø"/>
            </a:pPr>
            <a:r>
              <a:rPr lang="it-IT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Energy Ratio ( basato sull’ energia dissipata);</a:t>
            </a:r>
          </a:p>
          <a:p>
            <a:pPr marL="742950" lvl="1" indent="-285750" algn="just">
              <a:buFont typeface="Wingdings" panose="05000000000000000000" pitchFamily="2" charset="2"/>
              <a:buChar char="Ø"/>
            </a:pPr>
            <a:r>
              <a:rPr lang="it-IT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Numero di cicli a rottura;</a:t>
            </a:r>
          </a:p>
          <a:p>
            <a:pPr algn="just"/>
            <a:endParaRPr lang="it-IT" sz="15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Per ciascun criterio sono stati determinati i parametri di regressione k</a:t>
            </a:r>
            <a:r>
              <a:rPr lang="el-GR" sz="1500" baseline="-25000" dirty="0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ε</a:t>
            </a:r>
            <a:r>
              <a:rPr lang="it-IT" sz="1500" baseline="-25000" dirty="0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500" dirty="0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ed n</a:t>
            </a:r>
            <a:r>
              <a:rPr lang="el-GR" sz="1500" baseline="-25000" dirty="0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ε</a:t>
            </a:r>
            <a:r>
              <a:rPr lang="it-IT" sz="1500" baseline="-25000" dirty="0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500" dirty="0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algn="just"/>
            <a:endParaRPr lang="it-IT" sz="1500" baseline="-25000" dirty="0">
              <a:solidFill>
                <a:schemeClr val="tx1">
                  <a:lumMod val="75000"/>
                  <a:lumOff val="25000"/>
                </a:schemeClr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500" dirty="0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Sono stati stimati i valori di ε</a:t>
            </a:r>
            <a:r>
              <a:rPr lang="it-IT" sz="1500" baseline="-25000" dirty="0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6</a:t>
            </a:r>
            <a:r>
              <a:rPr lang="it-IT" sz="1500" dirty="0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per ciascun criterio di rottura;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it-IT" sz="1500" dirty="0">
              <a:solidFill>
                <a:schemeClr val="tx1">
                  <a:lumMod val="75000"/>
                  <a:lumOff val="25000"/>
                </a:schemeClr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500" dirty="0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Si è proceduto alla ricerca di eventuali </a:t>
            </a:r>
            <a:r>
              <a:rPr lang="it-IT" sz="1500" dirty="0" err="1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outliers</a:t>
            </a:r>
            <a:r>
              <a:rPr lang="it-IT" sz="1500" dirty="0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con il metodo del range interquartile.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it-IT" sz="1500" dirty="0">
              <a:solidFill>
                <a:schemeClr val="tx1">
                  <a:lumMod val="75000"/>
                  <a:lumOff val="25000"/>
                </a:schemeClr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it-IT" sz="1500" dirty="0">
              <a:solidFill>
                <a:schemeClr val="tx1">
                  <a:lumMod val="75000"/>
                  <a:lumOff val="25000"/>
                </a:schemeClr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it-IT" sz="1750" dirty="0"/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F219EE36-D4F3-767C-4ECE-B96448E648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23362" y="3854438"/>
            <a:ext cx="3693273" cy="2142781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FF668D4A-80F9-6679-20C3-B71EA6B851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375" y="3854266"/>
            <a:ext cx="3535987" cy="2103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9411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25547D-FC30-A85F-2A32-D6C81E43C7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egnaposto data 31">
            <a:extLst>
              <a:ext uri="{FF2B5EF4-FFF2-40B4-BE49-F238E27FC236}">
                <a16:creationId xmlns:a16="http://schemas.microsoft.com/office/drawing/2014/main" id="{43515062-46F0-6CE3-B03F-5E51B9F7295A}"/>
              </a:ext>
            </a:extLst>
          </p:cNvPr>
          <p:cNvSpPr>
            <a:spLocks noGrp="1"/>
          </p:cNvSpPr>
          <p:nvPr>
            <p:ph type="dt" sz="half" idx="20"/>
          </p:nvPr>
        </p:nvSpPr>
        <p:spPr>
          <a:xfrm>
            <a:off x="5919680" y="6356350"/>
            <a:ext cx="947516" cy="365125"/>
          </a:xfrm>
        </p:spPr>
        <p:txBody>
          <a:bodyPr rtlCol="0"/>
          <a:lstStyle/>
          <a:p>
            <a:pPr rtl="0"/>
            <a:r>
              <a:rPr lang="it-IT" dirty="0"/>
              <a:t>A.A. 2024/2025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5919CC5-78A2-C506-F035-86FB4580BF81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700656" y="6356350"/>
            <a:ext cx="653143" cy="365125"/>
          </a:xfrm>
        </p:spPr>
        <p:txBody>
          <a:bodyPr rtlCol="0"/>
          <a:lstStyle/>
          <a:p>
            <a:pPr rtl="0"/>
            <a:r>
              <a:rPr lang="it-IT" dirty="0"/>
              <a:t>32</a:t>
            </a:r>
          </a:p>
        </p:txBody>
      </p:sp>
      <p:sp>
        <p:nvSpPr>
          <p:cNvPr id="23" name="Titolo 1">
            <a:extLst>
              <a:ext uri="{FF2B5EF4-FFF2-40B4-BE49-F238E27FC236}">
                <a16:creationId xmlns:a16="http://schemas.microsoft.com/office/drawing/2014/main" id="{3ABB03F3-0174-4602-0196-51D60874075C}"/>
              </a:ext>
            </a:extLst>
          </p:cNvPr>
          <p:cNvSpPr txBox="1">
            <a:spLocks/>
          </p:cNvSpPr>
          <p:nvPr/>
        </p:nvSpPr>
        <p:spPr>
          <a:xfrm>
            <a:off x="171715" y="240104"/>
            <a:ext cx="11495930" cy="52309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b="1" dirty="0"/>
              <a:t>RESISTENZA A FATICA: EN 12697-24 </a:t>
            </a:r>
            <a:r>
              <a:rPr lang="it-IT" b="1" dirty="0" err="1"/>
              <a:t>annex</a:t>
            </a:r>
            <a:r>
              <a:rPr lang="it-IT" b="1" dirty="0"/>
              <a:t> f (CIT-Cy)</a:t>
            </a:r>
          </a:p>
        </p:txBody>
      </p:sp>
      <p:sp>
        <p:nvSpPr>
          <p:cNvPr id="17" name="Segnaposto piè di pagina 4">
            <a:extLst>
              <a:ext uri="{FF2B5EF4-FFF2-40B4-BE49-F238E27FC236}">
                <a16:creationId xmlns:a16="http://schemas.microsoft.com/office/drawing/2014/main" id="{4E3823AA-572C-5B51-5241-6A17DF687667}"/>
              </a:ext>
            </a:extLst>
          </p:cNvPr>
          <p:cNvSpPr txBox="1">
            <a:spLocks/>
          </p:cNvSpPr>
          <p:nvPr/>
        </p:nvSpPr>
        <p:spPr>
          <a:xfrm>
            <a:off x="7872836" y="6409918"/>
            <a:ext cx="2526582" cy="257279"/>
          </a:xfrm>
          <a:prstGeom prst="rect">
            <a:avLst/>
          </a:prstGeom>
        </p:spPr>
        <p:txBody>
          <a:bodyPr rtlCol="0"/>
          <a:lstStyle>
            <a:defPPr rtl="0"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STUDIO DI MISCELE BITUMINOSE SOSTENIBILI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32E11529-B3AB-C506-222A-4069594D8C91}"/>
              </a:ext>
            </a:extLst>
          </p:cNvPr>
          <p:cNvSpPr txBox="1"/>
          <p:nvPr/>
        </p:nvSpPr>
        <p:spPr>
          <a:xfrm>
            <a:off x="950027" y="816763"/>
            <a:ext cx="1029194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dirty="0"/>
              <a:t>Il livello tensionale da applicare è stato stimato a partire dai moduli di rigidezza determinati ai sensi della EN 12697-26 </a:t>
            </a:r>
            <a:r>
              <a:rPr lang="it-IT" dirty="0" err="1"/>
              <a:t>Annex</a:t>
            </a:r>
            <a:r>
              <a:rPr lang="it-IT" dirty="0"/>
              <a:t> C. I 3 livelli tensionali sono stati selezionati in modo che la deformazione iniziale attesa ricadesse all’interno del range 25 </a:t>
            </a:r>
            <a:r>
              <a:rPr lang="el-G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με</a:t>
            </a:r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100 </a:t>
            </a:r>
            <a:r>
              <a:rPr lang="el-G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με</a:t>
            </a:r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come previsto dalla EN 12697-24 </a:t>
            </a:r>
            <a:r>
              <a:rPr lang="it-IT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Annex</a:t>
            </a:r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F;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6BFB1FB7-C5EB-CA6B-DDB2-B38B351376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047" y="1989415"/>
            <a:ext cx="3018390" cy="873743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52649E50-0FE3-3A96-5C84-2ED3E7A3B2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5658" y="1989415"/>
            <a:ext cx="8085953" cy="873743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1C181964-8592-E412-BCDC-7068B5F495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5569" y="3270931"/>
            <a:ext cx="9441658" cy="2770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73296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951041-9966-0D07-5390-65C79090B9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egnaposto data 31">
            <a:extLst>
              <a:ext uri="{FF2B5EF4-FFF2-40B4-BE49-F238E27FC236}">
                <a16:creationId xmlns:a16="http://schemas.microsoft.com/office/drawing/2014/main" id="{61C56962-DFEC-52B0-A802-263BB2D60F17}"/>
              </a:ext>
            </a:extLst>
          </p:cNvPr>
          <p:cNvSpPr>
            <a:spLocks noGrp="1"/>
          </p:cNvSpPr>
          <p:nvPr>
            <p:ph type="dt" sz="half" idx="20"/>
          </p:nvPr>
        </p:nvSpPr>
        <p:spPr>
          <a:xfrm>
            <a:off x="5919680" y="6356350"/>
            <a:ext cx="947516" cy="365125"/>
          </a:xfrm>
        </p:spPr>
        <p:txBody>
          <a:bodyPr rtlCol="0"/>
          <a:lstStyle/>
          <a:p>
            <a:pPr rtl="0"/>
            <a:r>
              <a:rPr lang="it-IT" dirty="0"/>
              <a:t>A.A. 2024/2025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74B04A9-E9FE-5269-6D78-87DED2E3A49A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700656" y="6356350"/>
            <a:ext cx="653143" cy="365125"/>
          </a:xfrm>
        </p:spPr>
        <p:txBody>
          <a:bodyPr rtlCol="0"/>
          <a:lstStyle/>
          <a:p>
            <a:pPr rtl="0"/>
            <a:r>
              <a:rPr lang="it-IT" dirty="0"/>
              <a:t>33</a:t>
            </a:r>
          </a:p>
        </p:txBody>
      </p:sp>
      <p:sp>
        <p:nvSpPr>
          <p:cNvPr id="23" name="Titolo 1">
            <a:extLst>
              <a:ext uri="{FF2B5EF4-FFF2-40B4-BE49-F238E27FC236}">
                <a16:creationId xmlns:a16="http://schemas.microsoft.com/office/drawing/2014/main" id="{D943C2DB-3C73-D118-A437-56234E760C44}"/>
              </a:ext>
            </a:extLst>
          </p:cNvPr>
          <p:cNvSpPr txBox="1">
            <a:spLocks/>
          </p:cNvSpPr>
          <p:nvPr/>
        </p:nvSpPr>
        <p:spPr>
          <a:xfrm>
            <a:off x="143636" y="273127"/>
            <a:ext cx="11495930" cy="52309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b="1" dirty="0"/>
              <a:t>RESISTENZA A FATICA: SP2-20 </a:t>
            </a:r>
            <a:r>
              <a:rPr lang="it-IT" b="1" dirty="0" err="1"/>
              <a:t>annex</a:t>
            </a:r>
            <a:r>
              <a:rPr lang="it-IT" b="1" dirty="0"/>
              <a:t> f (CIT-Cy)</a:t>
            </a:r>
          </a:p>
        </p:txBody>
      </p:sp>
      <p:sp>
        <p:nvSpPr>
          <p:cNvPr id="17" name="Segnaposto piè di pagina 4">
            <a:extLst>
              <a:ext uri="{FF2B5EF4-FFF2-40B4-BE49-F238E27FC236}">
                <a16:creationId xmlns:a16="http://schemas.microsoft.com/office/drawing/2014/main" id="{6B285576-D992-89FE-509E-9F3737359398}"/>
              </a:ext>
            </a:extLst>
          </p:cNvPr>
          <p:cNvSpPr txBox="1">
            <a:spLocks/>
          </p:cNvSpPr>
          <p:nvPr/>
        </p:nvSpPr>
        <p:spPr>
          <a:xfrm>
            <a:off x="7872836" y="6409918"/>
            <a:ext cx="2526582" cy="257279"/>
          </a:xfrm>
          <a:prstGeom prst="rect">
            <a:avLst/>
          </a:prstGeom>
        </p:spPr>
        <p:txBody>
          <a:bodyPr rtlCol="0"/>
          <a:lstStyle>
            <a:defPPr rtl="0"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STUDIO DI MISCELE BITUMINOSE SOSTENIBILI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EDCF0A31-1EFD-F1B1-D200-AE036805FA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206" y="2135329"/>
            <a:ext cx="8305308" cy="3696391"/>
          </a:xfrm>
          <a:prstGeom prst="rect">
            <a:avLst/>
          </a:prstGeom>
        </p:spPr>
      </p:pic>
      <p:graphicFrame>
        <p:nvGraphicFramePr>
          <p:cNvPr id="9" name="Tabella 8">
            <a:extLst>
              <a:ext uri="{FF2B5EF4-FFF2-40B4-BE49-F238E27FC236}">
                <a16:creationId xmlns:a16="http://schemas.microsoft.com/office/drawing/2014/main" id="{5221AAD9-04A9-B6D7-A0D6-FC38C2A5D1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267659"/>
              </p:ext>
            </p:extLst>
          </p:nvPr>
        </p:nvGraphicFramePr>
        <p:xfrm>
          <a:off x="8935886" y="2133901"/>
          <a:ext cx="2927063" cy="1180067"/>
        </p:xfrm>
        <a:graphic>
          <a:graphicData uri="http://schemas.openxmlformats.org/drawingml/2006/table">
            <a:tbl>
              <a:tblPr/>
              <a:tblGrid>
                <a:gridCol w="883642">
                  <a:extLst>
                    <a:ext uri="{9D8B030D-6E8A-4147-A177-3AD203B41FA5}">
                      <a16:colId xmlns:a16="http://schemas.microsoft.com/office/drawing/2014/main" val="3652350050"/>
                    </a:ext>
                  </a:extLst>
                </a:gridCol>
                <a:gridCol w="662731">
                  <a:extLst>
                    <a:ext uri="{9D8B030D-6E8A-4147-A177-3AD203B41FA5}">
                      <a16:colId xmlns:a16="http://schemas.microsoft.com/office/drawing/2014/main" val="1013439373"/>
                    </a:ext>
                  </a:extLst>
                </a:gridCol>
                <a:gridCol w="717959">
                  <a:extLst>
                    <a:ext uri="{9D8B030D-6E8A-4147-A177-3AD203B41FA5}">
                      <a16:colId xmlns:a16="http://schemas.microsoft.com/office/drawing/2014/main" val="2532273158"/>
                    </a:ext>
                  </a:extLst>
                </a:gridCol>
                <a:gridCol w="662731">
                  <a:extLst>
                    <a:ext uri="{9D8B030D-6E8A-4147-A177-3AD203B41FA5}">
                      <a16:colId xmlns:a16="http://schemas.microsoft.com/office/drawing/2014/main" val="1499633794"/>
                    </a:ext>
                  </a:extLst>
                </a:gridCol>
              </a:tblGrid>
              <a:tr h="24322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it-I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  <a:r>
                        <a:rPr lang="it-IT" sz="11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f, 50%</a:t>
                      </a:r>
                      <a:endParaRPr lang="it-IT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  <a:r>
                        <a:rPr lang="it-IT" sz="10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f, ER</a:t>
                      </a:r>
                      <a:endParaRPr lang="it-IT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  <a:r>
                        <a:rPr lang="it-IT" sz="10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f, ROTTURA</a:t>
                      </a:r>
                      <a:endParaRPr lang="it-IT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2796731"/>
                  </a:ext>
                </a:extLst>
              </a:tr>
              <a:tr h="24322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log</a:t>
                      </a:r>
                      <a:r>
                        <a:rPr lang="it-IT" sz="11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k</a:t>
                      </a:r>
                      <a:r>
                        <a:rPr lang="el-GR" sz="11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ε</a:t>
                      </a:r>
                      <a:r>
                        <a:rPr lang="el-G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[-]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10.875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11.016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11.049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8126554"/>
                  </a:ext>
                </a:extLst>
              </a:tr>
              <a:tr h="21619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</a:t>
                      </a:r>
                      <a:r>
                        <a:rPr lang="el-G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ε [-]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7.50E+10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1.04E+11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1.12E+11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9751314"/>
                  </a:ext>
                </a:extLst>
              </a:tr>
              <a:tr h="23421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  <a:r>
                        <a:rPr lang="el-GR" sz="11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ε</a:t>
                      </a:r>
                      <a:r>
                        <a:rPr lang="el-G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[-]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-3.584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-3.676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-3.612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3417681"/>
                  </a:ext>
                </a:extLst>
              </a:tr>
              <a:tr h="24322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ε</a:t>
                      </a:r>
                      <a:r>
                        <a:rPr lang="el-GR" sz="11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r>
                        <a:rPr lang="el-G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[μ</a:t>
                      </a: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m/m]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4698675"/>
                  </a:ext>
                </a:extLst>
              </a:tr>
            </a:tbl>
          </a:graphicData>
        </a:graphic>
      </p:graphicFrame>
      <p:graphicFrame>
        <p:nvGraphicFramePr>
          <p:cNvPr id="10" name="Tabella 9">
            <a:extLst>
              <a:ext uri="{FF2B5EF4-FFF2-40B4-BE49-F238E27FC236}">
                <a16:creationId xmlns:a16="http://schemas.microsoft.com/office/drawing/2014/main" id="{7A2C86B3-FC9F-CD93-467F-BE00F3C898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8821457"/>
              </p:ext>
            </p:extLst>
          </p:nvPr>
        </p:nvGraphicFramePr>
        <p:xfrm>
          <a:off x="8935886" y="4651652"/>
          <a:ext cx="2927063" cy="1180068"/>
        </p:xfrm>
        <a:graphic>
          <a:graphicData uri="http://schemas.openxmlformats.org/drawingml/2006/table">
            <a:tbl>
              <a:tblPr/>
              <a:tblGrid>
                <a:gridCol w="883642">
                  <a:extLst>
                    <a:ext uri="{9D8B030D-6E8A-4147-A177-3AD203B41FA5}">
                      <a16:colId xmlns:a16="http://schemas.microsoft.com/office/drawing/2014/main" val="152502832"/>
                    </a:ext>
                  </a:extLst>
                </a:gridCol>
                <a:gridCol w="662731">
                  <a:extLst>
                    <a:ext uri="{9D8B030D-6E8A-4147-A177-3AD203B41FA5}">
                      <a16:colId xmlns:a16="http://schemas.microsoft.com/office/drawing/2014/main" val="1985157985"/>
                    </a:ext>
                  </a:extLst>
                </a:gridCol>
                <a:gridCol w="717959">
                  <a:extLst>
                    <a:ext uri="{9D8B030D-6E8A-4147-A177-3AD203B41FA5}">
                      <a16:colId xmlns:a16="http://schemas.microsoft.com/office/drawing/2014/main" val="1510572987"/>
                    </a:ext>
                  </a:extLst>
                </a:gridCol>
                <a:gridCol w="662731">
                  <a:extLst>
                    <a:ext uri="{9D8B030D-6E8A-4147-A177-3AD203B41FA5}">
                      <a16:colId xmlns:a16="http://schemas.microsoft.com/office/drawing/2014/main" val="453828585"/>
                    </a:ext>
                  </a:extLst>
                </a:gridCol>
              </a:tblGrid>
              <a:tr h="24322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it-I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  <a:r>
                        <a:rPr lang="it-IT" sz="11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f, 50%</a:t>
                      </a:r>
                      <a:endParaRPr lang="it-IT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  <a:r>
                        <a:rPr lang="it-IT" sz="1000" b="1" i="0" u="none" strike="noStrike" baseline="-250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</a:t>
                      </a:r>
                      <a:r>
                        <a:rPr lang="it-IT" sz="1000" b="1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ER</a:t>
                      </a:r>
                      <a:endParaRPr lang="it-IT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  <a:r>
                        <a:rPr lang="it-IT" sz="10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f, ROTTURA</a:t>
                      </a:r>
                      <a:endParaRPr lang="it-IT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2992181"/>
                  </a:ext>
                </a:extLst>
              </a:tr>
              <a:tr h="23421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log</a:t>
                      </a:r>
                      <a:r>
                        <a:rPr lang="it-IT" sz="11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k</a:t>
                      </a:r>
                      <a:r>
                        <a:rPr lang="el-GR" sz="11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ε</a:t>
                      </a:r>
                      <a:r>
                        <a:rPr lang="el-G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[-]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11.096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11.089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11.242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5842816"/>
                  </a:ext>
                </a:extLst>
              </a:tr>
              <a:tr h="216196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</a:t>
                      </a:r>
                      <a:r>
                        <a:rPr lang="el-G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ε [-]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1.25E+11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1.23E+11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1.75E+11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8022811"/>
                  </a:ext>
                </a:extLst>
              </a:tr>
              <a:tr h="24322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  <a:r>
                        <a:rPr lang="el-GR" sz="11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ε</a:t>
                      </a:r>
                      <a:r>
                        <a:rPr lang="el-G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[-]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-3.625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-3.651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-3.639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3780744"/>
                  </a:ext>
                </a:extLst>
              </a:tr>
              <a:tr h="24322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ε</a:t>
                      </a:r>
                      <a:r>
                        <a:rPr lang="el-GR" sz="11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r>
                        <a:rPr lang="el-G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[μ</a:t>
                      </a: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m/m]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4343509"/>
                  </a:ext>
                </a:extLst>
              </a:tr>
            </a:tbl>
          </a:graphicData>
        </a:graphic>
      </p:graphicFrame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C64622D1-428F-CD5C-C0AA-2871244625C3}"/>
              </a:ext>
            </a:extLst>
          </p:cNvPr>
          <p:cNvSpPr txBox="1"/>
          <p:nvPr/>
        </p:nvSpPr>
        <p:spPr>
          <a:xfrm>
            <a:off x="1850543" y="720683"/>
            <a:ext cx="80821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dirty="0"/>
              <a:t>Per escludere l’eventuale influenza del limite imposto al numero di giri per alcuni provini presenti nel primo set, è stato compattato e testato un secondo set di provini. Le prestazioni a fatica sono risultate leggermente migliori ed è stata esclusa la presenza di </a:t>
            </a:r>
            <a:r>
              <a:rPr lang="it-IT" dirty="0" err="1"/>
              <a:t>outliers</a:t>
            </a:r>
            <a:r>
              <a:rPr lang="it-IT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835173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25C754-D96A-C57F-4A9F-AC8EAE2411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egnaposto data 31">
            <a:extLst>
              <a:ext uri="{FF2B5EF4-FFF2-40B4-BE49-F238E27FC236}">
                <a16:creationId xmlns:a16="http://schemas.microsoft.com/office/drawing/2014/main" id="{F19EDB37-9DDB-F0DA-3789-D2EA0A46F242}"/>
              </a:ext>
            </a:extLst>
          </p:cNvPr>
          <p:cNvSpPr>
            <a:spLocks noGrp="1"/>
          </p:cNvSpPr>
          <p:nvPr>
            <p:ph type="dt" sz="half" idx="20"/>
          </p:nvPr>
        </p:nvSpPr>
        <p:spPr>
          <a:xfrm>
            <a:off x="5919680" y="6356350"/>
            <a:ext cx="947516" cy="365125"/>
          </a:xfrm>
        </p:spPr>
        <p:txBody>
          <a:bodyPr rtlCol="0"/>
          <a:lstStyle/>
          <a:p>
            <a:pPr rtl="0"/>
            <a:r>
              <a:rPr lang="it-IT" dirty="0"/>
              <a:t>A.A. 2024/2025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2E8C14A-7F2C-FEE8-5384-EDBA7A6B1BE0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700656" y="6356350"/>
            <a:ext cx="653143" cy="365125"/>
          </a:xfrm>
        </p:spPr>
        <p:txBody>
          <a:bodyPr rtlCol="0"/>
          <a:lstStyle/>
          <a:p>
            <a:pPr rtl="0"/>
            <a:r>
              <a:rPr lang="it-IT" dirty="0"/>
              <a:t>34</a:t>
            </a:r>
          </a:p>
        </p:txBody>
      </p:sp>
      <p:sp>
        <p:nvSpPr>
          <p:cNvPr id="23" name="Titolo 1">
            <a:extLst>
              <a:ext uri="{FF2B5EF4-FFF2-40B4-BE49-F238E27FC236}">
                <a16:creationId xmlns:a16="http://schemas.microsoft.com/office/drawing/2014/main" id="{C40D43D8-9A88-6C8C-F9BB-4A6A3D29BC73}"/>
              </a:ext>
            </a:extLst>
          </p:cNvPr>
          <p:cNvSpPr txBox="1">
            <a:spLocks/>
          </p:cNvSpPr>
          <p:nvPr/>
        </p:nvSpPr>
        <p:spPr>
          <a:xfrm>
            <a:off x="143636" y="273127"/>
            <a:ext cx="11495930" cy="52309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b="1" dirty="0"/>
              <a:t>RESISTENZA A FATICA: SP2-20 </a:t>
            </a:r>
            <a:r>
              <a:rPr lang="it-IT" b="1" dirty="0" err="1"/>
              <a:t>annex</a:t>
            </a:r>
            <a:r>
              <a:rPr lang="it-IT" b="1" dirty="0"/>
              <a:t> f (CIT-Cy)</a:t>
            </a:r>
          </a:p>
        </p:txBody>
      </p:sp>
      <p:sp>
        <p:nvSpPr>
          <p:cNvPr id="17" name="Segnaposto piè di pagina 4">
            <a:extLst>
              <a:ext uri="{FF2B5EF4-FFF2-40B4-BE49-F238E27FC236}">
                <a16:creationId xmlns:a16="http://schemas.microsoft.com/office/drawing/2014/main" id="{FDCD3325-3C41-6784-BF73-2EF2B53EEB84}"/>
              </a:ext>
            </a:extLst>
          </p:cNvPr>
          <p:cNvSpPr txBox="1">
            <a:spLocks/>
          </p:cNvSpPr>
          <p:nvPr/>
        </p:nvSpPr>
        <p:spPr>
          <a:xfrm>
            <a:off x="7872836" y="6409918"/>
            <a:ext cx="2526582" cy="257279"/>
          </a:xfrm>
          <a:prstGeom prst="rect">
            <a:avLst/>
          </a:prstGeom>
        </p:spPr>
        <p:txBody>
          <a:bodyPr rtlCol="0"/>
          <a:lstStyle>
            <a:defPPr rtl="0"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STUDIO DI MISCELE BITUMINOSE SOSTENIBILI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9CBC1060-894F-3D32-410D-761F26A829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104" y="822960"/>
            <a:ext cx="4389120" cy="5212080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7C86022E-4D4A-E3CD-8C3A-7C5DC73911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822960"/>
            <a:ext cx="496824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43410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7452A9-03E4-34D6-D2F0-0E188AACCE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egnaposto data 31">
            <a:extLst>
              <a:ext uri="{FF2B5EF4-FFF2-40B4-BE49-F238E27FC236}">
                <a16:creationId xmlns:a16="http://schemas.microsoft.com/office/drawing/2014/main" id="{760ABED3-61B9-4284-ECBC-3872C83DA9A8}"/>
              </a:ext>
            </a:extLst>
          </p:cNvPr>
          <p:cNvSpPr>
            <a:spLocks noGrp="1"/>
          </p:cNvSpPr>
          <p:nvPr>
            <p:ph type="dt" sz="half" idx="20"/>
          </p:nvPr>
        </p:nvSpPr>
        <p:spPr>
          <a:xfrm>
            <a:off x="838201" y="6302072"/>
            <a:ext cx="947516" cy="365125"/>
          </a:xfrm>
        </p:spPr>
        <p:txBody>
          <a:bodyPr rtlCol="0"/>
          <a:lstStyle/>
          <a:p>
            <a:pPr rtl="0"/>
            <a:r>
              <a:rPr lang="it-IT" dirty="0"/>
              <a:t>A.A. 2024/2025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691850C-F3B5-67D9-7E77-D34143E8036A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700656" y="6356350"/>
            <a:ext cx="653143" cy="365125"/>
          </a:xfrm>
        </p:spPr>
        <p:txBody>
          <a:bodyPr rtlCol="0"/>
          <a:lstStyle/>
          <a:p>
            <a:pPr rtl="0"/>
            <a:r>
              <a:rPr lang="it-IT" dirty="0"/>
              <a:t>35</a:t>
            </a:r>
          </a:p>
        </p:txBody>
      </p:sp>
      <p:sp>
        <p:nvSpPr>
          <p:cNvPr id="23" name="Titolo 1">
            <a:extLst>
              <a:ext uri="{FF2B5EF4-FFF2-40B4-BE49-F238E27FC236}">
                <a16:creationId xmlns:a16="http://schemas.microsoft.com/office/drawing/2014/main" id="{56421418-9BC4-394C-F61F-DABB41E1408E}"/>
              </a:ext>
            </a:extLst>
          </p:cNvPr>
          <p:cNvSpPr txBox="1">
            <a:spLocks/>
          </p:cNvSpPr>
          <p:nvPr/>
        </p:nvSpPr>
        <p:spPr>
          <a:xfrm>
            <a:off x="171714" y="0"/>
            <a:ext cx="11495930" cy="52309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2600" b="1" dirty="0"/>
              <a:t>RESISTENZA A FATICA: SP2-20 </a:t>
            </a:r>
            <a:r>
              <a:rPr lang="it-IT" sz="2600" b="1" dirty="0" err="1"/>
              <a:t>annex</a:t>
            </a:r>
            <a:r>
              <a:rPr lang="it-IT" sz="2600" b="1" dirty="0"/>
              <a:t> f (CIT-Cy)</a:t>
            </a:r>
          </a:p>
        </p:txBody>
      </p:sp>
      <p:sp>
        <p:nvSpPr>
          <p:cNvPr id="17" name="Segnaposto piè di pagina 4">
            <a:extLst>
              <a:ext uri="{FF2B5EF4-FFF2-40B4-BE49-F238E27FC236}">
                <a16:creationId xmlns:a16="http://schemas.microsoft.com/office/drawing/2014/main" id="{41E25D72-7006-291F-ECAE-A0E4234D6090}"/>
              </a:ext>
            </a:extLst>
          </p:cNvPr>
          <p:cNvSpPr txBox="1">
            <a:spLocks/>
          </p:cNvSpPr>
          <p:nvPr/>
        </p:nvSpPr>
        <p:spPr>
          <a:xfrm>
            <a:off x="8284736" y="6413093"/>
            <a:ext cx="2526582" cy="257279"/>
          </a:xfrm>
          <a:prstGeom prst="rect">
            <a:avLst/>
          </a:prstGeom>
        </p:spPr>
        <p:txBody>
          <a:bodyPr rtlCol="0"/>
          <a:lstStyle>
            <a:defPPr rtl="0"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STUDIO DI MISCELE BITUMINOSE SOSTENIBILI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4487522F-A182-985E-5598-7F9A7E57D9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5207" y="4662015"/>
            <a:ext cx="3078747" cy="1390008"/>
          </a:xfrm>
          <a:prstGeom prst="rect">
            <a:avLst/>
          </a:prstGeom>
        </p:spPr>
      </p:pic>
      <p:pic>
        <p:nvPicPr>
          <p:cNvPr id="21" name="Immagine 20">
            <a:extLst>
              <a:ext uri="{FF2B5EF4-FFF2-40B4-BE49-F238E27FC236}">
                <a16:creationId xmlns:a16="http://schemas.microsoft.com/office/drawing/2014/main" id="{175C673E-142D-23BC-6AAC-9FFD536424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1" y="523091"/>
            <a:ext cx="4739976" cy="2972681"/>
          </a:xfrm>
          <a:prstGeom prst="rect">
            <a:avLst/>
          </a:prstGeom>
        </p:spPr>
      </p:pic>
      <p:pic>
        <p:nvPicPr>
          <p:cNvPr id="22" name="Immagine 21">
            <a:extLst>
              <a:ext uri="{FF2B5EF4-FFF2-40B4-BE49-F238E27FC236}">
                <a16:creationId xmlns:a16="http://schemas.microsoft.com/office/drawing/2014/main" id="{588C6721-7B58-0220-FAE5-700B424B7D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66289" y="515725"/>
            <a:ext cx="4876855" cy="2980047"/>
          </a:xfrm>
          <a:prstGeom prst="rect">
            <a:avLst/>
          </a:prstGeom>
        </p:spPr>
      </p:pic>
      <p:pic>
        <p:nvPicPr>
          <p:cNvPr id="24" name="Immagine 23">
            <a:extLst>
              <a:ext uri="{FF2B5EF4-FFF2-40B4-BE49-F238E27FC236}">
                <a16:creationId xmlns:a16="http://schemas.microsoft.com/office/drawing/2014/main" id="{B64C8E4E-1F8C-455A-AB54-EAD8F2652A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86794" y="3563257"/>
            <a:ext cx="4726025" cy="2980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32150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9BADB3-336D-5D03-551B-1304571BE0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egnaposto data 31">
            <a:extLst>
              <a:ext uri="{FF2B5EF4-FFF2-40B4-BE49-F238E27FC236}">
                <a16:creationId xmlns:a16="http://schemas.microsoft.com/office/drawing/2014/main" id="{6B697142-CBFD-2F48-A936-1BB0CEBABA33}"/>
              </a:ext>
            </a:extLst>
          </p:cNvPr>
          <p:cNvSpPr>
            <a:spLocks noGrp="1"/>
          </p:cNvSpPr>
          <p:nvPr>
            <p:ph type="dt" sz="half" idx="20"/>
          </p:nvPr>
        </p:nvSpPr>
        <p:spPr>
          <a:xfrm>
            <a:off x="838201" y="6302072"/>
            <a:ext cx="947516" cy="365125"/>
          </a:xfrm>
        </p:spPr>
        <p:txBody>
          <a:bodyPr rtlCol="0"/>
          <a:lstStyle/>
          <a:p>
            <a:pPr rtl="0"/>
            <a:r>
              <a:rPr lang="it-IT" dirty="0"/>
              <a:t>A.A. 2024/2025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7B9C3F7-7102-9C40-E175-D85BE8245F28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700656" y="6356350"/>
            <a:ext cx="653143" cy="365125"/>
          </a:xfrm>
        </p:spPr>
        <p:txBody>
          <a:bodyPr rtlCol="0"/>
          <a:lstStyle/>
          <a:p>
            <a:pPr rtl="0"/>
            <a:r>
              <a:rPr lang="it-IT" dirty="0"/>
              <a:t>36</a:t>
            </a:r>
          </a:p>
        </p:txBody>
      </p:sp>
      <p:sp>
        <p:nvSpPr>
          <p:cNvPr id="23" name="Titolo 1">
            <a:extLst>
              <a:ext uri="{FF2B5EF4-FFF2-40B4-BE49-F238E27FC236}">
                <a16:creationId xmlns:a16="http://schemas.microsoft.com/office/drawing/2014/main" id="{C22F97BD-B605-BEDE-1290-3EA0CE0A77E5}"/>
              </a:ext>
            </a:extLst>
          </p:cNvPr>
          <p:cNvSpPr txBox="1">
            <a:spLocks/>
          </p:cNvSpPr>
          <p:nvPr/>
        </p:nvSpPr>
        <p:spPr>
          <a:xfrm>
            <a:off x="171714" y="0"/>
            <a:ext cx="11495930" cy="52309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2600" b="1" dirty="0"/>
              <a:t>RESISTENZA A FATICA: SP2-20 </a:t>
            </a:r>
            <a:r>
              <a:rPr lang="it-IT" sz="2600" b="1" dirty="0" err="1"/>
              <a:t>annex</a:t>
            </a:r>
            <a:r>
              <a:rPr lang="it-IT" sz="2600" b="1" dirty="0"/>
              <a:t> f (CIT-Cy)</a:t>
            </a:r>
          </a:p>
        </p:txBody>
      </p:sp>
      <p:sp>
        <p:nvSpPr>
          <p:cNvPr id="17" name="Segnaposto piè di pagina 4">
            <a:extLst>
              <a:ext uri="{FF2B5EF4-FFF2-40B4-BE49-F238E27FC236}">
                <a16:creationId xmlns:a16="http://schemas.microsoft.com/office/drawing/2014/main" id="{6CE3A712-6AD2-B831-49C4-6047B5D97087}"/>
              </a:ext>
            </a:extLst>
          </p:cNvPr>
          <p:cNvSpPr txBox="1">
            <a:spLocks/>
          </p:cNvSpPr>
          <p:nvPr/>
        </p:nvSpPr>
        <p:spPr>
          <a:xfrm>
            <a:off x="8284736" y="6413093"/>
            <a:ext cx="2526582" cy="257279"/>
          </a:xfrm>
          <a:prstGeom prst="rect">
            <a:avLst/>
          </a:prstGeom>
        </p:spPr>
        <p:txBody>
          <a:bodyPr rtlCol="0"/>
          <a:lstStyle>
            <a:defPPr rtl="0"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STUDIO DI MISCELE BITUMINOSE SOSTENIBILI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68280DFC-229B-F705-A894-1250CD001B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5207" y="4662015"/>
            <a:ext cx="3078747" cy="1390008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E31453F0-C800-992F-F753-B9157B3D96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1" y="413053"/>
            <a:ext cx="4872550" cy="3063411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53986E88-B798-461E-8411-40D0031051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78951" y="413053"/>
            <a:ext cx="5013280" cy="3063411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0A90C408-39AA-2794-08DE-186417F046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19629" y="3550738"/>
            <a:ext cx="4782243" cy="3015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03992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data 8">
            <a:extLst>
              <a:ext uri="{FF2B5EF4-FFF2-40B4-BE49-F238E27FC236}">
                <a16:creationId xmlns:a16="http://schemas.microsoft.com/office/drawing/2014/main" id="{5787A30D-0123-11A0-845B-3C7C9E1FA1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it-IT" noProof="0" dirty="0"/>
              <a:t>A.A. 2024/2025</a:t>
            </a:r>
          </a:p>
        </p:txBody>
      </p:sp>
      <p:sp>
        <p:nvSpPr>
          <p:cNvPr id="10" name="Segnaposto piè di pagina 9">
            <a:extLst>
              <a:ext uri="{FF2B5EF4-FFF2-40B4-BE49-F238E27FC236}">
                <a16:creationId xmlns:a16="http://schemas.microsoft.com/office/drawing/2014/main" id="{612F512E-C229-0174-4C72-0448BB4001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it-IT" noProof="0" dirty="0"/>
              <a:t>STUDIO DI MISCELE BITUMINOSE SOSTENIBILI</a:t>
            </a:r>
          </a:p>
        </p:txBody>
      </p:sp>
      <p:sp>
        <p:nvSpPr>
          <p:cNvPr id="11" name="Segnaposto numero diapositiva 10">
            <a:extLst>
              <a:ext uri="{FF2B5EF4-FFF2-40B4-BE49-F238E27FC236}">
                <a16:creationId xmlns:a16="http://schemas.microsoft.com/office/drawing/2014/main" id="{93B72A93-C2FA-8FCB-2CA9-3C253BD62C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r>
              <a:rPr lang="it-IT" noProof="0" dirty="0"/>
              <a:t>37</a:t>
            </a:r>
          </a:p>
        </p:txBody>
      </p:sp>
      <p:sp>
        <p:nvSpPr>
          <p:cNvPr id="12" name="Titolo 1">
            <a:extLst>
              <a:ext uri="{FF2B5EF4-FFF2-40B4-BE49-F238E27FC236}">
                <a16:creationId xmlns:a16="http://schemas.microsoft.com/office/drawing/2014/main" id="{AED3CE0C-4A94-5524-3FFA-6A554FC388D9}"/>
              </a:ext>
            </a:extLst>
          </p:cNvPr>
          <p:cNvSpPr txBox="1">
            <a:spLocks/>
          </p:cNvSpPr>
          <p:nvPr/>
        </p:nvSpPr>
        <p:spPr>
          <a:xfrm>
            <a:off x="348035" y="110626"/>
            <a:ext cx="11495930" cy="52309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b="1" dirty="0"/>
              <a:t>RESISTENZA A FATICA: PMB-20 </a:t>
            </a:r>
            <a:r>
              <a:rPr lang="it-IT" b="1" dirty="0" err="1"/>
              <a:t>annex</a:t>
            </a:r>
            <a:r>
              <a:rPr lang="it-IT" b="1" dirty="0"/>
              <a:t> f (CIT-Cy)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35F7E479-3C06-AAE1-2949-7F44234734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4232" y="633717"/>
            <a:ext cx="8123535" cy="2293091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787DAF33-80FE-3AE3-D016-B079D950AA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0787" y="3698134"/>
            <a:ext cx="2506980" cy="1005840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CCF362CB-2369-3D32-7693-C2CF324359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4232" y="2988957"/>
            <a:ext cx="5536607" cy="3306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75198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B7E0641-C875-B042-327C-3D36480CAC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it-IT" noProof="0" dirty="0"/>
              <a:t>A.A. 2024/2025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B51ADCA-3638-326C-DCBD-3BC186647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it-IT" noProof="0" dirty="0"/>
              <a:t>STUDIO DI MISCELE BITUMINOSE SOSTENIBILI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915F74D-A211-9AD4-DB5A-3F2501E577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r>
              <a:rPr lang="it-IT" noProof="0" dirty="0"/>
              <a:t>38</a:t>
            </a:r>
          </a:p>
        </p:txBody>
      </p:sp>
      <p:sp>
        <p:nvSpPr>
          <p:cNvPr id="7" name="Titolo 1">
            <a:extLst>
              <a:ext uri="{FF2B5EF4-FFF2-40B4-BE49-F238E27FC236}">
                <a16:creationId xmlns:a16="http://schemas.microsoft.com/office/drawing/2014/main" id="{5638C93F-1C75-2BCF-D6C0-7699AC4C13F1}"/>
              </a:ext>
            </a:extLst>
          </p:cNvPr>
          <p:cNvSpPr txBox="1">
            <a:spLocks/>
          </p:cNvSpPr>
          <p:nvPr/>
        </p:nvSpPr>
        <p:spPr>
          <a:xfrm>
            <a:off x="348035" y="110626"/>
            <a:ext cx="11495930" cy="52309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b="1" dirty="0"/>
              <a:t>RESISTENZA A FATICA: PMB-20 </a:t>
            </a:r>
            <a:r>
              <a:rPr lang="it-IT" b="1" dirty="0" err="1"/>
              <a:t>annex</a:t>
            </a:r>
            <a:r>
              <a:rPr lang="it-IT" b="1" dirty="0"/>
              <a:t> f (CIT-Cy)</a:t>
            </a: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DB02CC5A-B1BB-DC37-2F0D-69D4C930E5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9795" y="4354611"/>
            <a:ext cx="2924810" cy="1320508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5F052C3A-407B-FF03-755A-62121DDA3B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668" y="525561"/>
            <a:ext cx="4864510" cy="3014206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29F19D6B-D4D3-E0C4-CAB3-1EA53B4A4C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8295" y="525561"/>
            <a:ext cx="4955977" cy="3010407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9B297C15-B7BE-EF5D-70C3-C3F5D16275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81400" y="3595715"/>
            <a:ext cx="4580301" cy="28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2807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1829E9C-4E53-D533-1FDE-C12A11873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it-IT" noProof="0" dirty="0"/>
              <a:t>A.A. 2024/2025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2619376-75DA-C9EE-4D57-8F4E02980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it-IT" noProof="0" dirty="0"/>
              <a:t>STUDIO DI MISCELE BITUMINOSE SOSTENIBILI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59791BF-63EB-8761-C839-A3128C65E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r>
              <a:rPr lang="it-IT" dirty="0"/>
              <a:t>39</a:t>
            </a:r>
            <a:endParaRPr lang="it-IT" noProof="0" dirty="0"/>
          </a:p>
        </p:txBody>
      </p:sp>
      <p:sp>
        <p:nvSpPr>
          <p:cNvPr id="7" name="Titolo 1">
            <a:extLst>
              <a:ext uri="{FF2B5EF4-FFF2-40B4-BE49-F238E27FC236}">
                <a16:creationId xmlns:a16="http://schemas.microsoft.com/office/drawing/2014/main" id="{7297EEC5-BDC7-76EA-77F1-5F073D823D65}"/>
              </a:ext>
            </a:extLst>
          </p:cNvPr>
          <p:cNvSpPr txBox="1">
            <a:spLocks/>
          </p:cNvSpPr>
          <p:nvPr/>
        </p:nvSpPr>
        <p:spPr>
          <a:xfrm>
            <a:off x="348035" y="110626"/>
            <a:ext cx="11495930" cy="52309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b="1" dirty="0"/>
              <a:t>RESISTENZA A FATICA: REF-20 </a:t>
            </a:r>
            <a:r>
              <a:rPr lang="it-IT" b="1" dirty="0" err="1"/>
              <a:t>annex</a:t>
            </a:r>
            <a:r>
              <a:rPr lang="it-IT" b="1" dirty="0"/>
              <a:t> f (CIT-Cy)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65F1B378-6130-44B6-449C-1AF112D2CC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8297" y="633717"/>
            <a:ext cx="8426675" cy="2384546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4462DDF1-8EBF-2389-2A42-C4E94B2AB9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6620" y="3839738"/>
            <a:ext cx="2735580" cy="1013460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2F2A7AA2-D450-AAAA-935A-6899908C26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2896" y="3082724"/>
            <a:ext cx="3999517" cy="3273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2160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91C2ACF-04BC-758A-5CA3-C1205136CF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it-IT" noProof="0" dirty="0"/>
              <a:t>A.A. 2024/2025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E54E730-BF83-0E7A-0314-0733A1BE24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it-IT" noProof="0" dirty="0"/>
              <a:t>STUDIO DI MISCELE BITUMINOSE SOSTENIBILI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FFE78AE-2947-D643-03AC-98DED01DF2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r>
              <a:rPr lang="it-IT" noProof="0" dirty="0"/>
              <a:t>40</a:t>
            </a:r>
          </a:p>
        </p:txBody>
      </p:sp>
      <p:sp>
        <p:nvSpPr>
          <p:cNvPr id="11" name="Titolo 1">
            <a:extLst>
              <a:ext uri="{FF2B5EF4-FFF2-40B4-BE49-F238E27FC236}">
                <a16:creationId xmlns:a16="http://schemas.microsoft.com/office/drawing/2014/main" id="{C588DD37-09AE-D009-1330-50CADCB5AB43}"/>
              </a:ext>
            </a:extLst>
          </p:cNvPr>
          <p:cNvSpPr txBox="1">
            <a:spLocks/>
          </p:cNvSpPr>
          <p:nvPr/>
        </p:nvSpPr>
        <p:spPr>
          <a:xfrm>
            <a:off x="348035" y="110626"/>
            <a:ext cx="11495930" cy="52309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b="1" dirty="0"/>
              <a:t>RESISTENZA A FATICA: REF-20 </a:t>
            </a:r>
            <a:r>
              <a:rPr lang="it-IT" b="1" dirty="0" err="1"/>
              <a:t>annex</a:t>
            </a:r>
            <a:r>
              <a:rPr lang="it-IT" b="1" dirty="0"/>
              <a:t> f (CIT-Cy)</a:t>
            </a:r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FAAD4598-8000-F2B5-BBDA-6087329E76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9426" y="4334724"/>
            <a:ext cx="2926334" cy="1322947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FE96EFEC-5BB2-4E2C-EC9C-D3A730C9D9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566" y="551549"/>
            <a:ext cx="4533491" cy="2943484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74F669DA-AA10-F30F-DF58-79E8A74690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0386" y="551549"/>
            <a:ext cx="4966028" cy="2943484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92EE2484-ACFF-E8EE-A014-1ECCEF22F1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78393" y="3553586"/>
            <a:ext cx="4383986" cy="288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1966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5031FE9-9059-4FE8-B4AC-9771F23A1B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77431" y="352679"/>
            <a:ext cx="3372465" cy="662558"/>
          </a:xfrm>
        </p:spPr>
        <p:txBody>
          <a:bodyPr rtlCol="0">
            <a:normAutofit/>
          </a:bodyPr>
          <a:lstStyle/>
          <a:p>
            <a:pPr algn="just" rtl="0"/>
            <a:r>
              <a:rPr lang="it-IT" sz="3200" b="1" dirty="0">
                <a:latin typeface="+mn-lt"/>
              </a:rPr>
              <a:t>OBIETTIVO TESI</a:t>
            </a:r>
          </a:p>
        </p:txBody>
      </p:sp>
      <p:sp>
        <p:nvSpPr>
          <p:cNvPr id="20" name="Segnaposto data 19">
            <a:extLst>
              <a:ext uri="{FF2B5EF4-FFF2-40B4-BE49-F238E27FC236}">
                <a16:creationId xmlns:a16="http://schemas.microsoft.com/office/drawing/2014/main" id="{A74D661B-510C-4CF2-BF77-3EAFB649883D}"/>
              </a:ext>
            </a:extLst>
          </p:cNvPr>
          <p:cNvSpPr>
            <a:spLocks noGrp="1"/>
          </p:cNvSpPr>
          <p:nvPr>
            <p:ph type="dt" sz="half" idx="20"/>
          </p:nvPr>
        </p:nvSpPr>
        <p:spPr>
          <a:xfrm>
            <a:off x="5919680" y="6356350"/>
            <a:ext cx="947516" cy="365125"/>
          </a:xfrm>
        </p:spPr>
        <p:txBody>
          <a:bodyPr rtlCol="0"/>
          <a:lstStyle/>
          <a:p>
            <a:pPr rtl="0"/>
            <a:r>
              <a:rPr lang="it-IT" dirty="0"/>
              <a:t>A.A. 2024/2025</a:t>
            </a:r>
          </a:p>
        </p:txBody>
      </p:sp>
      <p:sp>
        <p:nvSpPr>
          <p:cNvPr id="22" name="Segnaposto numero diapositiva 21">
            <a:extLst>
              <a:ext uri="{FF2B5EF4-FFF2-40B4-BE49-F238E27FC236}">
                <a16:creationId xmlns:a16="http://schemas.microsoft.com/office/drawing/2014/main" id="{5D1BD041-3428-4D62-934F-F3FF6D36F90F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700656" y="6356350"/>
            <a:ext cx="653143" cy="365125"/>
          </a:xfrm>
        </p:spPr>
        <p:txBody>
          <a:bodyPr rtlCol="0"/>
          <a:lstStyle/>
          <a:p>
            <a:pPr rtl="0"/>
            <a:r>
              <a:rPr lang="it-IT" dirty="0"/>
              <a:t>3</a:t>
            </a:r>
          </a:p>
        </p:txBody>
      </p:sp>
      <p:sp>
        <p:nvSpPr>
          <p:cNvPr id="17" name="Segnaposto testo 16">
            <a:extLst>
              <a:ext uri="{FF2B5EF4-FFF2-40B4-BE49-F238E27FC236}">
                <a16:creationId xmlns:a16="http://schemas.microsoft.com/office/drawing/2014/main" id="{7B603E03-0F1D-7EDF-4F69-A7F4C47BA9D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430297" y="1170039"/>
            <a:ext cx="5466735" cy="4522837"/>
          </a:xfrm>
        </p:spPr>
        <p:txBody>
          <a:bodyPr>
            <a:norm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2000" dirty="0"/>
              <a:t>L’utilizzo di materiali recuperati o riciclati non deve incidere negativamente sugli aspetti prestazionali e funzionali della pavimentazione: è necessario garantire le stesse prestazioni ottenibili con materiali di primo impiego.</a:t>
            </a:r>
          </a:p>
          <a:p>
            <a:pPr algn="just"/>
            <a:endParaRPr lang="it-IT" sz="20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2000" b="1" dirty="0"/>
              <a:t>Scopo del lavoro di tesi: analisi del comportamento a fatica di miscele che presentano diversi quantitativi di fresato e in cui il compound polimerico viene implementato in differenti modalità, a parità di condizioni (a parità di vuoti).</a:t>
            </a:r>
          </a:p>
        </p:txBody>
      </p:sp>
      <p:sp>
        <p:nvSpPr>
          <p:cNvPr id="3" name="Segnaposto piè di pagina 4">
            <a:extLst>
              <a:ext uri="{FF2B5EF4-FFF2-40B4-BE49-F238E27FC236}">
                <a16:creationId xmlns:a16="http://schemas.microsoft.com/office/drawing/2014/main" id="{2B5D763E-65D9-BE57-8D1A-5EF53D166B89}"/>
              </a:ext>
            </a:extLst>
          </p:cNvPr>
          <p:cNvSpPr txBox="1">
            <a:spLocks/>
          </p:cNvSpPr>
          <p:nvPr/>
        </p:nvSpPr>
        <p:spPr>
          <a:xfrm>
            <a:off x="7863003" y="6410272"/>
            <a:ext cx="2526582" cy="257279"/>
          </a:xfrm>
          <a:prstGeom prst="rect">
            <a:avLst/>
          </a:prstGeom>
        </p:spPr>
        <p:txBody>
          <a:bodyPr rtlCol="0"/>
          <a:lstStyle>
            <a:defPPr rtl="0"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STUDIO DI MISCELE BITUMINOSE SOSTENIBILI</a:t>
            </a:r>
          </a:p>
        </p:txBody>
      </p:sp>
      <p:pic>
        <p:nvPicPr>
          <p:cNvPr id="9" name="Immagine 8" descr="Immagine che contiene testo, schermata, diagramma&#10;&#10;Il contenuto generato dall'IA potrebbe non essere corretto.">
            <a:extLst>
              <a:ext uri="{FF2B5EF4-FFF2-40B4-BE49-F238E27FC236}">
                <a16:creationId xmlns:a16="http://schemas.microsoft.com/office/drawing/2014/main" id="{0FC21AFE-7656-7B87-BFEE-32CCEFEEAE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086" y="1413387"/>
            <a:ext cx="5810524" cy="403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94182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EFEAF08-4BB9-3AB4-73C8-B4276A7F7C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it-IT" noProof="0" dirty="0"/>
              <a:t>A.A. 2024/2025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C829E08-1FF9-F83A-5D90-18DA4D303A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it-IT" noProof="0" dirty="0"/>
              <a:t>STUDIO DI MISCELE BITUMINOSE SOSTENIBILI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B917BDA-6393-566B-598A-0B4CA0F238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r>
              <a:rPr lang="it-IT" noProof="0" dirty="0"/>
              <a:t>41</a:t>
            </a:r>
          </a:p>
        </p:txBody>
      </p:sp>
      <p:sp>
        <p:nvSpPr>
          <p:cNvPr id="7" name="Titolo 1">
            <a:extLst>
              <a:ext uri="{FF2B5EF4-FFF2-40B4-BE49-F238E27FC236}">
                <a16:creationId xmlns:a16="http://schemas.microsoft.com/office/drawing/2014/main" id="{9BBAE2BA-887C-14DC-0CD4-9531E34BCF20}"/>
              </a:ext>
            </a:extLst>
          </p:cNvPr>
          <p:cNvSpPr txBox="1">
            <a:spLocks/>
          </p:cNvSpPr>
          <p:nvPr/>
        </p:nvSpPr>
        <p:spPr>
          <a:xfrm>
            <a:off x="348035" y="110626"/>
            <a:ext cx="11495930" cy="52309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b="1" dirty="0"/>
              <a:t>RESISTENZA A FATICA: SP2-50 </a:t>
            </a:r>
            <a:r>
              <a:rPr lang="it-IT" b="1" dirty="0" err="1"/>
              <a:t>annex</a:t>
            </a:r>
            <a:r>
              <a:rPr lang="it-IT" b="1" dirty="0"/>
              <a:t> f (CIT-Cy)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71FF8FBF-6CDE-24A3-AE7A-B3F9F63B03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0" y="4322404"/>
            <a:ext cx="3314700" cy="1013460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76DC59FB-566F-C870-B55A-F0B17539CA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1491" y="3376107"/>
            <a:ext cx="4444611" cy="2980244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3291BE20-1255-5E61-1CB6-822BB36596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9800" y="565094"/>
            <a:ext cx="8058150" cy="273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16628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5DA0C0-52EB-316F-2393-98AEB67A92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D61A7BA-3FBF-AD3D-6AAA-EA43C9B107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it-IT" noProof="0" dirty="0"/>
              <a:t>A.A. 2024/2025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A6449DB-22C8-8DD8-89E5-689D31D8C1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it-IT" noProof="0" dirty="0"/>
              <a:t>STUDIO DI MISCELE BITUMINOSE SOSTENIBILI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3859CC6-8029-6F46-8FEA-31E24E60FD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r>
              <a:rPr lang="it-IT" noProof="0" dirty="0"/>
              <a:t>42</a:t>
            </a:r>
          </a:p>
        </p:txBody>
      </p:sp>
      <p:sp>
        <p:nvSpPr>
          <p:cNvPr id="7" name="Titolo 1">
            <a:extLst>
              <a:ext uri="{FF2B5EF4-FFF2-40B4-BE49-F238E27FC236}">
                <a16:creationId xmlns:a16="http://schemas.microsoft.com/office/drawing/2014/main" id="{09CAE577-86E3-CEA5-ECB7-2CC3BA808B56}"/>
              </a:ext>
            </a:extLst>
          </p:cNvPr>
          <p:cNvSpPr txBox="1">
            <a:spLocks/>
          </p:cNvSpPr>
          <p:nvPr/>
        </p:nvSpPr>
        <p:spPr>
          <a:xfrm>
            <a:off x="348035" y="110626"/>
            <a:ext cx="11495930" cy="52309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b="1" dirty="0"/>
              <a:t>RESISTENZA A FATICA: SP2-50 </a:t>
            </a:r>
            <a:r>
              <a:rPr lang="it-IT" b="1" dirty="0" err="1"/>
              <a:t>annex</a:t>
            </a:r>
            <a:r>
              <a:rPr lang="it-IT" b="1" dirty="0"/>
              <a:t> f (CIT-Cy)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FC9D38EA-DD8D-D949-0343-E1DD411D26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1630" y="633717"/>
            <a:ext cx="8968740" cy="2164080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281F04E3-4031-EB95-8763-31237E1376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1150" y="3117850"/>
            <a:ext cx="4914900" cy="2148840"/>
          </a:xfrm>
          <a:prstGeom prst="rect">
            <a:avLst/>
          </a:prstGeom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190848FD-0506-4E95-9C93-DB0995D0CBE7}"/>
              </a:ext>
            </a:extLst>
          </p:cNvPr>
          <p:cNvSpPr txBox="1"/>
          <p:nvPr/>
        </p:nvSpPr>
        <p:spPr>
          <a:xfrm>
            <a:off x="7265670" y="4277032"/>
            <a:ext cx="33451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Anche selezionando i dati non è possibile escludere del tutto gli </a:t>
            </a:r>
            <a:r>
              <a:rPr lang="it-IT" dirty="0" err="1"/>
              <a:t>outliers</a:t>
            </a:r>
            <a:r>
              <a:rPr lang="it-IT" dirty="0"/>
              <a:t>.</a:t>
            </a:r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EE330E3A-A80A-D7D2-F4B4-456DEE673B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65670" y="3117850"/>
            <a:ext cx="3314700" cy="100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4338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1E16C91-DC9A-3061-70D0-E3CFBF2C6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it-IT" noProof="0" dirty="0"/>
              <a:t>A.A. 2024/2025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C293BE1-5B77-6AEC-EA11-119468110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it-IT" noProof="0" dirty="0"/>
              <a:t>STUDIO DI MISCELE BITUMINOSE SOSTENIBILI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65C9E56-234F-2DDC-C603-5B7FAE9E7A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r>
              <a:rPr lang="it-IT" dirty="0"/>
              <a:t>43</a:t>
            </a:r>
            <a:endParaRPr lang="it-IT" noProof="0" dirty="0"/>
          </a:p>
        </p:txBody>
      </p:sp>
      <p:sp>
        <p:nvSpPr>
          <p:cNvPr id="7" name="Titolo 1">
            <a:extLst>
              <a:ext uri="{FF2B5EF4-FFF2-40B4-BE49-F238E27FC236}">
                <a16:creationId xmlns:a16="http://schemas.microsoft.com/office/drawing/2014/main" id="{17A3596D-7420-D82E-AF4D-836023781CA0}"/>
              </a:ext>
            </a:extLst>
          </p:cNvPr>
          <p:cNvSpPr txBox="1">
            <a:spLocks/>
          </p:cNvSpPr>
          <p:nvPr/>
        </p:nvSpPr>
        <p:spPr>
          <a:xfrm>
            <a:off x="348035" y="110626"/>
            <a:ext cx="11495930" cy="52309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b="1" dirty="0"/>
              <a:t>RESISTENZA A FATICA: SP2-50 </a:t>
            </a:r>
            <a:r>
              <a:rPr lang="it-IT" b="1" dirty="0" err="1"/>
              <a:t>annex</a:t>
            </a:r>
            <a:r>
              <a:rPr lang="it-IT" b="1" dirty="0"/>
              <a:t> f (CIT-Cy)</a:t>
            </a:r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55C418B5-01D3-A8FB-E689-5435EC0AD0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3555" y="4328368"/>
            <a:ext cx="2926334" cy="1322947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9AACED98-7C0C-6989-2A3F-38B3DDF815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7175" y="559663"/>
            <a:ext cx="4544360" cy="2928587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5D92095A-A7A8-CD22-7492-41A4113968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547342"/>
            <a:ext cx="4847304" cy="295447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A65399D1-EFA6-6C89-E594-F3BC3D49F0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8446" y="3517190"/>
            <a:ext cx="4764483" cy="2928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61184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124D0E-D3FA-130C-5ACD-6BA1CF63E6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7D90D8A-B0F0-F07F-364B-783B71D0B3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it-IT" noProof="0" dirty="0"/>
              <a:t>A.A. 2024/2025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8A8888F-4702-219F-B91C-15953AA90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it-IT" noProof="0" dirty="0"/>
              <a:t>STUDIO DI MISCELE BITUMINOSE SOSTENIBILI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EA3501B-64AE-3983-CF37-8A7D3D97F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r>
              <a:rPr lang="it-IT" noProof="0" dirty="0"/>
              <a:t>44</a:t>
            </a:r>
          </a:p>
        </p:txBody>
      </p:sp>
      <p:sp>
        <p:nvSpPr>
          <p:cNvPr id="7" name="Titolo 1">
            <a:extLst>
              <a:ext uri="{FF2B5EF4-FFF2-40B4-BE49-F238E27FC236}">
                <a16:creationId xmlns:a16="http://schemas.microsoft.com/office/drawing/2014/main" id="{D068E519-0791-4BAA-E09C-894816127272}"/>
              </a:ext>
            </a:extLst>
          </p:cNvPr>
          <p:cNvSpPr txBox="1">
            <a:spLocks/>
          </p:cNvSpPr>
          <p:nvPr/>
        </p:nvSpPr>
        <p:spPr>
          <a:xfrm>
            <a:off x="348035" y="110626"/>
            <a:ext cx="11495930" cy="52309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b="1" dirty="0"/>
              <a:t>RESISTENZA A FATICA: SP2-50 </a:t>
            </a:r>
            <a:r>
              <a:rPr lang="it-IT" b="1" dirty="0" err="1"/>
              <a:t>annex</a:t>
            </a:r>
            <a:r>
              <a:rPr lang="it-IT" b="1" dirty="0"/>
              <a:t> f (CIT-Cy)</a:t>
            </a:r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3A5CF7F1-8E2F-AE20-3AAE-C6638A5543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3555" y="4328368"/>
            <a:ext cx="2926334" cy="1322947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726A1076-EACF-4B5C-CF95-8B5402CE3F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664" y="526129"/>
            <a:ext cx="4510897" cy="2915739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EA2F02BA-291C-84D4-F645-10116B0617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1028" y="526129"/>
            <a:ext cx="4729824" cy="2902871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1A9D570B-2FF9-BF92-2982-90A5720EE8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80713" y="3449753"/>
            <a:ext cx="4848253" cy="2993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94513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C5F1516-2F56-7782-C234-22AA72B15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it-IT" noProof="0" dirty="0"/>
              <a:t>A.A. 2024/2025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27DA9F1-BD26-FBEC-1681-A0761C837E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it-IT" noProof="0" dirty="0"/>
              <a:t>STUDIO DI MISCELE BITUMINOSE SOSTENIBILI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9687B58-D3FA-BEED-42B4-2A1EED8669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r>
              <a:rPr lang="it-IT" noProof="0" dirty="0"/>
              <a:t>45</a:t>
            </a:r>
          </a:p>
        </p:txBody>
      </p:sp>
      <p:sp>
        <p:nvSpPr>
          <p:cNvPr id="7" name="Titolo 1">
            <a:extLst>
              <a:ext uri="{FF2B5EF4-FFF2-40B4-BE49-F238E27FC236}">
                <a16:creationId xmlns:a16="http://schemas.microsoft.com/office/drawing/2014/main" id="{B609DED7-B98C-5F7C-BF4C-72747EF2781C}"/>
              </a:ext>
            </a:extLst>
          </p:cNvPr>
          <p:cNvSpPr txBox="1">
            <a:spLocks/>
          </p:cNvSpPr>
          <p:nvPr/>
        </p:nvSpPr>
        <p:spPr>
          <a:xfrm>
            <a:off x="348035" y="110626"/>
            <a:ext cx="11495930" cy="52309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b="1" dirty="0"/>
              <a:t>RESISTENZA A FATICA: PMB-50 </a:t>
            </a:r>
            <a:r>
              <a:rPr lang="it-IT" b="1" dirty="0" err="1"/>
              <a:t>annex</a:t>
            </a:r>
            <a:r>
              <a:rPr lang="it-IT" b="1" dirty="0"/>
              <a:t> f (CIT-Cy)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B72CD1B5-7552-859E-4750-FA10D29EC4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1630" y="633717"/>
            <a:ext cx="8968740" cy="2522220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C51FC46E-F2A6-3AE9-AB71-52A9CC771F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4790" y="4069080"/>
            <a:ext cx="2735580" cy="1013460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5F163129-565F-9FBE-3347-9526000F11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1630" y="3429000"/>
            <a:ext cx="4663440" cy="2293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95681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4E3645D-53CC-0CE4-F0C3-6FBBB1529A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it-IT" noProof="0" dirty="0"/>
              <a:t>A.A. 2024/2025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C2EC8C0-3D20-AF23-611D-758CA37E09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it-IT" noProof="0" dirty="0"/>
              <a:t>STUDIO DI MISCELE BITUMINOSE SOSTENIBILI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A6884C5-ECF2-CD80-4701-AA0F7D08A6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r>
              <a:rPr lang="it-IT" noProof="0" dirty="0"/>
              <a:t>46</a:t>
            </a:r>
          </a:p>
        </p:txBody>
      </p:sp>
      <p:sp>
        <p:nvSpPr>
          <p:cNvPr id="7" name="Titolo 1">
            <a:extLst>
              <a:ext uri="{FF2B5EF4-FFF2-40B4-BE49-F238E27FC236}">
                <a16:creationId xmlns:a16="http://schemas.microsoft.com/office/drawing/2014/main" id="{6542AB00-E785-B7F9-05CC-5093EA531C05}"/>
              </a:ext>
            </a:extLst>
          </p:cNvPr>
          <p:cNvSpPr txBox="1">
            <a:spLocks/>
          </p:cNvSpPr>
          <p:nvPr/>
        </p:nvSpPr>
        <p:spPr>
          <a:xfrm>
            <a:off x="348035" y="110626"/>
            <a:ext cx="11495930" cy="52309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b="1" dirty="0"/>
              <a:t>RESISTENZA A FATICA: PMB-50 </a:t>
            </a:r>
            <a:r>
              <a:rPr lang="it-IT" b="1" dirty="0" err="1"/>
              <a:t>annex</a:t>
            </a:r>
            <a:r>
              <a:rPr lang="it-IT" b="1" dirty="0"/>
              <a:t> f (CIT-Cy)</a:t>
            </a: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3E6DCE0B-A05A-7208-0D8A-DA48F7CF64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17631" y="4326736"/>
            <a:ext cx="2926334" cy="1322947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5CC99EF3-2F68-5271-0DDC-4A657A7A08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006" y="530942"/>
            <a:ext cx="5099107" cy="2989007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F42D08F3-EAEA-78DA-2664-44E4AB56A7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9323" y="530942"/>
            <a:ext cx="5035534" cy="2989007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23DB574D-B528-099F-2243-582DB6216C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31346" y="3524168"/>
            <a:ext cx="4879254" cy="2928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02654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15E45F7-58F7-1A61-4184-59E25A28C7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it-IT" dirty="0"/>
              <a:t>A.A. </a:t>
            </a:r>
            <a:r>
              <a:rPr lang="it-IT" noProof="0" dirty="0"/>
              <a:t>2024/2025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EBD9E2E-C290-83D5-5DB2-0968F4A280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it-IT" noProof="0" dirty="0"/>
              <a:t>STUDIO DI MISELE BITUMINOSE SOSTENIBILI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9EA9E9D-E087-97EB-0905-A08579266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r>
              <a:rPr lang="it-IT" noProof="0" dirty="0"/>
              <a:t>47</a:t>
            </a:r>
          </a:p>
        </p:txBody>
      </p:sp>
      <p:sp>
        <p:nvSpPr>
          <p:cNvPr id="12" name="Titolo 1">
            <a:extLst>
              <a:ext uri="{FF2B5EF4-FFF2-40B4-BE49-F238E27FC236}">
                <a16:creationId xmlns:a16="http://schemas.microsoft.com/office/drawing/2014/main" id="{00037C2F-7F3A-A680-5F0E-2EE4A993DA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5796" y="-19888"/>
            <a:ext cx="7540407" cy="559484"/>
          </a:xfrm>
        </p:spPr>
        <p:txBody>
          <a:bodyPr>
            <a:normAutofit/>
          </a:bodyPr>
          <a:lstStyle/>
          <a:p>
            <a:r>
              <a:rPr lang="it-IT" sz="2200" b="1" dirty="0"/>
              <a:t>CONFRONTO RISULTATI: EN 12697-24 (ANNEX F)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A86B92C2-F26E-A9E9-A1F2-E2D93ADECC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864" y="460938"/>
            <a:ext cx="5278659" cy="3011195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EAD6E427-3862-A6C5-469C-278EBAB894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3421" y="460939"/>
            <a:ext cx="5150380" cy="299303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43DD1589-E7BF-5949-184F-EF8533BCE4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9874" y="3417725"/>
            <a:ext cx="4779784" cy="2993034"/>
          </a:xfrm>
          <a:prstGeom prst="rect">
            <a:avLst/>
          </a:prstGeom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5F3F5ED7-9E32-0462-1442-85C92F77042D}"/>
              </a:ext>
            </a:extLst>
          </p:cNvPr>
          <p:cNvSpPr txBox="1"/>
          <p:nvPr/>
        </p:nvSpPr>
        <p:spPr>
          <a:xfrm>
            <a:off x="8308258" y="4184658"/>
            <a:ext cx="355927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dirty="0"/>
              <a:t>Considerando intercetta corrispondente a 10^6 applicazioni e pendenza della retta di fatica, la miscela SP2-50 sembra garantire nel complesso prestazioni migliori.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09838FE1-9ADC-34F7-B76D-419BF38AE5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0300" y="4098827"/>
            <a:ext cx="2714516" cy="143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3246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5C2423A-1556-360E-D0D1-A3BF9ECED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it-IT" noProof="0" dirty="0"/>
              <a:t>A.A. 2024/2025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3BA14A2-2A0A-5B34-ABB5-84E6A0316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it-IT" noProof="0" dirty="0"/>
              <a:t>STUDIO DI MISCELE BITUMINOSE SOSTENIBILI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2889110-C40F-372B-85A6-0419C2BE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r>
              <a:rPr lang="it-IT" noProof="0" dirty="0"/>
              <a:t>48</a:t>
            </a:r>
          </a:p>
        </p:txBody>
      </p:sp>
      <p:sp>
        <p:nvSpPr>
          <p:cNvPr id="13" name="Segnaposto testo 3">
            <a:extLst>
              <a:ext uri="{FF2B5EF4-FFF2-40B4-BE49-F238E27FC236}">
                <a16:creationId xmlns:a16="http://schemas.microsoft.com/office/drawing/2014/main" id="{A00A7C71-ECEB-8AE4-18B6-AFEB51C9EA27}"/>
              </a:ext>
            </a:extLst>
          </p:cNvPr>
          <p:cNvSpPr txBox="1">
            <a:spLocks/>
          </p:cNvSpPr>
          <p:nvPr/>
        </p:nvSpPr>
        <p:spPr>
          <a:xfrm>
            <a:off x="7562209" y="4172059"/>
            <a:ext cx="3642519" cy="1428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it-IT" sz="1800" dirty="0"/>
              <a:t>La miscela SP2-20 presenta, in media, prestazioni leggermente migliori per tutti i criteri di rottura considerati.</a:t>
            </a:r>
          </a:p>
        </p:txBody>
      </p:sp>
      <p:sp>
        <p:nvSpPr>
          <p:cNvPr id="16" name="Titolo 1">
            <a:extLst>
              <a:ext uri="{FF2B5EF4-FFF2-40B4-BE49-F238E27FC236}">
                <a16:creationId xmlns:a16="http://schemas.microsoft.com/office/drawing/2014/main" id="{E32FC5B4-BA20-B7C0-96E2-0B36AB8097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98288" y="667"/>
            <a:ext cx="8195418" cy="559484"/>
          </a:xfrm>
        </p:spPr>
        <p:txBody>
          <a:bodyPr>
            <a:normAutofit/>
          </a:bodyPr>
          <a:lstStyle/>
          <a:p>
            <a:r>
              <a:rPr lang="it-IT" sz="2000" b="1" dirty="0"/>
              <a:t>CONFRONTO RISULTATI: miscele con 20% di rap (ANNEX F)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499875B1-6C31-C24E-3F0A-4EC1292E9D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864" y="500870"/>
            <a:ext cx="5118873" cy="2915647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669EF814-0E37-089B-A32E-11758E0527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2579" y="513353"/>
            <a:ext cx="5006007" cy="2909135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6104AFE1-CA8F-A83F-9539-468C315981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8840" y="3353434"/>
            <a:ext cx="4894187" cy="3060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62663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59A225-1813-EB12-7466-1769147CB9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106AB37-8DE7-851A-06E0-64EDABDF4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it-IT" noProof="0" dirty="0"/>
              <a:t>A.A. 2024/2025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9519B30-23C7-01A6-79F5-AB315B781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it-IT" noProof="0" dirty="0"/>
              <a:t>STUDIO DI MISCELE BITUMINOSE SOSTENIBILI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7D05E9D-A627-C364-FB12-0FFCA4E718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r>
              <a:rPr lang="it-IT" noProof="0" dirty="0"/>
              <a:t>49</a:t>
            </a:r>
          </a:p>
        </p:txBody>
      </p:sp>
      <p:sp>
        <p:nvSpPr>
          <p:cNvPr id="9" name="Titolo 1">
            <a:extLst>
              <a:ext uri="{FF2B5EF4-FFF2-40B4-BE49-F238E27FC236}">
                <a16:creationId xmlns:a16="http://schemas.microsoft.com/office/drawing/2014/main" id="{53370234-CB75-766F-73C4-5FA69A1E0B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98288" y="667"/>
            <a:ext cx="8195418" cy="559484"/>
          </a:xfrm>
        </p:spPr>
        <p:txBody>
          <a:bodyPr>
            <a:normAutofit/>
          </a:bodyPr>
          <a:lstStyle/>
          <a:p>
            <a:r>
              <a:rPr lang="it-IT" sz="2000" b="1" dirty="0"/>
              <a:t>CONFRONTO RISULTATI: miscele con 50% di rap (ANNEX F)</a:t>
            </a:r>
          </a:p>
        </p:txBody>
      </p:sp>
      <p:sp>
        <p:nvSpPr>
          <p:cNvPr id="13" name="Segnaposto testo 3">
            <a:extLst>
              <a:ext uri="{FF2B5EF4-FFF2-40B4-BE49-F238E27FC236}">
                <a16:creationId xmlns:a16="http://schemas.microsoft.com/office/drawing/2014/main" id="{41E4B8BE-352A-E337-6228-4557E34ECE30}"/>
              </a:ext>
            </a:extLst>
          </p:cNvPr>
          <p:cNvSpPr txBox="1">
            <a:spLocks/>
          </p:cNvSpPr>
          <p:nvPr/>
        </p:nvSpPr>
        <p:spPr>
          <a:xfrm>
            <a:off x="7336067" y="4476751"/>
            <a:ext cx="3642519" cy="1428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it-IT" sz="1800" dirty="0"/>
              <a:t>La miscela SP2-50 presenta, in media, prestazioni leggermente migliori per tutti i criteri di rottura considerati.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7074396C-7D44-EF9F-C38C-4DE793EEB6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1890" y="501650"/>
            <a:ext cx="4975306" cy="2891293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35236E65-0EBB-6126-6174-C9C04F1815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0708" y="3311420"/>
            <a:ext cx="4866759" cy="3042879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B0E38034-B59C-9ED2-A677-0B70EBBC8A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20" y="501650"/>
            <a:ext cx="5076116" cy="2891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01528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B854C0-DC3D-EC28-FFBF-B39FAD0615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data 8">
            <a:extLst>
              <a:ext uri="{FF2B5EF4-FFF2-40B4-BE49-F238E27FC236}">
                <a16:creationId xmlns:a16="http://schemas.microsoft.com/office/drawing/2014/main" id="{4E3DD147-B9BA-F58B-8166-124A7DFE15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it-IT" noProof="0" dirty="0"/>
              <a:t>A.A. 2024/2025</a:t>
            </a:r>
          </a:p>
        </p:txBody>
      </p:sp>
      <p:sp>
        <p:nvSpPr>
          <p:cNvPr id="10" name="Segnaposto piè di pagina 9">
            <a:extLst>
              <a:ext uri="{FF2B5EF4-FFF2-40B4-BE49-F238E27FC236}">
                <a16:creationId xmlns:a16="http://schemas.microsoft.com/office/drawing/2014/main" id="{A4F2578D-6E10-BF5E-13F3-D64C66451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it-IT" noProof="0" dirty="0"/>
              <a:t>STUDIO DI MISCELE BITUMINOSE SOSTENIBILI</a:t>
            </a:r>
          </a:p>
        </p:txBody>
      </p:sp>
      <p:sp>
        <p:nvSpPr>
          <p:cNvPr id="11" name="Segnaposto numero diapositiva 10">
            <a:extLst>
              <a:ext uri="{FF2B5EF4-FFF2-40B4-BE49-F238E27FC236}">
                <a16:creationId xmlns:a16="http://schemas.microsoft.com/office/drawing/2014/main" id="{6ACBFF0D-0975-D83D-B409-83869A26A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r>
              <a:rPr lang="it-IT" noProof="0" dirty="0"/>
              <a:t>50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6D626A05-8DE6-C640-8038-4F85B3672F0F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313003" y="1982672"/>
            <a:ext cx="5398991" cy="1203466"/>
          </a:xfrm>
        </p:spPr>
        <p:txBody>
          <a:bodyPr>
            <a:no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600" dirty="0"/>
              <a:t>A partire dai valori di modulo definiti in campo visco-elastico lineare, è possibile stimare il livello deformativo iniziale atteso in termini di deformazione resiliente. La deformazione resiliente attesa dev’essere compresa tra 70 e 400 </a:t>
            </a:r>
            <a:r>
              <a:rPr lang="el-GR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μ</a:t>
            </a:r>
            <a:r>
              <a:rPr lang="it-IT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ε durante i primi dieci cicli.</a:t>
            </a:r>
            <a:endParaRPr lang="it-IT" sz="1600" dirty="0"/>
          </a:p>
        </p:txBody>
      </p:sp>
      <p:sp>
        <p:nvSpPr>
          <p:cNvPr id="13" name="Titolo 1">
            <a:extLst>
              <a:ext uri="{FF2B5EF4-FFF2-40B4-BE49-F238E27FC236}">
                <a16:creationId xmlns:a16="http://schemas.microsoft.com/office/drawing/2014/main" id="{3EC00207-0344-173D-B0DB-144D9FBCC337}"/>
              </a:ext>
            </a:extLst>
          </p:cNvPr>
          <p:cNvSpPr txBox="1">
            <a:spLocks/>
          </p:cNvSpPr>
          <p:nvPr/>
        </p:nvSpPr>
        <p:spPr>
          <a:xfrm>
            <a:off x="171715" y="160970"/>
            <a:ext cx="11495930" cy="52309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b="1" dirty="0"/>
              <a:t>RESISTENZA A FATICA: EN 12697-24 </a:t>
            </a:r>
            <a:r>
              <a:rPr lang="it-IT" b="1" dirty="0" err="1"/>
              <a:t>annex</a:t>
            </a:r>
            <a:r>
              <a:rPr lang="it-IT" b="1" dirty="0"/>
              <a:t> E (IT-Cy)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3A4924C6-20E5-D97A-8BAD-A4CF056D4F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6929" y="784357"/>
            <a:ext cx="6207737" cy="704186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E16993F2-3EE3-7D07-D5BB-EACA071915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6928" y="1588839"/>
            <a:ext cx="6163357" cy="559159"/>
          </a:xfrm>
          <a:prstGeom prst="rect">
            <a:avLst/>
          </a:prstGeom>
        </p:spPr>
      </p:pic>
      <p:pic>
        <p:nvPicPr>
          <p:cNvPr id="8" name="Immagine 7" descr="Immagine che contiene testo, schermata, diagramma, Parallelo&#10;&#10;Il contenuto generato dall'IA potrebbe non essere corretto.">
            <a:extLst>
              <a:ext uri="{FF2B5EF4-FFF2-40B4-BE49-F238E27FC236}">
                <a16:creationId xmlns:a16="http://schemas.microsoft.com/office/drawing/2014/main" id="{65E387E7-B5FF-DDC5-8513-D6F2D107E1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0569" y="2190841"/>
            <a:ext cx="6159716" cy="4087698"/>
          </a:xfrm>
          <a:prstGeom prst="rect">
            <a:avLst/>
          </a:prstGeom>
        </p:spPr>
      </p:pic>
      <p:pic>
        <p:nvPicPr>
          <p:cNvPr id="14" name="Immagine 13" descr="Immagine che contiene Carattere, testo, bianco, linea&#10;&#10;Il contenuto generato dall'IA potrebbe non essere corretto.">
            <a:extLst>
              <a:ext uri="{FF2B5EF4-FFF2-40B4-BE49-F238E27FC236}">
                <a16:creationId xmlns:a16="http://schemas.microsoft.com/office/drawing/2014/main" id="{33474F8D-86A7-B612-968A-A7AF9D058C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4207" y="3466961"/>
            <a:ext cx="2534004" cy="714475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1250D735-EA31-ED6F-CF68-6DAB0CCCC567}"/>
              </a:ext>
            </a:extLst>
          </p:cNvPr>
          <p:cNvSpPr txBox="1"/>
          <p:nvPr/>
        </p:nvSpPr>
        <p:spPr>
          <a:xfrm>
            <a:off x="171715" y="4462259"/>
            <a:ext cx="539899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enorite"/>
                <a:ea typeface="+mn-ea"/>
                <a:cs typeface="+mn-cs"/>
              </a:rPr>
              <a:t>Lo spostamento orizzontale totale </a:t>
            </a:r>
            <a:r>
              <a:rPr kumimoji="0" lang="el-G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+mn-ea"/>
                <a:cs typeface="+mn-cs"/>
              </a:rPr>
              <a:t>Δ</a:t>
            </a: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enorite"/>
                <a:ea typeface="+mn-ea"/>
                <a:cs typeface="+mn-cs"/>
              </a:rPr>
              <a:t>H (e di conseguenza la deformazione iniziale </a:t>
            </a:r>
            <a:r>
              <a:rPr kumimoji="0" lang="el-G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ε</a:t>
            </a:r>
            <a:r>
              <a:rPr kumimoji="0" lang="it-IT" sz="1600" b="0" i="0" u="none" strike="noStrike" kern="1200" cap="none" spc="0" normalizeH="0" baseline="-2500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</a:t>
            </a: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enorite"/>
                <a:ea typeface="+mn-ea"/>
                <a:cs typeface="+mn-cs"/>
              </a:rPr>
              <a:t> viene calcolato come differenza tra la media dello spostamento totale tra i cicli 98 e 102 e la media dello spostamento permanente tra i cicli 60 e 64.</a:t>
            </a:r>
            <a:endParaRPr lang="it-IT" dirty="0"/>
          </a:p>
        </p:txBody>
      </p:sp>
      <p:sp>
        <p:nvSpPr>
          <p:cNvPr id="7" name="Segnaposto testo 3">
            <a:extLst>
              <a:ext uri="{FF2B5EF4-FFF2-40B4-BE49-F238E27FC236}">
                <a16:creationId xmlns:a16="http://schemas.microsoft.com/office/drawing/2014/main" id="{3DE9BDC2-DEB3-8378-D82A-680EE133F6C3}"/>
              </a:ext>
            </a:extLst>
          </p:cNvPr>
          <p:cNvSpPr txBox="1">
            <a:spLocks/>
          </p:cNvSpPr>
          <p:nvPr/>
        </p:nvSpPr>
        <p:spPr>
          <a:xfrm>
            <a:off x="313005" y="987374"/>
            <a:ext cx="5398990" cy="87952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just"/>
            <a:r>
              <a:rPr lang="it-IT" sz="1600" dirty="0"/>
              <a:t>Test in controllo di tensione con periodo di riposo. La frequenza di applicazione del carico è di 2 Hz (0,1 s di carico e 0,4 s di riposo).</a:t>
            </a:r>
          </a:p>
        </p:txBody>
      </p:sp>
    </p:spTree>
    <p:extLst>
      <p:ext uri="{BB962C8B-B14F-4D97-AF65-F5344CB8AC3E}">
        <p14:creationId xmlns:p14="http://schemas.microsoft.com/office/powerpoint/2010/main" val="41358218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37E1C88-627C-4655-A4FB-0BB02EDB07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4638" y="145231"/>
            <a:ext cx="5982723" cy="648774"/>
          </a:xfrm>
        </p:spPr>
        <p:txBody>
          <a:bodyPr rtlCol="0">
            <a:normAutofit/>
          </a:bodyPr>
          <a:lstStyle/>
          <a:p>
            <a:pPr algn="ctr" rtl="0"/>
            <a:r>
              <a:rPr lang="it-IT" b="1" dirty="0"/>
              <a:t>PRESENTAZIONE DELLE MISCELE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33634FE-ADF0-4BC3-A0A9-447EA9DD09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8426" y="938972"/>
            <a:ext cx="10284542" cy="5417378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just" rtl="0"/>
            <a:r>
              <a:rPr lang="it-IT" sz="1600" noProof="1"/>
              <a:t>L’attività di tesi </a:t>
            </a:r>
            <a:r>
              <a:rPr lang="it-IT" sz="1600" noProof="1">
                <a:solidFill>
                  <a:srgbClr val="404040"/>
                </a:solidFill>
              </a:rPr>
              <a:t>prevede</a:t>
            </a:r>
            <a:r>
              <a:rPr lang="it-IT" sz="1600" noProof="1"/>
              <a:t> la produzione di 5 miscele rappresentative di uno strato di collegamento (AC 16):</a:t>
            </a:r>
          </a:p>
          <a:p>
            <a:pPr marL="742950" lvl="1" indent="-285750" algn="just">
              <a:buFont typeface="Wingdings" panose="05000000000000000000" pitchFamily="2" charset="2"/>
              <a:buChar char="v"/>
            </a:pPr>
            <a:r>
              <a:rPr lang="it-IT" sz="1600" b="1" noProof="1">
                <a:solidFill>
                  <a:srgbClr val="404040"/>
                </a:solidFill>
              </a:rPr>
              <a:t>ACR PMB – 50: </a:t>
            </a:r>
            <a:r>
              <a:rPr lang="it-IT" sz="1600" noProof="1">
                <a:solidFill>
                  <a:srgbClr val="404040"/>
                </a:solidFill>
              </a:rPr>
              <a:t>50% di RAP (bianco su peso aggregati) e polimero implementato in modalità wet (PMB);</a:t>
            </a:r>
          </a:p>
          <a:p>
            <a:pPr marL="742950" lvl="1" indent="-285750" algn="just">
              <a:buFont typeface="Wingdings" panose="05000000000000000000" pitchFamily="2" charset="2"/>
              <a:buChar char="v"/>
            </a:pPr>
            <a:r>
              <a:rPr lang="it-IT" sz="1600" b="1" noProof="1">
                <a:solidFill>
                  <a:srgbClr val="404040"/>
                </a:solidFill>
              </a:rPr>
              <a:t>ACR SP2 – 50: </a:t>
            </a:r>
            <a:r>
              <a:rPr lang="it-IT" sz="1600" noProof="1">
                <a:solidFill>
                  <a:srgbClr val="404040"/>
                </a:solidFill>
              </a:rPr>
              <a:t>50% di RAP e polimero implementato in modalità «ibrida» (0,5% su peso miscela);</a:t>
            </a:r>
          </a:p>
          <a:p>
            <a:pPr marL="742950" lvl="1" indent="-285750" algn="just">
              <a:buFont typeface="Wingdings" panose="05000000000000000000" pitchFamily="2" charset="2"/>
              <a:buChar char="v"/>
            </a:pPr>
            <a:r>
              <a:rPr lang="it-IT" sz="1600" b="1" noProof="1">
                <a:solidFill>
                  <a:srgbClr val="404040"/>
                </a:solidFill>
              </a:rPr>
              <a:t>ACR PMB – 20: </a:t>
            </a:r>
            <a:r>
              <a:rPr lang="it-IT" sz="1600" noProof="1">
                <a:solidFill>
                  <a:srgbClr val="404040"/>
                </a:solidFill>
              </a:rPr>
              <a:t>20% di RAP e polimero implementato in modalità wet (PMB);</a:t>
            </a:r>
          </a:p>
          <a:p>
            <a:pPr marL="742950" lvl="1" indent="-285750" algn="just">
              <a:buFont typeface="Wingdings" panose="05000000000000000000" pitchFamily="2" charset="2"/>
              <a:buChar char="v"/>
            </a:pPr>
            <a:r>
              <a:rPr lang="it-IT" sz="1600" b="1" noProof="1">
                <a:solidFill>
                  <a:srgbClr val="404040"/>
                </a:solidFill>
              </a:rPr>
              <a:t>ACR SP2 – 20: </a:t>
            </a:r>
            <a:r>
              <a:rPr lang="it-IT" sz="1600" noProof="1">
                <a:solidFill>
                  <a:srgbClr val="404040"/>
                </a:solidFill>
              </a:rPr>
              <a:t>20% di RAP e polimero implementato in modalità «ibrida» (0,5% su peso miscela);</a:t>
            </a:r>
          </a:p>
          <a:p>
            <a:pPr marL="742950" lvl="1" indent="-285750" algn="just">
              <a:buFont typeface="Wingdings" panose="05000000000000000000" pitchFamily="2" charset="2"/>
              <a:buChar char="v"/>
            </a:pPr>
            <a:r>
              <a:rPr lang="it-IT" sz="1600" b="1" noProof="1">
                <a:solidFill>
                  <a:srgbClr val="404040"/>
                </a:solidFill>
              </a:rPr>
              <a:t>ACR REF – 20: </a:t>
            </a:r>
            <a:r>
              <a:rPr lang="it-IT" sz="1600" noProof="1">
                <a:solidFill>
                  <a:srgbClr val="404040"/>
                </a:solidFill>
              </a:rPr>
              <a:t>20% di RAP (minimo previsto da CAM), priva di compound polimerico (miscela di riferimento per isolare il contributo del fresato, scindendolo dal ruolo delle plastiche).</a:t>
            </a:r>
          </a:p>
          <a:p>
            <a:pPr marL="742950" lvl="1" indent="-285750" algn="just">
              <a:buFont typeface="Wingdings" panose="05000000000000000000" pitchFamily="2" charset="2"/>
              <a:buChar char="v"/>
            </a:pPr>
            <a:endParaRPr lang="it-IT" sz="1600" noProof="1">
              <a:solidFill>
                <a:srgbClr val="404040"/>
              </a:solidFill>
            </a:endParaRPr>
          </a:p>
          <a:p>
            <a:pPr marL="285750" indent="-285750" algn="just" rtl="0">
              <a:buFont typeface="Arial" panose="020B0604020202020204" pitchFamily="34" charset="0"/>
              <a:buChar char="•"/>
            </a:pPr>
            <a:r>
              <a:rPr lang="it-IT" sz="1600" b="1" noProof="1"/>
              <a:t>MIX DESIGN </a:t>
            </a:r>
            <a:r>
              <a:rPr lang="it-IT" sz="1600" noProof="1"/>
              <a:t>da precedente studio:</a:t>
            </a:r>
          </a:p>
          <a:p>
            <a:pPr marL="742950" lvl="1" indent="-285750" algn="just">
              <a:buFont typeface="Wingdings" panose="05000000000000000000" pitchFamily="2" charset="2"/>
              <a:buChar char="v"/>
            </a:pPr>
            <a:r>
              <a:rPr lang="it-IT" sz="1600" noProof="1">
                <a:solidFill>
                  <a:srgbClr val="404040"/>
                </a:solidFill>
              </a:rPr>
              <a:t>Curve di progetto realizzate considerando i parametri presenti nei CSA dell’autostrada A4 e della SIIV;</a:t>
            </a:r>
          </a:p>
          <a:p>
            <a:pPr marL="742950" lvl="1" indent="-285750" algn="just">
              <a:buFont typeface="Wingdings" panose="05000000000000000000" pitchFamily="2" charset="2"/>
              <a:buChar char="v"/>
            </a:pPr>
            <a:r>
              <a:rPr lang="it-IT" sz="1600" noProof="1">
                <a:solidFill>
                  <a:srgbClr val="404040"/>
                </a:solidFill>
              </a:rPr>
              <a:t>Percentuale di legante totale: 4,5% per ACR PMB-20, ACR PMB-50 e ACR REF-20 e 5,0% per ACR SP2-20 e ACR SP2-50;</a:t>
            </a:r>
          </a:p>
          <a:p>
            <a:pPr marL="742950" lvl="1" indent="-285750" algn="just">
              <a:buFont typeface="Wingdings" panose="05000000000000000000" pitchFamily="2" charset="2"/>
              <a:buChar char="v"/>
            </a:pPr>
            <a:r>
              <a:rPr lang="it-IT" sz="1600" noProof="1">
                <a:solidFill>
                  <a:srgbClr val="404040"/>
                </a:solidFill>
              </a:rPr>
              <a:t>2 classi granulometriche di RAP (0/12 e 0/20) aggiunte in proporzione 3:2: 12% di 0/12 + 8% di 0/20 per miscele col 20% di RAP e 30% di 0/12 + 20% di 0/20 per miscele con 50% di RAP.</a:t>
            </a:r>
          </a:p>
          <a:p>
            <a:pPr marL="742950" lvl="1" indent="-285750" algn="just">
              <a:buFont typeface="Wingdings" panose="05000000000000000000" pitchFamily="2" charset="2"/>
              <a:buChar char="v"/>
            </a:pPr>
            <a:endParaRPr lang="it-IT" sz="1600" noProof="1">
              <a:solidFill>
                <a:srgbClr val="404040"/>
              </a:solidFill>
            </a:endParaRPr>
          </a:p>
          <a:p>
            <a:pPr marL="285750" indent="-285750" algn="just" rtl="0">
              <a:buFont typeface="Arial" panose="020B0604020202020204" pitchFamily="34" charset="0"/>
              <a:buChar char="•"/>
            </a:pPr>
            <a:r>
              <a:rPr lang="it-IT" sz="1600" b="1" noProof="1"/>
              <a:t>REJUVENATOR</a:t>
            </a:r>
            <a:r>
              <a:rPr lang="it-IT" sz="1600" noProof="1"/>
              <a:t>: 0,3% su peso del RAP.</a:t>
            </a:r>
          </a:p>
          <a:p>
            <a:pPr marL="285750" indent="-285750" algn="just" rtl="0">
              <a:buFont typeface="Wingdings" panose="05000000000000000000" pitchFamily="2" charset="2"/>
              <a:buChar char="v"/>
            </a:pPr>
            <a:endParaRPr lang="it-IT" sz="1600" noProof="1"/>
          </a:p>
          <a:p>
            <a:pPr marL="285750" indent="-285750" algn="just" rtl="0">
              <a:buFont typeface="Wingdings" panose="05000000000000000000" pitchFamily="2" charset="2"/>
              <a:buChar char="v"/>
            </a:pPr>
            <a:endParaRPr lang="it-IT" sz="1600" noProof="1"/>
          </a:p>
          <a:p>
            <a:pPr marL="285750" indent="-285750" algn="just" rtl="0">
              <a:buFont typeface="Arial" panose="020B0604020202020204" pitchFamily="34" charset="0"/>
              <a:buChar char="•"/>
            </a:pPr>
            <a:endParaRPr lang="it-IT" sz="1200" noProof="1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C2ACA2A-6BBE-47CF-B76F-F56C9DBF77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rtl="0"/>
            <a:r>
              <a:rPr lang="it-IT" dirty="0"/>
              <a:t>A.A. 2024/2025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23C3221-5F04-4CA7-A86A-EEA8566A17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rtl="0"/>
            <a:r>
              <a:rPr lang="it-IT" dirty="0"/>
              <a:t>4</a:t>
            </a:r>
          </a:p>
        </p:txBody>
      </p:sp>
      <p:sp>
        <p:nvSpPr>
          <p:cNvPr id="7" name="Segnaposto piè di pagina 4">
            <a:extLst>
              <a:ext uri="{FF2B5EF4-FFF2-40B4-BE49-F238E27FC236}">
                <a16:creationId xmlns:a16="http://schemas.microsoft.com/office/drawing/2014/main" id="{70B73DE8-AB0D-42CB-D065-DDF5F555E94B}"/>
              </a:ext>
            </a:extLst>
          </p:cNvPr>
          <p:cNvSpPr txBox="1">
            <a:spLocks/>
          </p:cNvSpPr>
          <p:nvPr/>
        </p:nvSpPr>
        <p:spPr>
          <a:xfrm>
            <a:off x="4067751" y="6410272"/>
            <a:ext cx="2526582" cy="257279"/>
          </a:xfrm>
          <a:prstGeom prst="rect">
            <a:avLst/>
          </a:prstGeom>
        </p:spPr>
        <p:txBody>
          <a:bodyPr rtlCol="0"/>
          <a:lstStyle>
            <a:defPPr rtl="0"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STUDIO DI MISCELE BITUMINOSE SOSTENIBILI</a:t>
            </a:r>
          </a:p>
        </p:txBody>
      </p:sp>
    </p:spTree>
    <p:extLst>
      <p:ext uri="{BB962C8B-B14F-4D97-AF65-F5344CB8AC3E}">
        <p14:creationId xmlns:p14="http://schemas.microsoft.com/office/powerpoint/2010/main" val="134637220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31014A6-F52C-EBBE-BF78-B9CA8296A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it-IT" noProof="0" dirty="0"/>
              <a:t>A.A. 2024/2025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6DA2945-F087-AA6C-A064-596D04B75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it-IT" dirty="0"/>
              <a:t>STUDIO DI MISCELE BITUMINOSE SOSTENIBILI</a:t>
            </a:r>
            <a:endParaRPr lang="it-IT" noProof="0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D5DE161-10F3-209B-E09C-707635EAD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r>
              <a:rPr lang="it-IT" dirty="0"/>
              <a:t>51</a:t>
            </a:r>
            <a:endParaRPr lang="it-IT" noProof="0" dirty="0"/>
          </a:p>
        </p:txBody>
      </p:sp>
      <p:sp>
        <p:nvSpPr>
          <p:cNvPr id="9" name="Titolo 1">
            <a:extLst>
              <a:ext uri="{FF2B5EF4-FFF2-40B4-BE49-F238E27FC236}">
                <a16:creationId xmlns:a16="http://schemas.microsoft.com/office/drawing/2014/main" id="{7E223133-ADF5-C995-3E55-E270089757B2}"/>
              </a:ext>
            </a:extLst>
          </p:cNvPr>
          <p:cNvSpPr txBox="1">
            <a:spLocks/>
          </p:cNvSpPr>
          <p:nvPr/>
        </p:nvSpPr>
        <p:spPr>
          <a:xfrm>
            <a:off x="171715" y="160970"/>
            <a:ext cx="11495930" cy="52309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b="1" dirty="0"/>
              <a:t>RESISTENZA A FATICA: EN 12697-24 </a:t>
            </a:r>
            <a:r>
              <a:rPr lang="it-IT" b="1" dirty="0" err="1"/>
              <a:t>annex</a:t>
            </a:r>
            <a:r>
              <a:rPr lang="it-IT" b="1" dirty="0"/>
              <a:t> E (IT-Cy)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4C948244-5587-993C-AC53-88FEE6C4B0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379" y="603017"/>
            <a:ext cx="10815241" cy="583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5881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A7AD989-36D8-B2A4-3410-A426BEEC7B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it-IT" noProof="0" dirty="0"/>
              <a:t>A.A. 2024/2025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B73F086-9EC4-F580-FE72-3048F64F9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it-IT" noProof="0" dirty="0"/>
              <a:t>STUDIO DI MISCELE BITUMINOSE SOSTENIBILI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071204F-86B7-2B56-5BA1-B1DA665CC4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r>
              <a:rPr lang="it-IT" noProof="0" dirty="0"/>
              <a:t>52</a:t>
            </a:r>
          </a:p>
        </p:txBody>
      </p:sp>
      <p:sp>
        <p:nvSpPr>
          <p:cNvPr id="11" name="Titolo 1">
            <a:extLst>
              <a:ext uri="{FF2B5EF4-FFF2-40B4-BE49-F238E27FC236}">
                <a16:creationId xmlns:a16="http://schemas.microsoft.com/office/drawing/2014/main" id="{0AE5CDC8-E2ED-7B59-98A8-7D1A23BAC795}"/>
              </a:ext>
            </a:extLst>
          </p:cNvPr>
          <p:cNvSpPr txBox="1">
            <a:spLocks/>
          </p:cNvSpPr>
          <p:nvPr/>
        </p:nvSpPr>
        <p:spPr>
          <a:xfrm>
            <a:off x="348035" y="136525"/>
            <a:ext cx="11495930" cy="52309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2400" b="1" dirty="0"/>
              <a:t>CONFRONTO risultati: MISCELE con 20% di rap (</a:t>
            </a:r>
            <a:r>
              <a:rPr lang="it-IT" sz="2400" b="1" dirty="0" err="1"/>
              <a:t>annex</a:t>
            </a:r>
            <a:r>
              <a:rPr lang="it-IT" sz="2400" b="1" dirty="0"/>
              <a:t> E)</a:t>
            </a:r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17A631F1-6E4E-BE13-B998-050CB6AC53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8278" y="499842"/>
            <a:ext cx="4727722" cy="2929158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BF2F439F-6D7B-C71A-B59F-2A930C948C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1400" y="3343402"/>
            <a:ext cx="4727722" cy="3098545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511039F1-EEE9-4271-2A3C-BC5822B21B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7503" y="511432"/>
            <a:ext cx="4505632" cy="2917568"/>
          </a:xfrm>
          <a:prstGeom prst="rect">
            <a:avLst/>
          </a:prstGeom>
        </p:spPr>
      </p:pic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C8F9E005-8F11-C9DE-0B8C-655340B2DAE4}"/>
              </a:ext>
            </a:extLst>
          </p:cNvPr>
          <p:cNvSpPr txBox="1"/>
          <p:nvPr/>
        </p:nvSpPr>
        <p:spPr>
          <a:xfrm>
            <a:off x="8404122" y="4154011"/>
            <a:ext cx="315615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dirty="0"/>
              <a:t>La miscela SP2-20 presenta i valori di </a:t>
            </a:r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ε</a:t>
            </a:r>
            <a:r>
              <a:rPr lang="it-IT" baseline="-25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</a:t>
            </a:r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più elevati, ma la miscela PMB-20 sembra offrire nel complesso prestazioni migliori.</a:t>
            </a:r>
            <a:endParaRPr lang="it-IT" dirty="0"/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AE34E178-0C07-4D06-01C1-4B0F905E5C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1722" y="4050890"/>
            <a:ext cx="2723273" cy="1503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37565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796252-9F3D-66F4-34FB-E5A9A76A26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data 8">
            <a:extLst>
              <a:ext uri="{FF2B5EF4-FFF2-40B4-BE49-F238E27FC236}">
                <a16:creationId xmlns:a16="http://schemas.microsoft.com/office/drawing/2014/main" id="{E7934EEC-BB20-E2BB-6A9E-C850E653B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it-IT" noProof="0" dirty="0"/>
              <a:t>A.A. 2024/2025</a:t>
            </a:r>
          </a:p>
        </p:txBody>
      </p:sp>
      <p:sp>
        <p:nvSpPr>
          <p:cNvPr id="10" name="Segnaposto piè di pagina 9">
            <a:extLst>
              <a:ext uri="{FF2B5EF4-FFF2-40B4-BE49-F238E27FC236}">
                <a16:creationId xmlns:a16="http://schemas.microsoft.com/office/drawing/2014/main" id="{5A314098-9F65-092C-9C06-EA0C88730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it-IT" noProof="0" dirty="0"/>
              <a:t>STUDIO DI MISCELE BITUMINOSE SOSTENIBILI</a:t>
            </a:r>
          </a:p>
        </p:txBody>
      </p:sp>
      <p:sp>
        <p:nvSpPr>
          <p:cNvPr id="11" name="Segnaposto numero diapositiva 10">
            <a:extLst>
              <a:ext uri="{FF2B5EF4-FFF2-40B4-BE49-F238E27FC236}">
                <a16:creationId xmlns:a16="http://schemas.microsoft.com/office/drawing/2014/main" id="{68B35CA3-EDF2-8BAD-4828-5D47152A6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r>
              <a:rPr lang="it-IT" noProof="0" dirty="0"/>
              <a:t>53</a:t>
            </a:r>
          </a:p>
        </p:txBody>
      </p:sp>
      <p:sp>
        <p:nvSpPr>
          <p:cNvPr id="13" name="Titolo 1">
            <a:extLst>
              <a:ext uri="{FF2B5EF4-FFF2-40B4-BE49-F238E27FC236}">
                <a16:creationId xmlns:a16="http://schemas.microsoft.com/office/drawing/2014/main" id="{A5594370-8554-6B7C-A8C9-EDB229228DFC}"/>
              </a:ext>
            </a:extLst>
          </p:cNvPr>
          <p:cNvSpPr txBox="1">
            <a:spLocks/>
          </p:cNvSpPr>
          <p:nvPr/>
        </p:nvSpPr>
        <p:spPr>
          <a:xfrm>
            <a:off x="81334" y="35318"/>
            <a:ext cx="11558216" cy="65961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2000" b="1" dirty="0"/>
              <a:t>RESISTENZA A FATICA: EN 12697-24 </a:t>
            </a:r>
            <a:r>
              <a:rPr lang="it-IT" sz="2000" b="1" dirty="0" err="1"/>
              <a:t>annex</a:t>
            </a:r>
            <a:r>
              <a:rPr lang="it-IT" sz="2000" b="1" dirty="0"/>
              <a:t> D (4pb-pr)</a:t>
            </a:r>
          </a:p>
          <a:p>
            <a:pPr algn="ctr"/>
            <a:r>
              <a:rPr lang="it-IT" sz="2000" b="1" dirty="0"/>
              <a:t>Operazioni preliminari</a:t>
            </a:r>
          </a:p>
        </p:txBody>
      </p:sp>
      <p:pic>
        <p:nvPicPr>
          <p:cNvPr id="3" name="Immagine 2" descr="Immagine che contiene strumento, macchina, acciaio, Materiale composito&#10;&#10;Il contenuto generato dall'IA potrebbe non essere corretto.">
            <a:extLst>
              <a:ext uri="{FF2B5EF4-FFF2-40B4-BE49-F238E27FC236}">
                <a16:creationId xmlns:a16="http://schemas.microsoft.com/office/drawing/2014/main" id="{D68E8E1C-EAFE-C4B1-7515-47F7B3FA5A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845031"/>
            <a:ext cx="4129088" cy="3108960"/>
          </a:xfrm>
          <a:prstGeom prst="rect">
            <a:avLst/>
          </a:prstGeom>
        </p:spPr>
      </p:pic>
      <p:pic>
        <p:nvPicPr>
          <p:cNvPr id="6" name="Immagine 5" descr="Immagine che contiene invertebrato, insetto, muro, terreno&#10;&#10;Il contenuto generato dall'IA potrebbe non essere corretto.">
            <a:extLst>
              <a:ext uri="{FF2B5EF4-FFF2-40B4-BE49-F238E27FC236}">
                <a16:creationId xmlns:a16="http://schemas.microsoft.com/office/drawing/2014/main" id="{52DD3233-4B4A-ED1C-DAC9-8F692B6DA1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0" y="845031"/>
            <a:ext cx="2340864" cy="3108960"/>
          </a:xfrm>
          <a:prstGeom prst="rect">
            <a:avLst/>
          </a:prstGeom>
        </p:spPr>
      </p:pic>
      <p:pic>
        <p:nvPicPr>
          <p:cNvPr id="8" name="Immagine 7" descr="Immagine che contiene macchina, elettronica, ingegneria, Ingegneria elettronica&#10;&#10;Il contenuto generato dall'IA potrebbe non essere corretto.">
            <a:extLst>
              <a:ext uri="{FF2B5EF4-FFF2-40B4-BE49-F238E27FC236}">
                <a16:creationId xmlns:a16="http://schemas.microsoft.com/office/drawing/2014/main" id="{1C0EDADF-9C87-A044-6059-1C307ADD5B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8512" y="845031"/>
            <a:ext cx="2340864" cy="3108960"/>
          </a:xfrm>
          <a:prstGeom prst="rect">
            <a:avLst/>
          </a:prstGeom>
        </p:spPr>
      </p:pic>
      <p:sp>
        <p:nvSpPr>
          <p:cNvPr id="14" name="Segnaposto testo 3">
            <a:extLst>
              <a:ext uri="{FF2B5EF4-FFF2-40B4-BE49-F238E27FC236}">
                <a16:creationId xmlns:a16="http://schemas.microsoft.com/office/drawing/2014/main" id="{8114A59E-F5BA-302B-25B6-E3113BD30277}"/>
              </a:ext>
            </a:extLst>
          </p:cNvPr>
          <p:cNvSpPr txBox="1">
            <a:spLocks/>
          </p:cNvSpPr>
          <p:nvPr/>
        </p:nvSpPr>
        <p:spPr>
          <a:xfrm>
            <a:off x="838199" y="4217676"/>
            <a:ext cx="10039351" cy="1874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it-IT" sz="1600" dirty="0"/>
              <a:t>Per ciascun provino vengono determinate le dimensioni effettive (ai sensi della EN 12697-29), come media di 4 misurazioni per ciascuna dimensione e la massa in aria;</a:t>
            </a:r>
          </a:p>
          <a:p>
            <a:pPr algn="just"/>
            <a:r>
              <a:rPr lang="it-IT" sz="1600" dirty="0"/>
              <a:t>Dopo l’esecuzione dei test a fatica viene determinata la Bulk </a:t>
            </a:r>
            <a:r>
              <a:rPr lang="it-IT" sz="1600" dirty="0" err="1"/>
              <a:t>Density</a:t>
            </a:r>
            <a:r>
              <a:rPr lang="it-IT" sz="1600" dirty="0"/>
              <a:t> con metodo </a:t>
            </a:r>
            <a:r>
              <a:rPr lang="it-IT" sz="1600" dirty="0" err="1"/>
              <a:t>Saturated</a:t>
            </a:r>
            <a:r>
              <a:rPr lang="it-IT" sz="1600" dirty="0"/>
              <a:t> Surface Dry e il relativo contenuto di vuoti «reali»;</a:t>
            </a:r>
          </a:p>
          <a:p>
            <a:pPr algn="just"/>
            <a:r>
              <a:rPr lang="it-IT" sz="1600" dirty="0"/>
              <a:t>Per ciascun provino viene determinato il modulo complesso, ai sensi della EN 12697-26 </a:t>
            </a:r>
            <a:r>
              <a:rPr lang="it-IT" sz="1600" dirty="0" err="1"/>
              <a:t>Annex</a:t>
            </a:r>
            <a:r>
              <a:rPr lang="it-IT" sz="1600" dirty="0"/>
              <a:t> B. Si effettuano 9 misurazioni per i seguenti valori di frequenza: 0.1 Hz, 0.2 Hz, 0.5 Hz, 1 Hz, 2 Hz, 5 Hz, 10 Hz, 20 Hz e nuovamente 0.1 Hz.</a:t>
            </a:r>
          </a:p>
          <a:p>
            <a:pPr algn="just"/>
            <a:endParaRPr lang="it-IT" sz="1600" dirty="0"/>
          </a:p>
        </p:txBody>
      </p:sp>
    </p:spTree>
    <p:extLst>
      <p:ext uri="{BB962C8B-B14F-4D97-AF65-F5344CB8AC3E}">
        <p14:creationId xmlns:p14="http://schemas.microsoft.com/office/powerpoint/2010/main" val="7164288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ED353BE-CA17-CE66-2219-DEE88E498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it-IT" noProof="0" dirty="0"/>
              <a:t>A.A. 2024/2025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42F1609-07BB-6A5B-07EF-3BBAA47EB7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it-IT" noProof="0" dirty="0"/>
              <a:t>STUDIO DI MISCELE BITUMINOSE SOSTENIBILI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6E1D5C2-4062-503B-F0DF-6CF46B2336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r>
              <a:rPr lang="it-IT" noProof="0" dirty="0"/>
              <a:t>54</a:t>
            </a:r>
          </a:p>
        </p:txBody>
      </p:sp>
      <p:sp>
        <p:nvSpPr>
          <p:cNvPr id="14" name="Titolo 1">
            <a:extLst>
              <a:ext uri="{FF2B5EF4-FFF2-40B4-BE49-F238E27FC236}">
                <a16:creationId xmlns:a16="http://schemas.microsoft.com/office/drawing/2014/main" id="{E7A2C54C-ECB0-5F66-9772-0AD2E369000E}"/>
              </a:ext>
            </a:extLst>
          </p:cNvPr>
          <p:cNvSpPr txBox="1">
            <a:spLocks/>
          </p:cNvSpPr>
          <p:nvPr/>
        </p:nvSpPr>
        <p:spPr>
          <a:xfrm>
            <a:off x="316892" y="31666"/>
            <a:ext cx="11558216" cy="52860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2400" b="1" dirty="0"/>
              <a:t> EN 12697-24 </a:t>
            </a:r>
            <a:r>
              <a:rPr lang="it-IT" sz="2400" b="1" dirty="0" err="1"/>
              <a:t>annex</a:t>
            </a:r>
            <a:r>
              <a:rPr lang="it-IT" sz="2400" b="1" dirty="0"/>
              <a:t> D (4pb-pr): RISULTATI PARZIALI</a:t>
            </a:r>
          </a:p>
          <a:p>
            <a:pPr algn="ctr"/>
            <a:endParaRPr lang="it-IT" sz="2400" b="1" dirty="0"/>
          </a:p>
        </p:txBody>
      </p:sp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F702C8F9-A0B4-DAAD-0A9D-FBFA0FD66E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6544879"/>
              </p:ext>
            </p:extLst>
          </p:nvPr>
        </p:nvGraphicFramePr>
        <p:xfrm>
          <a:off x="1848466" y="560268"/>
          <a:ext cx="8593394" cy="5796074"/>
        </p:xfrm>
        <a:graphic>
          <a:graphicData uri="http://schemas.openxmlformats.org/drawingml/2006/table">
            <a:tbl>
              <a:tblPr/>
              <a:tblGrid>
                <a:gridCol w="565045">
                  <a:extLst>
                    <a:ext uri="{9D8B030D-6E8A-4147-A177-3AD203B41FA5}">
                      <a16:colId xmlns:a16="http://schemas.microsoft.com/office/drawing/2014/main" val="498565577"/>
                    </a:ext>
                  </a:extLst>
                </a:gridCol>
                <a:gridCol w="565045">
                  <a:extLst>
                    <a:ext uri="{9D8B030D-6E8A-4147-A177-3AD203B41FA5}">
                      <a16:colId xmlns:a16="http://schemas.microsoft.com/office/drawing/2014/main" val="626145054"/>
                    </a:ext>
                  </a:extLst>
                </a:gridCol>
                <a:gridCol w="565045">
                  <a:extLst>
                    <a:ext uri="{9D8B030D-6E8A-4147-A177-3AD203B41FA5}">
                      <a16:colId xmlns:a16="http://schemas.microsoft.com/office/drawing/2014/main" val="1478713533"/>
                    </a:ext>
                  </a:extLst>
                </a:gridCol>
                <a:gridCol w="565045">
                  <a:extLst>
                    <a:ext uri="{9D8B030D-6E8A-4147-A177-3AD203B41FA5}">
                      <a16:colId xmlns:a16="http://schemas.microsoft.com/office/drawing/2014/main" val="374796305"/>
                    </a:ext>
                  </a:extLst>
                </a:gridCol>
                <a:gridCol w="565045">
                  <a:extLst>
                    <a:ext uri="{9D8B030D-6E8A-4147-A177-3AD203B41FA5}">
                      <a16:colId xmlns:a16="http://schemas.microsoft.com/office/drawing/2014/main" val="3526457466"/>
                    </a:ext>
                  </a:extLst>
                </a:gridCol>
                <a:gridCol w="565045">
                  <a:extLst>
                    <a:ext uri="{9D8B030D-6E8A-4147-A177-3AD203B41FA5}">
                      <a16:colId xmlns:a16="http://schemas.microsoft.com/office/drawing/2014/main" val="2970984961"/>
                    </a:ext>
                  </a:extLst>
                </a:gridCol>
                <a:gridCol w="565045">
                  <a:extLst>
                    <a:ext uri="{9D8B030D-6E8A-4147-A177-3AD203B41FA5}">
                      <a16:colId xmlns:a16="http://schemas.microsoft.com/office/drawing/2014/main" val="2062884148"/>
                    </a:ext>
                  </a:extLst>
                </a:gridCol>
                <a:gridCol w="565045">
                  <a:extLst>
                    <a:ext uri="{9D8B030D-6E8A-4147-A177-3AD203B41FA5}">
                      <a16:colId xmlns:a16="http://schemas.microsoft.com/office/drawing/2014/main" val="2758008778"/>
                    </a:ext>
                  </a:extLst>
                </a:gridCol>
                <a:gridCol w="635676">
                  <a:extLst>
                    <a:ext uri="{9D8B030D-6E8A-4147-A177-3AD203B41FA5}">
                      <a16:colId xmlns:a16="http://schemas.microsoft.com/office/drawing/2014/main" val="9951745"/>
                    </a:ext>
                  </a:extLst>
                </a:gridCol>
                <a:gridCol w="565045">
                  <a:extLst>
                    <a:ext uri="{9D8B030D-6E8A-4147-A177-3AD203B41FA5}">
                      <a16:colId xmlns:a16="http://schemas.microsoft.com/office/drawing/2014/main" val="4236940844"/>
                    </a:ext>
                  </a:extLst>
                </a:gridCol>
                <a:gridCol w="565045">
                  <a:extLst>
                    <a:ext uri="{9D8B030D-6E8A-4147-A177-3AD203B41FA5}">
                      <a16:colId xmlns:a16="http://schemas.microsoft.com/office/drawing/2014/main" val="3488191887"/>
                    </a:ext>
                  </a:extLst>
                </a:gridCol>
                <a:gridCol w="565045">
                  <a:extLst>
                    <a:ext uri="{9D8B030D-6E8A-4147-A177-3AD203B41FA5}">
                      <a16:colId xmlns:a16="http://schemas.microsoft.com/office/drawing/2014/main" val="2519291296"/>
                    </a:ext>
                  </a:extLst>
                </a:gridCol>
                <a:gridCol w="612133">
                  <a:extLst>
                    <a:ext uri="{9D8B030D-6E8A-4147-A177-3AD203B41FA5}">
                      <a16:colId xmlns:a16="http://schemas.microsoft.com/office/drawing/2014/main" val="3354682604"/>
                    </a:ext>
                  </a:extLst>
                </a:gridCol>
                <a:gridCol w="565045">
                  <a:extLst>
                    <a:ext uri="{9D8B030D-6E8A-4147-A177-3AD203B41FA5}">
                      <a16:colId xmlns:a16="http://schemas.microsoft.com/office/drawing/2014/main" val="3564196437"/>
                    </a:ext>
                  </a:extLst>
                </a:gridCol>
                <a:gridCol w="565045">
                  <a:extLst>
                    <a:ext uri="{9D8B030D-6E8A-4147-A177-3AD203B41FA5}">
                      <a16:colId xmlns:a16="http://schemas.microsoft.com/office/drawing/2014/main" val="1117735936"/>
                    </a:ext>
                  </a:extLst>
                </a:gridCol>
              </a:tblGrid>
              <a:tr h="198044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ID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Miscela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</a:t>
                      </a:r>
                      <a:r>
                        <a:rPr lang="it-IT" sz="10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it-IT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σ</a:t>
                      </a:r>
                      <a:r>
                        <a:rPr lang="el-GR" sz="10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l-GR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ε</a:t>
                      </a:r>
                      <a:r>
                        <a:rPr lang="el-GR" sz="10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l-GR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  <a:r>
                        <a:rPr lang="it-IT" sz="10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f, 50%</a:t>
                      </a:r>
                      <a:endParaRPr lang="it-IT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  <a:r>
                        <a:rPr lang="it-IT" sz="10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f, ER</a:t>
                      </a:r>
                      <a:endParaRPr lang="it-IT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log</a:t>
                      </a:r>
                      <a:r>
                        <a:rPr lang="it-IT" sz="10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</a:t>
                      </a:r>
                      <a:r>
                        <a:rPr lang="el-GR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ε</a:t>
                      </a:r>
                      <a:r>
                        <a:rPr lang="el-GR" sz="10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l-GR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log</a:t>
                      </a:r>
                      <a:r>
                        <a:rPr lang="it-IT" sz="10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</a:t>
                      </a: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  <a:r>
                        <a:rPr lang="it-IT" sz="10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f, 50%</a:t>
                      </a:r>
                      <a:endParaRPr lang="it-IT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log</a:t>
                      </a:r>
                      <a:r>
                        <a:rPr lang="it-IT" sz="10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</a:t>
                      </a: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  <a:r>
                        <a:rPr lang="it-IT" sz="10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f, ER</a:t>
                      </a:r>
                      <a:endParaRPr lang="it-IT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it-IT" sz="10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ssd</a:t>
                      </a:r>
                      <a:endParaRPr lang="it-IT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3045067"/>
                  </a:ext>
                </a:extLst>
              </a:tr>
              <a:tr h="165037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[MPa]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[kPa]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[μ</a:t>
                      </a: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m/m]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[-]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[-]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[μ</a:t>
                      </a: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m/m]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[-]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[-]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[%]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0249331"/>
                  </a:ext>
                </a:extLst>
              </a:tr>
              <a:tr h="16503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A1-PR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SP2_20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8800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1586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180.2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92612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90504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2.256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4.967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4.957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3.94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241130"/>
                  </a:ext>
                </a:extLst>
              </a:tr>
              <a:tr h="17823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A3-PR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SP2_20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9720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1754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180.5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239884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206803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2.256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5.380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5.316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2.81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SP2-20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  <a:r>
                        <a:rPr lang="it-IT" sz="10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f, 50%</a:t>
                      </a:r>
                      <a:endParaRPr lang="it-IT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  <a:r>
                        <a:rPr lang="it-IT" sz="10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f, ER</a:t>
                      </a:r>
                      <a:endParaRPr lang="it-IT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8558158"/>
                  </a:ext>
                </a:extLst>
              </a:tr>
              <a:tr h="17163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A4-PR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SP2_20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9778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1566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160.2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774264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866519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2.205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5.889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5.938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log</a:t>
                      </a:r>
                      <a:r>
                        <a:rPr lang="it-IT" sz="10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k</a:t>
                      </a:r>
                      <a:r>
                        <a:rPr lang="el-GR" sz="10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ε</a:t>
                      </a:r>
                      <a:r>
                        <a:rPr lang="el-GR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[-]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19.712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19.533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9435368"/>
                  </a:ext>
                </a:extLst>
              </a:tr>
              <a:tr h="15843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A5-PR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SP2_20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</a:t>
                      </a:r>
                      <a:r>
                        <a:rPr lang="el-GR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ε [-]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5.15E+19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3.41E+19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2908467"/>
                  </a:ext>
                </a:extLst>
              </a:tr>
              <a:tr h="17163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A7-PR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SP2_20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9118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2266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248.5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25216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25216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2.395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4.402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4.402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  <a:r>
                        <a:rPr lang="el-GR" sz="10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ε</a:t>
                      </a:r>
                      <a:r>
                        <a:rPr lang="el-GR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[-]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-6.409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-6.338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7980814"/>
                  </a:ext>
                </a:extLst>
              </a:tr>
              <a:tr h="17823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A8-PR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SP2_20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9604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1536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159.9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249907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213250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2.204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5.398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5.329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3.09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ε</a:t>
                      </a:r>
                      <a:r>
                        <a:rPr lang="el-GR" sz="10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r>
                        <a:rPr lang="el-GR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[μ</a:t>
                      </a: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m/m]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137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4390145"/>
                  </a:ext>
                </a:extLst>
              </a:tr>
              <a:tr h="15843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B1-PR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PMB_20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9353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1674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179.0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1196129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1430723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2.253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6.078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6.156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2.51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36807888"/>
                  </a:ext>
                </a:extLst>
              </a:tr>
              <a:tr h="16503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B2-PR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PMB_20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8011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1442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180.0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1196129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1165915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2.255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6.078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6.067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2.79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0271465"/>
                  </a:ext>
                </a:extLst>
              </a:tr>
              <a:tr h="17823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B4-PR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PMB_20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5983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1184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197.9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2282093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2356255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2.297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6.358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6.372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2.93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PMB-20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  <a:r>
                        <a:rPr lang="it-IT" sz="10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f, 50%</a:t>
                      </a:r>
                      <a:endParaRPr lang="it-IT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  <a:r>
                        <a:rPr lang="it-IT" sz="10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f, ER</a:t>
                      </a:r>
                      <a:endParaRPr lang="it-IT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1105462"/>
                  </a:ext>
                </a:extLst>
              </a:tr>
              <a:tr h="17163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B5-PR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PMB_20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7028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1831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260.6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400150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806616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2.416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5.602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5.907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log</a:t>
                      </a:r>
                      <a:r>
                        <a:rPr lang="it-IT" sz="10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k</a:t>
                      </a:r>
                      <a:r>
                        <a:rPr lang="el-GR" sz="10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ε</a:t>
                      </a:r>
                      <a:r>
                        <a:rPr lang="el-GR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[-]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18.726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17.248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53421216"/>
                  </a:ext>
                </a:extLst>
              </a:tr>
              <a:tr h="15843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B6-PR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PMB_20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9033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2526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279.6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78223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97724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2.447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4.893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4.990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</a:t>
                      </a:r>
                      <a:r>
                        <a:rPr lang="el-GR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ε [-]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5.32E+18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1.77E+17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8082837"/>
                  </a:ext>
                </a:extLst>
              </a:tr>
              <a:tr h="17163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B7-PR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PMB_20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7904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2694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340.9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18198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17114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2.533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4.260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4.233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  <a:r>
                        <a:rPr lang="el-GR" sz="10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ε</a:t>
                      </a:r>
                      <a:r>
                        <a:rPr lang="el-GR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[-]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-5.534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-4.859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4737869"/>
                  </a:ext>
                </a:extLst>
              </a:tr>
              <a:tr h="17823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B8-PR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PMB_20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6657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2136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320.9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230262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670914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2.506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5.362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5.827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ε</a:t>
                      </a:r>
                      <a:r>
                        <a:rPr lang="el-GR" sz="10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r>
                        <a:rPr lang="el-GR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[μ</a:t>
                      </a: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m/m]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199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206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3605524"/>
                  </a:ext>
                </a:extLst>
              </a:tr>
              <a:tr h="16503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E1-PR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REF_20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9579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1729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180.5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73565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75858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2.256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4.867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4.880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3.15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3953077"/>
                  </a:ext>
                </a:extLst>
              </a:tr>
              <a:tr h="17823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E2-PR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REF_20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8081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1621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200.6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348516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402203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2.302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5.542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5.604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3.54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REF-20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  <a:r>
                        <a:rPr lang="it-IT" sz="10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f, 50%</a:t>
                      </a:r>
                      <a:endParaRPr lang="it-IT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  <a:r>
                        <a:rPr lang="it-IT" sz="10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f, ER</a:t>
                      </a:r>
                      <a:endParaRPr lang="it-IT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3200149"/>
                  </a:ext>
                </a:extLst>
              </a:tr>
              <a:tr h="17163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E3-PR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REF_20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7285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1086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149.1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425490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423318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2.173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5.629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5.627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log</a:t>
                      </a:r>
                      <a:r>
                        <a:rPr lang="it-IT" sz="10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k</a:t>
                      </a:r>
                      <a:r>
                        <a:rPr lang="el-GR" sz="10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ε</a:t>
                      </a:r>
                      <a:r>
                        <a:rPr lang="el-GR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[-]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12.886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11.109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6126417"/>
                  </a:ext>
                </a:extLst>
              </a:tr>
              <a:tr h="15843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E4-PR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REF_20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7969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1435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180.0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473757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624534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2.255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5.676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5.796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3.25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</a:t>
                      </a:r>
                      <a:r>
                        <a:rPr lang="el-GR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ε [-]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7.68E+12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1.29E+11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5504055"/>
                  </a:ext>
                </a:extLst>
              </a:tr>
              <a:tr h="17163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E7-PR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REF_20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8449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2198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260.1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66070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91202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2.415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4.820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4.960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  <a:r>
                        <a:rPr lang="el-GR" sz="10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ε</a:t>
                      </a:r>
                      <a:r>
                        <a:rPr lang="el-GR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[-]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-3.329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-2.516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7203339"/>
                  </a:ext>
                </a:extLst>
              </a:tr>
              <a:tr h="17823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E8-PR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REF_20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8405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2348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279.4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47680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87097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2.446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4.678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4.940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ε</a:t>
                      </a:r>
                      <a:r>
                        <a:rPr lang="el-GR" sz="10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r>
                        <a:rPr lang="el-GR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[μ</a:t>
                      </a: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m/m]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117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0554305"/>
                  </a:ext>
                </a:extLst>
              </a:tr>
              <a:tr h="15843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C1-PR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SP2_50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9654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1735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179.7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1250899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1350690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2.255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6.097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6.131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3.52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2728605"/>
                  </a:ext>
                </a:extLst>
              </a:tr>
              <a:tr h="16503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C2-PR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SP2_50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8230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1474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179.1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81910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62614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2.253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4.913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4.797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4648240"/>
                  </a:ext>
                </a:extLst>
              </a:tr>
              <a:tr h="17823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C4-PR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SP2_50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13253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2123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160.2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1072891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1165915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2.205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6.031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6.067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56" marR="4956" marT="49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SP2-50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  <a:r>
                        <a:rPr lang="it-IT" sz="10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f, 50%</a:t>
                      </a:r>
                      <a:endParaRPr lang="it-IT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  <a:r>
                        <a:rPr lang="it-IT" sz="10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f, ER</a:t>
                      </a:r>
                      <a:endParaRPr lang="it-IT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8121920"/>
                  </a:ext>
                </a:extLst>
              </a:tr>
              <a:tr h="17163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C3-PR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SP2_50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10700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2142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200.2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189574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181971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2.301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5.278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5.260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4.50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log</a:t>
                      </a:r>
                      <a:r>
                        <a:rPr lang="it-IT" sz="10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k</a:t>
                      </a:r>
                      <a:r>
                        <a:rPr lang="el-GR" sz="10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ε</a:t>
                      </a:r>
                      <a:r>
                        <a:rPr lang="el-GR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[-]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21.464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22.392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4658900"/>
                  </a:ext>
                </a:extLst>
              </a:tr>
              <a:tr h="15843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C6-PR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SP2_50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9187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1924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209.4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96977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91202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2.321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4.987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4.960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</a:t>
                      </a:r>
                      <a:r>
                        <a:rPr lang="el-GR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ε [-]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2.91E+21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2.46E+22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4169566"/>
                  </a:ext>
                </a:extLst>
              </a:tr>
              <a:tr h="17163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C7-PR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SP2_50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11349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2556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225.2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99236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85442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2.353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4.997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4.932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  <a:r>
                        <a:rPr lang="el-GR" sz="10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ε</a:t>
                      </a:r>
                      <a:r>
                        <a:rPr lang="el-GR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[-]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-7.053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-7.470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2847417"/>
                  </a:ext>
                </a:extLst>
              </a:tr>
              <a:tr h="17823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C8-PR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SP2_50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9919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1975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199.1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154486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152133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2.299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5.189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5.182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ε</a:t>
                      </a:r>
                      <a:r>
                        <a:rPr lang="el-GR" sz="10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r>
                        <a:rPr lang="el-GR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[μ</a:t>
                      </a: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m/m]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156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156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2773312"/>
                  </a:ext>
                </a:extLst>
              </a:tr>
              <a:tr h="16503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D1-PR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PMB_50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12727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2287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179.7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32994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27505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2.254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4.518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4.439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3.25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3869974"/>
                  </a:ext>
                </a:extLst>
              </a:tr>
              <a:tr h="17823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D2-PR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PMB_50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14216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2582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181.6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119613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139459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2.259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5.078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5.144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3.02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PMB-50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  <a:r>
                        <a:rPr lang="it-IT" sz="10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f, 50%</a:t>
                      </a:r>
                      <a:endParaRPr lang="it-IT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  <a:r>
                        <a:rPr lang="it-IT" sz="10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f, ER</a:t>
                      </a:r>
                      <a:endParaRPr lang="it-IT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0862153"/>
                  </a:ext>
                </a:extLst>
              </a:tr>
              <a:tr h="17163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D3-PR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PMB_50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11355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2662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234.4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18550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20496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2.370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4.268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4.312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3.52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log</a:t>
                      </a:r>
                      <a:r>
                        <a:rPr lang="it-IT" sz="10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k</a:t>
                      </a:r>
                      <a:r>
                        <a:rPr lang="el-GR" sz="10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ε</a:t>
                      </a:r>
                      <a:r>
                        <a:rPr lang="el-GR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[-]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24.638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23.966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9303642"/>
                  </a:ext>
                </a:extLst>
              </a:tr>
              <a:tr h="15843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D4-PR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PMB_50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11071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2227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201.1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84140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91202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2.303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4.925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4.960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3.71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</a:t>
                      </a:r>
                      <a:r>
                        <a:rPr lang="el-GR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ε [-]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4.35E+24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9.25E+23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8648572"/>
                  </a:ext>
                </a:extLst>
              </a:tr>
              <a:tr h="17163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D5-PR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PMB_50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13212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2651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200.7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44669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45534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2.302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4.650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4.658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  <a:r>
                        <a:rPr lang="el-GR" sz="10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ε</a:t>
                      </a:r>
                      <a:r>
                        <a:rPr lang="el-GR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[-]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-8.655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-8.355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5037061"/>
                  </a:ext>
                </a:extLst>
              </a:tr>
              <a:tr h="17823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D7-PR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PMB_50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14579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2190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150.2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1291550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1275134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2.177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6.111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6.106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956" marR="4956" marT="495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ε</a:t>
                      </a:r>
                      <a:r>
                        <a:rPr lang="el-GR" sz="10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r>
                        <a:rPr lang="el-GR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[μ</a:t>
                      </a:r>
                      <a:r>
                        <a:rPr lang="it-IT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m/m]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142</a:t>
                      </a:r>
                    </a:p>
                  </a:txBody>
                  <a:tcPr marL="4956" marR="4956" marT="49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141</a:t>
                      </a:r>
                    </a:p>
                  </a:txBody>
                  <a:tcPr marL="4956" marR="4956" marT="49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34356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014668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5FFB77-967D-E943-0C41-3E92DB1BC5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66B8F92-A7AE-A9C0-4A87-1D57334BD1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it-IT" noProof="0" dirty="0"/>
              <a:t>A.A. 2024/2025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9D9BCE4-2EB5-F41C-5392-A9CA946BDB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it-IT" noProof="0" dirty="0"/>
              <a:t>STUDIO DI MISCELE BITUMINOSE SOSTENIBILI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E71E70F-85DB-22A1-D691-FF4C36B980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r>
              <a:rPr lang="it-IT" noProof="0" dirty="0"/>
              <a:t>55</a:t>
            </a:r>
          </a:p>
        </p:txBody>
      </p:sp>
      <p:sp>
        <p:nvSpPr>
          <p:cNvPr id="14" name="Titolo 1">
            <a:extLst>
              <a:ext uri="{FF2B5EF4-FFF2-40B4-BE49-F238E27FC236}">
                <a16:creationId xmlns:a16="http://schemas.microsoft.com/office/drawing/2014/main" id="{37B13375-0E70-4ECA-E0D2-07FA6B1FB9EB}"/>
              </a:ext>
            </a:extLst>
          </p:cNvPr>
          <p:cNvSpPr txBox="1">
            <a:spLocks/>
          </p:cNvSpPr>
          <p:nvPr/>
        </p:nvSpPr>
        <p:spPr>
          <a:xfrm>
            <a:off x="316892" y="31666"/>
            <a:ext cx="11558216" cy="52860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2400" b="1" dirty="0"/>
              <a:t> EN 12697-24 </a:t>
            </a:r>
            <a:r>
              <a:rPr lang="it-IT" sz="2400" b="1" dirty="0" err="1"/>
              <a:t>annex</a:t>
            </a:r>
            <a:r>
              <a:rPr lang="it-IT" sz="2400" b="1" dirty="0"/>
              <a:t> D (4pb-pr): RISULTATI PARZIALI</a:t>
            </a:r>
          </a:p>
          <a:p>
            <a:pPr algn="ctr"/>
            <a:endParaRPr lang="it-IT" sz="2400" b="1" dirty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92E3B959-1606-D44E-EF5B-78CE1752CB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99" y="1716892"/>
            <a:ext cx="11887201" cy="3581132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8C4672AC-91A7-A0D0-7AE8-E2D8B57FE165}"/>
              </a:ext>
            </a:extLst>
          </p:cNvPr>
          <p:cNvSpPr txBox="1"/>
          <p:nvPr/>
        </p:nvSpPr>
        <p:spPr>
          <a:xfrm>
            <a:off x="2079521" y="735319"/>
            <a:ext cx="80329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000" dirty="0"/>
              <a:t>Al netto di eventuali </a:t>
            </a:r>
            <a:r>
              <a:rPr lang="it-IT" sz="2000" dirty="0" err="1"/>
              <a:t>outliers</a:t>
            </a:r>
            <a:r>
              <a:rPr lang="it-IT" sz="2000" dirty="0"/>
              <a:t>/valori anomali, la miscela PMB-20 sembra garantire prestazioni migliori in assoluto.</a:t>
            </a:r>
          </a:p>
        </p:txBody>
      </p:sp>
    </p:spTree>
    <p:extLst>
      <p:ext uri="{BB962C8B-B14F-4D97-AF65-F5344CB8AC3E}">
        <p14:creationId xmlns:p14="http://schemas.microsoft.com/office/powerpoint/2010/main" val="297060035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910BC9C-0B6B-D13C-8E37-A6D8075BA6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it-IT" noProof="0" dirty="0"/>
              <a:t>A.A. 2024/2025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8EB9974-8203-F1A6-6FA9-3B8A41EFF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it-IT" noProof="0" dirty="0"/>
              <a:t>STUDIO DI MISCELE BITUMINOSE SOSTENIBILI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DA46FD0-BDB3-2F58-3DCF-454B20C6C6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B5CEABB6-07DC-46E8-9B57-56EC44A396E5}" type="slidenum">
              <a:rPr lang="it-IT" noProof="0" smtClean="0"/>
              <a:t>55</a:t>
            </a:fld>
            <a:endParaRPr lang="it-IT" noProof="0"/>
          </a:p>
        </p:txBody>
      </p:sp>
      <p:sp>
        <p:nvSpPr>
          <p:cNvPr id="7" name="Titolo 1">
            <a:extLst>
              <a:ext uri="{FF2B5EF4-FFF2-40B4-BE49-F238E27FC236}">
                <a16:creationId xmlns:a16="http://schemas.microsoft.com/office/drawing/2014/main" id="{55619343-6B0B-7B43-9BE0-486FB0DCE0EA}"/>
              </a:ext>
            </a:extLst>
          </p:cNvPr>
          <p:cNvSpPr txBox="1">
            <a:spLocks/>
          </p:cNvSpPr>
          <p:nvPr/>
        </p:nvSpPr>
        <p:spPr>
          <a:xfrm>
            <a:off x="316892" y="31666"/>
            <a:ext cx="11558216" cy="52860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2400" b="1" dirty="0"/>
              <a:t> EN 12697-24 </a:t>
            </a:r>
            <a:r>
              <a:rPr lang="it-IT" sz="2400" b="1" dirty="0" err="1"/>
              <a:t>annex</a:t>
            </a:r>
            <a:r>
              <a:rPr lang="it-IT" sz="2400" b="1" dirty="0"/>
              <a:t> D (4pb-pr): 20% RAP</a:t>
            </a:r>
          </a:p>
          <a:p>
            <a:pPr algn="ctr"/>
            <a:endParaRPr lang="it-IT" sz="2400" b="1" dirty="0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004886A2-4C82-2559-B812-136F375B84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043" y="2245235"/>
            <a:ext cx="11829913" cy="3563873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5BD0EC74-61CF-7B94-1C3D-9AD9BA6CD883}"/>
              </a:ext>
            </a:extLst>
          </p:cNvPr>
          <p:cNvSpPr txBox="1"/>
          <p:nvPr/>
        </p:nvSpPr>
        <p:spPr>
          <a:xfrm>
            <a:off x="2079521" y="1048809"/>
            <a:ext cx="80329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000" dirty="0"/>
              <a:t>Al netto di eventuali </a:t>
            </a:r>
            <a:r>
              <a:rPr lang="it-IT" sz="2000" dirty="0" err="1"/>
              <a:t>outliers</a:t>
            </a:r>
            <a:r>
              <a:rPr lang="it-IT" sz="2000" dirty="0"/>
              <a:t>/valori anomali, la miscela PMB-20 sembra garantire prestazioni migliori in assoluto.</a:t>
            </a:r>
          </a:p>
        </p:txBody>
      </p:sp>
    </p:spTree>
    <p:extLst>
      <p:ext uri="{BB962C8B-B14F-4D97-AF65-F5344CB8AC3E}">
        <p14:creationId xmlns:p14="http://schemas.microsoft.com/office/powerpoint/2010/main" val="29915174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F877327-313E-A97F-8B20-384A8E5C27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it-IT" noProof="0" dirty="0"/>
              <a:t>A.A. 2024/2025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708B563-A934-C04B-276D-257567FFCC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it-IT" noProof="0" dirty="0"/>
              <a:t>STUDIO DI MISCELE BITUMINOSE SOSTENIBILI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7F0E318-E551-7B7D-6E2F-2B2085DC2A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B5CEABB6-07DC-46E8-9B57-56EC44A396E5}" type="slidenum">
              <a:rPr lang="it-IT" noProof="0" smtClean="0"/>
              <a:t>56</a:t>
            </a:fld>
            <a:endParaRPr lang="it-IT" noProof="0" dirty="0"/>
          </a:p>
        </p:txBody>
      </p:sp>
      <p:sp>
        <p:nvSpPr>
          <p:cNvPr id="8" name="Titolo 1">
            <a:extLst>
              <a:ext uri="{FF2B5EF4-FFF2-40B4-BE49-F238E27FC236}">
                <a16:creationId xmlns:a16="http://schemas.microsoft.com/office/drawing/2014/main" id="{3A93F490-23AF-E4DB-D749-9CDDF5FDFDAF}"/>
              </a:ext>
            </a:extLst>
          </p:cNvPr>
          <p:cNvSpPr txBox="1">
            <a:spLocks/>
          </p:cNvSpPr>
          <p:nvPr/>
        </p:nvSpPr>
        <p:spPr>
          <a:xfrm>
            <a:off x="316890" y="145523"/>
            <a:ext cx="11558216" cy="52860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2400" b="1" dirty="0"/>
              <a:t> EN 12697-24 </a:t>
            </a:r>
            <a:r>
              <a:rPr lang="it-IT" sz="2400" b="1" dirty="0" err="1"/>
              <a:t>annex</a:t>
            </a:r>
            <a:r>
              <a:rPr lang="it-IT" sz="2400" b="1" dirty="0"/>
              <a:t> D (4pb-pr): 50% RAP</a:t>
            </a:r>
          </a:p>
          <a:p>
            <a:pPr algn="ctr"/>
            <a:endParaRPr lang="it-IT" sz="2400" b="1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AB01D09D-460F-5DAB-90F4-61FC148311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655" y="2461544"/>
            <a:ext cx="11684689" cy="3520123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E408528F-1F97-FFE3-AF4F-C5F35ECDE97D}"/>
              </a:ext>
            </a:extLst>
          </p:cNvPr>
          <p:cNvSpPr txBox="1"/>
          <p:nvPr/>
        </p:nvSpPr>
        <p:spPr>
          <a:xfrm>
            <a:off x="2079521" y="1048809"/>
            <a:ext cx="80329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000" dirty="0"/>
              <a:t>All’aumentare del contenuto di RAP, la miscela contenente il compound polimerico sembra presentare prestazioni migliori, anche rispetto alla miscela di riferimento.</a:t>
            </a:r>
          </a:p>
        </p:txBody>
      </p:sp>
    </p:spTree>
    <p:extLst>
      <p:ext uri="{BB962C8B-B14F-4D97-AF65-F5344CB8AC3E}">
        <p14:creationId xmlns:p14="http://schemas.microsoft.com/office/powerpoint/2010/main" val="274800601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802E716-022D-A874-E4AF-3669A99A63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it-IT" noProof="0" dirty="0"/>
              <a:t>A.A. 2024/2025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9144A36-60D9-E2CE-756F-85973AB9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it-IT" noProof="0" dirty="0"/>
              <a:t>STUDIO DI MISCELE BITUMINOSE SOSTENIBILI</a:t>
            </a:r>
          </a:p>
        </p:txBody>
      </p:sp>
      <p:pic>
        <p:nvPicPr>
          <p:cNvPr id="8" name="Immagine 7" descr="Immagine che contiene testo, schermata, Diagramma, software&#10;&#10;Il contenuto generato dall'IA potrebbe non essere corretto.">
            <a:extLst>
              <a:ext uri="{FF2B5EF4-FFF2-40B4-BE49-F238E27FC236}">
                <a16:creationId xmlns:a16="http://schemas.microsoft.com/office/drawing/2014/main" id="{863F945E-D01D-6E37-2803-3A088A37DF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9786" y="2408638"/>
            <a:ext cx="7972425" cy="3767138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12FCAF26-7A4F-F6F9-3B2F-9D358962EE30}"/>
              </a:ext>
            </a:extLst>
          </p:cNvPr>
          <p:cNvSpPr txBox="1"/>
          <p:nvPr/>
        </p:nvSpPr>
        <p:spPr>
          <a:xfrm>
            <a:off x="2508408" y="798219"/>
            <a:ext cx="71751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dirty="0"/>
              <a:t>Tentativo di test «lungo» in configurazione CIT-CY (</a:t>
            </a:r>
            <a:r>
              <a:rPr lang="it-IT" dirty="0" err="1"/>
              <a:t>Annex</a:t>
            </a:r>
            <a:r>
              <a:rPr lang="it-IT" dirty="0"/>
              <a:t> F) per miscela SP2-50. Utilizzando i parametri ricavati dai dati a disposizione, è stata stimata la deformazione corrispondente a 7*10^5 cicli e il corrispondente livello tensionale da applicare. Il test ha prodotto risultati anomali.</a:t>
            </a:r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EF1E8297-EAAD-20A2-ED64-E7E5181A0206}"/>
              </a:ext>
            </a:extLst>
          </p:cNvPr>
          <p:cNvSpPr txBox="1">
            <a:spLocks/>
          </p:cNvSpPr>
          <p:nvPr/>
        </p:nvSpPr>
        <p:spPr>
          <a:xfrm>
            <a:off x="316891" y="136525"/>
            <a:ext cx="11558216" cy="52860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2400" b="1" dirty="0"/>
              <a:t>EN 12697-24 ANNEX F – BASSI LIVELLI TENSIO/DEFORMATIVI</a:t>
            </a:r>
          </a:p>
          <a:p>
            <a:pPr algn="ctr"/>
            <a:endParaRPr lang="it-IT" sz="2400" b="1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400EE3EB-19F9-27EE-F57F-48C230EAE121}"/>
              </a:ext>
            </a:extLst>
          </p:cNvPr>
          <p:cNvSpPr txBox="1"/>
          <p:nvPr/>
        </p:nvSpPr>
        <p:spPr>
          <a:xfrm>
            <a:off x="10471354" y="6423496"/>
            <a:ext cx="1101213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CEABB6-07DC-46E8-9B57-56EC44A396E5}" type="slidenum">
              <a:rPr kumimoji="0" lang="it-IT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enorit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8842160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B161DCD-7204-5992-F17A-753C84BDC7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it-IT" noProof="0" dirty="0"/>
              <a:t>A.A. 2024/2025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F9EE8CF-0451-5B94-F697-FFDF580D88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it-IT" noProof="0" dirty="0"/>
              <a:t>STUDIO DI MISCELE BITUMINOSE SOSTENIBILI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396FCDD-C2EF-F595-7A1D-8DCFAD7D7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r>
              <a:rPr lang="it-IT" noProof="0" dirty="0"/>
              <a:t>59</a:t>
            </a:r>
          </a:p>
        </p:txBody>
      </p:sp>
      <p:sp>
        <p:nvSpPr>
          <p:cNvPr id="7" name="Segnaposto testo 3">
            <a:extLst>
              <a:ext uri="{FF2B5EF4-FFF2-40B4-BE49-F238E27FC236}">
                <a16:creationId xmlns:a16="http://schemas.microsoft.com/office/drawing/2014/main" id="{99EA4854-50B2-AEA7-6546-49DB5AD446B4}"/>
              </a:ext>
            </a:extLst>
          </p:cNvPr>
          <p:cNvSpPr txBox="1">
            <a:spLocks/>
          </p:cNvSpPr>
          <p:nvPr/>
        </p:nvSpPr>
        <p:spPr>
          <a:xfrm>
            <a:off x="423387" y="1273628"/>
            <a:ext cx="6316026" cy="4665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it-IT" sz="1700" dirty="0"/>
              <a:t>I test in configurazione di trazione indiretta senza periodo di riposo (CIT-CY) sono più semplici e veloci da eseguire rispetto a quelli in configurazione 4PB, risultando più convenienti in termini di utilizzo di risorse economiche e temporali. Si pone tuttavia il problema dell’interpretazione dei risultati ottenuti e del confronto dei parametri sintetici cui usualmente si fa riferimento in letteratura e negli standard (</a:t>
            </a:r>
            <a:r>
              <a:rPr lang="el-GR" sz="17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ε</a:t>
            </a:r>
            <a:r>
              <a:rPr lang="it-IT" sz="1700" baseline="-25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</a:t>
            </a:r>
            <a:r>
              <a:rPr lang="it-IT" sz="17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).</a:t>
            </a:r>
            <a:endParaRPr lang="it-IT" sz="1700" dirty="0"/>
          </a:p>
          <a:p>
            <a:pPr algn="just"/>
            <a:r>
              <a:rPr lang="it-IT" sz="1700" dirty="0"/>
              <a:t>In letteratura, numerosi studi citano il problema della valutazione delle prestazioni a fatica di miscele di conglomerato bituminoso: in particolare si fa riferimento alla difficoltà nella comparazione dei risultati ottenuti utilizzando diverse configurazioni di prova.</a:t>
            </a:r>
          </a:p>
          <a:p>
            <a:pPr algn="just"/>
            <a:r>
              <a:rPr lang="it-IT" sz="1700" dirty="0"/>
              <a:t>Nello studio </a:t>
            </a:r>
            <a:r>
              <a:rPr lang="it-IT" sz="1700" b="1" dirty="0"/>
              <a:t>«Fatigue of </a:t>
            </a:r>
            <a:r>
              <a:rPr lang="it-IT" sz="1700" b="1" dirty="0" err="1"/>
              <a:t>bituminous</a:t>
            </a:r>
            <a:r>
              <a:rPr lang="it-IT" sz="1700" b="1" dirty="0"/>
              <a:t> </a:t>
            </a:r>
            <a:r>
              <a:rPr lang="it-IT" sz="1700" b="1" dirty="0" err="1"/>
              <a:t>mixtures</a:t>
            </a:r>
            <a:r>
              <a:rPr lang="it-IT" sz="1700" b="1" dirty="0"/>
              <a:t>» </a:t>
            </a:r>
            <a:r>
              <a:rPr lang="it-IT" sz="1700" dirty="0"/>
              <a:t>di </a:t>
            </a:r>
            <a:r>
              <a:rPr lang="it-IT" sz="1700" b="1" dirty="0" err="1"/>
              <a:t>Di</a:t>
            </a:r>
            <a:r>
              <a:rPr lang="it-IT" sz="1700" b="1" dirty="0"/>
              <a:t> Benedetto et al</a:t>
            </a:r>
            <a:r>
              <a:rPr lang="it-IT" sz="1700" dirty="0"/>
              <a:t>, si evidenzia come i risultati ottenuti in configurazione di trazione indiretta siano marcatamente inferiori rispetto a quelli ottenuti mediante altre configurazioni di test. Inoltre non vengono individuate correlazioni tra le diverse prove, nonché tra prove in controllo di tensione e in controllo di deformazione.</a:t>
            </a:r>
          </a:p>
        </p:txBody>
      </p:sp>
      <p:pic>
        <p:nvPicPr>
          <p:cNvPr id="9" name="Immagine 8" descr="Immagine che contiene testo, diagramma, Carattere, numero&#10;&#10;Il contenuto generato dall'IA potrebbe non essere corretto.">
            <a:extLst>
              <a:ext uri="{FF2B5EF4-FFF2-40B4-BE49-F238E27FC236}">
                <a16:creationId xmlns:a16="http://schemas.microsoft.com/office/drawing/2014/main" id="{64783FAC-5652-2688-905F-EB4C4C48FA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3548" y="566888"/>
            <a:ext cx="4476898" cy="3046520"/>
          </a:xfrm>
          <a:prstGeom prst="rect">
            <a:avLst/>
          </a:prstGeom>
        </p:spPr>
      </p:pic>
      <p:pic>
        <p:nvPicPr>
          <p:cNvPr id="15" name="Immagine 14" descr="Immagine che contiene testo, schermata, Carattere&#10;&#10;Il contenuto generato dall'IA potrebbe non essere corretto.">
            <a:extLst>
              <a:ext uri="{FF2B5EF4-FFF2-40B4-BE49-F238E27FC236}">
                <a16:creationId xmlns:a16="http://schemas.microsoft.com/office/drawing/2014/main" id="{8097066E-CD8D-FA51-A7FD-5D624CD7F6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5289" y="3667661"/>
            <a:ext cx="4375157" cy="2652702"/>
          </a:xfrm>
          <a:prstGeom prst="rect">
            <a:avLst/>
          </a:prstGeom>
        </p:spPr>
      </p:pic>
      <p:sp>
        <p:nvSpPr>
          <p:cNvPr id="17" name="Titolo 1">
            <a:extLst>
              <a:ext uri="{FF2B5EF4-FFF2-40B4-BE49-F238E27FC236}">
                <a16:creationId xmlns:a16="http://schemas.microsoft.com/office/drawing/2014/main" id="{3644D7BD-1567-CD45-8A36-786F53C2369A}"/>
              </a:ext>
            </a:extLst>
          </p:cNvPr>
          <p:cNvSpPr txBox="1">
            <a:spLocks/>
          </p:cNvSpPr>
          <p:nvPr/>
        </p:nvSpPr>
        <p:spPr>
          <a:xfrm>
            <a:off x="1682545" y="198255"/>
            <a:ext cx="8826910" cy="52860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2400" b="1" dirty="0"/>
              <a:t>PRESENTAZIONE DEI RISULTATI: ESEMPI IN LETTERATURA</a:t>
            </a:r>
          </a:p>
          <a:p>
            <a:pPr algn="ctr"/>
            <a:endParaRPr lang="it-IT" sz="2000" b="1" dirty="0"/>
          </a:p>
        </p:txBody>
      </p:sp>
    </p:spTree>
    <p:extLst>
      <p:ext uri="{BB962C8B-B14F-4D97-AF65-F5344CB8AC3E}">
        <p14:creationId xmlns:p14="http://schemas.microsoft.com/office/powerpoint/2010/main" val="166814515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3BFB996-0EDD-5E94-D88E-5037C5B7A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it-IT" noProof="0" dirty="0"/>
              <a:t>A.A. 2024/2025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0B22FC8-7E7F-5D35-911C-7D487F6D25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it-IT" noProof="0" dirty="0"/>
              <a:t>STUDIO DI MISCELE BITUMINOSE SOSTENIBILI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CE57582-196E-B97C-B03E-FE7E28FF3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r>
              <a:rPr lang="it-IT" noProof="0" dirty="0"/>
              <a:t>60</a:t>
            </a:r>
          </a:p>
        </p:txBody>
      </p:sp>
      <p:pic>
        <p:nvPicPr>
          <p:cNvPr id="8" name="Immagine 7" descr="Immagine che contiene testo, schermata, linea, diagramma&#10;&#10;Il contenuto generato dall'IA potrebbe non essere corretto.">
            <a:extLst>
              <a:ext uri="{FF2B5EF4-FFF2-40B4-BE49-F238E27FC236}">
                <a16:creationId xmlns:a16="http://schemas.microsoft.com/office/drawing/2014/main" id="{BDAE9B75-D6A4-54F6-CE36-E90252834F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0391" y="680457"/>
            <a:ext cx="4829849" cy="3288013"/>
          </a:xfrm>
          <a:prstGeom prst="rect">
            <a:avLst/>
          </a:prstGeom>
        </p:spPr>
      </p:pic>
      <p:pic>
        <p:nvPicPr>
          <p:cNvPr id="10" name="Immagine 9" descr="Immagine che contiene testo, schermata, numero, Carattere&#10;&#10;Il contenuto generato dall'IA potrebbe non essere corretto.">
            <a:extLst>
              <a:ext uri="{FF2B5EF4-FFF2-40B4-BE49-F238E27FC236}">
                <a16:creationId xmlns:a16="http://schemas.microsoft.com/office/drawing/2014/main" id="{C9E16977-5486-A80F-D549-21872A9DDF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6591" y="3968470"/>
            <a:ext cx="5120498" cy="1781328"/>
          </a:xfrm>
          <a:prstGeom prst="rect">
            <a:avLst/>
          </a:prstGeom>
        </p:spPr>
      </p:pic>
      <p:pic>
        <p:nvPicPr>
          <p:cNvPr id="14" name="Immagine 13" descr="Immagine che contiene testo, Carattere, schermata, linea&#10;&#10;Il contenuto generato dall'IA potrebbe non essere corretto.">
            <a:extLst>
              <a:ext uri="{FF2B5EF4-FFF2-40B4-BE49-F238E27FC236}">
                <a16:creationId xmlns:a16="http://schemas.microsoft.com/office/drawing/2014/main" id="{522CE4E5-216B-6315-CC92-AB68EC50B5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968" y="4522378"/>
            <a:ext cx="5121355" cy="673511"/>
          </a:xfrm>
          <a:prstGeom prst="rect">
            <a:avLst/>
          </a:prstGeom>
        </p:spPr>
      </p:pic>
      <p:sp>
        <p:nvSpPr>
          <p:cNvPr id="2" name="Segnaposto testo 3">
            <a:extLst>
              <a:ext uri="{FF2B5EF4-FFF2-40B4-BE49-F238E27FC236}">
                <a16:creationId xmlns:a16="http://schemas.microsoft.com/office/drawing/2014/main" id="{2CDCBC8A-48C7-5AA5-7A7E-4B32EFECAD87}"/>
              </a:ext>
            </a:extLst>
          </p:cNvPr>
          <p:cNvSpPr txBox="1">
            <a:spLocks/>
          </p:cNvSpPr>
          <p:nvPr/>
        </p:nvSpPr>
        <p:spPr>
          <a:xfrm>
            <a:off x="488743" y="1526829"/>
            <a:ext cx="5735806" cy="24159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it-IT" sz="1800" dirty="0"/>
              <a:t>Nel paper dal titolo </a:t>
            </a:r>
            <a:r>
              <a:rPr lang="it-IT" sz="1800" b="1" dirty="0"/>
              <a:t>«</a:t>
            </a:r>
            <a:r>
              <a:rPr lang="en-US" sz="1800" b="1" i="0" u="none" strike="noStrike" baseline="0" dirty="0"/>
              <a:t>Experimental investigation on fatigue and fracture </a:t>
            </a:r>
            <a:r>
              <a:rPr lang="en-US" sz="1800" b="1" i="0" u="none" strike="noStrike" baseline="0" dirty="0" err="1"/>
              <a:t>behaviour</a:t>
            </a:r>
            <a:r>
              <a:rPr lang="en-US" sz="1800" b="1" i="0" u="none" strike="noStrike" baseline="0" dirty="0"/>
              <a:t> of cold </a:t>
            </a:r>
            <a:r>
              <a:rPr lang="it-IT" sz="1800" b="1" i="0" u="none" strike="noStrike" baseline="0" dirty="0" err="1"/>
              <a:t>recycling</a:t>
            </a:r>
            <a:r>
              <a:rPr lang="it-IT" sz="1800" b="1" i="0" u="none" strike="noStrike" baseline="0" dirty="0"/>
              <a:t> </a:t>
            </a:r>
            <a:r>
              <a:rPr lang="it-IT" sz="1800" b="1" i="0" u="none" strike="noStrike" baseline="0" dirty="0" err="1"/>
              <a:t>materials</a:t>
            </a:r>
            <a:r>
              <a:rPr lang="it-IT" sz="1800" b="1" i="0" u="none" strike="noStrike" baseline="0" dirty="0"/>
              <a:t>»</a:t>
            </a:r>
            <a:r>
              <a:rPr lang="it-IT" sz="1800" b="0" i="0" u="none" strike="noStrike" baseline="0" dirty="0"/>
              <a:t>, di </a:t>
            </a:r>
            <a:r>
              <a:rPr lang="it-IT" sz="1800" b="1" i="0" u="none" strike="noStrike" baseline="0" dirty="0"/>
              <a:t>A. Al-</a:t>
            </a:r>
            <a:r>
              <a:rPr lang="it-IT" sz="1800" b="1" i="0" u="none" strike="noStrike" baseline="0" dirty="0" err="1"/>
              <a:t>Mohammedawi</a:t>
            </a:r>
            <a:r>
              <a:rPr lang="it-IT" sz="1800" b="1" i="0" u="none" strike="noStrike" baseline="0" dirty="0"/>
              <a:t> </a:t>
            </a:r>
            <a:r>
              <a:rPr lang="it-IT" sz="1800" b="1" dirty="0"/>
              <a:t>e </a:t>
            </a:r>
            <a:r>
              <a:rPr lang="it-IT" sz="1800" b="1" i="0" u="none" strike="noStrike" baseline="0" dirty="0"/>
              <a:t> K. </a:t>
            </a:r>
            <a:r>
              <a:rPr lang="it-IT" sz="1800" b="1" i="0" u="none" strike="noStrike" baseline="0" dirty="0" err="1"/>
              <a:t>Mollenhauer</a:t>
            </a:r>
            <a:r>
              <a:rPr lang="it-IT" sz="1800" dirty="0"/>
              <a:t>, il parametro utilizzato per confrontare le prestazioni a fatica delle miscele è il numero di cicli corrispondente ad una deformazione di </a:t>
            </a:r>
            <a:r>
              <a:rPr lang="it-IT" sz="1800" b="1" dirty="0"/>
              <a:t>100 </a:t>
            </a:r>
            <a:r>
              <a:rPr lang="el-GR" sz="1800" b="1" dirty="0">
                <a:ea typeface="Calibri" panose="020F0502020204030204" pitchFamily="34" charset="0"/>
                <a:cs typeface="Calibri" panose="020F0502020204030204" pitchFamily="34" charset="0"/>
              </a:rPr>
              <a:t>με</a:t>
            </a:r>
            <a:r>
              <a:rPr lang="it-IT" sz="1800" b="1" dirty="0">
                <a:ea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it-IT" sz="1800" b="1" dirty="0" err="1">
                <a:ea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it-IT" sz="1800" b="1" baseline="-25000" dirty="0" err="1">
                <a:ea typeface="Calibri" panose="020F0502020204030204" pitchFamily="34" charset="0"/>
                <a:cs typeface="Calibri" panose="020F0502020204030204" pitchFamily="34" charset="0"/>
              </a:rPr>
              <a:t>macro</a:t>
            </a:r>
            <a:r>
              <a:rPr lang="it-IT" sz="1800" b="1" baseline="-25000" dirty="0">
                <a:ea typeface="Calibri" panose="020F0502020204030204" pitchFamily="34" charset="0"/>
                <a:cs typeface="Calibri" panose="020F0502020204030204" pitchFamily="34" charset="0"/>
              </a:rPr>
              <a:t>, o.1</a:t>
            </a:r>
            <a:r>
              <a:rPr lang="el-GR" sz="1800" b="1" baseline="-25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‰</a:t>
            </a:r>
            <a:r>
              <a:rPr lang="it-IT" sz="1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  <a:r>
              <a:rPr lang="it-IT" sz="1800" b="1" dirty="0"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dirty="0">
                <a:ea typeface="Calibri" panose="020F0502020204030204" pitchFamily="34" charset="0"/>
                <a:cs typeface="Calibri" panose="020F0502020204030204" pitchFamily="34" charset="0"/>
              </a:rPr>
              <a:t>considerando come criterio di rottura l’Energy Ratio. Viene presa in considerazione anche la pendenza delle rette di fatica.</a:t>
            </a:r>
            <a:endParaRPr lang="it-IT" sz="1800" dirty="0"/>
          </a:p>
        </p:txBody>
      </p:sp>
      <p:sp>
        <p:nvSpPr>
          <p:cNvPr id="7" name="Titolo 1">
            <a:extLst>
              <a:ext uri="{FF2B5EF4-FFF2-40B4-BE49-F238E27FC236}">
                <a16:creationId xmlns:a16="http://schemas.microsoft.com/office/drawing/2014/main" id="{88C507AB-7BE7-92E0-C4EF-63BB3ECBA729}"/>
              </a:ext>
            </a:extLst>
          </p:cNvPr>
          <p:cNvSpPr txBox="1">
            <a:spLocks/>
          </p:cNvSpPr>
          <p:nvPr/>
        </p:nvSpPr>
        <p:spPr>
          <a:xfrm>
            <a:off x="1682545" y="136525"/>
            <a:ext cx="8826910" cy="52860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2400" b="1" dirty="0"/>
              <a:t>PRESENTAZIONE DEI RISULTATI: ESEMPI IN LETTERATURA</a:t>
            </a:r>
          </a:p>
          <a:p>
            <a:pPr algn="ctr"/>
            <a:endParaRPr lang="it-IT" sz="2000" b="1" dirty="0"/>
          </a:p>
        </p:txBody>
      </p:sp>
    </p:spTree>
    <p:extLst>
      <p:ext uri="{BB962C8B-B14F-4D97-AF65-F5344CB8AC3E}">
        <p14:creationId xmlns:p14="http://schemas.microsoft.com/office/powerpoint/2010/main" val="36829414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egnaposto data 31">
            <a:extLst>
              <a:ext uri="{FF2B5EF4-FFF2-40B4-BE49-F238E27FC236}">
                <a16:creationId xmlns:a16="http://schemas.microsoft.com/office/drawing/2014/main" id="{D5DB19F8-B538-4965-BA90-ED372B99F5DC}"/>
              </a:ext>
            </a:extLst>
          </p:cNvPr>
          <p:cNvSpPr>
            <a:spLocks noGrp="1"/>
          </p:cNvSpPr>
          <p:nvPr>
            <p:ph type="dt" sz="half" idx="20"/>
          </p:nvPr>
        </p:nvSpPr>
        <p:spPr>
          <a:xfrm>
            <a:off x="5919680" y="6356350"/>
            <a:ext cx="947516" cy="365125"/>
          </a:xfrm>
        </p:spPr>
        <p:txBody>
          <a:bodyPr rtlCol="0"/>
          <a:lstStyle/>
          <a:p>
            <a:pPr rtl="0"/>
            <a:r>
              <a:rPr lang="it-IT" dirty="0"/>
              <a:t>A.A. 2024/2025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9ED4A67-3A46-4F54-A12A-EAE1B53E6457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700656" y="6356350"/>
            <a:ext cx="653143" cy="365125"/>
          </a:xfrm>
        </p:spPr>
        <p:txBody>
          <a:bodyPr rtlCol="0"/>
          <a:lstStyle/>
          <a:p>
            <a:pPr rtl="0"/>
            <a:r>
              <a:rPr lang="it-IT" dirty="0"/>
              <a:t>5</a:t>
            </a:r>
          </a:p>
        </p:txBody>
      </p:sp>
      <p:sp>
        <p:nvSpPr>
          <p:cNvPr id="23" name="Titolo 1">
            <a:extLst>
              <a:ext uri="{FF2B5EF4-FFF2-40B4-BE49-F238E27FC236}">
                <a16:creationId xmlns:a16="http://schemas.microsoft.com/office/drawing/2014/main" id="{428E5C4B-19A8-43C7-C6B8-11577A7013EE}"/>
              </a:ext>
            </a:extLst>
          </p:cNvPr>
          <p:cNvSpPr txBox="1">
            <a:spLocks/>
          </p:cNvSpPr>
          <p:nvPr/>
        </p:nvSpPr>
        <p:spPr>
          <a:xfrm>
            <a:off x="5027129" y="111150"/>
            <a:ext cx="6749493" cy="83754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b="1" dirty="0"/>
              <a:t>Valutazione prestazioni a fatica</a:t>
            </a:r>
          </a:p>
          <a:p>
            <a:pPr algn="ctr"/>
            <a:r>
              <a:rPr lang="it-IT" sz="1400" b="1" dirty="0"/>
              <a:t>Ai sensi della uni en 12697-24</a:t>
            </a:r>
          </a:p>
        </p:txBody>
      </p:sp>
      <p:pic>
        <p:nvPicPr>
          <p:cNvPr id="13" name="Immagine 12" descr="Immagine che contiene schizzo, diagramma, Disegno tecnico, disegno&#10;&#10;Il contenuto generato dall'IA potrebbe non essere corretto.">
            <a:extLst>
              <a:ext uri="{FF2B5EF4-FFF2-40B4-BE49-F238E27FC236}">
                <a16:creationId xmlns:a16="http://schemas.microsoft.com/office/drawing/2014/main" id="{B41C3093-D831-F427-177B-002FE0BB69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08" y="508217"/>
            <a:ext cx="3454894" cy="3155868"/>
          </a:xfrm>
          <a:prstGeom prst="rect">
            <a:avLst/>
          </a:prstGeom>
        </p:spPr>
      </p:pic>
      <p:pic>
        <p:nvPicPr>
          <p:cNvPr id="15" name="Immagine 14" descr="Immagine che contiene macchina, Strumento scientifico, macchina da cucire, interno&#10;&#10;Il contenuto generato dall'IA potrebbe non essere corretto.">
            <a:extLst>
              <a:ext uri="{FF2B5EF4-FFF2-40B4-BE49-F238E27FC236}">
                <a16:creationId xmlns:a16="http://schemas.microsoft.com/office/drawing/2014/main" id="{941A6582-2859-1A4C-A744-51E0D80960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08" y="3814916"/>
            <a:ext cx="3708890" cy="2534867"/>
          </a:xfrm>
          <a:prstGeom prst="rect">
            <a:avLst/>
          </a:prstGeom>
        </p:spPr>
      </p:pic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50D48D1C-528B-89BD-7B51-C6FD41B584DC}"/>
              </a:ext>
            </a:extLst>
          </p:cNvPr>
          <p:cNvSpPr txBox="1"/>
          <p:nvPr/>
        </p:nvSpPr>
        <p:spPr>
          <a:xfrm>
            <a:off x="4935795" y="948690"/>
            <a:ext cx="6932162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700" dirty="0"/>
              <a:t>4 differenti configurazioni di prova:</a:t>
            </a:r>
          </a:p>
          <a:p>
            <a:pPr marL="742950" lvl="1" indent="-285750" algn="just">
              <a:buFont typeface="Wingdings" panose="05000000000000000000" pitchFamily="2" charset="2"/>
              <a:buChar char="v"/>
            </a:pPr>
            <a:r>
              <a:rPr lang="it-IT" sz="1700" dirty="0"/>
              <a:t>4PB-PR in controllo di TENSIONE;</a:t>
            </a:r>
          </a:p>
          <a:p>
            <a:pPr marL="742950" lvl="1" indent="-285750" algn="just">
              <a:buFont typeface="Wingdings" panose="05000000000000000000" pitchFamily="2" charset="2"/>
              <a:buChar char="v"/>
            </a:pPr>
            <a:r>
              <a:rPr lang="it-IT" sz="1700" dirty="0"/>
              <a:t>4PB-PR in controllo di DEFORMAZIONE;</a:t>
            </a:r>
          </a:p>
          <a:p>
            <a:pPr marL="742950" lvl="1" indent="-285750" algn="just">
              <a:buFont typeface="Wingdings" panose="05000000000000000000" pitchFamily="2" charset="2"/>
              <a:buChar char="v"/>
            </a:pPr>
            <a:r>
              <a:rPr lang="it-IT" sz="1700" dirty="0"/>
              <a:t>IT-CY;</a:t>
            </a:r>
          </a:p>
          <a:p>
            <a:pPr marL="742950" lvl="1" indent="-285750" algn="just">
              <a:buFont typeface="Wingdings" panose="05000000000000000000" pitchFamily="2" charset="2"/>
              <a:buChar char="v"/>
            </a:pPr>
            <a:r>
              <a:rPr lang="it-IT" sz="1700" dirty="0"/>
              <a:t>CIT-CY.</a:t>
            </a:r>
          </a:p>
          <a:p>
            <a:pPr algn="just"/>
            <a:endParaRPr lang="it-IT" sz="17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700" dirty="0"/>
              <a:t>Provini prismatici:</a:t>
            </a:r>
          </a:p>
          <a:p>
            <a:pPr marL="742950" lvl="1" indent="-285750" algn="just">
              <a:buFont typeface="Wingdings" panose="05000000000000000000" pitchFamily="2" charset="2"/>
              <a:buChar char="v"/>
            </a:pPr>
            <a:r>
              <a:rPr lang="it-IT" sz="1700" dirty="0"/>
              <a:t>Inizialmente previsti 2 ripetizioni per 2 differenti livelli tensionali/deformativi a miscela. Si è optato successivamente per sole prove in controllo di deformazione.</a:t>
            </a:r>
          </a:p>
          <a:p>
            <a:pPr algn="just"/>
            <a:endParaRPr lang="it-IT" sz="17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700" dirty="0"/>
              <a:t>Provini cilindrici:</a:t>
            </a:r>
          </a:p>
          <a:p>
            <a:pPr marL="742950" lvl="1" indent="-285750" algn="just">
              <a:buFont typeface="Wingdings" panose="05000000000000000000" pitchFamily="2" charset="2"/>
              <a:buChar char="v"/>
            </a:pPr>
            <a:r>
              <a:rPr lang="it-IT" sz="1700" dirty="0"/>
              <a:t>IT-CY: 3 ripetizioni per 2 differenti livelli tensionali;</a:t>
            </a:r>
          </a:p>
          <a:p>
            <a:pPr marL="742950" lvl="1" indent="-285750" algn="just">
              <a:buFont typeface="Wingdings" panose="05000000000000000000" pitchFamily="2" charset="2"/>
              <a:buChar char="v"/>
            </a:pPr>
            <a:r>
              <a:rPr lang="it-IT" sz="1700" dirty="0"/>
              <a:t>CIT-CY: 3 ripetizioni per 3 differenti livelli tensionali.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endParaRPr lang="it-IT" sz="17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700" dirty="0"/>
              <a:t>15 provini cilindrici per miscela (per un totale di circa 46 kg a miscela);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it-IT" sz="17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700" dirty="0"/>
              <a:t>8 provini prismatici per miscela (per un totale di circa 56 kg a miscela).</a:t>
            </a:r>
          </a:p>
        </p:txBody>
      </p:sp>
      <p:sp>
        <p:nvSpPr>
          <p:cNvPr id="17" name="Segnaposto piè di pagina 4">
            <a:extLst>
              <a:ext uri="{FF2B5EF4-FFF2-40B4-BE49-F238E27FC236}">
                <a16:creationId xmlns:a16="http://schemas.microsoft.com/office/drawing/2014/main" id="{B4000852-4947-8252-215C-844AF6673B2D}"/>
              </a:ext>
            </a:extLst>
          </p:cNvPr>
          <p:cNvSpPr txBox="1">
            <a:spLocks/>
          </p:cNvSpPr>
          <p:nvPr/>
        </p:nvSpPr>
        <p:spPr>
          <a:xfrm>
            <a:off x="7872836" y="6409918"/>
            <a:ext cx="2526582" cy="257279"/>
          </a:xfrm>
          <a:prstGeom prst="rect">
            <a:avLst/>
          </a:prstGeom>
        </p:spPr>
        <p:txBody>
          <a:bodyPr rtlCol="0"/>
          <a:lstStyle>
            <a:defPPr rtl="0"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STUDIO DI MISCELE BITUMINOSE SOSTENIBILI</a:t>
            </a:r>
          </a:p>
        </p:txBody>
      </p:sp>
    </p:spTree>
    <p:extLst>
      <p:ext uri="{BB962C8B-B14F-4D97-AF65-F5344CB8AC3E}">
        <p14:creationId xmlns:p14="http://schemas.microsoft.com/office/powerpoint/2010/main" val="206939302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5F142C1-D6ED-2D76-1BA3-506B668D03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r>
              <a:rPr lang="it-IT" noProof="0" dirty="0"/>
              <a:t>61</a:t>
            </a:r>
          </a:p>
        </p:txBody>
      </p:sp>
      <p:pic>
        <p:nvPicPr>
          <p:cNvPr id="9" name="Immagine 8" descr="Immagine che contiene testo, linea, Diagramma, diagramma&#10;&#10;Il contenuto generato dall'IA potrebbe non essere corretto.">
            <a:extLst>
              <a:ext uri="{FF2B5EF4-FFF2-40B4-BE49-F238E27FC236}">
                <a16:creationId xmlns:a16="http://schemas.microsoft.com/office/drawing/2014/main" id="{3669F899-D298-DB4A-3530-7C9B0A04D4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964" y="3460560"/>
            <a:ext cx="4366870" cy="2760730"/>
          </a:xfrm>
          <a:prstGeom prst="rect">
            <a:avLst/>
          </a:prstGeom>
        </p:spPr>
      </p:pic>
      <p:pic>
        <p:nvPicPr>
          <p:cNvPr id="11" name="Immagine 10" descr="Immagine che contiene testo, schermata, numero, Carattere&#10;&#10;Il contenuto generato dall'IA potrebbe non essere corretto.">
            <a:extLst>
              <a:ext uri="{FF2B5EF4-FFF2-40B4-BE49-F238E27FC236}">
                <a16:creationId xmlns:a16="http://schemas.microsoft.com/office/drawing/2014/main" id="{E93BD0E6-0EAA-BE94-8EF7-C9624541D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4033" y="1394176"/>
            <a:ext cx="4927018" cy="4069648"/>
          </a:xfrm>
          <a:prstGeom prst="rect">
            <a:avLst/>
          </a:prstGeom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C8946BE4-EB8C-D051-9939-DA063C8B88A8}"/>
              </a:ext>
            </a:extLst>
          </p:cNvPr>
          <p:cNvSpPr txBox="1"/>
          <p:nvPr/>
        </p:nvSpPr>
        <p:spPr>
          <a:xfrm>
            <a:off x="528482" y="802822"/>
            <a:ext cx="6105833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500" kern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Nello studio </a:t>
            </a:r>
            <a:r>
              <a:rPr lang="it-IT" sz="1500" b="1" kern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sz="1500" b="1" kern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Indirect tensile fatigue test for </a:t>
            </a:r>
            <a:r>
              <a:rPr lang="en-US" sz="1500" b="1" kern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alphalt</a:t>
            </a:r>
            <a:r>
              <a:rPr lang="en-US" sz="1500" b="1" kern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mixes commonly used in France</a:t>
            </a:r>
            <a:r>
              <a:rPr lang="it-IT" sz="1500" b="1" kern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»</a:t>
            </a:r>
            <a:r>
              <a:rPr lang="it-IT" sz="1500" kern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 di </a:t>
            </a:r>
            <a:r>
              <a:rPr lang="it-IT" sz="1500" b="1" kern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J.M. Vieira et al</a:t>
            </a:r>
            <a:r>
              <a:rPr lang="it-IT" sz="1500" kern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, i risultati di test a fatica relativi a miscele ad elevato modulo di rigidezza, ottenuti mediante prove in configurazione IT-CY con periodo di riposo (</a:t>
            </a:r>
            <a:r>
              <a:rPr lang="it-IT" sz="1500" kern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failure</a:t>
            </a:r>
            <a:r>
              <a:rPr lang="it-IT" sz="1500" kern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500" kern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criterion</a:t>
            </a:r>
            <a:r>
              <a:rPr lang="it-IT" sz="1500" kern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 corrispondente alla effettiva rottura del provino), vengono paragonati a quelli di miscele convenzionali mediante il parametro </a:t>
            </a:r>
            <a:r>
              <a:rPr lang="it-IT" sz="1500" b="1" kern="12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Calibri" panose="020F0502020204030204" pitchFamily="34" charset="0"/>
              </a:rPr>
              <a:t>ε</a:t>
            </a:r>
            <a:r>
              <a:rPr lang="it-IT" sz="1500" b="1" kern="1200" baseline="-250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it-IT" sz="1500" b="1" kern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 , con i = 2*10</a:t>
            </a:r>
            <a:r>
              <a:rPr lang="it-IT" sz="1500" b="1" kern="1200" baseline="30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5</a:t>
            </a:r>
            <a:r>
              <a:rPr lang="it-IT" sz="1500" b="1" kern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500" kern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cicli, corrispondente, secondo quanto riportato nello studio, a </a:t>
            </a:r>
            <a:r>
              <a:rPr lang="it-IT" sz="1500" kern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Calibri" panose="020F0502020204030204" pitchFamily="34" charset="0"/>
              </a:rPr>
              <a:t>ε</a:t>
            </a:r>
            <a:r>
              <a:rPr lang="it-IT" sz="1500" kern="1200" baseline="-25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6</a:t>
            </a:r>
            <a:r>
              <a:rPr lang="it-IT" sz="1500" kern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 ottenuto in configurazione 2PB. Tuttavia la prova di flessione a 2 punti è in controllo di deformazione, mentre quella IT-CY è in controllo di tensione. Inoltre, dai dati a nostra disposizione, al valore di </a:t>
            </a:r>
            <a:r>
              <a:rPr lang="it-IT" sz="1500" kern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Calibri" panose="020F0502020204030204" pitchFamily="34" charset="0"/>
              </a:rPr>
              <a:t>ε</a:t>
            </a:r>
            <a:r>
              <a:rPr lang="it-IT" sz="1500" kern="1200" baseline="-25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6</a:t>
            </a:r>
            <a:r>
              <a:rPr lang="it-IT" sz="1500" kern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 ottenuto con prove 4PB , corrisponde un numero di cicli esiguo (10</a:t>
            </a:r>
            <a:r>
              <a:rPr lang="it-IT" sz="1500" kern="1200" baseline="30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it-IT" sz="1500" kern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).</a:t>
            </a:r>
            <a:endParaRPr lang="it-IT" sz="1500" dirty="0">
              <a:solidFill>
                <a:schemeClr val="tx1">
                  <a:lumMod val="75000"/>
                  <a:lumOff val="25000"/>
                </a:schemeClr>
              </a:solidFill>
              <a:effectLst/>
              <a:ea typeface="Times New Roman" panose="02020603050405020304" pitchFamily="18" charset="0"/>
            </a:endParaRPr>
          </a:p>
        </p:txBody>
      </p:sp>
      <p:sp>
        <p:nvSpPr>
          <p:cNvPr id="15" name="Titolo 1">
            <a:extLst>
              <a:ext uri="{FF2B5EF4-FFF2-40B4-BE49-F238E27FC236}">
                <a16:creationId xmlns:a16="http://schemas.microsoft.com/office/drawing/2014/main" id="{C840F931-4FE6-AFFA-9AFA-573C48719E76}"/>
              </a:ext>
            </a:extLst>
          </p:cNvPr>
          <p:cNvSpPr txBox="1">
            <a:spLocks/>
          </p:cNvSpPr>
          <p:nvPr/>
        </p:nvSpPr>
        <p:spPr>
          <a:xfrm>
            <a:off x="1682545" y="237348"/>
            <a:ext cx="8826910" cy="52860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2400" b="1" dirty="0"/>
              <a:t>PRESENTAZIONE DEI RISULTATI: ESEMPI IN LETTERATURA</a:t>
            </a:r>
          </a:p>
          <a:p>
            <a:pPr algn="ctr"/>
            <a:endParaRPr lang="it-IT" sz="2000" b="1" dirty="0"/>
          </a:p>
        </p:txBody>
      </p:sp>
      <p:sp>
        <p:nvSpPr>
          <p:cNvPr id="16" name="Segnaposto data 3">
            <a:extLst>
              <a:ext uri="{FF2B5EF4-FFF2-40B4-BE49-F238E27FC236}">
                <a16:creationId xmlns:a16="http://schemas.microsoft.com/office/drawing/2014/main" id="{5188849C-E5A7-7218-6CB4-8FC16BB2CD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rtl="0"/>
            <a:r>
              <a:rPr lang="it-IT" noProof="0" dirty="0"/>
              <a:t>A.A. 2024/2025</a:t>
            </a:r>
          </a:p>
        </p:txBody>
      </p:sp>
      <p:sp>
        <p:nvSpPr>
          <p:cNvPr id="17" name="Segnaposto piè di pagina 4">
            <a:extLst>
              <a:ext uri="{FF2B5EF4-FFF2-40B4-BE49-F238E27FC236}">
                <a16:creationId xmlns:a16="http://schemas.microsoft.com/office/drawing/2014/main" id="{D8B04303-DF0E-B697-2758-CAA0FE0E0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rtl="0"/>
            <a:r>
              <a:rPr lang="it-IT" noProof="0" dirty="0"/>
              <a:t>STUDIO DI MISCELE BITUMINOSE SOSTENIBILI</a:t>
            </a:r>
          </a:p>
        </p:txBody>
      </p:sp>
    </p:spTree>
    <p:extLst>
      <p:ext uri="{BB962C8B-B14F-4D97-AF65-F5344CB8AC3E}">
        <p14:creationId xmlns:p14="http://schemas.microsoft.com/office/powerpoint/2010/main" val="103752679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4780619-E6EA-C4A2-6959-EEC50F740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r>
              <a:rPr lang="it-IT" noProof="0" dirty="0"/>
              <a:t>62</a:t>
            </a:r>
          </a:p>
        </p:txBody>
      </p:sp>
      <p:sp>
        <p:nvSpPr>
          <p:cNvPr id="7" name="Segnaposto testo 3">
            <a:extLst>
              <a:ext uri="{FF2B5EF4-FFF2-40B4-BE49-F238E27FC236}">
                <a16:creationId xmlns:a16="http://schemas.microsoft.com/office/drawing/2014/main" id="{5578BD8D-6098-0744-A533-EEDF543679B4}"/>
              </a:ext>
            </a:extLst>
          </p:cNvPr>
          <p:cNvSpPr txBox="1">
            <a:spLocks/>
          </p:cNvSpPr>
          <p:nvPr/>
        </p:nvSpPr>
        <p:spPr>
          <a:xfrm>
            <a:off x="488743" y="1526829"/>
            <a:ext cx="5882560" cy="29173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it-IT" sz="1800" dirty="0"/>
              <a:t>Infine, nel paper dal titolo </a:t>
            </a:r>
            <a:r>
              <a:rPr lang="it-IT" sz="1800" b="1" dirty="0"/>
              <a:t>«</a:t>
            </a:r>
            <a:r>
              <a:rPr lang="en-US" sz="1800" b="1" i="0" u="none" strike="noStrike" baseline="0" dirty="0"/>
              <a:t>Categories for stiffness and fatigue based on cyclic indirect tensile tests and their applicability in construction contracts</a:t>
            </a:r>
            <a:r>
              <a:rPr lang="it-IT" sz="1800" b="1" kern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»</a:t>
            </a:r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i="0" u="none" strike="noStrike" baseline="0" dirty="0"/>
              <a:t>di </a:t>
            </a:r>
            <a:r>
              <a:rPr lang="it-IT" sz="1800" b="1" i="0" u="none" strike="noStrike" baseline="0" dirty="0"/>
              <a:t>K. </a:t>
            </a:r>
            <a:r>
              <a:rPr lang="it-IT" sz="1800" b="1" i="0" u="none" strike="noStrike" baseline="0" dirty="0" err="1"/>
              <a:t>Mollenhauer</a:t>
            </a:r>
            <a:r>
              <a:rPr lang="it-IT" sz="1800" b="1" i="0" u="none" strike="noStrike" baseline="0" dirty="0"/>
              <a:t> e P. </a:t>
            </a:r>
            <a:r>
              <a:rPr lang="it-IT" sz="1800" b="1" i="0" u="none" strike="noStrike" baseline="0" dirty="0" err="1"/>
              <a:t>Plachkova-Dzhurova</a:t>
            </a:r>
            <a:r>
              <a:rPr lang="it-IT" sz="1800" i="0" u="none" strike="noStrike" baseline="0" dirty="0"/>
              <a:t>, viene evidenziato come il parametro </a:t>
            </a:r>
            <a:r>
              <a:rPr lang="el-GR" sz="180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ε</a:t>
            </a:r>
            <a:r>
              <a:rPr lang="it-IT" sz="1800" i="0" u="none" strike="noStrike" baseline="-25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</a:t>
            </a:r>
            <a:r>
              <a:rPr lang="it-IT" sz="1800" i="0" u="none" strike="noStrike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non descriva in maniera completa il comportamento a fatica. In tal caso, al fine di sviluppare un sistema di categorizzazione delle prestazioni di miscele bituminose,</a:t>
            </a:r>
            <a:r>
              <a:rPr lang="it-IT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vengono considerati due parametri:</a:t>
            </a:r>
          </a:p>
          <a:p>
            <a:pPr algn="just"/>
            <a:r>
              <a:rPr lang="it-IT" sz="18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it-IT" sz="1800" b="1" baseline="-25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macro</a:t>
            </a:r>
            <a:r>
              <a:rPr lang="it-IT" sz="1800" b="1" baseline="-25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0.1‰ </a:t>
            </a:r>
            <a:r>
              <a:rPr lang="it-IT" sz="1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</a:t>
            </a:r>
            <a:endParaRPr lang="it-IT" sz="1800" b="1" baseline="-25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it-IT" sz="18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it-IT" sz="1800" b="1" baseline="-25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macro</a:t>
            </a:r>
            <a:r>
              <a:rPr lang="it-IT" sz="1800" b="1" baseline="-25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0.05‰ </a:t>
            </a:r>
            <a:r>
              <a:rPr lang="it-IT" sz="1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it-IT" sz="1800" b="1" dirty="0"/>
          </a:p>
        </p:txBody>
      </p:sp>
      <p:pic>
        <p:nvPicPr>
          <p:cNvPr id="11" name="Immagine 10" descr="Immagine che contiene testo, schermata, Carattere, numero&#10;&#10;Il contenuto generato dall'IA potrebbe non essere corretto.">
            <a:extLst>
              <a:ext uri="{FF2B5EF4-FFF2-40B4-BE49-F238E27FC236}">
                <a16:creationId xmlns:a16="http://schemas.microsoft.com/office/drawing/2014/main" id="{58BF10AE-D82B-462A-588D-DB1FF5FEAD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3215" y="1526829"/>
            <a:ext cx="5207568" cy="3306589"/>
          </a:xfrm>
          <a:prstGeom prst="rect">
            <a:avLst/>
          </a:prstGeom>
        </p:spPr>
      </p:pic>
      <p:pic>
        <p:nvPicPr>
          <p:cNvPr id="15" name="Immagine 14" descr="Immagine che contiene testo, Carattere, schermata, linea&#10;&#10;Il contenuto generato dall'IA potrebbe non essere corretto.">
            <a:extLst>
              <a:ext uri="{FF2B5EF4-FFF2-40B4-BE49-F238E27FC236}">
                <a16:creationId xmlns:a16="http://schemas.microsoft.com/office/drawing/2014/main" id="{CE858206-8CD4-AEE8-C277-180B0963AE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85" y="4582162"/>
            <a:ext cx="6704276" cy="1268840"/>
          </a:xfrm>
          <a:prstGeom prst="rect">
            <a:avLst/>
          </a:prstGeom>
        </p:spPr>
      </p:pic>
      <p:sp>
        <p:nvSpPr>
          <p:cNvPr id="16" name="Titolo 1">
            <a:extLst>
              <a:ext uri="{FF2B5EF4-FFF2-40B4-BE49-F238E27FC236}">
                <a16:creationId xmlns:a16="http://schemas.microsoft.com/office/drawing/2014/main" id="{629628FE-465F-DC78-EF23-155644AE9B77}"/>
              </a:ext>
            </a:extLst>
          </p:cNvPr>
          <p:cNvSpPr txBox="1">
            <a:spLocks/>
          </p:cNvSpPr>
          <p:nvPr/>
        </p:nvSpPr>
        <p:spPr>
          <a:xfrm>
            <a:off x="1682545" y="236760"/>
            <a:ext cx="8826910" cy="52860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2400" b="1" dirty="0"/>
              <a:t>PRESENTAZIONE DEI RISULTATI: ESEMPI IN LETTERATURA</a:t>
            </a:r>
          </a:p>
          <a:p>
            <a:pPr algn="ctr"/>
            <a:endParaRPr lang="it-IT" sz="2000" b="1" dirty="0"/>
          </a:p>
        </p:txBody>
      </p:sp>
      <p:sp>
        <p:nvSpPr>
          <p:cNvPr id="17" name="Segnaposto data 3">
            <a:extLst>
              <a:ext uri="{FF2B5EF4-FFF2-40B4-BE49-F238E27FC236}">
                <a16:creationId xmlns:a16="http://schemas.microsoft.com/office/drawing/2014/main" id="{E17F933C-B209-ECB8-6513-AD793FBF32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rtl="0"/>
            <a:r>
              <a:rPr lang="it-IT" noProof="0" dirty="0"/>
              <a:t>A.A. 2024/2025</a:t>
            </a:r>
          </a:p>
        </p:txBody>
      </p:sp>
      <p:sp>
        <p:nvSpPr>
          <p:cNvPr id="18" name="Segnaposto piè di pagina 4">
            <a:extLst>
              <a:ext uri="{FF2B5EF4-FFF2-40B4-BE49-F238E27FC236}">
                <a16:creationId xmlns:a16="http://schemas.microsoft.com/office/drawing/2014/main" id="{3908D0B9-0183-987C-DD0C-5D03747A28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rtl="0"/>
            <a:r>
              <a:rPr lang="it-IT" noProof="0" dirty="0"/>
              <a:t>STUDIO DI MISCELE BITUMINOSE SOSTENIBILI</a:t>
            </a:r>
          </a:p>
        </p:txBody>
      </p:sp>
    </p:spTree>
    <p:extLst>
      <p:ext uri="{BB962C8B-B14F-4D97-AF65-F5344CB8AC3E}">
        <p14:creationId xmlns:p14="http://schemas.microsoft.com/office/powerpoint/2010/main" val="60498803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47C289A-FE70-9A2F-5296-5556F8728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r>
              <a:rPr lang="it-IT" dirty="0"/>
              <a:t>63</a:t>
            </a:r>
            <a:endParaRPr lang="it-IT" noProof="0" dirty="0"/>
          </a:p>
        </p:txBody>
      </p:sp>
      <p:sp>
        <p:nvSpPr>
          <p:cNvPr id="15" name="Segnaposto testo 3">
            <a:extLst>
              <a:ext uri="{FF2B5EF4-FFF2-40B4-BE49-F238E27FC236}">
                <a16:creationId xmlns:a16="http://schemas.microsoft.com/office/drawing/2014/main" id="{BFA134C2-D3A4-999C-2935-3514FF79582E}"/>
              </a:ext>
            </a:extLst>
          </p:cNvPr>
          <p:cNvSpPr txBox="1">
            <a:spLocks/>
          </p:cNvSpPr>
          <p:nvPr/>
        </p:nvSpPr>
        <p:spPr>
          <a:xfrm>
            <a:off x="592276" y="492230"/>
            <a:ext cx="1497373" cy="3651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it-IT" sz="1800" b="1" dirty="0"/>
              <a:t>ANNEX F:</a:t>
            </a:r>
          </a:p>
        </p:txBody>
      </p:sp>
      <p:sp>
        <p:nvSpPr>
          <p:cNvPr id="16" name="Segnaposto testo 3">
            <a:extLst>
              <a:ext uri="{FF2B5EF4-FFF2-40B4-BE49-F238E27FC236}">
                <a16:creationId xmlns:a16="http://schemas.microsoft.com/office/drawing/2014/main" id="{EDA02E68-F2F9-C308-170C-BB4357008D78}"/>
              </a:ext>
            </a:extLst>
          </p:cNvPr>
          <p:cNvSpPr txBox="1">
            <a:spLocks/>
          </p:cNvSpPr>
          <p:nvPr/>
        </p:nvSpPr>
        <p:spPr>
          <a:xfrm>
            <a:off x="552493" y="3454375"/>
            <a:ext cx="1497373" cy="3651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it-IT" sz="1800" b="1" dirty="0"/>
              <a:t>ANNEX E: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47A79D0E-9CDE-C034-6FCC-8393037D0E78}"/>
              </a:ext>
            </a:extLst>
          </p:cNvPr>
          <p:cNvSpPr txBox="1"/>
          <p:nvPr/>
        </p:nvSpPr>
        <p:spPr>
          <a:xfrm>
            <a:off x="8308636" y="1135208"/>
            <a:ext cx="368671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 algn="just">
              <a:buFont typeface="+mj-lt"/>
              <a:buAutoNum type="arabicPeriod"/>
            </a:pPr>
            <a:r>
              <a:rPr lang="it-IT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Confrontare il numero di cicli corrispondenti a valori di deformazione prefissati. Ad esempio: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it-IT" b="1" dirty="0">
                <a:solidFill>
                  <a:schemeClr val="tx1">
                    <a:lumMod val="75000"/>
                    <a:lumOff val="25000"/>
                  </a:schemeClr>
                </a:solidFill>
                <a:ea typeface="Times New Roman" panose="02020603050405020304" pitchFamily="18" charset="0"/>
              </a:rPr>
              <a:t>50 </a:t>
            </a:r>
            <a:r>
              <a:rPr lang="el-GR" b="1" dirty="0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με</a:t>
            </a:r>
            <a:r>
              <a:rPr lang="it-IT" b="1" dirty="0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e 100 </a:t>
            </a:r>
            <a:r>
              <a:rPr lang="el-GR" b="1" dirty="0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με</a:t>
            </a:r>
            <a:r>
              <a:rPr lang="it-IT" dirty="0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per </a:t>
            </a:r>
            <a:r>
              <a:rPr lang="it-IT" dirty="0" err="1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Annex</a:t>
            </a:r>
            <a:r>
              <a:rPr lang="it-IT" dirty="0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F;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it-IT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100 μ</a:t>
            </a:r>
            <a:r>
              <a:rPr lang="el-GR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ε</a:t>
            </a:r>
            <a:r>
              <a:rPr lang="it-IT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dirty="0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per </a:t>
            </a:r>
            <a:r>
              <a:rPr lang="it-IT" dirty="0" err="1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Annex</a:t>
            </a:r>
            <a:r>
              <a:rPr lang="it-IT" dirty="0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E.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endParaRPr lang="it-IT" dirty="0">
              <a:solidFill>
                <a:schemeClr val="tx1">
                  <a:lumMod val="75000"/>
                  <a:lumOff val="25000"/>
                </a:schemeClr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28600" indent="-228600" algn="just">
              <a:buFont typeface="+mj-lt"/>
              <a:buAutoNum type="arabicPeriod"/>
            </a:pPr>
            <a:r>
              <a:rPr lang="it-IT" dirty="0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Confrontare i valori di deformazione corrispondenti a un numero di cicli all’interno di un range in cui coesistano sia le rette ricavate in configurazione IT che quelle ricavate in configurazione 4PB (ad esempio </a:t>
            </a:r>
            <a:r>
              <a:rPr lang="it-IT" b="1" i="1" dirty="0" err="1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it-IT" b="1" i="1" baseline="-25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lang="it-IT" b="1" i="1" dirty="0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=10</a:t>
            </a:r>
            <a:r>
              <a:rPr lang="it-IT" b="1" i="1" baseline="30000" dirty="0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5</a:t>
            </a:r>
            <a:r>
              <a:rPr lang="it-IT" dirty="0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), in combinazione con le pendenze.</a:t>
            </a:r>
          </a:p>
        </p:txBody>
      </p:sp>
      <p:sp>
        <p:nvSpPr>
          <p:cNvPr id="21" name="Titolo 1">
            <a:extLst>
              <a:ext uri="{FF2B5EF4-FFF2-40B4-BE49-F238E27FC236}">
                <a16:creationId xmlns:a16="http://schemas.microsoft.com/office/drawing/2014/main" id="{6883328A-1251-874F-133B-A8ADA4464607}"/>
              </a:ext>
            </a:extLst>
          </p:cNvPr>
          <p:cNvSpPr txBox="1">
            <a:spLocks/>
          </p:cNvSpPr>
          <p:nvPr/>
        </p:nvSpPr>
        <p:spPr>
          <a:xfrm>
            <a:off x="1682545" y="63750"/>
            <a:ext cx="8826910" cy="52860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2400" b="1" dirty="0"/>
              <a:t>PRESENTAZIONE DEI RISULTATI: POSSIBILI ALTERNATIVE</a:t>
            </a:r>
          </a:p>
          <a:p>
            <a:pPr algn="ctr"/>
            <a:endParaRPr lang="it-IT" sz="2000" b="1" dirty="0"/>
          </a:p>
        </p:txBody>
      </p:sp>
      <p:sp>
        <p:nvSpPr>
          <p:cNvPr id="22" name="Segnaposto data 3">
            <a:extLst>
              <a:ext uri="{FF2B5EF4-FFF2-40B4-BE49-F238E27FC236}">
                <a16:creationId xmlns:a16="http://schemas.microsoft.com/office/drawing/2014/main" id="{FFE8B013-DB46-F226-2042-A5D46B9CFB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rtl="0"/>
            <a:r>
              <a:rPr lang="it-IT" noProof="0" dirty="0"/>
              <a:t>A.A. 2024/2025</a:t>
            </a:r>
          </a:p>
        </p:txBody>
      </p:sp>
      <p:sp>
        <p:nvSpPr>
          <p:cNvPr id="23" name="Segnaposto piè di pagina 4">
            <a:extLst>
              <a:ext uri="{FF2B5EF4-FFF2-40B4-BE49-F238E27FC236}">
                <a16:creationId xmlns:a16="http://schemas.microsoft.com/office/drawing/2014/main" id="{F42BE781-4A3B-9091-7EDE-31CB6D90EB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rtl="0"/>
            <a:r>
              <a:rPr lang="it-IT" noProof="0" dirty="0"/>
              <a:t>STUDIO DI MISCELE BITUMINOSE SOSTENIBILI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EBAFDB75-3025-427C-0380-D41EA1F150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880" y="807381"/>
            <a:ext cx="2493952" cy="1317827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7E2D15A2-7B4D-89BF-76AA-4B9B90C492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493" y="2143679"/>
            <a:ext cx="3017520" cy="1292225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6B848AA5-4229-2EC8-1D8A-546475E56C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276" y="3733151"/>
            <a:ext cx="2396730" cy="1323050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6D1B6852-E44D-6FFC-0095-3AFC22E16A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276" y="5067523"/>
            <a:ext cx="2534382" cy="1355089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72FF04A5-4829-37C2-AD7D-569D9DE0288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24047" y="717034"/>
            <a:ext cx="4584589" cy="2737341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6AD6922F-A448-1DC3-4206-3A312E84E16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24046" y="3636937"/>
            <a:ext cx="4584589" cy="2749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53383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F1112BB-C205-D633-3C50-5A44BF7B6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r>
              <a:rPr lang="it-IT" noProof="0" dirty="0"/>
              <a:t>64</a:t>
            </a:r>
          </a:p>
        </p:txBody>
      </p:sp>
      <p:sp>
        <p:nvSpPr>
          <p:cNvPr id="7" name="Segnaposto testo 3">
            <a:extLst>
              <a:ext uri="{FF2B5EF4-FFF2-40B4-BE49-F238E27FC236}">
                <a16:creationId xmlns:a16="http://schemas.microsoft.com/office/drawing/2014/main" id="{8B0AB76B-4D9C-C6F5-463A-E09AD3637098}"/>
              </a:ext>
            </a:extLst>
          </p:cNvPr>
          <p:cNvSpPr txBox="1">
            <a:spLocks/>
          </p:cNvSpPr>
          <p:nvPr/>
        </p:nvSpPr>
        <p:spPr>
          <a:xfrm>
            <a:off x="380686" y="1492209"/>
            <a:ext cx="6846024" cy="43874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it-IT" sz="1800" dirty="0"/>
              <a:t>Analizzando i dati disponibili da precedenti lavori di tesi (relativi a 3 differenti miscele SP1-50, SP2-50 e PMB-50), si può osservare che la differenza relativa tra i parametri (pendenza e intercetta) delle rette di fatica ricavate da test in configurazione CIT-CY e 4PB-STRESS CONTROL, resta </a:t>
            </a:r>
            <a:r>
              <a:rPr lang="it-IT" sz="1800" dirty="0" err="1"/>
              <a:t>pressochè</a:t>
            </a:r>
            <a:r>
              <a:rPr lang="it-IT" sz="1800" dirty="0"/>
              <a:t> costante per tutte le miscele (attorno al 40%);</a:t>
            </a:r>
          </a:p>
          <a:p>
            <a:pPr algn="just"/>
            <a:r>
              <a:rPr lang="it-IT" sz="1800" dirty="0"/>
              <a:t>Ipotizzando di imputare tali differenze esclusivamente alle differenti modalità di prova, sono stati determinati uno «Shift </a:t>
            </a:r>
            <a:r>
              <a:rPr lang="it-IT" sz="1800" dirty="0" err="1"/>
              <a:t>Factor</a:t>
            </a:r>
            <a:r>
              <a:rPr lang="it-IT" sz="1800" dirty="0"/>
              <a:t>» e un «Tilt </a:t>
            </a:r>
            <a:r>
              <a:rPr lang="it-IT" sz="1800" dirty="0" err="1"/>
              <a:t>Factor</a:t>
            </a:r>
            <a:r>
              <a:rPr lang="it-IT" sz="1800" dirty="0"/>
              <a:t>», relativi rispettivamente a intercetta e pendenza. In tal modo sarebbe possibile stimare il valore di </a:t>
            </a:r>
            <a:r>
              <a:rPr lang="el-G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ε</a:t>
            </a:r>
            <a:r>
              <a:rPr lang="it-IT" sz="1800" baseline="-25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</a:t>
            </a:r>
            <a:r>
              <a:rPr lang="it-IT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che verrebbe ottenuto con test 4PB-STRESS CONTROL a partire dai dati ottenuti da test in configurazione CIT-CY;</a:t>
            </a:r>
          </a:p>
          <a:p>
            <a:pPr algn="just"/>
            <a:r>
              <a:rPr lang="it-IT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Non si riscontra invece alcuna correlazione tra le rette di fatica </a:t>
            </a:r>
            <a:r>
              <a:rPr lang="it-IT" sz="1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ottentute</a:t>
            </a:r>
            <a:r>
              <a:rPr lang="it-IT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mediante test in configurazione 4PB-STRESS e 4PB-STRAIN.</a:t>
            </a:r>
          </a:p>
          <a:p>
            <a:pPr algn="just"/>
            <a:endParaRPr lang="it-IT" sz="1800" dirty="0"/>
          </a:p>
          <a:p>
            <a:pPr marL="0" indent="0" algn="just">
              <a:buNone/>
            </a:pPr>
            <a:endParaRPr lang="it-IT" sz="1800" dirty="0"/>
          </a:p>
        </p:txBody>
      </p:sp>
      <p:pic>
        <p:nvPicPr>
          <p:cNvPr id="16" name="Immagine 15">
            <a:extLst>
              <a:ext uri="{FF2B5EF4-FFF2-40B4-BE49-F238E27FC236}">
                <a16:creationId xmlns:a16="http://schemas.microsoft.com/office/drawing/2014/main" id="{38A94B5F-6A3E-D770-0A9A-19FDE10646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8347" y="1290090"/>
            <a:ext cx="4023360" cy="1271016"/>
          </a:xfrm>
          <a:prstGeom prst="rect">
            <a:avLst/>
          </a:prstGeom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D61843E7-FF28-5F59-525C-43C1C0E333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3603" y="4207642"/>
            <a:ext cx="2212848" cy="1289304"/>
          </a:xfrm>
          <a:prstGeom prst="rect">
            <a:avLst/>
          </a:prstGeom>
        </p:spPr>
      </p:pic>
      <p:sp>
        <p:nvSpPr>
          <p:cNvPr id="18" name="Titolo 1">
            <a:extLst>
              <a:ext uri="{FF2B5EF4-FFF2-40B4-BE49-F238E27FC236}">
                <a16:creationId xmlns:a16="http://schemas.microsoft.com/office/drawing/2014/main" id="{873F61C0-2B38-DB18-87D6-A26E6C77747B}"/>
              </a:ext>
            </a:extLst>
          </p:cNvPr>
          <p:cNvSpPr txBox="1">
            <a:spLocks/>
          </p:cNvSpPr>
          <p:nvPr/>
        </p:nvSpPr>
        <p:spPr>
          <a:xfrm>
            <a:off x="1682545" y="340187"/>
            <a:ext cx="8826910" cy="52860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2400" b="1" dirty="0"/>
              <a:t>PRESENTAZIONE DEI RISULTATI: POSSIBILI ALTERNATIVE</a:t>
            </a:r>
          </a:p>
          <a:p>
            <a:pPr algn="ctr"/>
            <a:endParaRPr lang="it-IT" sz="2000" b="1" dirty="0"/>
          </a:p>
        </p:txBody>
      </p:sp>
      <p:sp>
        <p:nvSpPr>
          <p:cNvPr id="19" name="Segnaposto data 3">
            <a:extLst>
              <a:ext uri="{FF2B5EF4-FFF2-40B4-BE49-F238E27FC236}">
                <a16:creationId xmlns:a16="http://schemas.microsoft.com/office/drawing/2014/main" id="{A46FD608-4F37-8D81-8448-7A1011A050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rtl="0"/>
            <a:r>
              <a:rPr lang="it-IT" noProof="0" dirty="0"/>
              <a:t>A.A. 2024/2025</a:t>
            </a:r>
          </a:p>
        </p:txBody>
      </p:sp>
      <p:sp>
        <p:nvSpPr>
          <p:cNvPr id="20" name="Segnaposto piè di pagina 4">
            <a:extLst>
              <a:ext uri="{FF2B5EF4-FFF2-40B4-BE49-F238E27FC236}">
                <a16:creationId xmlns:a16="http://schemas.microsoft.com/office/drawing/2014/main" id="{89631FCE-2466-5C18-31F0-D09E4FE2C1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rtl="0"/>
            <a:r>
              <a:rPr lang="it-IT" noProof="0" dirty="0"/>
              <a:t>STUDIO DI MISCELE BITUMINOSE SOSTENIBILI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9F60390B-7EE2-D874-D1B7-4090E88E41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0600" y="2825887"/>
            <a:ext cx="1898855" cy="1116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31203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8F81C45-E3F4-7D92-B16B-6237312B27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r>
              <a:rPr lang="it-IT" noProof="0" dirty="0"/>
              <a:t>65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C16EB522-49E3-CC43-ED41-4AD93B7281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8922" y="679476"/>
            <a:ext cx="5160707" cy="2787158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11355986-01BA-2623-7635-DCA068F257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5532" y="3621730"/>
            <a:ext cx="4780935" cy="2595865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F83A63AF-46E5-4BDA-70D5-ABF8D53EBB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1859" y="679476"/>
            <a:ext cx="4668722" cy="2787158"/>
          </a:xfrm>
          <a:prstGeom prst="rect">
            <a:avLst/>
          </a:prstGeom>
        </p:spPr>
      </p:pic>
      <p:cxnSp>
        <p:nvCxnSpPr>
          <p:cNvPr id="13" name="Connettore 2 12">
            <a:extLst>
              <a:ext uri="{FF2B5EF4-FFF2-40B4-BE49-F238E27FC236}">
                <a16:creationId xmlns:a16="http://schemas.microsoft.com/office/drawing/2014/main" id="{388E41E1-CF2C-AC30-0C58-5CDA43EEF752}"/>
              </a:ext>
            </a:extLst>
          </p:cNvPr>
          <p:cNvCxnSpPr>
            <a:cxnSpLocks/>
          </p:cNvCxnSpPr>
          <p:nvPr/>
        </p:nvCxnSpPr>
        <p:spPr>
          <a:xfrm>
            <a:off x="1951703" y="1809135"/>
            <a:ext cx="2861188" cy="0"/>
          </a:xfrm>
          <a:prstGeom prst="straightConnector1">
            <a:avLst/>
          </a:prstGeom>
          <a:ln w="254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2 14">
            <a:extLst>
              <a:ext uri="{FF2B5EF4-FFF2-40B4-BE49-F238E27FC236}">
                <a16:creationId xmlns:a16="http://schemas.microsoft.com/office/drawing/2014/main" id="{25807615-2703-61DC-B3FE-7B0F84C1E9B2}"/>
              </a:ext>
            </a:extLst>
          </p:cNvPr>
          <p:cNvCxnSpPr>
            <a:cxnSpLocks/>
          </p:cNvCxnSpPr>
          <p:nvPr/>
        </p:nvCxnSpPr>
        <p:spPr>
          <a:xfrm>
            <a:off x="4117258" y="1809135"/>
            <a:ext cx="0" cy="1219200"/>
          </a:xfrm>
          <a:prstGeom prst="straightConnector1">
            <a:avLst/>
          </a:prstGeom>
          <a:ln w="254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2 15">
            <a:extLst>
              <a:ext uri="{FF2B5EF4-FFF2-40B4-BE49-F238E27FC236}">
                <a16:creationId xmlns:a16="http://schemas.microsoft.com/office/drawing/2014/main" id="{483398ED-70CE-1187-465A-2B9CB8145AAA}"/>
              </a:ext>
            </a:extLst>
          </p:cNvPr>
          <p:cNvCxnSpPr>
            <a:cxnSpLocks/>
          </p:cNvCxnSpPr>
          <p:nvPr/>
        </p:nvCxnSpPr>
        <p:spPr>
          <a:xfrm>
            <a:off x="4567083" y="1809135"/>
            <a:ext cx="0" cy="1219200"/>
          </a:xfrm>
          <a:prstGeom prst="straightConnector1">
            <a:avLst/>
          </a:prstGeom>
          <a:ln w="254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2 16">
            <a:extLst>
              <a:ext uri="{FF2B5EF4-FFF2-40B4-BE49-F238E27FC236}">
                <a16:creationId xmlns:a16="http://schemas.microsoft.com/office/drawing/2014/main" id="{697A3688-3B9A-3126-1ED1-86D61CBAD8D2}"/>
              </a:ext>
            </a:extLst>
          </p:cNvPr>
          <p:cNvCxnSpPr>
            <a:cxnSpLocks/>
          </p:cNvCxnSpPr>
          <p:nvPr/>
        </p:nvCxnSpPr>
        <p:spPr>
          <a:xfrm>
            <a:off x="4744065" y="1828798"/>
            <a:ext cx="0" cy="1199537"/>
          </a:xfrm>
          <a:prstGeom prst="straightConnector1">
            <a:avLst/>
          </a:prstGeom>
          <a:ln w="254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olo 1">
            <a:extLst>
              <a:ext uri="{FF2B5EF4-FFF2-40B4-BE49-F238E27FC236}">
                <a16:creationId xmlns:a16="http://schemas.microsoft.com/office/drawing/2014/main" id="{43E757E7-9068-8543-A2E5-332A132AC862}"/>
              </a:ext>
            </a:extLst>
          </p:cNvPr>
          <p:cNvSpPr txBox="1">
            <a:spLocks/>
          </p:cNvSpPr>
          <p:nvPr/>
        </p:nvSpPr>
        <p:spPr>
          <a:xfrm>
            <a:off x="1682544" y="111802"/>
            <a:ext cx="8826910" cy="52860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2000" b="1" dirty="0"/>
              <a:t>PRESENTAZIONE DEI RISULTATI: POSSIBILI ALTERNATIVE</a:t>
            </a:r>
          </a:p>
          <a:p>
            <a:pPr algn="ctr"/>
            <a:endParaRPr lang="it-IT" sz="2000" b="1" dirty="0"/>
          </a:p>
        </p:txBody>
      </p:sp>
      <p:sp>
        <p:nvSpPr>
          <p:cNvPr id="19" name="Segnaposto data 3">
            <a:extLst>
              <a:ext uri="{FF2B5EF4-FFF2-40B4-BE49-F238E27FC236}">
                <a16:creationId xmlns:a16="http://schemas.microsoft.com/office/drawing/2014/main" id="{8AA69B5C-AFEB-1AC1-EE60-70466887CF2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rtl="0"/>
            <a:r>
              <a:rPr lang="it-IT" noProof="0" dirty="0"/>
              <a:t>A.A. 2024/2025</a:t>
            </a:r>
          </a:p>
        </p:txBody>
      </p:sp>
      <p:sp>
        <p:nvSpPr>
          <p:cNvPr id="20" name="Segnaposto piè di pagina 4">
            <a:extLst>
              <a:ext uri="{FF2B5EF4-FFF2-40B4-BE49-F238E27FC236}">
                <a16:creationId xmlns:a16="http://schemas.microsoft.com/office/drawing/2014/main" id="{933CCBC3-A710-A39F-A418-E31F8124F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rtl="0"/>
            <a:r>
              <a:rPr lang="it-IT" noProof="0" dirty="0"/>
              <a:t>STUDIO DI MISCELE BITUMINOSE SOSTENIBILI</a:t>
            </a:r>
          </a:p>
        </p:txBody>
      </p:sp>
      <p:cxnSp>
        <p:nvCxnSpPr>
          <p:cNvPr id="12" name="Connettore 2 11">
            <a:extLst>
              <a:ext uri="{FF2B5EF4-FFF2-40B4-BE49-F238E27FC236}">
                <a16:creationId xmlns:a16="http://schemas.microsoft.com/office/drawing/2014/main" id="{58A47B56-19A9-911E-7DE7-8A3B66FE8865}"/>
              </a:ext>
            </a:extLst>
          </p:cNvPr>
          <p:cNvCxnSpPr>
            <a:cxnSpLocks/>
          </p:cNvCxnSpPr>
          <p:nvPr/>
        </p:nvCxnSpPr>
        <p:spPr>
          <a:xfrm>
            <a:off x="7236543" y="4331108"/>
            <a:ext cx="0" cy="1460092"/>
          </a:xfrm>
          <a:prstGeom prst="straightConnector1">
            <a:avLst/>
          </a:prstGeom>
          <a:ln w="254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5883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411C909-06F2-DACB-D404-A06E8C2D2D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it-IT" noProof="0" dirty="0"/>
              <a:t>A.A. 2024/2025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E9FADBB-8C78-E9B6-54B2-378338459A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it-IT" noProof="0" dirty="0"/>
              <a:t>STUDIO DI MISCELE BITUMINOSE SOSTENIBILI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BD80113-B171-D4B2-BBEE-56F9ABB154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r>
              <a:rPr lang="it-IT" noProof="0" dirty="0"/>
              <a:t>66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873CCCF7-EA81-4A52-C219-A756916B5A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4326" y="1258253"/>
            <a:ext cx="3822524" cy="1210465"/>
          </a:xfrm>
          <a:prstGeom prst="rect">
            <a:avLst/>
          </a:prstGeom>
        </p:spPr>
      </p:pic>
      <p:sp>
        <p:nvSpPr>
          <p:cNvPr id="10" name="Segnaposto testo 3">
            <a:extLst>
              <a:ext uri="{FF2B5EF4-FFF2-40B4-BE49-F238E27FC236}">
                <a16:creationId xmlns:a16="http://schemas.microsoft.com/office/drawing/2014/main" id="{5CEC8A20-BC2A-F558-1EF6-8ED54AE7D872}"/>
              </a:ext>
            </a:extLst>
          </p:cNvPr>
          <p:cNvSpPr txBox="1">
            <a:spLocks/>
          </p:cNvSpPr>
          <p:nvPr/>
        </p:nvSpPr>
        <p:spPr>
          <a:xfrm>
            <a:off x="946918" y="3967748"/>
            <a:ext cx="3979606" cy="19477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it-IT" sz="1800" dirty="0"/>
              <a:t>Tali ipotesi sono state formulate considerando le 3 miscele in oggetto e il solo criterio di rottura relativo alla diminuzione del 50% del modulo iniziale. Per confermare le ipotesi sarebbe necessario indagare ulteriori miscele e differenti criteri di rottura.</a:t>
            </a: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A77196B3-E014-EC71-0640-CE042E27DA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816" y="531501"/>
            <a:ext cx="5845351" cy="3031499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409BDDA7-1C23-3DDB-7D1F-9037727E43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0109" y="3278213"/>
            <a:ext cx="5720982" cy="3078137"/>
          </a:xfrm>
          <a:prstGeom prst="rect">
            <a:avLst/>
          </a:prstGeom>
        </p:spPr>
      </p:pic>
      <p:sp>
        <p:nvSpPr>
          <p:cNvPr id="13" name="Titolo 1">
            <a:extLst>
              <a:ext uri="{FF2B5EF4-FFF2-40B4-BE49-F238E27FC236}">
                <a16:creationId xmlns:a16="http://schemas.microsoft.com/office/drawing/2014/main" id="{3AB86C1E-6681-040E-A838-CFE16D9235B8}"/>
              </a:ext>
            </a:extLst>
          </p:cNvPr>
          <p:cNvSpPr txBox="1">
            <a:spLocks/>
          </p:cNvSpPr>
          <p:nvPr/>
        </p:nvSpPr>
        <p:spPr>
          <a:xfrm>
            <a:off x="1682545" y="37755"/>
            <a:ext cx="8826910" cy="41100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2000" b="1" dirty="0"/>
              <a:t>PRESENTAZIONE DEI RISULTATI: POSSIBILI ALTERNATIVE</a:t>
            </a:r>
          </a:p>
          <a:p>
            <a:pPr algn="ctr"/>
            <a:endParaRPr lang="it-IT" sz="1800" b="1" dirty="0"/>
          </a:p>
        </p:txBody>
      </p:sp>
    </p:spTree>
    <p:extLst>
      <p:ext uri="{BB962C8B-B14F-4D97-AF65-F5344CB8AC3E}">
        <p14:creationId xmlns:p14="http://schemas.microsoft.com/office/powerpoint/2010/main" val="111557028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3829B5A-D4E4-120A-781D-AED638E768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it-IT" noProof="0" dirty="0"/>
              <a:t>A.A. 2024/2025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C26CB8E-0591-12FA-B8B3-4B8D2F63B7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it-IT" noProof="0" dirty="0"/>
              <a:t>STUDIO DI MISCELE BITUMINOSE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06499F1-7CDC-0B96-51CE-2845041E5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B5CEABB6-07DC-46E8-9B57-56EC44A396E5}" type="slidenum">
              <a:rPr lang="it-IT" noProof="0" smtClean="0"/>
              <a:t>66</a:t>
            </a:fld>
            <a:endParaRPr lang="it-IT" noProof="0"/>
          </a:p>
        </p:txBody>
      </p:sp>
      <p:sp>
        <p:nvSpPr>
          <p:cNvPr id="7" name="Titolo 1">
            <a:extLst>
              <a:ext uri="{FF2B5EF4-FFF2-40B4-BE49-F238E27FC236}">
                <a16:creationId xmlns:a16="http://schemas.microsoft.com/office/drawing/2014/main" id="{A0E44621-45B0-8BC5-28C3-6F4C59DAE06E}"/>
              </a:ext>
            </a:extLst>
          </p:cNvPr>
          <p:cNvSpPr txBox="1">
            <a:spLocks/>
          </p:cNvSpPr>
          <p:nvPr/>
        </p:nvSpPr>
        <p:spPr>
          <a:xfrm>
            <a:off x="1554110" y="254512"/>
            <a:ext cx="9083779" cy="68938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2000" b="1" dirty="0"/>
              <a:t>OUTLIERS INDIVIDUATI CON METODO DEL RANGE INTERQUARTILE</a:t>
            </a:r>
          </a:p>
          <a:p>
            <a:pPr algn="ctr"/>
            <a:endParaRPr lang="it-IT" sz="1800" b="1" dirty="0"/>
          </a:p>
        </p:txBody>
      </p:sp>
      <p:graphicFrame>
        <p:nvGraphicFramePr>
          <p:cNvPr id="10" name="Tabella 9">
            <a:extLst>
              <a:ext uri="{FF2B5EF4-FFF2-40B4-BE49-F238E27FC236}">
                <a16:creationId xmlns:a16="http://schemas.microsoft.com/office/drawing/2014/main" id="{4087AFD7-BC44-5E52-E24E-690AD372F3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0030777"/>
              </p:ext>
            </p:extLst>
          </p:nvPr>
        </p:nvGraphicFramePr>
        <p:xfrm>
          <a:off x="2153877" y="1152124"/>
          <a:ext cx="2300136" cy="1960371"/>
        </p:xfrm>
        <a:graphic>
          <a:graphicData uri="http://schemas.openxmlformats.org/drawingml/2006/table">
            <a:tbl>
              <a:tblPr/>
              <a:tblGrid>
                <a:gridCol w="766712">
                  <a:extLst>
                    <a:ext uri="{9D8B030D-6E8A-4147-A177-3AD203B41FA5}">
                      <a16:colId xmlns:a16="http://schemas.microsoft.com/office/drawing/2014/main" val="3942255842"/>
                    </a:ext>
                  </a:extLst>
                </a:gridCol>
                <a:gridCol w="766712">
                  <a:extLst>
                    <a:ext uri="{9D8B030D-6E8A-4147-A177-3AD203B41FA5}">
                      <a16:colId xmlns:a16="http://schemas.microsoft.com/office/drawing/2014/main" val="1033678028"/>
                    </a:ext>
                  </a:extLst>
                </a:gridCol>
                <a:gridCol w="766712">
                  <a:extLst>
                    <a:ext uri="{9D8B030D-6E8A-4147-A177-3AD203B41FA5}">
                      <a16:colId xmlns:a16="http://schemas.microsoft.com/office/drawing/2014/main" val="552395334"/>
                    </a:ext>
                  </a:extLst>
                </a:gridCol>
              </a:tblGrid>
              <a:tr h="24877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ANNEX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417221"/>
                  </a:ext>
                </a:extLst>
              </a:tr>
              <a:tr h="24877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1924163"/>
                  </a:ext>
                </a:extLst>
              </a:tr>
              <a:tr h="25872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Miscela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E38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n° provini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E38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σ</a:t>
                      </a:r>
                      <a:r>
                        <a:rPr lang="el-GR" sz="11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 </a:t>
                      </a:r>
                      <a:r>
                        <a:rPr lang="el-GR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[</a:t>
                      </a: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kPa]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E38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6191907"/>
                  </a:ext>
                </a:extLst>
              </a:tr>
              <a:tr h="23882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SP2_20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basso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0009670"/>
                  </a:ext>
                </a:extLst>
              </a:tr>
              <a:tr h="23882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PMB_20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basso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643013"/>
                  </a:ext>
                </a:extLst>
              </a:tr>
              <a:tr h="23882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REF_20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alto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7957586"/>
                  </a:ext>
                </a:extLst>
              </a:tr>
              <a:tr h="23882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SP2_50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basso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7744990"/>
                  </a:ext>
                </a:extLst>
              </a:tr>
              <a:tr h="24877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PMB_50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basso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6855493"/>
                  </a:ext>
                </a:extLst>
              </a:tr>
            </a:tbl>
          </a:graphicData>
        </a:graphic>
      </p:graphicFrame>
      <p:graphicFrame>
        <p:nvGraphicFramePr>
          <p:cNvPr id="11" name="Tabella 10">
            <a:extLst>
              <a:ext uri="{FF2B5EF4-FFF2-40B4-BE49-F238E27FC236}">
                <a16:creationId xmlns:a16="http://schemas.microsoft.com/office/drawing/2014/main" id="{76DECF79-505F-7AF5-A2F2-E66497F403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9374679"/>
              </p:ext>
            </p:extLst>
          </p:nvPr>
        </p:nvGraphicFramePr>
        <p:xfrm>
          <a:off x="2153877" y="3511866"/>
          <a:ext cx="2300136" cy="1960371"/>
        </p:xfrm>
        <a:graphic>
          <a:graphicData uri="http://schemas.openxmlformats.org/drawingml/2006/table">
            <a:tbl>
              <a:tblPr/>
              <a:tblGrid>
                <a:gridCol w="766712">
                  <a:extLst>
                    <a:ext uri="{9D8B030D-6E8A-4147-A177-3AD203B41FA5}">
                      <a16:colId xmlns:a16="http://schemas.microsoft.com/office/drawing/2014/main" val="2652460760"/>
                    </a:ext>
                  </a:extLst>
                </a:gridCol>
                <a:gridCol w="766712">
                  <a:extLst>
                    <a:ext uri="{9D8B030D-6E8A-4147-A177-3AD203B41FA5}">
                      <a16:colId xmlns:a16="http://schemas.microsoft.com/office/drawing/2014/main" val="3655249884"/>
                    </a:ext>
                  </a:extLst>
                </a:gridCol>
                <a:gridCol w="766712">
                  <a:extLst>
                    <a:ext uri="{9D8B030D-6E8A-4147-A177-3AD203B41FA5}">
                      <a16:colId xmlns:a16="http://schemas.microsoft.com/office/drawing/2014/main" val="1954789572"/>
                    </a:ext>
                  </a:extLst>
                </a:gridCol>
              </a:tblGrid>
              <a:tr h="24877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ANNEX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0179414"/>
                  </a:ext>
                </a:extLst>
              </a:tr>
              <a:tr h="24877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it-IT" sz="11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1321475"/>
                  </a:ext>
                </a:extLst>
              </a:tr>
              <a:tr h="25872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Miscela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E38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n° provini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E38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l-G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σ</a:t>
                      </a:r>
                      <a:r>
                        <a:rPr lang="el-GR" sz="11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 </a:t>
                      </a:r>
                      <a:r>
                        <a:rPr lang="el-GR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[</a:t>
                      </a: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kPa]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E38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8414846"/>
                  </a:ext>
                </a:extLst>
              </a:tr>
              <a:tr h="23882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SP2_20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basso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3463450"/>
                  </a:ext>
                </a:extLst>
              </a:tr>
              <a:tr h="23882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PMB_20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basso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16855059"/>
                  </a:ext>
                </a:extLst>
              </a:tr>
              <a:tr h="23882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REF_20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basso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386746"/>
                  </a:ext>
                </a:extLst>
              </a:tr>
              <a:tr h="23882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SP2_50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basso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3469330"/>
                  </a:ext>
                </a:extLst>
              </a:tr>
              <a:tr h="24877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PMB_50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9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basso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50263147"/>
                  </a:ext>
                </a:extLst>
              </a:tr>
            </a:tbl>
          </a:graphicData>
        </a:graphic>
      </p:graphicFrame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0F6AB791-E9A7-9F3A-5C77-007BED158840}"/>
              </a:ext>
            </a:extLst>
          </p:cNvPr>
          <p:cNvSpPr txBox="1"/>
          <p:nvPr/>
        </p:nvSpPr>
        <p:spPr>
          <a:xfrm>
            <a:off x="6095999" y="1690062"/>
            <a:ext cx="493579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Nel complesso, considerando tutte le miscele ed entrambe le configurazioni di test per provini cilindrici, sono stati individuati 11 </a:t>
            </a:r>
            <a:r>
              <a:rPr lang="it-IT" sz="2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outliers</a:t>
            </a:r>
            <a:r>
              <a:rPr lang="it-IT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Per la miscela SP2-50 sono già stati compattati ulteriori 3 provini, utilizzando i residui dell’ultima miscelazione disponibile;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it-IT" sz="20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 totale sarebbero necessari circa 50 kg di materiale, da recuperare presso </a:t>
            </a:r>
            <a:r>
              <a:rPr lang="it-IT" sz="2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Bitux</a:t>
            </a:r>
            <a:r>
              <a:rPr lang="it-IT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S.p.a.</a:t>
            </a:r>
          </a:p>
        </p:txBody>
      </p:sp>
    </p:spTree>
    <p:extLst>
      <p:ext uri="{BB962C8B-B14F-4D97-AF65-F5344CB8AC3E}">
        <p14:creationId xmlns:p14="http://schemas.microsoft.com/office/powerpoint/2010/main" val="84225108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BEB32BA-61FA-D91C-BECC-06FA7432B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it-IT" noProof="0" dirty="0"/>
              <a:t>A.A. 2024/2025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7F180C9-20F5-3D49-1B8D-6E24FE188D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it-IT" noProof="0" dirty="0"/>
              <a:t>STUDIO DI MISCELE BITUMINOSE SOSTENIBILI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BB25820-E446-F2B3-B80F-B819DB2686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B5CEABB6-07DC-46E8-9B57-56EC44A396E5}" type="slidenum">
              <a:rPr lang="it-IT" noProof="0" smtClean="0"/>
              <a:t>67</a:t>
            </a:fld>
            <a:endParaRPr lang="it-IT" noProof="0"/>
          </a:p>
        </p:txBody>
      </p:sp>
      <p:pic>
        <p:nvPicPr>
          <p:cNvPr id="12" name="Immagine 11" descr="Immagine che contiene testo, schermata, Carattere, numero&#10;&#10;Il contenuto generato dall'IA potrebbe non essere corretto.">
            <a:extLst>
              <a:ext uri="{FF2B5EF4-FFF2-40B4-BE49-F238E27FC236}">
                <a16:creationId xmlns:a16="http://schemas.microsoft.com/office/drawing/2014/main" id="{AF6FC1AC-AB19-E167-AB1B-3A79D567B5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2984" y="2209630"/>
            <a:ext cx="5191850" cy="2438740"/>
          </a:xfrm>
          <a:prstGeom prst="rect">
            <a:avLst/>
          </a:prstGeom>
        </p:spPr>
      </p:pic>
      <p:pic>
        <p:nvPicPr>
          <p:cNvPr id="14" name="Immagine 13" descr="Immagine che contiene testo, Carattere, schermata, design&#10;&#10;Il contenuto generato dall'IA potrebbe non essere corretto.">
            <a:extLst>
              <a:ext uri="{FF2B5EF4-FFF2-40B4-BE49-F238E27FC236}">
                <a16:creationId xmlns:a16="http://schemas.microsoft.com/office/drawing/2014/main" id="{E1F74B6B-11D6-F25E-FAC9-5EC1504065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3781" y="136525"/>
            <a:ext cx="4695237" cy="5996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17352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CCAEE93-8585-46D4-A7EC-F184E317CB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41725" y="327709"/>
            <a:ext cx="1952133" cy="1524735"/>
          </a:xfrm>
        </p:spPr>
        <p:txBody>
          <a:bodyPr rtlCol="0"/>
          <a:lstStyle/>
          <a:p>
            <a:pPr rtl="0"/>
            <a:r>
              <a:rPr lang="it-IT" sz="3600" b="1" dirty="0"/>
              <a:t>GRAZIE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4BB4B8AB-BD0D-3B43-0AD5-40BF492DF99E}"/>
              </a:ext>
            </a:extLst>
          </p:cNvPr>
          <p:cNvSpPr txBox="1">
            <a:spLocks/>
          </p:cNvSpPr>
          <p:nvPr/>
        </p:nvSpPr>
        <p:spPr>
          <a:xfrm>
            <a:off x="7393858" y="2930014"/>
            <a:ext cx="3382296" cy="21237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 spc="5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800" b="1" dirty="0"/>
              <a:t>RELATORI: </a:t>
            </a:r>
          </a:p>
          <a:p>
            <a:r>
              <a:rPr lang="it-IT" sz="1800" dirty="0"/>
              <a:t>Prof. Orazio Baglieri</a:t>
            </a:r>
          </a:p>
          <a:p>
            <a:r>
              <a:rPr lang="it-IT" sz="1800" dirty="0"/>
              <a:t>Prof. Davide Dalmazzo</a:t>
            </a:r>
          </a:p>
          <a:p>
            <a:r>
              <a:rPr lang="it-IT" sz="1800" dirty="0"/>
              <a:t>Dott. Ing. Joseph La Macchia</a:t>
            </a:r>
          </a:p>
          <a:p>
            <a:endParaRPr lang="it-IT" sz="1800" dirty="0"/>
          </a:p>
          <a:p>
            <a:endParaRPr lang="it-IT" dirty="0"/>
          </a:p>
        </p:txBody>
      </p:sp>
      <p:sp>
        <p:nvSpPr>
          <p:cNvPr id="7" name="Sottotitolo 2">
            <a:extLst>
              <a:ext uri="{FF2B5EF4-FFF2-40B4-BE49-F238E27FC236}">
                <a16:creationId xmlns:a16="http://schemas.microsoft.com/office/drawing/2014/main" id="{681E78CC-9621-44FF-36D3-EDC244151488}"/>
              </a:ext>
            </a:extLst>
          </p:cNvPr>
          <p:cNvSpPr txBox="1">
            <a:spLocks/>
          </p:cNvSpPr>
          <p:nvPr/>
        </p:nvSpPr>
        <p:spPr>
          <a:xfrm>
            <a:off x="3495368" y="2930014"/>
            <a:ext cx="3382296" cy="21237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 spc="5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800" b="1" dirty="0"/>
              <a:t>CANDIDATO:</a:t>
            </a:r>
          </a:p>
          <a:p>
            <a:r>
              <a:rPr lang="it-IT" sz="1800" dirty="0"/>
              <a:t>Armando Pellegrino</a:t>
            </a:r>
          </a:p>
          <a:p>
            <a:endParaRPr lang="it-IT" sz="1800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364939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53DF3D-93AD-E259-5A4F-A07E458BF4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data 8">
            <a:extLst>
              <a:ext uri="{FF2B5EF4-FFF2-40B4-BE49-F238E27FC236}">
                <a16:creationId xmlns:a16="http://schemas.microsoft.com/office/drawing/2014/main" id="{F0C31D2A-93B7-86FC-9107-5CBAF68E5B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rtl="0"/>
            <a:r>
              <a:rPr lang="it-IT" dirty="0"/>
              <a:t>A.A. 2024/2025</a:t>
            </a:r>
          </a:p>
        </p:txBody>
      </p:sp>
      <p:sp>
        <p:nvSpPr>
          <p:cNvPr id="11" name="Segnaposto numero diapositiva 10">
            <a:extLst>
              <a:ext uri="{FF2B5EF4-FFF2-40B4-BE49-F238E27FC236}">
                <a16:creationId xmlns:a16="http://schemas.microsoft.com/office/drawing/2014/main" id="{6B163E2A-D9C7-191B-40C1-735004435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rtl="0"/>
            <a:r>
              <a:rPr lang="it-IT" dirty="0"/>
              <a:t>7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1A7E1E0C-0126-A3DB-9640-A999B8F5478C}"/>
              </a:ext>
            </a:extLst>
          </p:cNvPr>
          <p:cNvSpPr txBox="1"/>
          <p:nvPr/>
        </p:nvSpPr>
        <p:spPr>
          <a:xfrm>
            <a:off x="470562" y="540775"/>
            <a:ext cx="5625438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1400" b="1" dirty="0"/>
              <a:t>MIX CON 50% DI RAP:</a:t>
            </a:r>
          </a:p>
          <a:p>
            <a:pPr algn="just"/>
            <a:endParaRPr lang="it-IT" sz="1400" b="1" dirty="0"/>
          </a:p>
          <a:p>
            <a:pPr marL="457200" indent="-457200">
              <a:buAutoNum type="arabicParenR"/>
            </a:pPr>
            <a:r>
              <a:rPr lang="it-IT" sz="1400" dirty="0"/>
              <a:t>Scaldare gli aggregati alla temperatura massima consentita dalla stufa (280 °C);</a:t>
            </a:r>
          </a:p>
          <a:p>
            <a:pPr marL="457200" indent="-457200">
              <a:buAutoNum type="arabicParenR"/>
            </a:pPr>
            <a:r>
              <a:rPr lang="it-IT" sz="1400" dirty="0"/>
              <a:t>Condizionare il RAP a 70 °C per 1.45 h, spruzzare </a:t>
            </a:r>
            <a:r>
              <a:rPr lang="it-IT" sz="1400" dirty="0" err="1"/>
              <a:t>rejuvenator</a:t>
            </a:r>
            <a:r>
              <a:rPr lang="it-IT" sz="1400" dirty="0"/>
              <a:t> (0.3% su RAP) e rimettere in forno per ulteriori 15 min;</a:t>
            </a:r>
          </a:p>
          <a:p>
            <a:pPr marL="457200" indent="-457200">
              <a:buAutoNum type="arabicParenR"/>
            </a:pPr>
            <a:r>
              <a:rPr lang="it-IT" sz="1400" dirty="0"/>
              <a:t>Inserire aggregati vergini nel miscelatore (impostato alla temperatura di 170 °C) dalla pezzatura più grossa alla più fine e miscelare per 30 secondi;</a:t>
            </a:r>
          </a:p>
          <a:p>
            <a:pPr marL="457200" indent="-457200">
              <a:buAutoNum type="arabicParenR"/>
            </a:pPr>
            <a:r>
              <a:rPr lang="it-IT" sz="1400" dirty="0"/>
              <a:t>Inserire </a:t>
            </a:r>
            <a:r>
              <a:rPr lang="it-IT" sz="1400" dirty="0" err="1"/>
              <a:t>RAP+rejuvenator</a:t>
            </a:r>
            <a:r>
              <a:rPr lang="it-IT" sz="1400" dirty="0"/>
              <a:t> nel miscelatore e mescolare con aggregati vergini per circa 1 min in modo da raggiungere la </a:t>
            </a:r>
            <a:r>
              <a:rPr lang="it-IT" sz="1400" dirty="0" err="1"/>
              <a:t>T</a:t>
            </a:r>
            <a:r>
              <a:rPr lang="it-IT" sz="1400" baseline="-25000" dirty="0" err="1"/>
              <a:t>mix</a:t>
            </a:r>
            <a:r>
              <a:rPr lang="it-IT" sz="1400" dirty="0"/>
              <a:t> di 170 °C;</a:t>
            </a:r>
          </a:p>
          <a:p>
            <a:pPr marL="457200" indent="-457200">
              <a:buFont typeface="Arial" panose="020B0604020202020204" pitchFamily="34" charset="0"/>
              <a:buAutoNum type="arabicParenR"/>
            </a:pPr>
            <a:r>
              <a:rPr lang="it-IT" sz="1400" dirty="0"/>
              <a:t>Aggiungere il quantitativo di SUPERPLAST ECO (0.5% su mix) e miscelare per circa 2 minuti;</a:t>
            </a:r>
          </a:p>
          <a:p>
            <a:pPr marL="457200" indent="-457200">
              <a:buFont typeface="Arial" panose="020B0604020202020204" pitchFamily="34" charset="0"/>
              <a:buAutoNum type="arabicParenR"/>
            </a:pPr>
            <a:r>
              <a:rPr lang="it-IT" sz="1400" dirty="0"/>
              <a:t>Aggiungere 1/2 del </a:t>
            </a:r>
            <a:r>
              <a:rPr lang="it-IT" sz="1400" b="1" dirty="0"/>
              <a:t>bitume vergine </a:t>
            </a:r>
            <a:r>
              <a:rPr lang="it-IT" sz="1400" dirty="0"/>
              <a:t>(165 °C bitume TQ o 180 °C PMB) e mescolare per 30 secondi, poi aggiungere 1/2 </a:t>
            </a:r>
            <a:r>
              <a:rPr lang="it-IT" sz="1400" b="1" dirty="0"/>
              <a:t>filler</a:t>
            </a:r>
            <a:r>
              <a:rPr lang="it-IT" sz="1400" dirty="0"/>
              <a:t> (165°C bitume TQ o 180 °C PMB) e mescolare per ulteriori 30 secondi (a bassa velocità):</a:t>
            </a:r>
          </a:p>
          <a:p>
            <a:pPr marL="457200" indent="-457200">
              <a:buFont typeface="Arial" panose="020B0604020202020204" pitchFamily="34" charset="0"/>
              <a:buAutoNum type="arabicParenR"/>
            </a:pPr>
            <a:r>
              <a:rPr lang="it-IT" sz="1400" dirty="0"/>
              <a:t>Aggiungere 1/2 del </a:t>
            </a:r>
            <a:r>
              <a:rPr lang="it-IT" sz="1400" b="1" dirty="0"/>
              <a:t>bitume vergine (</a:t>
            </a:r>
            <a:r>
              <a:rPr lang="it-IT" sz="1400" dirty="0"/>
              <a:t>165 °C bitume TQ o 180 °C PMB) e mescolare per 30 secondi,</a:t>
            </a:r>
            <a:r>
              <a:rPr lang="it-IT" sz="1400" b="1" dirty="0"/>
              <a:t> </a:t>
            </a:r>
            <a:r>
              <a:rPr lang="it-IT" sz="1400" dirty="0"/>
              <a:t>poi aggiungere 1/2 </a:t>
            </a:r>
            <a:r>
              <a:rPr lang="it-IT" sz="1400" b="1" dirty="0"/>
              <a:t>filler </a:t>
            </a:r>
            <a:r>
              <a:rPr lang="it-IT" sz="1400" dirty="0"/>
              <a:t>(165°C bitume TQ o 180 °C PMB) e mescolare per ulteriori 3 min (a bassa velocità);</a:t>
            </a:r>
          </a:p>
          <a:p>
            <a:pPr marL="457200" indent="-457200">
              <a:buFont typeface="Arial" panose="020B0604020202020204" pitchFamily="34" charset="0"/>
              <a:buAutoNum type="arabicParenR"/>
            </a:pPr>
            <a:r>
              <a:rPr lang="it-IT" sz="1400" dirty="0"/>
              <a:t>Miscelare il tutto per 1 minuto a velocità elevata;</a:t>
            </a:r>
          </a:p>
          <a:p>
            <a:pPr marL="457200" indent="-457200">
              <a:buFont typeface="Arial" panose="020B0604020202020204" pitchFamily="34" charset="0"/>
              <a:buAutoNum type="arabicParenR"/>
            </a:pPr>
            <a:r>
              <a:rPr lang="it-IT" sz="1400" dirty="0"/>
              <a:t>Mantenere alla temperatura di miscelazione (circa 170 °C ) per 15 minuti;</a:t>
            </a:r>
          </a:p>
          <a:p>
            <a:pPr marL="457200" indent="-457200">
              <a:buFont typeface="Arial" panose="020B0604020202020204" pitchFamily="34" charset="0"/>
              <a:buAutoNum type="arabicParenR"/>
            </a:pPr>
            <a:r>
              <a:rPr lang="it-IT" sz="1400" dirty="0"/>
              <a:t>Miscelare per 1 minuto a bassa velocità e ulteriori 30 secondi a velocità elevata.</a:t>
            </a:r>
          </a:p>
        </p:txBody>
      </p:sp>
      <p:sp>
        <p:nvSpPr>
          <p:cNvPr id="14" name="Titolo 1">
            <a:extLst>
              <a:ext uri="{FF2B5EF4-FFF2-40B4-BE49-F238E27FC236}">
                <a16:creationId xmlns:a16="http://schemas.microsoft.com/office/drawing/2014/main" id="{ABDF990A-C007-D2C9-7AB6-15647680D9DE}"/>
              </a:ext>
            </a:extLst>
          </p:cNvPr>
          <p:cNvSpPr txBox="1">
            <a:spLocks/>
          </p:cNvSpPr>
          <p:nvPr/>
        </p:nvSpPr>
        <p:spPr>
          <a:xfrm>
            <a:off x="2987805" y="-42713"/>
            <a:ext cx="5957646" cy="35847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b="1" dirty="0"/>
              <a:t>PROCEDURE DI MISCELAZIONE:</a:t>
            </a:r>
          </a:p>
        </p:txBody>
      </p:sp>
      <p:sp>
        <p:nvSpPr>
          <p:cNvPr id="15" name="Segnaposto piè di pagina 4">
            <a:extLst>
              <a:ext uri="{FF2B5EF4-FFF2-40B4-BE49-F238E27FC236}">
                <a16:creationId xmlns:a16="http://schemas.microsoft.com/office/drawing/2014/main" id="{35DCD2DB-CF02-1A47-3A52-281F01EBF2A5}"/>
              </a:ext>
            </a:extLst>
          </p:cNvPr>
          <p:cNvSpPr txBox="1">
            <a:spLocks/>
          </p:cNvSpPr>
          <p:nvPr/>
        </p:nvSpPr>
        <p:spPr>
          <a:xfrm>
            <a:off x="5966628" y="6410272"/>
            <a:ext cx="2526582" cy="257279"/>
          </a:xfrm>
          <a:prstGeom prst="rect">
            <a:avLst/>
          </a:prstGeom>
        </p:spPr>
        <p:txBody>
          <a:bodyPr rtlCol="0"/>
          <a:lstStyle>
            <a:defPPr rtl="0"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STUDIO DI MISCELE BITUMINOSE SOSTENIBILI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7379592E-A424-E233-141C-AF819F9152AC}"/>
              </a:ext>
            </a:extLst>
          </p:cNvPr>
          <p:cNvSpPr txBox="1"/>
          <p:nvPr/>
        </p:nvSpPr>
        <p:spPr>
          <a:xfrm>
            <a:off x="6341807" y="540775"/>
            <a:ext cx="5850194" cy="5047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1400" b="1" dirty="0"/>
              <a:t>MIX CON 20% DI RAP:</a:t>
            </a:r>
          </a:p>
          <a:p>
            <a:pPr algn="just"/>
            <a:endParaRPr lang="it-IT" sz="1400" b="1" dirty="0"/>
          </a:p>
          <a:p>
            <a:pPr marL="457200" indent="-457200">
              <a:buAutoNum type="arabicParenR"/>
            </a:pPr>
            <a:r>
              <a:rPr lang="it-IT" sz="1400" dirty="0"/>
              <a:t>Scaldare gli aggregati alla temperatura di 190 °C;</a:t>
            </a:r>
          </a:p>
          <a:p>
            <a:pPr marL="457200" indent="-457200">
              <a:buFontTx/>
              <a:buAutoNum type="arabicParenR"/>
            </a:pPr>
            <a:r>
              <a:rPr lang="it-IT" sz="1400" dirty="0"/>
              <a:t>Inserire aggregati vergini nel miscelatore dalla pezzatura più grossa alla più fine e miscelare per 30 secondi;</a:t>
            </a:r>
          </a:p>
          <a:p>
            <a:pPr marL="457200" indent="-457200">
              <a:buFontTx/>
              <a:buAutoNum type="arabicParenR"/>
            </a:pPr>
            <a:r>
              <a:rPr lang="it-IT" sz="1400" dirty="0"/>
              <a:t>Aggiungere il quantitativo di SUPERPLAST ECO (0.5% su mix) e lasciare riposare per 40 minuti in modo che il polimero rammollisca, poi miscelare per 2 minuti a bassa velocità;</a:t>
            </a:r>
          </a:p>
          <a:p>
            <a:pPr marL="457200" indent="-457200">
              <a:buAutoNum type="arabicParenR"/>
            </a:pPr>
            <a:r>
              <a:rPr lang="it-IT" sz="1400" dirty="0"/>
              <a:t>Condizionare il RAP a 70 °C per 1.45 h, spruzzare </a:t>
            </a:r>
            <a:r>
              <a:rPr lang="it-IT" sz="1400" dirty="0" err="1"/>
              <a:t>rejuvenator</a:t>
            </a:r>
            <a:r>
              <a:rPr lang="it-IT" sz="1400" dirty="0"/>
              <a:t> (0.3% su RAP) e rimettere in forno per ulteriori 15 min;</a:t>
            </a:r>
          </a:p>
          <a:p>
            <a:pPr marL="457200" indent="-457200">
              <a:buAutoNum type="arabicParenR"/>
            </a:pPr>
            <a:r>
              <a:rPr lang="it-IT" sz="1400" dirty="0"/>
              <a:t>Inserire </a:t>
            </a:r>
            <a:r>
              <a:rPr lang="it-IT" sz="1400" dirty="0" err="1"/>
              <a:t>RAP+rejuvenator</a:t>
            </a:r>
            <a:r>
              <a:rPr lang="it-IT" sz="1400" dirty="0"/>
              <a:t> nel miscelatore e mescolare con aggregati vergini per circa 1 min in modo da raggiungere la </a:t>
            </a:r>
            <a:r>
              <a:rPr lang="it-IT" sz="1400" dirty="0" err="1"/>
              <a:t>T</a:t>
            </a:r>
            <a:r>
              <a:rPr lang="it-IT" sz="1400" baseline="-25000" dirty="0" err="1"/>
              <a:t>mix</a:t>
            </a:r>
            <a:r>
              <a:rPr lang="it-IT" sz="1400" dirty="0"/>
              <a:t>  di 170 °C;</a:t>
            </a:r>
          </a:p>
          <a:p>
            <a:pPr marL="457200" indent="-457200">
              <a:buFont typeface="Arial" panose="020B0604020202020204" pitchFamily="34" charset="0"/>
              <a:buAutoNum type="arabicParenR"/>
            </a:pPr>
            <a:r>
              <a:rPr lang="it-IT" sz="1400" dirty="0"/>
              <a:t>Aggiungere 1/3 del </a:t>
            </a:r>
            <a:r>
              <a:rPr lang="it-IT" sz="1400" b="1" dirty="0"/>
              <a:t>bitume vergine </a:t>
            </a:r>
            <a:r>
              <a:rPr lang="it-IT" sz="1400" dirty="0"/>
              <a:t>(165 °C bitume TQ o 180 °C PMB) e mescolare per 30 secondi a bassa velocità;</a:t>
            </a:r>
          </a:p>
          <a:p>
            <a:pPr marL="457200" indent="-457200">
              <a:buFont typeface="Arial" panose="020B0604020202020204" pitchFamily="34" charset="0"/>
              <a:buAutoNum type="arabicParenR"/>
            </a:pPr>
            <a:r>
              <a:rPr lang="it-IT" sz="1400" dirty="0"/>
              <a:t>Aggiungere 1/3 del </a:t>
            </a:r>
            <a:r>
              <a:rPr lang="it-IT" sz="1400" b="1" dirty="0"/>
              <a:t>bitume vergine</a:t>
            </a:r>
            <a:r>
              <a:rPr lang="it-IT" sz="1400" dirty="0"/>
              <a:t> (165°C bitume TQ o 180 °C PMB) e mescolare per 30 secondi, poi aggiungere 1/2 </a:t>
            </a:r>
            <a:r>
              <a:rPr lang="it-IT" sz="1400" b="1" dirty="0"/>
              <a:t>filler </a:t>
            </a:r>
            <a:r>
              <a:rPr lang="it-IT" sz="1400" dirty="0"/>
              <a:t>(165°C bitume TQ o 180 °C PMB) e mescolare per ulteriori 30 secondi (a bassa velocità);</a:t>
            </a:r>
          </a:p>
          <a:p>
            <a:pPr marL="457200" indent="-457200">
              <a:buFont typeface="Arial" panose="020B0604020202020204" pitchFamily="34" charset="0"/>
              <a:buAutoNum type="arabicParenR"/>
            </a:pPr>
            <a:r>
              <a:rPr lang="it-IT" sz="1400" dirty="0"/>
              <a:t>Aggiungere 1/3 del </a:t>
            </a:r>
            <a:r>
              <a:rPr lang="it-IT" sz="1400" b="1" dirty="0"/>
              <a:t>bitume vergine (</a:t>
            </a:r>
            <a:r>
              <a:rPr lang="it-IT" sz="1400" dirty="0"/>
              <a:t>165 °C bitume TQ o 180 °C PMB) e mescolare per 30 secondi,</a:t>
            </a:r>
            <a:r>
              <a:rPr lang="it-IT" sz="1400" b="1" dirty="0"/>
              <a:t> </a:t>
            </a:r>
            <a:r>
              <a:rPr lang="it-IT" sz="1400" dirty="0"/>
              <a:t>poi aggiungere 1/2 </a:t>
            </a:r>
            <a:r>
              <a:rPr lang="it-IT" sz="1400" b="1" dirty="0"/>
              <a:t>filler </a:t>
            </a:r>
            <a:r>
              <a:rPr lang="it-IT" sz="1400" dirty="0"/>
              <a:t>(165°C bitume TQ o 180 °C PMB) e mescolare per ulteriori 3 min (a bassa velocità);</a:t>
            </a:r>
          </a:p>
          <a:p>
            <a:pPr marL="457200" indent="-457200">
              <a:buFont typeface="Arial" panose="020B0604020202020204" pitchFamily="34" charset="0"/>
              <a:buAutoNum type="arabicParenR"/>
            </a:pPr>
            <a:r>
              <a:rPr lang="it-IT" sz="1400" dirty="0"/>
              <a:t>Miscelare il tutto per 1 minuto a velocità elevata.</a:t>
            </a:r>
          </a:p>
        </p:txBody>
      </p:sp>
    </p:spTree>
    <p:extLst>
      <p:ext uri="{BB962C8B-B14F-4D97-AF65-F5344CB8AC3E}">
        <p14:creationId xmlns:p14="http://schemas.microsoft.com/office/powerpoint/2010/main" val="40626789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AB6342-5729-373B-2A12-0A1B402E1B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data 8">
            <a:extLst>
              <a:ext uri="{FF2B5EF4-FFF2-40B4-BE49-F238E27FC236}">
                <a16:creationId xmlns:a16="http://schemas.microsoft.com/office/drawing/2014/main" id="{E69EE814-6ED5-EFFA-88B2-17EFDEAD92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rtl="0"/>
            <a:r>
              <a:rPr lang="it-IT" dirty="0"/>
              <a:t>A.A. 2024/2025</a:t>
            </a:r>
          </a:p>
        </p:txBody>
      </p:sp>
      <p:sp>
        <p:nvSpPr>
          <p:cNvPr id="11" name="Segnaposto numero diapositiva 10">
            <a:extLst>
              <a:ext uri="{FF2B5EF4-FFF2-40B4-BE49-F238E27FC236}">
                <a16:creationId xmlns:a16="http://schemas.microsoft.com/office/drawing/2014/main" id="{A6E5E774-A2CD-3DB9-E21E-9B9D66729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rtl="0"/>
            <a:r>
              <a:rPr lang="it-IT" dirty="0"/>
              <a:t>9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11A9183F-475B-4BD2-15DE-BCCC19CDA1B9}"/>
              </a:ext>
            </a:extLst>
          </p:cNvPr>
          <p:cNvSpPr txBox="1"/>
          <p:nvPr/>
        </p:nvSpPr>
        <p:spPr>
          <a:xfrm>
            <a:off x="6302477" y="838731"/>
            <a:ext cx="5771536" cy="5478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750" dirty="0"/>
              <a:t>Sono stati miscelati 50 kg per miscela, al fine di realizzare 15 provini cilindrici per ciascuna delle 5 miscele (75 in totale), di cui:</a:t>
            </a:r>
          </a:p>
          <a:p>
            <a:pPr marL="742950" lvl="1" indent="-285750" algn="just">
              <a:buFont typeface="Wingdings" panose="05000000000000000000" pitchFamily="2" charset="2"/>
              <a:buChar char="ü"/>
            </a:pPr>
            <a:r>
              <a:rPr lang="it-IT" sz="1750" dirty="0"/>
              <a:t>9 provini saranno destinati a prove a fatica ai sensi dello standard EN 12697-24 </a:t>
            </a:r>
            <a:r>
              <a:rPr lang="it-IT" sz="1750" dirty="0" err="1"/>
              <a:t>Annex</a:t>
            </a:r>
            <a:r>
              <a:rPr lang="it-IT" sz="1750" dirty="0"/>
              <a:t> F, in configurazione CIT-CY (3 ripetizioni per 3 diversi livelli tensionali);</a:t>
            </a:r>
          </a:p>
          <a:p>
            <a:pPr marL="742950" lvl="1" indent="-285750" algn="just">
              <a:buFont typeface="Wingdings" panose="05000000000000000000" pitchFamily="2" charset="2"/>
              <a:buChar char="ü"/>
            </a:pPr>
            <a:r>
              <a:rPr lang="it-IT" sz="1750" dirty="0"/>
              <a:t>6 provini saranno destinati a prove a fatica ai sensi dello standard EN 12697-24 </a:t>
            </a:r>
            <a:r>
              <a:rPr lang="it-IT" sz="1750" dirty="0" err="1"/>
              <a:t>Annex</a:t>
            </a:r>
            <a:r>
              <a:rPr lang="it-IT" sz="1750" dirty="0"/>
              <a:t> E, in configurazioni IT-CY (3 ripetizioni per 2 diversi livelli tensionali).</a:t>
            </a:r>
          </a:p>
          <a:p>
            <a:pPr lvl="1" algn="just"/>
            <a:endParaRPr lang="it-IT" sz="1750" b="1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750" dirty="0"/>
              <a:t>Determinazione della TMD per ciascuna miscela, necessaria per la definizione della massa da utilizzare in fase di compattazione per ottenere provini a parità di vuoti. Ai fini del calcolo, si è scelto di imporre un contenuto di vuoti geometrici target pari al 7%. Da precedenti studi di tesi si è evinta una differenza media tra vuoti geometrici e reali pari a circa il 3,5%, sia per le miscele con 20% di RAP, che per quelle con 50% di RAP.</a:t>
            </a:r>
          </a:p>
        </p:txBody>
      </p:sp>
      <p:sp>
        <p:nvSpPr>
          <p:cNvPr id="14" name="Titolo 1">
            <a:extLst>
              <a:ext uri="{FF2B5EF4-FFF2-40B4-BE49-F238E27FC236}">
                <a16:creationId xmlns:a16="http://schemas.microsoft.com/office/drawing/2014/main" id="{F6DD756B-6C33-5AAC-DA26-014A3EB5DAAA}"/>
              </a:ext>
            </a:extLst>
          </p:cNvPr>
          <p:cNvSpPr txBox="1">
            <a:spLocks/>
          </p:cNvSpPr>
          <p:nvPr/>
        </p:nvSpPr>
        <p:spPr>
          <a:xfrm>
            <a:off x="6826150" y="108221"/>
            <a:ext cx="4724189" cy="730510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2400" b="1" dirty="0"/>
              <a:t>Caratteristiche volumetriche</a:t>
            </a:r>
          </a:p>
        </p:txBody>
      </p:sp>
      <p:sp>
        <p:nvSpPr>
          <p:cNvPr id="15" name="Segnaposto piè di pagina 4">
            <a:extLst>
              <a:ext uri="{FF2B5EF4-FFF2-40B4-BE49-F238E27FC236}">
                <a16:creationId xmlns:a16="http://schemas.microsoft.com/office/drawing/2014/main" id="{C688F1C2-12CF-FB20-6E3F-A93266973AA7}"/>
              </a:ext>
            </a:extLst>
          </p:cNvPr>
          <p:cNvSpPr txBox="1">
            <a:spLocks/>
          </p:cNvSpPr>
          <p:nvPr/>
        </p:nvSpPr>
        <p:spPr>
          <a:xfrm>
            <a:off x="5966628" y="6410272"/>
            <a:ext cx="2526582" cy="257279"/>
          </a:xfrm>
          <a:prstGeom prst="rect">
            <a:avLst/>
          </a:prstGeom>
        </p:spPr>
        <p:txBody>
          <a:bodyPr rtlCol="0"/>
          <a:lstStyle>
            <a:defPPr rtl="0"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STUDIO DI MISCELE BITUMINOSE SOSTENIBILI</a:t>
            </a:r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92D51825-6CCB-F4C4-BC36-E5C63F04C303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218751" y="838731"/>
            <a:ext cx="6083725" cy="309825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CasellaDiTesto 3">
                <a:extLst>
                  <a:ext uri="{FF2B5EF4-FFF2-40B4-BE49-F238E27FC236}">
                    <a16:creationId xmlns:a16="http://schemas.microsoft.com/office/drawing/2014/main" id="{672C4685-00A2-FB45-FE2E-D75717D3268E}"/>
                  </a:ext>
                </a:extLst>
              </p:cNvPr>
              <p:cNvSpPr txBox="1"/>
              <p:nvPr/>
            </p:nvSpPr>
            <p:spPr>
              <a:xfrm>
                <a:off x="2477730" y="4699821"/>
                <a:ext cx="3411794" cy="6540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𝑀</m:t>
                      </m:r>
                      <m:r>
                        <a:rPr lang="it-IT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it-IT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f>
                        <m:fPr>
                          <m:ctrlPr>
                            <a:rPr lang="it-IT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it-IT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it-IT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it-IT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it-IT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sSub>
                        <m:sSubPr>
                          <m:ctrlPr>
                            <a:rPr lang="it-IT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𝜌</m:t>
                          </m:r>
                        </m:e>
                        <m:sub>
                          <m:r>
                            <a:rPr lang="it-IT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𝑚𝑣</m:t>
                          </m:r>
                        </m:sub>
                      </m:sSub>
                      <m:d>
                        <m:dPr>
                          <m:ctrlPr>
                            <a:rPr lang="it-IT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it-IT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1−</m:t>
                          </m:r>
                          <m:f>
                            <m:fPr>
                              <m:ctrlPr>
                                <a:rPr lang="it-IT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it-IT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it-IT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𝑔𝑒𝑜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it-IT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100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it-IT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" name="CasellaDiTesto 3">
                <a:extLst>
                  <a:ext uri="{FF2B5EF4-FFF2-40B4-BE49-F238E27FC236}">
                    <a16:creationId xmlns:a16="http://schemas.microsoft.com/office/drawing/2014/main" id="{672C4685-00A2-FB45-FE2E-D75717D326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77730" y="4699821"/>
                <a:ext cx="3411794" cy="65402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267913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F5E6A-EA62-89E2-4C4E-4DE9D4FF67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data 8">
            <a:extLst>
              <a:ext uri="{FF2B5EF4-FFF2-40B4-BE49-F238E27FC236}">
                <a16:creationId xmlns:a16="http://schemas.microsoft.com/office/drawing/2014/main" id="{D6D8AD69-8A98-D6F0-34C4-26678B23D90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rtlCol="0"/>
          <a:lstStyle/>
          <a:p>
            <a:pPr rtl="0"/>
            <a:r>
              <a:rPr lang="it-IT" dirty="0"/>
              <a:t>A.A. 2024/2025</a:t>
            </a:r>
          </a:p>
        </p:txBody>
      </p:sp>
      <p:sp>
        <p:nvSpPr>
          <p:cNvPr id="11" name="Segnaposto numero diapositiva 10">
            <a:extLst>
              <a:ext uri="{FF2B5EF4-FFF2-40B4-BE49-F238E27FC236}">
                <a16:creationId xmlns:a16="http://schemas.microsoft.com/office/drawing/2014/main" id="{EE47B565-C4B5-D18F-30E8-B083138AD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/>
          <a:lstStyle/>
          <a:p>
            <a:pPr rtl="0"/>
            <a:r>
              <a:rPr lang="it-IT" dirty="0"/>
              <a:t>10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2C440D29-777E-8026-4A97-ADCDA767187E}"/>
              </a:ext>
            </a:extLst>
          </p:cNvPr>
          <p:cNvSpPr txBox="1"/>
          <p:nvPr/>
        </p:nvSpPr>
        <p:spPr>
          <a:xfrm>
            <a:off x="6618604" y="1120676"/>
            <a:ext cx="5222314" cy="22544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750" dirty="0"/>
              <a:t>Dimensioni target dei provini determinate a partire dalle indicazioni contenute negli standard 12697-24 (Fatigue) e 12697-26 (</a:t>
            </a:r>
            <a:r>
              <a:rPr lang="it-IT" sz="1750" dirty="0" err="1"/>
              <a:t>Stiffness</a:t>
            </a:r>
            <a:r>
              <a:rPr lang="it-IT" sz="1750" dirty="0"/>
              <a:t>): diametro di 150 mm e altezza di 60 mm;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it-IT" sz="175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750" dirty="0"/>
              <a:t>TMD determinata ai sensi della 12697-5 con procedura volumetrica.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it-IT" dirty="0"/>
          </a:p>
        </p:txBody>
      </p:sp>
      <p:sp>
        <p:nvSpPr>
          <p:cNvPr id="14" name="Titolo 1">
            <a:extLst>
              <a:ext uri="{FF2B5EF4-FFF2-40B4-BE49-F238E27FC236}">
                <a16:creationId xmlns:a16="http://schemas.microsoft.com/office/drawing/2014/main" id="{5A8A5F14-3CAD-0F8A-CE0E-9CD3782F3B18}"/>
              </a:ext>
            </a:extLst>
          </p:cNvPr>
          <p:cNvSpPr txBox="1">
            <a:spLocks/>
          </p:cNvSpPr>
          <p:nvPr/>
        </p:nvSpPr>
        <p:spPr>
          <a:xfrm>
            <a:off x="6722557" y="438483"/>
            <a:ext cx="5146301" cy="55457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cap="all" spc="15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2400" b="1" dirty="0"/>
              <a:t>Dimensioni target e </a:t>
            </a:r>
            <a:r>
              <a:rPr lang="it-IT" sz="2400" b="1" dirty="0" err="1"/>
              <a:t>tmd</a:t>
            </a:r>
            <a:endParaRPr lang="it-IT" sz="1500" b="1" dirty="0"/>
          </a:p>
          <a:p>
            <a:pPr algn="ctr"/>
            <a:endParaRPr lang="it-IT" b="1" dirty="0"/>
          </a:p>
        </p:txBody>
      </p:sp>
      <p:sp>
        <p:nvSpPr>
          <p:cNvPr id="15" name="Segnaposto piè di pagina 4">
            <a:extLst>
              <a:ext uri="{FF2B5EF4-FFF2-40B4-BE49-F238E27FC236}">
                <a16:creationId xmlns:a16="http://schemas.microsoft.com/office/drawing/2014/main" id="{F6A59483-27C6-D76B-F8C0-B2B4F9B6617B}"/>
              </a:ext>
            </a:extLst>
          </p:cNvPr>
          <p:cNvSpPr txBox="1">
            <a:spLocks/>
          </p:cNvSpPr>
          <p:nvPr/>
        </p:nvSpPr>
        <p:spPr>
          <a:xfrm>
            <a:off x="5966628" y="6410272"/>
            <a:ext cx="2526582" cy="257279"/>
          </a:xfrm>
          <a:prstGeom prst="rect">
            <a:avLst/>
          </a:prstGeom>
        </p:spPr>
        <p:txBody>
          <a:bodyPr rtlCol="0"/>
          <a:lstStyle>
            <a:defPPr rtl="0"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STUDIO DI MISCELE BITUMINOSE SOSTENIBILI</a:t>
            </a:r>
          </a:p>
        </p:txBody>
      </p:sp>
      <p:pic>
        <p:nvPicPr>
          <p:cNvPr id="4" name="Immagine 3" descr="Immagine che contiene testo, schermata, Carattere, numero&#10;&#10;Il contenuto generato dall'IA potrebbe non essere corretto.">
            <a:extLst>
              <a:ext uri="{FF2B5EF4-FFF2-40B4-BE49-F238E27FC236}">
                <a16:creationId xmlns:a16="http://schemas.microsoft.com/office/drawing/2014/main" id="{C3B7C845-6529-0AB6-8CD9-14F86F53BE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1282" y="431268"/>
            <a:ext cx="4742873" cy="170243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04FE4F41-8CBA-5F04-E87E-A47FAB8CE7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7714" y="2239140"/>
            <a:ext cx="5180954" cy="2421339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ADE0272E-9EBC-2D06-DF8B-DE1CD17EA1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9074" y="4626724"/>
            <a:ext cx="4854371" cy="1269674"/>
          </a:xfrm>
          <a:prstGeom prst="rect">
            <a:avLst/>
          </a:prstGeom>
        </p:spPr>
      </p:pic>
      <p:pic>
        <p:nvPicPr>
          <p:cNvPr id="18" name="Immagine 17" descr="Immagine che contiene calzature, terreno, aria aperta&#10;&#10;Il contenuto generato dall'IA potrebbe non essere corretto.">
            <a:extLst>
              <a:ext uri="{FF2B5EF4-FFF2-40B4-BE49-F238E27FC236}">
                <a16:creationId xmlns:a16="http://schemas.microsoft.com/office/drawing/2014/main" id="{0A7510E8-F6C2-C46F-080E-1BE3E507D21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84552" y="3105421"/>
            <a:ext cx="2445209" cy="3247543"/>
          </a:xfrm>
          <a:prstGeom prst="rect">
            <a:avLst/>
          </a:prstGeom>
        </p:spPr>
      </p:pic>
      <p:pic>
        <p:nvPicPr>
          <p:cNvPr id="22" name="Immagine 21" descr="Immagine che contiene interno, Attrezzatura da laboratorio, bottiglia, chimica&#10;&#10;Il contenuto generato dall'IA potrebbe non essere corretto.">
            <a:extLst>
              <a:ext uri="{FF2B5EF4-FFF2-40B4-BE49-F238E27FC236}">
                <a16:creationId xmlns:a16="http://schemas.microsoft.com/office/drawing/2014/main" id="{710992D5-2FE1-9054-AD37-D1A372CA4AD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80546" y="3102036"/>
            <a:ext cx="2450307" cy="3254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645829"/>
      </p:ext>
    </p:extLst>
  </p:cSld>
  <p:clrMapOvr>
    <a:masterClrMapping/>
  </p:clrMapOvr>
</p:sld>
</file>

<file path=ppt/theme/theme1.xml><?xml version="1.0" encoding="utf-8"?>
<a:theme xmlns:a="http://schemas.openxmlformats.org/drawingml/2006/main" name="Monolinea">
  <a:themeElements>
    <a:clrScheme name="Custom 16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BF4EF"/>
      </a:accent1>
      <a:accent2>
        <a:srgbClr val="F7F6F3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56">
      <a:majorFont>
        <a:latin typeface="Tenorite"/>
        <a:ea typeface=""/>
        <a:cs typeface=""/>
      </a:majorFont>
      <a:minorFont>
        <a:latin typeface="Tenorit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53329037_TF56180624_Win32" id="{D3997735-0022-4ADB-B481-82DB79589012}" vid="{D160C44F-0E59-43D7-A4EF-160DF92B4A1B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  <a:fontScheme name="Office">
    <a:majorFont>
      <a:latin typeface="Aptos Display" panose="0211000402020202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Aptos Narrow" panose="0211000402020202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  <a:fontScheme name="Office">
    <a:majorFont>
      <a:latin typeface="Aptos Display" panose="0211000402020202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Aptos Narrow" panose="0211000402020202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  <a:fontScheme name="Office">
    <a:majorFont>
      <a:latin typeface="Aptos Display" panose="0211000402020202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Aptos Narrow" panose="0211000402020202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Yu Gothic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Yu Gothic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Yu Gothic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Yu Gothic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Yu Gothic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Yu Gothic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Yu Gothic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Yu Gothic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  <a:fontScheme name="Office">
    <a:majorFont>
      <a:latin typeface="Aptos Display" panose="0211000402020202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Aptos Narrow" panose="0211000402020202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  <a:fontScheme name="Office">
    <a:majorFont>
      <a:latin typeface="Aptos Display" panose="0211000402020202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Aptos Narrow" panose="0211000402020202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  <a:fontScheme name="Office">
    <a:majorFont>
      <a:latin typeface="Aptos Display" panose="0211000402020202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Aptos Narrow" panose="0211000402020202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  <a:fontScheme name="Office">
    <a:majorFont>
      <a:latin typeface="Aptos Display" panose="0211000402020202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Aptos Narrow" panose="0211000402020202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  <a:fontScheme name="Office">
    <a:majorFont>
      <a:latin typeface="Aptos Display" panose="0211000402020202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Aptos Narrow" panose="0211000402020202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  <a:fontScheme name="Office">
    <a:majorFont>
      <a:latin typeface="Aptos Display" panose="0211000402020202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Aptos Narrow" panose="0211000402020202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  <a:fontScheme name="Office">
    <a:majorFont>
      <a:latin typeface="Aptos Display" panose="0211000402020202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Aptos Narrow" panose="0211000402020202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  <a:fontScheme name="Office">
    <a:majorFont>
      <a:latin typeface="Aptos Display" panose="0211000402020202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Aptos Narrow" panose="0211000402020202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0" ma:contentTypeDescription="Create a new document." ma:contentTypeScope="" ma:versionID="1267097ee5f5874adfcc408041ae252e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395891a93df65b14727750f2c06c306c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  <xsd:element ref="ns1:_ip_UnifiedCompliancePolicyProperties" minOccurs="0"/>
                <xsd:element ref="ns1:_ip_UnifiedCompliancePolicyUIAction" minOccurs="0"/>
                <xsd:element ref="ns2:Image" minOccurs="0"/>
                <xsd:element ref="ns4:TaxCatchAll" minOccurs="0"/>
                <xsd:element ref="ns2:ImageTagsTaxHTFiel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22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42BC90D6-94CF-42F7-AAC4-9CF6824C54D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4CF2EF3-001F-4BE9-81B3-86ECBBF9425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F97B18F-50BC-4F30-8373-93489E845F83}">
  <ds:schemaRefs>
    <ds:schemaRef ds:uri="http://www.w3.org/XML/1998/namespace"/>
    <ds:schemaRef ds:uri="http://purl.org/dc/dcmitype/"/>
    <ds:schemaRef ds:uri="http://purl.org/dc/terms/"/>
    <ds:schemaRef ds:uri="http://purl.org/dc/elements/1.1/"/>
    <ds:schemaRef ds:uri="71af3243-3dd4-4a8d-8c0d-dd76da1f02a5"/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http://schemas.microsoft.com/office/2006/metadata/properties"/>
    <ds:schemaRef ds:uri="230e9df3-be65-4c73-a93b-d1236ebd677e"/>
    <ds:schemaRef ds:uri="16c05727-aa75-4e4a-9b5f-8a80a1165891"/>
    <ds:schemaRef ds:uri="http://schemas.microsoft.com/sharepoint/v3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Presentazione di vendita semplice e minimalista</Template>
  <TotalTime>9926</TotalTime>
  <Words>6427</Words>
  <Application>Microsoft Office PowerPoint</Application>
  <PresentationFormat>Widescreen</PresentationFormat>
  <Paragraphs>1630</Paragraphs>
  <Slides>68</Slides>
  <Notes>36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68</vt:i4>
      </vt:variant>
    </vt:vector>
  </HeadingPairs>
  <TitlesOfParts>
    <vt:vector size="76" baseType="lpstr">
      <vt:lpstr>Aptos Narrow</vt:lpstr>
      <vt:lpstr>Arial</vt:lpstr>
      <vt:lpstr>Calibri</vt:lpstr>
      <vt:lpstr>Cambria Math</vt:lpstr>
      <vt:lpstr>Tenorite</vt:lpstr>
      <vt:lpstr>Times New Roman</vt:lpstr>
      <vt:lpstr>Wingdings</vt:lpstr>
      <vt:lpstr>Monolinea</vt:lpstr>
      <vt:lpstr>Studio di miscele bituminose sostenibili</vt:lpstr>
      <vt:lpstr>INTRODUZIONE</vt:lpstr>
      <vt:lpstr>Presentazione standard di PowerPoint</vt:lpstr>
      <vt:lpstr>OBIETTIVO TESI</vt:lpstr>
      <vt:lpstr>PRESENTAZIONE DELLE MISCELE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CONFRONTO RISULTATI: EN 12697-24 (ANNEX F)</vt:lpstr>
      <vt:lpstr>CONFRONTO RISULTATI: miscele con 20% di rap (ANNEX F)</vt:lpstr>
      <vt:lpstr>CONFRONTO RISULTATI: miscele con 50% di rap (ANNEX F)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GRAZIE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TIROCINIO CURRICULARE</dc:title>
  <dc:creator>Armando Pellegrino | CO.GE.FA. S.p.A.</dc:creator>
  <cp:lastModifiedBy>Pellegrino  Armando</cp:lastModifiedBy>
  <cp:revision>70</cp:revision>
  <cp:lastPrinted>2025-10-29T10:26:19Z</cp:lastPrinted>
  <dcterms:created xsi:type="dcterms:W3CDTF">2024-05-21T09:40:07Z</dcterms:created>
  <dcterms:modified xsi:type="dcterms:W3CDTF">2025-10-29T10:27:31Z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