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59" r:id="rId4"/>
    <p:sldId id="291" r:id="rId5"/>
    <p:sldId id="260" r:id="rId6"/>
    <p:sldId id="261" r:id="rId7"/>
    <p:sldId id="283" r:id="rId8"/>
    <p:sldId id="281" r:id="rId9"/>
    <p:sldId id="293" r:id="rId10"/>
    <p:sldId id="294" r:id="rId11"/>
    <p:sldId id="284" r:id="rId12"/>
    <p:sldId id="285" r:id="rId13"/>
    <p:sldId id="286" r:id="rId14"/>
    <p:sldId id="287" r:id="rId15"/>
    <p:sldId id="288" r:id="rId16"/>
    <p:sldId id="290" r:id="rId17"/>
    <p:sldId id="289" r:id="rId18"/>
    <p:sldId id="280" r:id="rId19"/>
  </p:sldIdLst>
  <p:sldSz cx="5765800" cy="3244850"/>
  <p:notesSz cx="5765800" cy="3244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1D9457-0F9F-4240-AE15-DD88C40D133A}" v="53" dt="2025-10-05T15:18:18.62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922" y="10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E684797-4C55-BC53-FDD3-BD9AE907281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498725" cy="1619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F4EAC3-0FD5-DB32-EEB9-9B0BF9B436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265488" y="0"/>
            <a:ext cx="2498725" cy="1619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4CFBE-E769-46EF-9448-02A2C42B6793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2FCFD6-2BDC-58F0-A2CA-B2BAF3D090E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3082925"/>
            <a:ext cx="2498725" cy="161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23E257-627B-ECBF-C762-893C90DE55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265488" y="3082925"/>
            <a:ext cx="2498725" cy="161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D6831-5452-4046-99BE-44BF97119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3247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498725" cy="1619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265488" y="0"/>
            <a:ext cx="2498725" cy="1619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E60E6-B2E8-4125-95B9-F8BB37270F98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11350" y="406400"/>
            <a:ext cx="1943100" cy="1093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576263" y="1562100"/>
            <a:ext cx="4613275" cy="1277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3082925"/>
            <a:ext cx="2498725" cy="161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265488" y="3082925"/>
            <a:ext cx="2498725" cy="161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32652-0F4D-448F-A14D-2B59FFE9C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198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5760085" cy="3240405"/>
          </a:xfrm>
          <a:custGeom>
            <a:avLst/>
            <a:gdLst/>
            <a:ahLst/>
            <a:cxnLst/>
            <a:rect l="l" t="t" r="r" b="b"/>
            <a:pathLst>
              <a:path w="5760085" h="3240405">
                <a:moveTo>
                  <a:pt x="5759996" y="0"/>
                </a:moveTo>
                <a:lnTo>
                  <a:pt x="0" y="0"/>
                </a:lnTo>
                <a:lnTo>
                  <a:pt x="0" y="3239998"/>
                </a:lnTo>
                <a:lnTo>
                  <a:pt x="5759996" y="3239998"/>
                </a:lnTo>
                <a:lnTo>
                  <a:pt x="5759996" y="0"/>
                </a:lnTo>
                <a:close/>
              </a:path>
            </a:pathLst>
          </a:custGeom>
          <a:solidFill>
            <a:srgbClr val="00347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5579" y="3"/>
            <a:ext cx="518378" cy="61705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44676" y="1075002"/>
            <a:ext cx="3670935" cy="403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00347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64870" y="1817116"/>
            <a:ext cx="4036060" cy="811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rgbClr val="3F3F3F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5FADA-2414-42A0-B146-1DA963654803}" type="datetime1">
              <a:rPr lang="en-US" smtClean="0"/>
              <a:t>10/11/2025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3F3F3F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30" dirty="0"/>
              <a:t>‹#›</a:t>
            </a:fld>
            <a:r>
              <a:rPr spc="-30" dirty="0"/>
              <a:t>/22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00347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3F3F3F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8DD01-2996-420B-BB5D-E5F374814C7A}" type="datetime1">
              <a:rPr lang="en-US" smtClean="0"/>
              <a:t>10/11/2025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3F3F3F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30" dirty="0"/>
              <a:t>‹#›</a:t>
            </a:fld>
            <a:r>
              <a:rPr spc="-30" dirty="0"/>
              <a:t>/22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00347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88290" y="746315"/>
            <a:ext cx="2508123" cy="21416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969387" y="746315"/>
            <a:ext cx="2508123" cy="21416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539E3-07C6-46BE-87E9-FE26B9C2B5C9}" type="datetime1">
              <a:rPr lang="en-US" smtClean="0"/>
              <a:t>10/11/2025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3F3F3F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30" dirty="0"/>
              <a:t>‹#›</a:t>
            </a:fld>
            <a:r>
              <a:rPr spc="-30" dirty="0"/>
              <a:t>/22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00347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8A456-4F9B-419A-BCFD-B54986B44FD1}" type="datetime1">
              <a:rPr lang="en-US" smtClean="0"/>
              <a:t>10/11/2025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3F3F3F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30" dirty="0"/>
              <a:t>‹#›</a:t>
            </a:fld>
            <a:r>
              <a:rPr spc="-30" dirty="0"/>
              <a:t>/22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5760085" cy="3240405"/>
          </a:xfrm>
          <a:custGeom>
            <a:avLst/>
            <a:gdLst/>
            <a:ahLst/>
            <a:cxnLst/>
            <a:rect l="l" t="t" r="r" b="b"/>
            <a:pathLst>
              <a:path w="5760085" h="3240405">
                <a:moveTo>
                  <a:pt x="5759996" y="0"/>
                </a:moveTo>
                <a:lnTo>
                  <a:pt x="0" y="0"/>
                </a:lnTo>
                <a:lnTo>
                  <a:pt x="0" y="3239998"/>
                </a:lnTo>
                <a:lnTo>
                  <a:pt x="5759996" y="3239998"/>
                </a:lnTo>
                <a:lnTo>
                  <a:pt x="5759996" y="0"/>
                </a:lnTo>
                <a:close/>
              </a:path>
            </a:pathLst>
          </a:custGeom>
          <a:solidFill>
            <a:srgbClr val="0034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32982-C7E5-4049-BF42-AE42F4FC546C}" type="datetime1">
              <a:rPr lang="en-US" smtClean="0"/>
              <a:t>10/11/2025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3F3F3F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30" dirty="0"/>
              <a:t>‹#›</a:t>
            </a:fld>
            <a:r>
              <a:rPr spc="-30" dirty="0"/>
              <a:t>/22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45579" y="3"/>
            <a:ext cx="518378" cy="61705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67295" y="244396"/>
            <a:ext cx="1897380" cy="3781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00347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204" y="770342"/>
            <a:ext cx="5238483" cy="1966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rgbClr val="3F3F3F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960372" y="3017710"/>
            <a:ext cx="1845056" cy="1622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88290" y="3017710"/>
            <a:ext cx="1326134" cy="1622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1CA0C-D24B-4CC7-9AF3-6EC7C546A71E}" type="datetime1">
              <a:rPr lang="en-US" smtClean="0"/>
              <a:t>10/11/2025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21894" y="3016594"/>
            <a:ext cx="238759" cy="154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rgbClr val="3F3F3F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pc="-30" dirty="0"/>
              <a:t>‹#›</a:t>
            </a:fld>
            <a:r>
              <a:rPr spc="-30" dirty="0"/>
              <a:t>/22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5575" y="279"/>
            <a:ext cx="2534420" cy="323971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5579" y="3"/>
            <a:ext cx="518378" cy="617051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44500" y="792760"/>
            <a:ext cx="3581400" cy="419923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12700" marR="5080">
              <a:lnSpc>
                <a:spcPts val="1350"/>
              </a:lnSpc>
              <a:spcBef>
                <a:spcPts val="455"/>
              </a:spcBef>
            </a:pPr>
            <a:r>
              <a:rPr lang="en-GB" dirty="0"/>
              <a:t>Adversary Virtual Platform in Embedded System Environment for RED TEAM</a:t>
            </a:r>
            <a:endParaRPr spc="-10" dirty="0"/>
          </a:p>
        </p:txBody>
      </p:sp>
      <p:sp>
        <p:nvSpPr>
          <p:cNvPr id="6" name="object 6"/>
          <p:cNvSpPr txBox="1"/>
          <p:nvPr/>
        </p:nvSpPr>
        <p:spPr>
          <a:xfrm>
            <a:off x="444500" y="1323392"/>
            <a:ext cx="2743200" cy="43794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25400">
              <a:spcBef>
                <a:spcPts val="375"/>
              </a:spcBef>
            </a:pPr>
            <a:r>
              <a:rPr lang="en-GB" sz="1100" b="1" i="1" spc="-35" dirty="0">
                <a:solidFill>
                  <a:schemeClr val="tx1"/>
                </a:solidFill>
                <a:latin typeface="+mj-lt"/>
                <a:cs typeface="Tahoma"/>
              </a:rPr>
              <a:t>Thesis Presentation</a:t>
            </a:r>
          </a:p>
          <a:p>
            <a:pPr marL="25400">
              <a:spcBef>
                <a:spcPts val="375"/>
              </a:spcBef>
            </a:pPr>
            <a:r>
              <a:rPr sz="1100" b="1" i="1" spc="-25" dirty="0">
                <a:solidFill>
                  <a:schemeClr val="tx1"/>
                </a:solidFill>
                <a:latin typeface="+mj-lt"/>
                <a:cs typeface="Tahoma"/>
              </a:rPr>
              <a:t>Master’s</a:t>
            </a:r>
            <a:r>
              <a:rPr sz="1100" b="1" i="1" spc="-30" dirty="0">
                <a:solidFill>
                  <a:schemeClr val="tx1"/>
                </a:solidFill>
                <a:latin typeface="+mj-lt"/>
                <a:cs typeface="Tahoma"/>
              </a:rPr>
              <a:t> </a:t>
            </a:r>
            <a:r>
              <a:rPr sz="1100" b="1" i="1" spc="-55" dirty="0">
                <a:solidFill>
                  <a:schemeClr val="tx1"/>
                </a:solidFill>
                <a:latin typeface="+mj-lt"/>
                <a:cs typeface="Tahoma"/>
              </a:rPr>
              <a:t>Degree</a:t>
            </a:r>
            <a:r>
              <a:rPr sz="1100" b="1" i="1" spc="-25" dirty="0">
                <a:solidFill>
                  <a:schemeClr val="tx1"/>
                </a:solidFill>
                <a:latin typeface="+mj-lt"/>
                <a:cs typeface="Tahoma"/>
              </a:rPr>
              <a:t> </a:t>
            </a:r>
            <a:r>
              <a:rPr sz="1100" b="1" i="1" spc="-20" dirty="0">
                <a:solidFill>
                  <a:schemeClr val="tx1"/>
                </a:solidFill>
                <a:latin typeface="+mj-lt"/>
                <a:cs typeface="Tahoma"/>
              </a:rPr>
              <a:t>in</a:t>
            </a:r>
            <a:r>
              <a:rPr sz="1100" b="1" i="1" spc="-30" dirty="0">
                <a:solidFill>
                  <a:schemeClr val="tx1"/>
                </a:solidFill>
                <a:latin typeface="+mj-lt"/>
                <a:cs typeface="Tahoma"/>
              </a:rPr>
              <a:t> </a:t>
            </a:r>
            <a:r>
              <a:rPr lang="en-GB" sz="1100" b="1" i="1" spc="-40" dirty="0">
                <a:solidFill>
                  <a:schemeClr val="tx1"/>
                </a:solidFill>
                <a:latin typeface="+mj-lt"/>
                <a:cs typeface="Tahoma"/>
              </a:rPr>
              <a:t>Computer Engineering</a:t>
            </a:r>
            <a:endParaRPr sz="1100" b="1" i="1" dirty="0">
              <a:solidFill>
                <a:schemeClr val="tx1"/>
              </a:solidFill>
              <a:latin typeface="+mj-lt"/>
              <a:cs typeface="Tahom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D4BD44-EDE0-3C9C-8AAF-F4C73A56FE7B}"/>
              </a:ext>
            </a:extLst>
          </p:cNvPr>
          <p:cNvSpPr txBox="1"/>
          <p:nvPr/>
        </p:nvSpPr>
        <p:spPr>
          <a:xfrm>
            <a:off x="368300" y="1810486"/>
            <a:ext cx="16764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i="1" dirty="0">
                <a:solidFill>
                  <a:schemeClr val="tx1"/>
                </a:solidFill>
                <a:effectLst/>
                <a:latin typeface="+mj-lt"/>
              </a:rPr>
              <a:t>Supervisors:</a:t>
            </a:r>
          </a:p>
          <a:p>
            <a:r>
              <a:rPr lang="en-GB" sz="1100" b="1" i="1" dirty="0">
                <a:solidFill>
                  <a:schemeClr val="tx1"/>
                </a:solidFill>
                <a:latin typeface="+mj-lt"/>
              </a:rPr>
              <a:t>Prof. Alessandro Savino</a:t>
            </a:r>
          </a:p>
          <a:p>
            <a:r>
              <a:rPr lang="en-GB" sz="1100" b="1" i="1" dirty="0">
                <a:solidFill>
                  <a:schemeClr val="tx1"/>
                </a:solidFill>
                <a:latin typeface="+mj-lt"/>
              </a:rPr>
              <a:t>Prof. Stefano Di Carlo</a:t>
            </a:r>
          </a:p>
          <a:p>
            <a:r>
              <a:rPr lang="en-GB" sz="1100" b="1" i="1" dirty="0">
                <a:solidFill>
                  <a:schemeClr val="tx1"/>
                </a:solidFill>
                <a:latin typeface="+mj-lt"/>
              </a:rPr>
              <a:t>Dr. Franco Oberti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5DC98D-350A-3550-9EDD-EFCC63941097}"/>
              </a:ext>
            </a:extLst>
          </p:cNvPr>
          <p:cNvSpPr txBox="1"/>
          <p:nvPr/>
        </p:nvSpPr>
        <p:spPr>
          <a:xfrm>
            <a:off x="2197100" y="1810486"/>
            <a:ext cx="288276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i="1" dirty="0">
                <a:solidFill>
                  <a:srgbClr val="383A42"/>
                </a:solidFill>
                <a:effectLst/>
                <a:latin typeface="+mj-lt"/>
              </a:rPr>
              <a:t>Candidate:</a:t>
            </a:r>
          </a:p>
          <a:p>
            <a:r>
              <a:rPr lang="en-GB" sz="1100" b="1" i="1" dirty="0">
                <a:solidFill>
                  <a:srgbClr val="383A42"/>
                </a:solidFill>
                <a:latin typeface="+mj-lt"/>
              </a:rPr>
              <a:t>Ismail Sanan</a:t>
            </a:r>
            <a:endParaRPr lang="en-GB" sz="1100" b="1" i="1" dirty="0">
              <a:latin typeface="+mj-lt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446E11-0A04-543D-E46A-074D283454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700471F0-44A5-FB11-9F0E-D3369D96352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7295" y="244396"/>
            <a:ext cx="1897380" cy="378104"/>
          </a:xfrm>
        </p:spPr>
        <p:txBody>
          <a:bodyPr vert="horz" wrap="square" lIns="0" tIns="0" rIns="0" bIns="0" rtlCol="0">
            <a:normAutofit/>
          </a:bodyPr>
          <a:lstStyle/>
          <a:p>
            <a:pPr marL="12700">
              <a:spcBef>
                <a:spcPts val="135"/>
              </a:spcBef>
            </a:pPr>
            <a:r>
              <a:rPr lang="en-GB" sz="1300" b="1" i="0">
                <a:latin typeface="Calibri"/>
                <a:ea typeface="+mj-ea"/>
                <a:cs typeface="Calibri"/>
              </a:rPr>
              <a:t>Spectre Attack - Overview</a:t>
            </a:r>
            <a:endParaRPr lang="en-GB" sz="1300" b="1" i="0" spc="-20">
              <a:latin typeface="Calibri"/>
              <a:ea typeface="+mj-ea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37226E-913A-02B7-2D02-EB00D63F9BA2}"/>
              </a:ext>
            </a:extLst>
          </p:cNvPr>
          <p:cNvSpPr txBox="1"/>
          <p:nvPr/>
        </p:nvSpPr>
        <p:spPr>
          <a:xfrm>
            <a:off x="853610" y="1184370"/>
            <a:ext cx="3172290" cy="754920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900" b="0" i="0" dirty="0">
                <a:solidFill>
                  <a:schemeClr val="tx2"/>
                </a:solidFill>
                <a:latin typeface="+mj-lt"/>
                <a:ea typeface="+mn-ea"/>
                <a:cs typeface="Tahoma"/>
              </a:rPr>
              <a:t>What is </a:t>
            </a:r>
            <a:r>
              <a:rPr lang="en-US" sz="900" b="0" i="0" dirty="0" err="1">
                <a:solidFill>
                  <a:schemeClr val="tx2"/>
                </a:solidFill>
                <a:latin typeface="+mj-lt"/>
                <a:ea typeface="+mn-ea"/>
                <a:cs typeface="Tahoma"/>
              </a:rPr>
              <a:t>Spectre</a:t>
            </a:r>
            <a:r>
              <a:rPr lang="en-US" sz="900" b="0" i="0" dirty="0">
                <a:solidFill>
                  <a:schemeClr val="tx2"/>
                </a:solidFill>
                <a:latin typeface="+mj-lt"/>
                <a:ea typeface="+mn-ea"/>
                <a:cs typeface="Tahoma"/>
              </a:rPr>
              <a:t>?</a:t>
            </a:r>
          </a:p>
          <a:p>
            <a:pPr>
              <a:spcAft>
                <a:spcPts val="600"/>
              </a:spcAft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A microarchitectural attack exploiting speculative execution to leak sensitive information.</a:t>
            </a:r>
          </a:p>
          <a:p>
            <a:pPr>
              <a:spcAft>
                <a:spcPts val="600"/>
              </a:spcAft>
            </a:pPr>
            <a:endParaRPr lang="en-US" sz="1100" b="0" i="0" dirty="0">
              <a:solidFill>
                <a:srgbClr val="3F3F3F"/>
              </a:solidFill>
              <a:latin typeface="Tahoma"/>
              <a:ea typeface="+mn-ea"/>
              <a:cs typeface="Tahoma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DE9A4F5-4312-E6F3-060B-93341FBB9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02100" y="1012825"/>
            <a:ext cx="778917" cy="92646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B38042-14DB-B44B-25E4-0BBB1146E17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1894" y="2994025"/>
            <a:ext cx="351206" cy="176874"/>
          </a:xfrm>
        </p:spPr>
        <p:txBody>
          <a:bodyPr wrap="square" lIns="0" tIns="0" rIns="0" bIns="0">
            <a:noAutofit/>
          </a:bodyPr>
          <a:lstStyle/>
          <a:p>
            <a:pPr marL="38100">
              <a:spcBef>
                <a:spcPts val="105"/>
              </a:spcBef>
            </a:pPr>
            <a:fld id="{81D60167-4931-47E6-BA6A-407CBD079E47}" type="slidenum">
              <a:rPr lang="en-US" spc="-30" smtClean="0"/>
              <a:pPr marL="38100">
                <a:spcBef>
                  <a:spcPts val="105"/>
                </a:spcBef>
              </a:pPr>
              <a:t>10</a:t>
            </a:fld>
            <a:r>
              <a:rPr lang="en-US" spc="-30" dirty="0"/>
              <a:t>/18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4F53A5-DAA4-CD10-6EE9-0FFAC6109B69}"/>
              </a:ext>
            </a:extLst>
          </p:cNvPr>
          <p:cNvSpPr txBox="1"/>
          <p:nvPr/>
        </p:nvSpPr>
        <p:spPr>
          <a:xfrm>
            <a:off x="1435100" y="2079625"/>
            <a:ext cx="28837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900" b="0" i="0" dirty="0">
                <a:solidFill>
                  <a:schemeClr val="tx2"/>
                </a:solidFill>
                <a:latin typeface="+mj-lt"/>
                <a:ea typeface="+mn-ea"/>
                <a:cs typeface="Tahoma"/>
              </a:rPr>
              <a:t>Why It Matters: </a:t>
            </a:r>
          </a:p>
          <a:p>
            <a:pPr algn="ctr">
              <a:spcAft>
                <a:spcPts val="600"/>
              </a:spcAft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Affects multiple CPU vendors, Advanced Attack to bypass traditional security boundaries</a:t>
            </a:r>
          </a:p>
        </p:txBody>
      </p:sp>
    </p:spTree>
    <p:extLst>
      <p:ext uri="{BB962C8B-B14F-4D97-AF65-F5344CB8AC3E}">
        <p14:creationId xmlns:p14="http://schemas.microsoft.com/office/powerpoint/2010/main" val="2271181439"/>
      </p:ext>
    </p:extLst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D20EB-F919-6339-5F65-19E12F0BA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73C73974-94FC-F889-1B0E-F2F29A323F7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7295" y="252930"/>
            <a:ext cx="303480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n-GB" spc="-20" dirty="0"/>
              <a:t>Spectre Attack - Simulation Process</a:t>
            </a:r>
            <a:endParaRPr spc="-2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BB66BE-6DD7-9568-BAE8-A09953375840}"/>
              </a:ext>
            </a:extLst>
          </p:cNvPr>
          <p:cNvSpPr txBox="1"/>
          <p:nvPr/>
        </p:nvSpPr>
        <p:spPr>
          <a:xfrm>
            <a:off x="825500" y="1012825"/>
            <a:ext cx="3962400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GB" sz="1100" dirty="0">
                <a:solidFill>
                  <a:schemeClr val="tx2"/>
                </a:solidFill>
                <a:latin typeface="+mj-lt"/>
              </a:rPr>
              <a:t>Implementation Steps:</a:t>
            </a:r>
          </a:p>
          <a:p>
            <a:pPr rtl="0"/>
            <a:endParaRPr lang="en-GB" sz="1100" b="1" dirty="0">
              <a:solidFill>
                <a:schemeClr val="tx2"/>
              </a:solidFill>
              <a:effectLst/>
              <a:latin typeface="+mj-lt"/>
            </a:endParaRPr>
          </a:p>
          <a:p>
            <a:pPr marL="228600" indent="-228600" rtl="0">
              <a:buAutoNum type="arabicPeriod"/>
            </a:pPr>
            <a:r>
              <a:rPr lang="en-GB" sz="1100" b="1" dirty="0">
                <a:latin typeface="+mj-lt"/>
              </a:rPr>
              <a:t>Compilation:</a:t>
            </a:r>
            <a:r>
              <a:rPr lang="en-GB" sz="1100" dirty="0">
                <a:latin typeface="+mj-lt"/>
              </a:rPr>
              <a:t> 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Cross-compile Spectre exploit for ARM</a:t>
            </a:r>
            <a:endParaRPr lang="en-GB" sz="1100" b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  <a:p>
            <a:pPr rtl="0"/>
            <a:r>
              <a:rPr lang="en-GB" sz="1100" b="1" dirty="0">
                <a:latin typeface="+mj-lt"/>
              </a:rPr>
              <a:t>2.    gem5 Setup:</a:t>
            </a:r>
            <a:r>
              <a:rPr lang="en-GB" sz="1100" dirty="0">
                <a:latin typeface="+mj-lt"/>
              </a:rPr>
              <a:t> 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Configure O3 CPU model with branch prediction</a:t>
            </a:r>
            <a:endParaRPr lang="en-GB" sz="1100" b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  <a:p>
            <a:pPr rtl="0"/>
            <a:r>
              <a:rPr lang="en-GB" sz="1100" b="1" dirty="0">
                <a:latin typeface="+mj-lt"/>
              </a:rPr>
              <a:t>3.    Execution:</a:t>
            </a:r>
            <a:r>
              <a:rPr lang="en-GB" sz="1100" dirty="0">
                <a:latin typeface="+mj-lt"/>
              </a:rPr>
              <a:t> 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Run exploit in full-system mode</a:t>
            </a:r>
            <a:endParaRPr lang="en-GB" sz="1100" b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  <a:p>
            <a:pPr rtl="0"/>
            <a:r>
              <a:rPr lang="en-GB" sz="1100" b="1" dirty="0">
                <a:latin typeface="+mj-lt"/>
              </a:rPr>
              <a:t>4.    Data Collection:</a:t>
            </a:r>
            <a:r>
              <a:rPr lang="en-GB" sz="1100" dirty="0">
                <a:latin typeface="+mj-lt"/>
              </a:rPr>
              <a:t> 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Extract data and cache timing</a:t>
            </a:r>
            <a:endParaRPr lang="en-GB" sz="1100" b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  <a:p>
            <a:r>
              <a:rPr lang="en-GB" sz="1100" b="1" dirty="0">
                <a:latin typeface="+mj-lt"/>
              </a:rPr>
              <a:t>5.    Visualization:</a:t>
            </a:r>
            <a:r>
              <a:rPr lang="en-GB" sz="1100" dirty="0">
                <a:latin typeface="+mj-lt"/>
              </a:rPr>
              <a:t> 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Use Kotana for pipeline analysis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61E11E-8A4D-9A08-31A0-93011F5DDAE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1894" y="3016594"/>
            <a:ext cx="427406" cy="123111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lang="en-US" spc="-30" smtClean="0"/>
              <a:t>11</a:t>
            </a:fld>
            <a:r>
              <a:rPr lang="en-US" spc="-30" dirty="0"/>
              <a:t>/18</a:t>
            </a:r>
          </a:p>
        </p:txBody>
      </p:sp>
    </p:spTree>
    <p:extLst>
      <p:ext uri="{BB962C8B-B14F-4D97-AF65-F5344CB8AC3E}">
        <p14:creationId xmlns:p14="http://schemas.microsoft.com/office/powerpoint/2010/main" val="2776848922"/>
      </p:ext>
    </p:extLst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411982-7710-571D-38E5-780B8A1723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2B501C6-F57C-115A-4BA8-0D3E068E95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7295" y="244396"/>
            <a:ext cx="1897380" cy="378104"/>
          </a:xfrm>
        </p:spPr>
        <p:txBody>
          <a:bodyPr vert="horz" wrap="square" lIns="0" tIns="0" rIns="0" bIns="0" rtlCol="0">
            <a:normAutofit/>
          </a:bodyPr>
          <a:lstStyle/>
          <a:p>
            <a:pPr marL="12700">
              <a:spcBef>
                <a:spcPts val="135"/>
              </a:spcBef>
            </a:pPr>
            <a:r>
              <a:rPr lang="en-GB" b="1" i="0">
                <a:latin typeface="Calibri"/>
                <a:ea typeface="+mj-ea"/>
                <a:cs typeface="Calibri"/>
              </a:rPr>
              <a:t>Spectre Attack - Results</a:t>
            </a:r>
            <a:endParaRPr lang="en-GB" b="1" i="0" spc="-20">
              <a:latin typeface="Calibri"/>
              <a:ea typeface="+mj-ea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3A0BA0-1E1A-E1E1-D159-7FCFB5BE8D52}"/>
              </a:ext>
            </a:extLst>
          </p:cNvPr>
          <p:cNvSpPr txBox="1"/>
          <p:nvPr/>
        </p:nvSpPr>
        <p:spPr>
          <a:xfrm>
            <a:off x="442595" y="1089025"/>
            <a:ext cx="2676385" cy="14478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b="0" i="0" dirty="0">
                <a:solidFill>
                  <a:schemeClr val="tx2"/>
                </a:solidFill>
                <a:latin typeface="+mj-lt"/>
                <a:ea typeface="+mn-ea"/>
                <a:cs typeface="Tahoma"/>
              </a:rPr>
              <a:t>Successful Information Leakage Demonstra</a:t>
            </a:r>
            <a:r>
              <a:rPr lang="en-US" sz="900" dirty="0">
                <a:solidFill>
                  <a:schemeClr val="tx2"/>
                </a:solidFill>
                <a:latin typeface="+mj-lt"/>
                <a:ea typeface="+mn-ea"/>
                <a:cs typeface="Tahoma"/>
              </a:rPr>
              <a:t>ting</a:t>
            </a:r>
            <a:endParaRPr lang="en-US" sz="900" b="0" i="0" dirty="0">
              <a:solidFill>
                <a:schemeClr val="tx2"/>
              </a:solidFill>
              <a:latin typeface="+mj-lt"/>
              <a:ea typeface="+mn-ea"/>
              <a:cs typeface="Tahoma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Key Findings: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✓ </a:t>
            </a:r>
            <a:r>
              <a:rPr lang="en-US" sz="900" b="0" i="0" dirty="0" err="1">
                <a:solidFill>
                  <a:srgbClr val="3F3F3F"/>
                </a:solidFill>
                <a:latin typeface="+mj-lt"/>
                <a:ea typeface="+mn-ea"/>
                <a:cs typeface="Tahoma"/>
              </a:rPr>
              <a:t>Spectre</a:t>
            </a: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 attack successfully simulated in gem5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✓ High score (999/999) indicates successful data extraction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✓ Pipeline visualization using </a:t>
            </a:r>
            <a:r>
              <a:rPr lang="en-US" sz="900" b="0" i="0" dirty="0" err="1">
                <a:solidFill>
                  <a:srgbClr val="3F3F3F"/>
                </a:solidFill>
                <a:latin typeface="+mj-lt"/>
                <a:ea typeface="+mn-ea"/>
                <a:cs typeface="Tahoma"/>
              </a:rPr>
              <a:t>Kotana</a:t>
            </a: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 for deeper analysis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✓ QEMU user-mode also validated attack feasibility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3B8F08-D75C-60A3-0AA5-81B387E25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300" y="907133"/>
            <a:ext cx="2508123" cy="677193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99392C-DA9C-10CF-4395-9617261380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500" y="1642791"/>
            <a:ext cx="1897380" cy="1172159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EFF1352-22D6-509F-54B8-B2E35C757C7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288290" y="3003350"/>
            <a:ext cx="308610" cy="123111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lang="en-US" spc="-30" smtClean="0"/>
              <a:t>12</a:t>
            </a:fld>
            <a:r>
              <a:rPr lang="en-US" spc="-30" dirty="0"/>
              <a:t>/18</a:t>
            </a:r>
          </a:p>
        </p:txBody>
      </p:sp>
    </p:spTree>
    <p:extLst>
      <p:ext uri="{BB962C8B-B14F-4D97-AF65-F5344CB8AC3E}">
        <p14:creationId xmlns:p14="http://schemas.microsoft.com/office/powerpoint/2010/main" val="1844952230"/>
      </p:ext>
    </p:extLst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535DFB-8F8C-D8AB-4F4E-742EE45A73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516303B-8CAB-42E2-D6FF-A5BEC64F753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7295" y="244396"/>
            <a:ext cx="1897380" cy="378104"/>
          </a:xfrm>
        </p:spPr>
        <p:txBody>
          <a:bodyPr vert="horz" wrap="square" lIns="0" tIns="0" rIns="0" bIns="0" rtlCol="0">
            <a:normAutofit/>
          </a:bodyPr>
          <a:lstStyle/>
          <a:p>
            <a:pPr marL="12700">
              <a:spcBef>
                <a:spcPts val="135"/>
              </a:spcBef>
            </a:pPr>
            <a:r>
              <a:rPr lang="en-GB" b="1" i="0">
                <a:latin typeface="Calibri"/>
                <a:ea typeface="+mj-ea"/>
                <a:cs typeface="Calibri"/>
              </a:rPr>
              <a:t> ret2ns Attack - Overview</a:t>
            </a:r>
            <a:endParaRPr lang="en-GB" b="1" i="0" spc="-20">
              <a:latin typeface="Calibri"/>
              <a:ea typeface="+mj-ea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943126-FDDD-8282-6F37-537EB52E559D}"/>
              </a:ext>
            </a:extLst>
          </p:cNvPr>
          <p:cNvSpPr txBox="1"/>
          <p:nvPr/>
        </p:nvSpPr>
        <p:spPr>
          <a:xfrm>
            <a:off x="288291" y="879569"/>
            <a:ext cx="2508123" cy="187509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b="0" i="0" dirty="0">
                <a:solidFill>
                  <a:schemeClr val="tx2"/>
                </a:solidFill>
                <a:latin typeface="+mj-lt"/>
                <a:ea typeface="+mn-ea"/>
                <a:cs typeface="Tahoma"/>
              </a:rPr>
              <a:t>Return-to-Non-Secure Attack: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Exploits </a:t>
            </a:r>
            <a:r>
              <a:rPr lang="en-US" sz="900" b="0" i="0" dirty="0" err="1">
                <a:solidFill>
                  <a:srgbClr val="3F3F3F"/>
                </a:solidFill>
                <a:latin typeface="+mj-lt"/>
                <a:ea typeface="+mn-ea"/>
                <a:cs typeface="Tahoma"/>
              </a:rPr>
              <a:t>TrustZone</a:t>
            </a: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-M's fast state-switching mechanism to redirect execution from secure to non-secure state with elevated privileges.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b="0" i="0" dirty="0">
                <a:solidFill>
                  <a:schemeClr val="tx2"/>
                </a:solidFill>
                <a:latin typeface="+mj-lt"/>
                <a:ea typeface="+mn-ea"/>
                <a:cs typeface="Tahoma"/>
              </a:rPr>
              <a:t>Attack Prerequisites:</a:t>
            </a:r>
          </a:p>
          <a:p>
            <a:pPr indent="-1714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Memory corruption in secure state</a:t>
            </a:r>
          </a:p>
          <a:p>
            <a:pPr indent="-1714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Vulnerable control-flow pointers (BXNS/BLXNS)</a:t>
            </a:r>
          </a:p>
          <a:p>
            <a:pPr indent="-1714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Lack of control-flow integrity checks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b="0" i="0" dirty="0">
                <a:solidFill>
                  <a:schemeClr val="tx2"/>
                </a:solidFill>
                <a:latin typeface="+mj-lt"/>
                <a:ea typeface="+mn-ea"/>
                <a:cs typeface="Tahoma"/>
              </a:rPr>
              <a:t>Attack Flow: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Secure State → Corruption → Redirect → Non-Secure Code Execution (with privileged access)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8BC400-A9FE-B66E-77CC-0E410216A4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9387" y="1037464"/>
            <a:ext cx="2508123" cy="1559302"/>
          </a:xfrm>
          <a:prstGeom prst="rect">
            <a:avLst/>
          </a:prstGeom>
          <a:noFill/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3F54D2-D818-4F1F-B242-9E72AD702A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288290" y="3021256"/>
            <a:ext cx="308610" cy="123111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lang="en-US" spc="-30" smtClean="0"/>
              <a:t>13</a:t>
            </a:fld>
            <a:r>
              <a:rPr lang="en-US" spc="-30" dirty="0"/>
              <a:t>/18</a:t>
            </a:r>
          </a:p>
        </p:txBody>
      </p:sp>
    </p:spTree>
    <p:extLst>
      <p:ext uri="{BB962C8B-B14F-4D97-AF65-F5344CB8AC3E}">
        <p14:creationId xmlns:p14="http://schemas.microsoft.com/office/powerpoint/2010/main" val="2562170247"/>
      </p:ext>
    </p:extLst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D0810C-52FF-CA99-BFCB-6040548F80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07F8B94-646B-E3F0-CB26-B14E7406053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7295" y="252930"/>
            <a:ext cx="311100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n-GB"/>
              <a:t>ret2ns Attack - Simulation Challenges</a:t>
            </a:r>
            <a:endParaRPr lang="en-GB" spc="-2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15DEDD-854C-BED6-2699-9C4EB633CCBF}"/>
              </a:ext>
            </a:extLst>
          </p:cNvPr>
          <p:cNvSpPr txBox="1"/>
          <p:nvPr/>
        </p:nvSpPr>
        <p:spPr>
          <a:xfrm>
            <a:off x="749300" y="936625"/>
            <a:ext cx="4038600" cy="1869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gem5 Architectural Limitations: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No standard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TrustZone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-M extension available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Security-critical branch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instructionsincompletely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modeled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MPU functionality gaps in simulation framework</a:t>
            </a:r>
            <a:endParaRPr lang="en-US" sz="1100" b="1" dirty="0">
              <a:latin typeface="+mj-lt"/>
            </a:endParaRPr>
          </a:p>
          <a:p>
            <a:pPr>
              <a:lnSpc>
                <a:spcPct val="150000"/>
              </a:lnSpc>
              <a:buNone/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System-Level Challenges: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Complex integration of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Buildroot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with TF-M security framework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Intricate memory domain partitioning requirements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Custom bootloader development necessitated by platform constraints</a:t>
            </a:r>
          </a:p>
          <a:p>
            <a:pPr>
              <a:buNone/>
            </a:pPr>
            <a:endParaRPr lang="en-US" sz="1100" b="1" dirty="0">
              <a:latin typeface="+mj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90ED0-337B-0FF8-0272-54F0491A629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292100" y="2994025"/>
            <a:ext cx="344753" cy="123111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lang="en-US" spc="-30" smtClean="0"/>
              <a:t>14</a:t>
            </a:fld>
            <a:r>
              <a:rPr lang="en-US" spc="-30" dirty="0"/>
              <a:t>/18</a:t>
            </a:r>
          </a:p>
        </p:txBody>
      </p:sp>
    </p:spTree>
    <p:extLst>
      <p:ext uri="{BB962C8B-B14F-4D97-AF65-F5344CB8AC3E}">
        <p14:creationId xmlns:p14="http://schemas.microsoft.com/office/powerpoint/2010/main" val="3729107046"/>
      </p:ext>
    </p:extLst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3BEAE2-FAF9-E41F-7178-0D219D3B2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72563B08-E140-E2BD-216A-D3858FB7ACE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7295" y="252930"/>
            <a:ext cx="151080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n-GB" dirty="0"/>
              <a:t>Comparison</a:t>
            </a:r>
            <a:endParaRPr spc="-2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91E5317E-8928-ACD1-172A-B6A4E3F0D0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3" y="766763"/>
            <a:ext cx="576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9DD19F-B7A5-664C-ECAB-CEB6D0FA58D5}"/>
              </a:ext>
            </a:extLst>
          </p:cNvPr>
          <p:cNvSpPr txBox="1"/>
          <p:nvPr/>
        </p:nvSpPr>
        <p:spPr>
          <a:xfrm>
            <a:off x="368300" y="651347"/>
            <a:ext cx="27432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tx2"/>
                </a:solidFill>
                <a:latin typeface="+mj-lt"/>
              </a:rPr>
              <a:t>Spectre Simulation: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377B88-FA57-F743-7B4A-D53118D4973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251486" y="3001677"/>
            <a:ext cx="420953" cy="123111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lang="en-US" spc="-30" smtClean="0"/>
              <a:t>15</a:t>
            </a:fld>
            <a:r>
              <a:rPr lang="en-US" spc="-30" dirty="0"/>
              <a:t>/18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19ACD25-74F2-7C38-9C88-53F9321DD6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93829"/>
              </p:ext>
            </p:extLst>
          </p:nvPr>
        </p:nvGraphicFramePr>
        <p:xfrm>
          <a:off x="461963" y="1012825"/>
          <a:ext cx="4841874" cy="1717583"/>
        </p:xfrm>
        <a:graphic>
          <a:graphicData uri="http://schemas.openxmlformats.org/drawingml/2006/table">
            <a:tbl>
              <a:tblPr/>
              <a:tblGrid>
                <a:gridCol w="1240557">
                  <a:extLst>
                    <a:ext uri="{9D8B030D-6E8A-4147-A177-3AD203B41FA5}">
                      <a16:colId xmlns:a16="http://schemas.microsoft.com/office/drawing/2014/main" val="2270340433"/>
                    </a:ext>
                  </a:extLst>
                </a:gridCol>
                <a:gridCol w="786921">
                  <a:extLst>
                    <a:ext uri="{9D8B030D-6E8A-4147-A177-3AD203B41FA5}">
                      <a16:colId xmlns:a16="http://schemas.microsoft.com/office/drawing/2014/main" val="925872659"/>
                    </a:ext>
                  </a:extLst>
                </a:gridCol>
                <a:gridCol w="870240">
                  <a:extLst>
                    <a:ext uri="{9D8B030D-6E8A-4147-A177-3AD203B41FA5}">
                      <a16:colId xmlns:a16="http://schemas.microsoft.com/office/drawing/2014/main" val="3075042710"/>
                    </a:ext>
                  </a:extLst>
                </a:gridCol>
                <a:gridCol w="1944156">
                  <a:extLst>
                    <a:ext uri="{9D8B030D-6E8A-4147-A177-3AD203B41FA5}">
                      <a16:colId xmlns:a16="http://schemas.microsoft.com/office/drawing/2014/main" val="878108417"/>
                    </a:ext>
                  </a:extLst>
                </a:gridCol>
              </a:tblGrid>
              <a:tr h="424978"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Platform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07678" marR="107678" marT="107678" marB="10767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3C7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Success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07678" marR="107678" marT="107678" marB="10767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3C7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Accuracy</a:t>
                      </a:r>
                      <a:endParaRPr lang="en-GB" sz="800">
                        <a:effectLst/>
                        <a:latin typeface="+mj-lt"/>
                      </a:endParaRPr>
                    </a:p>
                  </a:txBody>
                  <a:tcPr marL="107678" marR="107678" marT="107678" marB="10767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3C7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Limitations</a:t>
                      </a:r>
                      <a:endParaRPr lang="en-GB" sz="800">
                        <a:effectLst/>
                        <a:latin typeface="+mj-lt"/>
                      </a:endParaRPr>
                    </a:p>
                  </a:txBody>
                  <a:tcPr marL="107678" marR="107678" marT="107678" marB="10767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3C7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4569609"/>
                  </a:ext>
                </a:extLst>
              </a:tr>
              <a:tr h="424978"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gem5 FS Mode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07678" marR="107678" marT="107678" marB="10767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1" i="0" u="none" strike="noStrike">
                          <a:solidFill>
                            <a:srgbClr val="28A745"/>
                          </a:solidFill>
                          <a:effectLst/>
                          <a:latin typeface="+mj-lt"/>
                        </a:rPr>
                        <a:t>✓</a:t>
                      </a:r>
                      <a:endParaRPr lang="en-GB" sz="800">
                        <a:effectLst/>
                        <a:latin typeface="+mj-lt"/>
                      </a:endParaRPr>
                    </a:p>
                  </a:txBody>
                  <a:tcPr marL="107678" marR="107678" marT="107678" marB="10767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High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07678" marR="107678" marT="107678" marB="10767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Timing approximations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07678" marR="107678" marT="107678" marB="10767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641190"/>
                  </a:ext>
                </a:extLst>
              </a:tr>
              <a:tr h="424978"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gem5 SE Mode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07678" marR="107678" marT="107678" marB="10767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1" i="0" u="none" strike="noStrike" dirty="0">
                          <a:solidFill>
                            <a:srgbClr val="DC3545"/>
                          </a:solidFill>
                          <a:effectLst/>
                          <a:latin typeface="+mj-lt"/>
                        </a:rPr>
                        <a:t>✗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07678" marR="107678" marT="107678" marB="10767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N/A</a:t>
                      </a:r>
                      <a:endParaRPr lang="en-GB" sz="800">
                        <a:effectLst/>
                        <a:latin typeface="+mj-lt"/>
                      </a:endParaRPr>
                    </a:p>
                  </a:txBody>
                  <a:tcPr marL="107678" marR="107678" marT="107678" marB="10767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Crashes before completion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07678" marR="107678" marT="107678" marB="10767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3087277"/>
                  </a:ext>
                </a:extLst>
              </a:tr>
              <a:tr h="442649"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QEMU User-Mode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07678" marR="107678" marT="107678" marB="10767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1" i="0" u="none" strike="noStrike">
                          <a:solidFill>
                            <a:srgbClr val="28A745"/>
                          </a:solidFill>
                          <a:effectLst/>
                          <a:latin typeface="+mj-lt"/>
                        </a:rPr>
                        <a:t>✓</a:t>
                      </a:r>
                      <a:endParaRPr lang="en-GB" sz="800">
                        <a:effectLst/>
                        <a:latin typeface="+mj-lt"/>
                      </a:endParaRPr>
                    </a:p>
                  </a:txBody>
                  <a:tcPr marL="107678" marR="107678" marT="107678" marB="10767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High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07678" marR="107678" marT="107678" marB="10767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Limited microarchitecture detail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07678" marR="107678" marT="107678" marB="10767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96820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7169734"/>
      </p:ext>
    </p:extLst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19715-B1C6-98FE-FC05-6FA634934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3D54C447-B20D-F939-1CCD-B29831DCF42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7295" y="252930"/>
            <a:ext cx="151080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n-GB" dirty="0"/>
              <a:t>Comparison</a:t>
            </a:r>
            <a:endParaRPr spc="-2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29400524-325A-F794-0DB1-A53F9C3A9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3" y="766763"/>
            <a:ext cx="576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C1C547-888C-7F5E-03C7-614356042C29}"/>
              </a:ext>
            </a:extLst>
          </p:cNvPr>
          <p:cNvSpPr txBox="1"/>
          <p:nvPr/>
        </p:nvSpPr>
        <p:spPr>
          <a:xfrm>
            <a:off x="368300" y="658628"/>
            <a:ext cx="27432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tx2"/>
                </a:solidFill>
                <a:latin typeface="+mj-lt"/>
              </a:rPr>
              <a:t>Ret2ns Simulation: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45BCFFA-B39E-39C2-0C34-C18FD92BAF0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433336" y="3008724"/>
            <a:ext cx="560653" cy="123111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lang="en-US" spc="-30" smtClean="0"/>
              <a:t>16</a:t>
            </a:fld>
            <a:r>
              <a:rPr lang="en-US" spc="-30" dirty="0"/>
              <a:t>/18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1AF0523-E34E-5773-FCA0-942272EADD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27831"/>
              </p:ext>
            </p:extLst>
          </p:nvPr>
        </p:nvGraphicFramePr>
        <p:xfrm>
          <a:off x="461964" y="1012825"/>
          <a:ext cx="4841873" cy="1657964"/>
        </p:xfrm>
        <a:graphic>
          <a:graphicData uri="http://schemas.openxmlformats.org/drawingml/2006/table">
            <a:tbl>
              <a:tblPr/>
              <a:tblGrid>
                <a:gridCol w="1555325">
                  <a:extLst>
                    <a:ext uri="{9D8B030D-6E8A-4147-A177-3AD203B41FA5}">
                      <a16:colId xmlns:a16="http://schemas.microsoft.com/office/drawing/2014/main" val="748948677"/>
                    </a:ext>
                  </a:extLst>
                </a:gridCol>
                <a:gridCol w="1027625">
                  <a:extLst>
                    <a:ext uri="{9D8B030D-6E8A-4147-A177-3AD203B41FA5}">
                      <a16:colId xmlns:a16="http://schemas.microsoft.com/office/drawing/2014/main" val="1897652541"/>
                    </a:ext>
                  </a:extLst>
                </a:gridCol>
                <a:gridCol w="2258923">
                  <a:extLst>
                    <a:ext uri="{9D8B030D-6E8A-4147-A177-3AD203B41FA5}">
                      <a16:colId xmlns:a16="http://schemas.microsoft.com/office/drawing/2014/main" val="199738370"/>
                    </a:ext>
                  </a:extLst>
                </a:gridCol>
              </a:tblGrid>
              <a:tr h="414491"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Aspect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14300" marR="114300" marT="114300" marB="11430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3C7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Status</a:t>
                      </a:r>
                      <a:endParaRPr lang="en-GB" sz="800">
                        <a:effectLst/>
                        <a:latin typeface="+mj-lt"/>
                      </a:endParaRPr>
                    </a:p>
                  </a:txBody>
                  <a:tcPr marL="114300" marR="114300" marT="114300" marB="11430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3C7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Notes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14300" marR="114300" marT="114300" marB="11430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3C7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092770"/>
                  </a:ext>
                </a:extLst>
              </a:tr>
              <a:tr h="414491"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TrustZone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-M Setup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14300" marR="114300" marT="114300" marB="11430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Partial</a:t>
                      </a:r>
                      <a:endParaRPr lang="en-GB" sz="800">
                        <a:effectLst/>
                        <a:latin typeface="+mj-lt"/>
                      </a:endParaRPr>
                    </a:p>
                  </a:txBody>
                  <a:tcPr marL="114300" marR="114300" marT="114300" marB="11430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Requires custom extensions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14300" marR="114300" marT="114300" marB="11430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387872"/>
                  </a:ext>
                </a:extLst>
              </a:tr>
              <a:tr h="414491"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State Transitions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14300" marR="114300" marT="114300" marB="11430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Limited</a:t>
                      </a:r>
                      <a:endParaRPr lang="en-GB" sz="800">
                        <a:effectLst/>
                        <a:latin typeface="+mj-lt"/>
                      </a:endParaRPr>
                    </a:p>
                  </a:txBody>
                  <a:tcPr marL="114300" marR="114300" marT="114300" marB="11430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Missing BXNS/BLXNS support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14300" marR="114300" marT="114300" marB="11430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0269896"/>
                  </a:ext>
                </a:extLst>
              </a:tr>
              <a:tr h="414491"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MPU Simulation</a:t>
                      </a:r>
                      <a:endParaRPr lang="en-GB" sz="800">
                        <a:effectLst/>
                        <a:latin typeface="+mj-lt"/>
                      </a:endParaRPr>
                    </a:p>
                  </a:txBody>
                  <a:tcPr marL="114300" marR="114300" marT="114300" marB="11430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Incomplete</a:t>
                      </a:r>
                      <a:endParaRPr lang="en-GB" sz="800">
                        <a:effectLst/>
                        <a:latin typeface="+mj-lt"/>
                      </a:endParaRPr>
                    </a:p>
                  </a:txBody>
                  <a:tcPr marL="114300" marR="114300" marT="114300" marB="11430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1500"/>
                        </a:spcBef>
                        <a:spcAft>
                          <a:spcPts val="1500"/>
                        </a:spcAft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Manual workarounds needed</a:t>
                      </a:r>
                      <a:endParaRPr lang="en-GB" sz="800" dirty="0">
                        <a:effectLst/>
                        <a:latin typeface="+mj-lt"/>
                      </a:endParaRPr>
                    </a:p>
                  </a:txBody>
                  <a:tcPr marL="114300" marR="114300" marT="114300" marB="11430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3080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4909595"/>
      </p:ext>
    </p:extLst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F55B7E-6BB9-75A2-392A-9DC52C5DB7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950EA46-2161-4D4D-0BB1-42A70B9DB4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4100" y="250825"/>
            <a:ext cx="1053605" cy="23275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n-GB" dirty="0"/>
              <a:t>Conclusion</a:t>
            </a:r>
            <a:endParaRPr spc="-2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49FDA6-59C7-35DE-E73F-951D3BBB2EB0}"/>
              </a:ext>
            </a:extLst>
          </p:cNvPr>
          <p:cNvSpPr txBox="1"/>
          <p:nvPr/>
        </p:nvSpPr>
        <p:spPr>
          <a:xfrm>
            <a:off x="766704" y="987636"/>
            <a:ext cx="4999406" cy="1269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tx2"/>
                </a:solidFill>
                <a:latin typeface="+mj-lt"/>
              </a:rPr>
              <a:t>Key Achievements:</a:t>
            </a:r>
            <a:endParaRPr lang="en-GB" sz="900" dirty="0">
              <a:latin typeface="+mj-lt"/>
            </a:endParaRPr>
          </a:p>
          <a:p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✓ Successful Adversary Virtual Platform development for ARM Cortex-M3</a:t>
            </a:r>
          </a:p>
          <a:p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✓ Validated Spectre attack in gem5 full-system simulation</a:t>
            </a:r>
          </a:p>
          <a:p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✓ Identified critical gaps in </a:t>
            </a:r>
            <a:r>
              <a:rPr lang="en-GB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TrustZone</a:t>
            </a: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-M simulation capabilities</a:t>
            </a:r>
          </a:p>
          <a:p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✓ Demonstrated cost-effective security evaluation methodology</a:t>
            </a:r>
            <a:endParaRPr lang="en-GB" sz="9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900" dirty="0">
                <a:solidFill>
                  <a:schemeClr val="tx2"/>
                </a:solidFill>
                <a:latin typeface="+mj-lt"/>
              </a:rPr>
              <a:t>Future Directions:</a:t>
            </a:r>
            <a:endParaRPr lang="en-GB" sz="900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Extend gem5 </a:t>
            </a:r>
            <a:r>
              <a:rPr lang="en-GB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TrustZone</a:t>
            </a: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-M support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Expand gem5 security extensions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B7F533-3401-5AC1-9D54-5C976BF489B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4620" y="2994025"/>
            <a:ext cx="497153" cy="123111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lang="en-US" spc="-30" smtClean="0"/>
              <a:t>17</a:t>
            </a:fld>
            <a:r>
              <a:rPr lang="en-US" spc="-30" dirty="0"/>
              <a:t>/18</a:t>
            </a:r>
          </a:p>
        </p:txBody>
      </p:sp>
    </p:spTree>
    <p:extLst>
      <p:ext uri="{BB962C8B-B14F-4D97-AF65-F5344CB8AC3E}">
        <p14:creationId xmlns:p14="http://schemas.microsoft.com/office/powerpoint/2010/main" val="1316257447"/>
      </p:ext>
    </p:extLst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39700" y="2994025"/>
            <a:ext cx="297180" cy="13657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lang="en-US" sz="800" spc="-30" dirty="0">
                <a:solidFill>
                  <a:schemeClr val="bg1"/>
                </a:solidFill>
              </a:rPr>
              <a:t>18/18</a:t>
            </a:r>
            <a:endParaRPr sz="800" dirty="0">
              <a:solidFill>
                <a:schemeClr val="bg1"/>
              </a:solidFill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9584" y="1302751"/>
            <a:ext cx="4481195" cy="61363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sz="1400" i="1" dirty="0">
                <a:solidFill>
                  <a:srgbClr val="FFFFFF"/>
                </a:solidFill>
                <a:latin typeface="Calibri"/>
                <a:cs typeface="Calibri"/>
              </a:rPr>
              <a:t>Thank</a:t>
            </a:r>
            <a:r>
              <a:rPr sz="1400" i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i="1" dirty="0">
                <a:solidFill>
                  <a:srgbClr val="FFFFFF"/>
                </a:solidFill>
                <a:latin typeface="Calibri"/>
                <a:cs typeface="Calibri"/>
              </a:rPr>
              <a:t>you</a:t>
            </a:r>
            <a:r>
              <a:rPr sz="1400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i="1" dirty="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sz="1400" i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i="1" spc="-10" dirty="0">
                <a:solidFill>
                  <a:srgbClr val="FFFFFF"/>
                </a:solidFill>
                <a:latin typeface="Calibri"/>
                <a:cs typeface="Calibri"/>
              </a:rPr>
              <a:t>listening!</a:t>
            </a:r>
            <a:endParaRPr sz="14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325"/>
              </a:spcBef>
            </a:pPr>
            <a:r>
              <a:rPr sz="1400" i="1" dirty="0">
                <a:solidFill>
                  <a:srgbClr val="FFFFFF"/>
                </a:solidFill>
                <a:latin typeface="Calibri"/>
                <a:cs typeface="Calibri"/>
              </a:rPr>
              <a:t>Any </a:t>
            </a:r>
            <a:r>
              <a:rPr sz="1400" i="1" spc="-10" dirty="0">
                <a:solidFill>
                  <a:srgbClr val="FFFFFF"/>
                </a:solidFill>
                <a:latin typeface="Calibri"/>
                <a:cs typeface="Calibri"/>
              </a:rPr>
              <a:t>questions?</a:t>
            </a:r>
            <a:endParaRPr sz="14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5579" y="3"/>
            <a:ext cx="518378" cy="61705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067295" y="252930"/>
            <a:ext cx="1339215" cy="22249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639"/>
              </a:lnSpc>
              <a:spcBef>
                <a:spcPts val="135"/>
              </a:spcBef>
            </a:pP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Table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Contents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9300" y="1130806"/>
            <a:ext cx="4572000" cy="109132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51130" indent="-13843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Font typeface="Lucida Sans Unicode"/>
              <a:buChar char="►"/>
              <a:tabLst>
                <a:tab pos="151130" algn="l"/>
              </a:tabLst>
            </a:pPr>
            <a:r>
              <a:rPr lang="en-GB" sz="1100" spc="-10" dirty="0">
                <a:solidFill>
                  <a:srgbClr val="FFFFFF"/>
                </a:solidFill>
                <a:latin typeface="+mj-lt"/>
                <a:cs typeface="Tahoma"/>
              </a:rPr>
              <a:t>Introduction</a:t>
            </a:r>
          </a:p>
          <a:p>
            <a:pPr marL="151130" indent="-13843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Font typeface="Lucida Sans Unicode"/>
              <a:buChar char="►"/>
              <a:tabLst>
                <a:tab pos="151130" algn="l"/>
              </a:tabLst>
            </a:pPr>
            <a:r>
              <a:rPr lang="en-GB" sz="1100" spc="-10" dirty="0">
                <a:solidFill>
                  <a:srgbClr val="FFFFFF"/>
                </a:solidFill>
                <a:latin typeface="+mj-lt"/>
                <a:cs typeface="Tahoma"/>
              </a:rPr>
              <a:t>Background on Embedded Systems Security</a:t>
            </a:r>
          </a:p>
          <a:p>
            <a:pPr marL="151130" indent="-13843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Font typeface="Lucida Sans Unicode"/>
              <a:buChar char="►"/>
              <a:tabLst>
                <a:tab pos="151130" algn="l"/>
              </a:tabLst>
            </a:pPr>
            <a:r>
              <a:rPr lang="en-GB" sz="1100" spc="-10" dirty="0">
                <a:solidFill>
                  <a:srgbClr val="FFFFFF"/>
                </a:solidFill>
                <a:latin typeface="+mj-lt"/>
                <a:cs typeface="Tahoma"/>
              </a:rPr>
              <a:t>Virtual Platform: gem5</a:t>
            </a:r>
          </a:p>
          <a:p>
            <a:pPr marL="151130" indent="-13843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Font typeface="Lucida Sans Unicode"/>
              <a:buChar char="►"/>
              <a:tabLst>
                <a:tab pos="151130" algn="l"/>
              </a:tabLst>
            </a:pPr>
            <a:r>
              <a:rPr lang="en-GB" sz="1100" spc="-10" dirty="0">
                <a:solidFill>
                  <a:srgbClr val="FFFFFF"/>
                </a:solidFill>
                <a:latin typeface="+mj-lt"/>
                <a:cs typeface="Tahoma"/>
              </a:rPr>
              <a:t>Spectre Attack </a:t>
            </a:r>
            <a:r>
              <a:rPr lang="en-GB" sz="1100" spc="-10" dirty="0" err="1">
                <a:solidFill>
                  <a:srgbClr val="FFFFFF"/>
                </a:solidFill>
                <a:latin typeface="+mj-lt"/>
                <a:cs typeface="Tahoma"/>
              </a:rPr>
              <a:t>SimulationReturn</a:t>
            </a:r>
            <a:r>
              <a:rPr lang="en-GB" sz="1100" spc="-10" dirty="0">
                <a:solidFill>
                  <a:srgbClr val="FFFFFF"/>
                </a:solidFill>
                <a:latin typeface="+mj-lt"/>
                <a:cs typeface="Tahoma"/>
              </a:rPr>
              <a:t>-to-Non-Secure (ret2ns) Attack</a:t>
            </a:r>
          </a:p>
          <a:p>
            <a:pPr marL="151130" indent="-13843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Font typeface="Lucida Sans Unicode"/>
              <a:buChar char="►"/>
              <a:tabLst>
                <a:tab pos="151130" algn="l"/>
              </a:tabLst>
            </a:pPr>
            <a:r>
              <a:rPr lang="en-GB" sz="1100" spc="-10" dirty="0">
                <a:solidFill>
                  <a:srgbClr val="FFFFFF"/>
                </a:solidFill>
                <a:latin typeface="+mj-lt"/>
                <a:cs typeface="Tahoma"/>
              </a:rPr>
              <a:t>Experimental Results</a:t>
            </a:r>
          </a:p>
          <a:p>
            <a:pPr marL="151130" indent="-138430">
              <a:lnSpc>
                <a:spcPct val="100000"/>
              </a:lnSpc>
              <a:spcBef>
                <a:spcPts val="90"/>
              </a:spcBef>
              <a:buClr>
                <a:srgbClr val="FFFFFF"/>
              </a:buClr>
              <a:buFont typeface="Lucida Sans Unicode"/>
              <a:buChar char="►"/>
              <a:tabLst>
                <a:tab pos="151130" algn="l"/>
              </a:tabLst>
            </a:pPr>
            <a:r>
              <a:rPr lang="en-GB" sz="1100" spc="-10" dirty="0">
                <a:solidFill>
                  <a:srgbClr val="FFFFFF"/>
                </a:solidFill>
                <a:latin typeface="+mj-lt"/>
                <a:cs typeface="Tahoma"/>
              </a:rPr>
              <a:t>Conclusions &amp; Future Work</a:t>
            </a:r>
            <a:endParaRPr sz="1100" dirty="0">
              <a:latin typeface="+mj-lt"/>
              <a:cs typeface="Tahoma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90DFF-2903-0CE8-2765-D184E10F1F9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1894" y="3016594"/>
            <a:ext cx="238759" cy="123111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lang="en-US" spc="-30" smtClean="0">
                <a:solidFill>
                  <a:schemeClr val="bg1"/>
                </a:solidFill>
              </a:rPr>
              <a:t>2</a:t>
            </a:fld>
            <a:r>
              <a:rPr lang="en-US" spc="-30" dirty="0">
                <a:solidFill>
                  <a:schemeClr val="bg1"/>
                </a:solidFill>
              </a:rPr>
              <a:t>/18</a:t>
            </a: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295" y="244396"/>
            <a:ext cx="1897380" cy="4001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639"/>
              </a:lnSpc>
              <a:spcBef>
                <a:spcPts val="135"/>
              </a:spcBef>
            </a:pPr>
            <a:r>
              <a:rPr lang="en-GB" dirty="0"/>
              <a:t>Problem Statement</a:t>
            </a:r>
            <a:br>
              <a:rPr lang="en-GB" dirty="0"/>
            </a:br>
            <a:endParaRPr sz="900" dirty="0">
              <a:latin typeface="Tahoma"/>
              <a:cs typeface="Tahom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4F4477-0BB6-6A67-62CC-AE999BE2CADC}"/>
              </a:ext>
            </a:extLst>
          </p:cNvPr>
          <p:cNvSpPr txBox="1"/>
          <p:nvPr/>
        </p:nvSpPr>
        <p:spPr>
          <a:xfrm>
            <a:off x="370892" y="946238"/>
            <a:ext cx="48038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09244" algn="ctr">
              <a:lnSpc>
                <a:spcPct val="100000"/>
              </a:lnSpc>
              <a:buClr>
                <a:srgbClr val="003476"/>
              </a:buClr>
              <a:tabLst>
                <a:tab pos="448945" algn="l"/>
              </a:tabLst>
            </a:pPr>
            <a:r>
              <a:rPr lang="en-GB" sz="1100" spc="-55" dirty="0">
                <a:solidFill>
                  <a:schemeClr val="tx2"/>
                </a:solidFill>
              </a:rPr>
              <a:t>Embedded systems are critical infrastructure across industries but face significant security challenges: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6EF1B8-E54A-6C9E-761A-11AB895B97B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1894" y="3016594"/>
            <a:ext cx="238759" cy="123111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lang="en-US" spc="-30" smtClean="0"/>
              <a:t>3</a:t>
            </a:fld>
            <a:r>
              <a:rPr lang="en-US" spc="-30" dirty="0"/>
              <a:t>/18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418BDE5-4D4E-78AA-9493-82DF8B297F57}"/>
              </a:ext>
            </a:extLst>
          </p:cNvPr>
          <p:cNvSpPr/>
          <p:nvPr/>
        </p:nvSpPr>
        <p:spPr>
          <a:xfrm>
            <a:off x="330830" y="2167330"/>
            <a:ext cx="2441975" cy="43088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Vulnerable to sophisticated attacks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481EE17-75E9-1B97-5162-18CA576A1CA4}"/>
              </a:ext>
            </a:extLst>
          </p:cNvPr>
          <p:cNvSpPr/>
          <p:nvPr/>
        </p:nvSpPr>
        <p:spPr>
          <a:xfrm>
            <a:off x="2964675" y="1539971"/>
            <a:ext cx="2423008" cy="43088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Complex supply chain and legacy system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22A75A-D426-78EC-3207-00DDE2774F60}"/>
              </a:ext>
            </a:extLst>
          </p:cNvPr>
          <p:cNvSpPr/>
          <p:nvPr/>
        </p:nvSpPr>
        <p:spPr>
          <a:xfrm>
            <a:off x="342706" y="1542480"/>
            <a:ext cx="2423008" cy="43088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Widespread adoption in IoT, automative, healthcare, aerospace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A0FA72C-AA1E-22C8-D2FF-3F9D7BB07A02}"/>
              </a:ext>
            </a:extLst>
          </p:cNvPr>
          <p:cNvSpPr/>
          <p:nvPr/>
        </p:nvSpPr>
        <p:spPr>
          <a:xfrm>
            <a:off x="2957743" y="2169892"/>
            <a:ext cx="2441975" cy="43088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Limited security testing capabilities</a:t>
            </a: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67B16F-4E30-3D0E-49AA-7F52CB10FC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2F16AEDD-619F-3AC6-7DA4-AA50ABC5534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7295" y="244396"/>
            <a:ext cx="1897380" cy="378104"/>
          </a:xfrm>
        </p:spPr>
        <p:txBody>
          <a:bodyPr vert="horz" wrap="square" lIns="0" tIns="0" rIns="0" bIns="0" rtlCol="0">
            <a:normAutofit/>
          </a:bodyPr>
          <a:lstStyle/>
          <a:p>
            <a:pPr marL="12700">
              <a:lnSpc>
                <a:spcPct val="90000"/>
              </a:lnSpc>
              <a:spcBef>
                <a:spcPts val="135"/>
              </a:spcBef>
            </a:pPr>
            <a:r>
              <a:rPr lang="en-GB" sz="1300" b="1" i="0" dirty="0">
                <a:latin typeface="Calibri"/>
                <a:ea typeface="+mj-ea"/>
                <a:cs typeface="Calibri"/>
              </a:rPr>
              <a:t>Problem Statement</a:t>
            </a:r>
            <a:br>
              <a:rPr lang="en-GB" sz="1300" b="1" i="0" dirty="0">
                <a:latin typeface="Calibri"/>
                <a:ea typeface="+mj-ea"/>
                <a:cs typeface="Calibri"/>
              </a:rPr>
            </a:br>
            <a:endParaRPr lang="en-GB" sz="1300" b="1" i="0" dirty="0">
              <a:latin typeface="Calibri"/>
              <a:ea typeface="+mj-ea"/>
              <a:cs typeface="Calibri"/>
            </a:endParaRPr>
          </a:p>
        </p:txBody>
      </p:sp>
      <p:pic>
        <p:nvPicPr>
          <p:cNvPr id="1026" name="Picture 2" descr="169 Questionmark Stock Video Footage - 4K and HD Video Clips | Shutterstock">
            <a:extLst>
              <a:ext uri="{FF2B5EF4-FFF2-40B4-BE49-F238E27FC236}">
                <a16:creationId xmlns:a16="http://schemas.microsoft.com/office/drawing/2014/main" id="{AA98265E-3394-3982-0CE6-2CFC2BB79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8290" y="1114841"/>
            <a:ext cx="2508123" cy="140454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B2CFC80-F15A-5816-537E-244254C4C5FB}"/>
              </a:ext>
            </a:extLst>
          </p:cNvPr>
          <p:cNvSpPr txBox="1"/>
          <p:nvPr/>
        </p:nvSpPr>
        <p:spPr>
          <a:xfrm>
            <a:off x="2501900" y="1339528"/>
            <a:ext cx="2899410" cy="952309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/>
          <a:p>
            <a:pPr algn="ctr">
              <a:spcBef>
                <a:spcPts val="434"/>
              </a:spcBef>
              <a:buClr>
                <a:srgbClr val="003476"/>
              </a:buClr>
              <a:tabLst>
                <a:tab pos="448945" algn="l"/>
              </a:tabLst>
            </a:pPr>
            <a:r>
              <a:rPr lang="en-GB" sz="1100" i="0" spc="-10" dirty="0">
                <a:solidFill>
                  <a:schemeClr val="tx2"/>
                </a:solidFill>
                <a:latin typeface="+mj-lt"/>
                <a:ea typeface="+mn-ea"/>
                <a:cs typeface="Tahoma"/>
              </a:rPr>
              <a:t>Key Challenge: </a:t>
            </a:r>
          </a:p>
          <a:p>
            <a:pPr algn="ctr">
              <a:spcBef>
                <a:spcPts val="434"/>
              </a:spcBef>
              <a:buClr>
                <a:srgbClr val="003476"/>
              </a:buClr>
              <a:tabLst>
                <a:tab pos="448945" algn="l"/>
              </a:tabLst>
            </a:pPr>
            <a:r>
              <a:rPr lang="en-GB" sz="1100" b="0" i="0" spc="-10" dirty="0">
                <a:solidFill>
                  <a:srgbClr val="3F3F3F"/>
                </a:solidFill>
                <a:latin typeface="+mj-lt"/>
                <a:ea typeface="+mn-ea"/>
                <a:cs typeface="Tahoma"/>
                <a:sym typeface="Wingdings" panose="05000000000000000000" pitchFamily="2" charset="2"/>
              </a:rPr>
              <a:t> </a:t>
            </a:r>
            <a:r>
              <a:rPr lang="en-GB" sz="1100" b="0" i="0" spc="-1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Is it practical for red team operators to use a virtual platform to simulate hardware-based attacks?</a:t>
            </a:r>
            <a:endParaRPr lang="en-US" sz="1100" b="0" i="0" spc="-10" dirty="0">
              <a:solidFill>
                <a:srgbClr val="3F3F3F"/>
              </a:solidFill>
              <a:latin typeface="+mj-lt"/>
              <a:ea typeface="+mn-ea"/>
              <a:cs typeface="Tahom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6B2366-1F3D-CA2B-6D2B-AD6A577031F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1894" y="3016594"/>
            <a:ext cx="238759" cy="154305"/>
          </a:xfrm>
        </p:spPr>
        <p:txBody>
          <a:bodyPr wrap="square" lIns="0" tIns="0" rIns="0" bIns="0">
            <a:normAutofit/>
          </a:bodyPr>
          <a:lstStyle/>
          <a:p>
            <a:pPr marL="38100">
              <a:spcBef>
                <a:spcPts val="105"/>
              </a:spcBef>
            </a:pPr>
            <a:fld id="{81D60167-4931-47E6-BA6A-407CBD079E47}" type="slidenum">
              <a:rPr lang="en-US" spc="-30" smtClean="0"/>
              <a:pPr marL="38100">
                <a:spcBef>
                  <a:spcPts val="105"/>
                </a:spcBef>
              </a:pPr>
              <a:t>4</a:t>
            </a:fld>
            <a:r>
              <a:rPr lang="en-US" spc="-30" dirty="0"/>
              <a:t>/18</a:t>
            </a:r>
          </a:p>
        </p:txBody>
      </p:sp>
    </p:spTree>
    <p:extLst>
      <p:ext uri="{BB962C8B-B14F-4D97-AF65-F5344CB8AC3E}">
        <p14:creationId xmlns:p14="http://schemas.microsoft.com/office/powerpoint/2010/main" val="1292747690"/>
      </p:ext>
    </p:extLst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295" y="244396"/>
            <a:ext cx="1897380" cy="22249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639"/>
              </a:lnSpc>
              <a:spcBef>
                <a:spcPts val="135"/>
              </a:spcBef>
            </a:pPr>
            <a:r>
              <a:rPr lang="en-GB" dirty="0"/>
              <a:t>Objectives</a:t>
            </a:r>
            <a:endParaRPr sz="900" dirty="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1068" y="1012825"/>
            <a:ext cx="4323664" cy="1497204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38100" algn="just">
              <a:lnSpc>
                <a:spcPct val="100000"/>
              </a:lnSpc>
              <a:spcBef>
                <a:spcPts val="434"/>
              </a:spcBef>
            </a:pPr>
            <a:r>
              <a:rPr lang="en-GB" sz="1100" spc="-60" dirty="0">
                <a:solidFill>
                  <a:srgbClr val="3F3F3F"/>
                </a:solidFill>
                <a:latin typeface="+mj-lt"/>
                <a:cs typeface="Tahoma"/>
              </a:rPr>
              <a:t>This thesis aims to develop and evaluate Adversary Virtual Platforms (AVPs) for security testing of ARM based embedded systems.</a:t>
            </a:r>
          </a:p>
          <a:p>
            <a:pPr marL="38100" algn="just">
              <a:lnSpc>
                <a:spcPct val="100000"/>
              </a:lnSpc>
              <a:spcBef>
                <a:spcPts val="434"/>
              </a:spcBef>
            </a:pPr>
            <a:r>
              <a:rPr lang="en-GB" sz="1100" spc="-60" dirty="0">
                <a:solidFill>
                  <a:schemeClr val="tx2"/>
                </a:solidFill>
                <a:latin typeface="+mj-lt"/>
                <a:cs typeface="Tahoma"/>
              </a:rPr>
              <a:t>Main Goals:</a:t>
            </a:r>
          </a:p>
          <a:p>
            <a:pPr marL="209550" lvl="6" indent="-171450" algn="just">
              <a:spcBef>
                <a:spcPts val="434"/>
              </a:spcBef>
              <a:buFont typeface="Arial" panose="020B0604020202020204" pitchFamily="34" charset="0"/>
              <a:buChar char="•"/>
            </a:pPr>
            <a:r>
              <a:rPr lang="en-GB" sz="1100" spc="-60" dirty="0">
                <a:solidFill>
                  <a:srgbClr val="3F3F3F"/>
                </a:solidFill>
                <a:latin typeface="+mj-lt"/>
                <a:cs typeface="Tahoma"/>
              </a:rPr>
              <a:t>Simulate realistic attack scenarios in controlled environments</a:t>
            </a:r>
          </a:p>
          <a:p>
            <a:pPr marL="209550" lvl="8" indent="-171450" algn="just">
              <a:spcBef>
                <a:spcPts val="434"/>
              </a:spcBef>
              <a:buFont typeface="Arial" panose="020B0604020202020204" pitchFamily="34" charset="0"/>
              <a:buChar char="•"/>
            </a:pPr>
            <a:r>
              <a:rPr lang="en-GB" sz="1100" spc="-60" dirty="0">
                <a:solidFill>
                  <a:srgbClr val="3F3F3F"/>
                </a:solidFill>
                <a:latin typeface="+mj-lt"/>
                <a:cs typeface="Tahoma"/>
              </a:rPr>
              <a:t>Demonstrate Spectre vulnerability exploitation</a:t>
            </a:r>
          </a:p>
          <a:p>
            <a:pPr marL="209550" lvl="8" indent="-171450" algn="just">
              <a:spcBef>
                <a:spcPts val="434"/>
              </a:spcBef>
              <a:buFont typeface="Arial" panose="020B0604020202020204" pitchFamily="34" charset="0"/>
              <a:buChar char="•"/>
            </a:pPr>
            <a:r>
              <a:rPr lang="en-GB" sz="1100" spc="-60" dirty="0">
                <a:solidFill>
                  <a:srgbClr val="3F3F3F"/>
                </a:solidFill>
                <a:latin typeface="+mj-lt"/>
                <a:cs typeface="Tahoma"/>
              </a:rPr>
              <a:t>Explore ret2ns attack in </a:t>
            </a:r>
            <a:r>
              <a:rPr lang="en-GB" sz="1100" spc="-60" dirty="0" err="1">
                <a:solidFill>
                  <a:srgbClr val="3F3F3F"/>
                </a:solidFill>
                <a:latin typeface="+mj-lt"/>
                <a:cs typeface="Tahoma"/>
              </a:rPr>
              <a:t>TrustZone</a:t>
            </a:r>
            <a:r>
              <a:rPr lang="en-GB" sz="1100" spc="-60" dirty="0">
                <a:solidFill>
                  <a:srgbClr val="3F3F3F"/>
                </a:solidFill>
                <a:latin typeface="+mj-lt"/>
                <a:cs typeface="Tahoma"/>
              </a:rPr>
              <a:t>-M systems</a:t>
            </a:r>
          </a:p>
          <a:p>
            <a:pPr marL="209550" lvl="8" indent="-171450" algn="just">
              <a:spcBef>
                <a:spcPts val="434"/>
              </a:spcBef>
              <a:buFont typeface="Arial" panose="020B0604020202020204" pitchFamily="34" charset="0"/>
              <a:buChar char="•"/>
            </a:pPr>
            <a:r>
              <a:rPr lang="en-GB" sz="1100" spc="-60" dirty="0">
                <a:solidFill>
                  <a:srgbClr val="3F3F3F"/>
                </a:solidFill>
                <a:latin typeface="+mj-lt"/>
                <a:cs typeface="Tahoma"/>
              </a:rPr>
              <a:t>Provide cost-effective alternative to physical hardware testing</a:t>
            </a:r>
            <a:endParaRPr sz="1100" dirty="0">
              <a:latin typeface="+mj-lt"/>
              <a:cs typeface="Tahom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9B3E5B-8DEE-C17D-4F81-15A33C008E4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1894" y="3016594"/>
            <a:ext cx="238759" cy="123111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lang="en-US" spc="-30" smtClean="0"/>
              <a:t>5</a:t>
            </a:fld>
            <a:r>
              <a:rPr lang="en-US" spc="-30" dirty="0"/>
              <a:t>/18</a:t>
            </a: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294" y="244396"/>
            <a:ext cx="4177806" cy="378104"/>
          </a:xfr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90000"/>
              </a:lnSpc>
              <a:spcBef>
                <a:spcPts val="135"/>
              </a:spcBef>
            </a:pPr>
            <a:r>
              <a:rPr lang="en-US" b="1" i="0" dirty="0">
                <a:latin typeface="Calibri"/>
                <a:ea typeface="+mj-ea"/>
                <a:cs typeface="Calibri"/>
              </a:rPr>
              <a:t>Background - Embedded Systems Security Why Security Matters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A4B661-1AEC-2A09-83BD-523C6B02ECA7}"/>
              </a:ext>
            </a:extLst>
          </p:cNvPr>
          <p:cNvSpPr txBox="1"/>
          <p:nvPr/>
        </p:nvSpPr>
        <p:spPr>
          <a:xfrm>
            <a:off x="300417" y="998780"/>
            <a:ext cx="1401439" cy="324196"/>
          </a:xfrm>
          <a:prstGeom prst="rect">
            <a:avLst/>
          </a:prstGeom>
        </p:spPr>
        <p:txBody>
          <a:bodyPr wrap="square" lIns="0" tIns="0" rIns="0" bIns="0">
            <a:normAutofit fontScale="70000" lnSpcReduction="20000"/>
          </a:bodyPr>
          <a:lstStyle/>
          <a:p>
            <a:endParaRPr lang="en-US" sz="1100" dirty="0"/>
          </a:p>
          <a:p>
            <a:pPr algn="l"/>
            <a:r>
              <a:rPr lang="en-US" sz="1100" b="1" dirty="0">
                <a:solidFill>
                  <a:schemeClr val="tx2"/>
                </a:solidFill>
                <a:latin typeface="+mj-lt"/>
              </a:rPr>
              <a:t>Memory attacks</a:t>
            </a:r>
            <a:r>
              <a:rPr lang="en-US" sz="11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corrupt execution flow</a:t>
            </a:r>
          </a:p>
        </p:txBody>
      </p:sp>
      <p:pic>
        <p:nvPicPr>
          <p:cNvPr id="4" name="Picture 3" descr="A diagram of a major threat categories">
            <a:extLst>
              <a:ext uri="{FF2B5EF4-FFF2-40B4-BE49-F238E27FC236}">
                <a16:creationId xmlns:a16="http://schemas.microsoft.com/office/drawing/2014/main" id="{364163E7-1CC9-81F0-C912-B533F87B35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199" y="1155472"/>
            <a:ext cx="1945894" cy="1298884"/>
          </a:xfrm>
          <a:prstGeom prst="rect">
            <a:avLst/>
          </a:prstGeom>
          <a:noFill/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2FA0B-9D4E-C4DB-3107-1A1058A7BA5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1894" y="3016594"/>
            <a:ext cx="238759" cy="123111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lang="en-US" spc="-30" smtClean="0"/>
              <a:t>6</a:t>
            </a:fld>
            <a:r>
              <a:rPr lang="en-US" spc="-30" dirty="0"/>
              <a:t>/18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16DA2A-3CC4-CF4A-680D-F8C77E094673}"/>
              </a:ext>
            </a:extLst>
          </p:cNvPr>
          <p:cNvSpPr txBox="1"/>
          <p:nvPr/>
        </p:nvSpPr>
        <p:spPr>
          <a:xfrm>
            <a:off x="3943655" y="991601"/>
            <a:ext cx="15836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chemeClr val="tx2"/>
                </a:solidFill>
                <a:latin typeface="+mj-lt"/>
              </a:rPr>
              <a:t>Side-channels</a:t>
            </a:r>
            <a:r>
              <a:rPr lang="en-US" sz="800" dirty="0">
                <a:latin typeface="+mj-lt"/>
              </a:rPr>
              <a:t>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exploit CPU timing </a:t>
            </a:r>
          </a:p>
          <a:p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behaviors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A5DF9D-886D-AA05-32FA-5A95323F115A}"/>
              </a:ext>
            </a:extLst>
          </p:cNvPr>
          <p:cNvSpPr txBox="1"/>
          <p:nvPr/>
        </p:nvSpPr>
        <p:spPr>
          <a:xfrm>
            <a:off x="3953936" y="2203186"/>
            <a:ext cx="15631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chemeClr val="tx2"/>
                </a:solidFill>
                <a:latin typeface="+mj-lt"/>
              </a:rPr>
              <a:t>Privilege breaches</a:t>
            </a:r>
            <a:r>
              <a:rPr lang="en-US" sz="8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bypass hardware isolation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6E92BC-0A16-65CF-54EE-3B90016D1A30}"/>
              </a:ext>
            </a:extLst>
          </p:cNvPr>
          <p:cNvSpPr txBox="1"/>
          <p:nvPr/>
        </p:nvSpPr>
        <p:spPr>
          <a:xfrm>
            <a:off x="215947" y="2047751"/>
            <a:ext cx="15416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US" sz="800" b="1" dirty="0">
                <a:solidFill>
                  <a:schemeClr val="tx2"/>
                </a:solidFill>
                <a:latin typeface="+mj-lt"/>
              </a:rPr>
              <a:t>Supply chain</a:t>
            </a:r>
            <a:endParaRPr lang="en-US" sz="800" dirty="0">
              <a:latin typeface="+mj-lt"/>
            </a:endParaRPr>
          </a:p>
          <a:p>
            <a:pPr algn="l" rtl="0"/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understanding attacks at the microarchitectural level which gem5 enables through detailed simulation and analysis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7E41C767-A540-060B-D7D8-30B257A4D593}"/>
              </a:ext>
            </a:extLst>
          </p:cNvPr>
          <p:cNvSpPr/>
          <p:nvPr/>
        </p:nvSpPr>
        <p:spPr>
          <a:xfrm>
            <a:off x="3666756" y="1127237"/>
            <a:ext cx="304800" cy="1719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E849010-D5CB-B60D-9F14-4EDDA6567A9F}"/>
              </a:ext>
            </a:extLst>
          </p:cNvPr>
          <p:cNvSpPr/>
          <p:nvPr/>
        </p:nvSpPr>
        <p:spPr>
          <a:xfrm>
            <a:off x="3666756" y="2302190"/>
            <a:ext cx="304800" cy="1719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EB92F228-1F88-FD69-D6CB-1A5DCAC46795}"/>
              </a:ext>
            </a:extLst>
          </p:cNvPr>
          <p:cNvSpPr/>
          <p:nvPr/>
        </p:nvSpPr>
        <p:spPr>
          <a:xfrm rot="10800000">
            <a:off x="1656847" y="2315722"/>
            <a:ext cx="304800" cy="1719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57591C6-3CE2-A87B-8C7B-6CD326BAE650}"/>
              </a:ext>
            </a:extLst>
          </p:cNvPr>
          <p:cNvSpPr/>
          <p:nvPr/>
        </p:nvSpPr>
        <p:spPr>
          <a:xfrm rot="10800000">
            <a:off x="1656847" y="1121746"/>
            <a:ext cx="304800" cy="1719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89A850-7E15-3A9F-0FC1-EFF02B761B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6C740F4-5BCC-DE6B-C867-D53D4AEBACE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7294" y="244396"/>
            <a:ext cx="3644405" cy="378104"/>
          </a:xfrm>
        </p:spPr>
        <p:txBody>
          <a:bodyPr vert="horz" wrap="square" lIns="0" tIns="0" rIns="0" bIns="0" rtlCol="0">
            <a:normAutofit/>
          </a:bodyPr>
          <a:lstStyle/>
          <a:p>
            <a:pPr marL="12700">
              <a:lnSpc>
                <a:spcPct val="90000"/>
              </a:lnSpc>
              <a:spcBef>
                <a:spcPts val="135"/>
              </a:spcBef>
            </a:pPr>
            <a:r>
              <a:rPr lang="en-US" sz="1300" b="1" i="0" dirty="0">
                <a:latin typeface="Calibri"/>
                <a:ea typeface="+mj-ea"/>
                <a:cs typeface="Calibri"/>
              </a:rPr>
              <a:t>Virtual Platform -  why gem5 Simulator</a:t>
            </a:r>
            <a:endParaRPr lang="en-US" sz="1300" b="1" i="0" spc="-20" dirty="0">
              <a:latin typeface="Calibri"/>
              <a:ea typeface="+mj-ea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5FE297-B19C-2EF0-250D-2DA7885873B3}"/>
              </a:ext>
            </a:extLst>
          </p:cNvPr>
          <p:cNvSpPr txBox="1"/>
          <p:nvPr/>
        </p:nvSpPr>
        <p:spPr>
          <a:xfrm>
            <a:off x="292039" y="959960"/>
            <a:ext cx="2743261" cy="1714310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100" b="0" i="0" dirty="0">
                <a:solidFill>
                  <a:schemeClr val="tx2"/>
                </a:solidFill>
                <a:latin typeface="+mj-lt"/>
                <a:ea typeface="+mn-ea"/>
                <a:cs typeface="Tahoma"/>
              </a:rPr>
              <a:t>gem5: A Powerful Research Tool</a:t>
            </a:r>
          </a:p>
          <a:p>
            <a:pPr marL="171450" lvl="4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Open-source computer architecture simulator</a:t>
            </a:r>
          </a:p>
          <a:p>
            <a:pPr lvl="4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Supports multiple ISAs including ARM</a:t>
            </a:r>
          </a:p>
          <a:p>
            <a:pPr lvl="4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Full-system simulation mode</a:t>
            </a:r>
          </a:p>
          <a:p>
            <a:pPr lvl="4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System Emulation simulation mode </a:t>
            </a:r>
            <a:endParaRPr lang="en-US" sz="1100" b="0" i="0" dirty="0">
              <a:solidFill>
                <a:srgbClr val="3F3F3F"/>
              </a:solidFill>
              <a:latin typeface="+mj-lt"/>
              <a:ea typeface="+mn-ea"/>
              <a:cs typeface="Tahoma"/>
            </a:endParaRPr>
          </a:p>
          <a:p>
            <a:pPr lvl="4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Detailed microarchitectural modelling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B5CD80-064B-9E5C-4681-EB6649ECE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9387" y="766839"/>
            <a:ext cx="2508123" cy="2100552"/>
          </a:xfrm>
          <a:prstGeom prst="rect">
            <a:avLst/>
          </a:prstGeom>
          <a:noFill/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98E40E5-040C-5036-289D-CAF9D4CB898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1894" y="3016594"/>
            <a:ext cx="238759" cy="123111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lang="en-US" spc="-30" smtClean="0"/>
              <a:t>7</a:t>
            </a:fld>
            <a:r>
              <a:rPr lang="en-US" spc="-30" dirty="0"/>
              <a:t>/18</a:t>
            </a:r>
          </a:p>
        </p:txBody>
      </p:sp>
    </p:spTree>
    <p:extLst>
      <p:ext uri="{BB962C8B-B14F-4D97-AF65-F5344CB8AC3E}">
        <p14:creationId xmlns:p14="http://schemas.microsoft.com/office/powerpoint/2010/main" val="763543538"/>
      </p:ext>
    </p:extLst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F21EC6-15A9-8BF4-981C-DFB5A74BAE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B9C4EA85-BEA6-B6D0-DD20-AC009F97EF6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7294" y="244396"/>
            <a:ext cx="3339605" cy="378104"/>
          </a:xfrm>
        </p:spPr>
        <p:txBody>
          <a:bodyPr vert="horz" wrap="square" lIns="0" tIns="0" rIns="0" bIns="0" rtlCol="0">
            <a:normAutofit/>
          </a:bodyPr>
          <a:lstStyle/>
          <a:p>
            <a:pPr marL="12700">
              <a:lnSpc>
                <a:spcPct val="90000"/>
              </a:lnSpc>
              <a:spcBef>
                <a:spcPts val="135"/>
              </a:spcBef>
            </a:pPr>
            <a:r>
              <a:rPr lang="en-GB" sz="1300" b="1" i="0" dirty="0">
                <a:latin typeface="Calibri"/>
                <a:ea typeface="+mj-ea"/>
                <a:cs typeface="Calibri"/>
              </a:rPr>
              <a:t>Virtual Platform - Simulation Setup</a:t>
            </a:r>
            <a:endParaRPr lang="en-GB" sz="1300" b="1" i="0" spc="-20" dirty="0">
              <a:latin typeface="Calibri"/>
              <a:ea typeface="+mj-ea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AEC9EF-2B8F-A9ED-EE16-ABFF679E9AF0}"/>
              </a:ext>
            </a:extLst>
          </p:cNvPr>
          <p:cNvSpPr txBox="1"/>
          <p:nvPr/>
        </p:nvSpPr>
        <p:spPr>
          <a:xfrm>
            <a:off x="520700" y="1165225"/>
            <a:ext cx="2508123" cy="1646491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900" b="0" i="0" dirty="0">
                <a:solidFill>
                  <a:schemeClr val="tx2"/>
                </a:solidFill>
                <a:latin typeface="+mj-lt"/>
                <a:ea typeface="+mn-ea"/>
                <a:cs typeface="Tahoma"/>
              </a:rPr>
              <a:t>Full System Configuration: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Guest OS: Linux (vmlinux.arm64)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Bootloader: </a:t>
            </a:r>
            <a:r>
              <a:rPr lang="en-US" sz="900" b="0" i="0" dirty="0" err="1">
                <a:solidFill>
                  <a:srgbClr val="3F3F3F"/>
                </a:solidFill>
                <a:latin typeface="+mj-lt"/>
                <a:ea typeface="+mn-ea"/>
                <a:cs typeface="Tahoma"/>
              </a:rPr>
              <a:t>bbl-riscv_pkRoot</a:t>
            </a:r>
            <a:endParaRPr lang="en-US" sz="900" b="0" i="0" dirty="0">
              <a:solidFill>
                <a:srgbClr val="3F3F3F"/>
              </a:solidFill>
              <a:latin typeface="+mj-lt"/>
              <a:ea typeface="+mn-ea"/>
              <a:cs typeface="Tahoma"/>
            </a:endParaRP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 Filesystem: </a:t>
            </a:r>
            <a:r>
              <a:rPr lang="en-US" sz="900" b="0" i="0" dirty="0" err="1">
                <a:solidFill>
                  <a:srgbClr val="3F3F3F"/>
                </a:solidFill>
                <a:latin typeface="+mj-lt"/>
                <a:ea typeface="+mn-ea"/>
                <a:cs typeface="Tahoma"/>
              </a:rPr>
              <a:t>Linaro</a:t>
            </a: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 Minimal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 AArch64CPU Model: Out-of-Order (O3)Cores: 3</a:t>
            </a:r>
            <a:endParaRPr lang="en-US" sz="900" dirty="0">
              <a:solidFill>
                <a:srgbClr val="3F3F3F"/>
              </a:solidFill>
              <a:latin typeface="+mj-lt"/>
              <a:ea typeface="+mn-ea"/>
              <a:cs typeface="Tahoma"/>
            </a:endParaRP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Memory: 2GB DDR3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8C25C57-96B3-C337-566A-5A82CF212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9387" y="954948"/>
            <a:ext cx="2508123" cy="1724334"/>
          </a:xfrm>
          <a:prstGeom prst="rect">
            <a:avLst/>
          </a:prstGeom>
          <a:noFill/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BA89B-A3F1-3A32-A1B4-FE7021FC1A0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1894" y="3016594"/>
            <a:ext cx="238759" cy="123111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lang="en-US" spc="-30" smtClean="0"/>
              <a:t>8</a:t>
            </a:fld>
            <a:r>
              <a:rPr lang="en-US" spc="-30" dirty="0"/>
              <a:t>/18</a:t>
            </a:r>
          </a:p>
        </p:txBody>
      </p:sp>
    </p:spTree>
    <p:extLst>
      <p:ext uri="{BB962C8B-B14F-4D97-AF65-F5344CB8AC3E}">
        <p14:creationId xmlns:p14="http://schemas.microsoft.com/office/powerpoint/2010/main" val="864616714"/>
      </p:ext>
    </p:extLst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3173F3-553F-AD0B-2355-7B869BEE9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4A712B1C-1AF6-B0C8-EAF0-8D866FF838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7295" y="244396"/>
            <a:ext cx="1897380" cy="378104"/>
          </a:xfrm>
        </p:spPr>
        <p:txBody>
          <a:bodyPr vert="horz" wrap="square" lIns="0" tIns="0" rIns="0" bIns="0" rtlCol="0">
            <a:normAutofit/>
          </a:bodyPr>
          <a:lstStyle/>
          <a:p>
            <a:pPr marL="12700">
              <a:spcBef>
                <a:spcPts val="135"/>
              </a:spcBef>
            </a:pPr>
            <a:r>
              <a:rPr lang="en-GB" sz="1300" b="1" i="0">
                <a:latin typeface="Calibri"/>
                <a:ea typeface="+mj-ea"/>
                <a:cs typeface="Calibri"/>
              </a:rPr>
              <a:t>Spectre Attack - Overview</a:t>
            </a:r>
            <a:endParaRPr lang="en-GB" sz="1300" b="1" i="0" spc="-20">
              <a:latin typeface="Calibri"/>
              <a:ea typeface="+mj-ea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5F0B59-9194-A0DC-2E55-42727CAC68A3}"/>
              </a:ext>
            </a:extLst>
          </p:cNvPr>
          <p:cNvSpPr txBox="1"/>
          <p:nvPr/>
        </p:nvSpPr>
        <p:spPr>
          <a:xfrm>
            <a:off x="853610" y="1184370"/>
            <a:ext cx="3172290" cy="754920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900" b="0" i="0" dirty="0">
                <a:solidFill>
                  <a:schemeClr val="tx2"/>
                </a:solidFill>
                <a:latin typeface="+mj-lt"/>
                <a:ea typeface="+mn-ea"/>
                <a:cs typeface="Tahoma"/>
              </a:rPr>
              <a:t>What is </a:t>
            </a:r>
            <a:r>
              <a:rPr lang="en-US" sz="900" b="0" i="0" dirty="0" err="1">
                <a:solidFill>
                  <a:schemeClr val="tx2"/>
                </a:solidFill>
                <a:latin typeface="+mj-lt"/>
                <a:ea typeface="+mn-ea"/>
                <a:cs typeface="Tahoma"/>
              </a:rPr>
              <a:t>Spectre</a:t>
            </a:r>
            <a:r>
              <a:rPr lang="en-US" sz="900" b="0" i="0" dirty="0">
                <a:solidFill>
                  <a:schemeClr val="tx2"/>
                </a:solidFill>
                <a:latin typeface="+mj-lt"/>
                <a:ea typeface="+mn-ea"/>
                <a:cs typeface="Tahoma"/>
              </a:rPr>
              <a:t>?</a:t>
            </a:r>
          </a:p>
          <a:p>
            <a:pPr>
              <a:spcAft>
                <a:spcPts val="600"/>
              </a:spcAft>
            </a:pPr>
            <a:r>
              <a:rPr lang="en-US" sz="900" b="0" i="0" dirty="0">
                <a:solidFill>
                  <a:srgbClr val="3F3F3F"/>
                </a:solidFill>
                <a:latin typeface="+mj-lt"/>
                <a:ea typeface="+mn-ea"/>
                <a:cs typeface="Tahoma"/>
              </a:rPr>
              <a:t>A microarchitectural attack exploiting speculative execution to leak sensitive information.</a:t>
            </a:r>
          </a:p>
          <a:p>
            <a:pPr>
              <a:spcAft>
                <a:spcPts val="600"/>
              </a:spcAft>
            </a:pPr>
            <a:endParaRPr lang="en-US" sz="1100" b="0" i="0" dirty="0">
              <a:solidFill>
                <a:srgbClr val="3F3F3F"/>
              </a:solidFill>
              <a:latin typeface="Tahoma"/>
              <a:ea typeface="+mn-ea"/>
              <a:cs typeface="Tahoma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009CF25-F10B-A82B-2E64-0F978618C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02100" y="1012825"/>
            <a:ext cx="778917" cy="92646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DD9E4A-CCFD-72A0-1C4E-4B4BF8B8B13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1894" y="3016594"/>
            <a:ext cx="238759" cy="154305"/>
          </a:xfrm>
        </p:spPr>
        <p:txBody>
          <a:bodyPr wrap="square" lIns="0" tIns="0" rIns="0" bIns="0">
            <a:normAutofit/>
          </a:bodyPr>
          <a:lstStyle/>
          <a:p>
            <a:pPr marL="38100">
              <a:spcBef>
                <a:spcPts val="105"/>
              </a:spcBef>
            </a:pPr>
            <a:fld id="{81D60167-4931-47E6-BA6A-407CBD079E47}" type="slidenum">
              <a:rPr lang="en-US" spc="-30" smtClean="0"/>
              <a:pPr marL="38100">
                <a:spcBef>
                  <a:spcPts val="105"/>
                </a:spcBef>
              </a:pPr>
              <a:t>9</a:t>
            </a:fld>
            <a:r>
              <a:rPr lang="en-US" spc="-30" dirty="0"/>
              <a:t>/18</a:t>
            </a:r>
          </a:p>
        </p:txBody>
      </p:sp>
    </p:spTree>
    <p:extLst>
      <p:ext uri="{BB962C8B-B14F-4D97-AF65-F5344CB8AC3E}">
        <p14:creationId xmlns:p14="http://schemas.microsoft.com/office/powerpoint/2010/main" val="401232173"/>
      </p:ext>
    </p:extLst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684</Words>
  <Application>Microsoft Office PowerPoint</Application>
  <PresentationFormat>Custom</PresentationFormat>
  <Paragraphs>157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Aptos</vt:lpstr>
      <vt:lpstr>Arial</vt:lpstr>
      <vt:lpstr>Calibri</vt:lpstr>
      <vt:lpstr>Lucida Sans Unicode</vt:lpstr>
      <vt:lpstr>Tahoma</vt:lpstr>
      <vt:lpstr>Wingdings</vt:lpstr>
      <vt:lpstr>Office Theme</vt:lpstr>
      <vt:lpstr>Adversary Virtual Platform in Embedded System Environment for RED TEAM</vt:lpstr>
      <vt:lpstr>PowerPoint Presentation</vt:lpstr>
      <vt:lpstr>Problem Statement </vt:lpstr>
      <vt:lpstr>Problem Statement </vt:lpstr>
      <vt:lpstr>Objectives</vt:lpstr>
      <vt:lpstr>Background - Embedded Systems Security Why Security Matters</vt:lpstr>
      <vt:lpstr>Virtual Platform -  why gem5 Simulator</vt:lpstr>
      <vt:lpstr>Virtual Platform - Simulation Setup</vt:lpstr>
      <vt:lpstr>Spectre Attack - Overview</vt:lpstr>
      <vt:lpstr>Spectre Attack - Overview</vt:lpstr>
      <vt:lpstr>Spectre Attack - Simulation Process</vt:lpstr>
      <vt:lpstr>Spectre Attack - Results</vt:lpstr>
      <vt:lpstr> ret2ns Attack - Overview</vt:lpstr>
      <vt:lpstr>ret2ns Attack - Simulation Challenges</vt:lpstr>
      <vt:lpstr>Comparison</vt:lpstr>
      <vt:lpstr>Comparison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Politecnico di Torino Beamer Presentation Theme - Using LaTeX to prepare slides</dc:title>
  <dc:creator>Mattia Ippoliti</dc:creator>
  <cp:lastModifiedBy>Sanan  Ismail</cp:lastModifiedBy>
  <cp:revision>20</cp:revision>
  <dcterms:created xsi:type="dcterms:W3CDTF">2025-10-05T12:51:33Z</dcterms:created>
  <dcterms:modified xsi:type="dcterms:W3CDTF">2025-10-11T11:18:11Z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2022-12-11T00:00:00Z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2025-10-05T00:00:00Z</vt:filetime>
  </property>
  <property fmtid="{D5CDD505-2E9C-101B-9397-08002B2CF9AE}" pid="5" name="PTEX.Fullbanner">
    <vt:lpwstr>This is pdfTeX, Version 3.141592653-2.6-1.40.23 (TeX Live 2021) kpathsea version 6.3.3</vt:lpwstr>
  </property>
  <property fmtid="{D5CDD505-2E9C-101B-9397-08002B2CF9AE}" pid="6" name="Producer">
    <vt:lpwstr>pdfTeX-1.40.23</vt:lpwstr>
  </property>
</Properties>
</file>