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8" r:id="rId1"/>
  </p:sldMasterIdLst>
  <p:notesMasterIdLst>
    <p:notesMasterId r:id="rId40"/>
  </p:notesMasterIdLst>
  <p:handoutMasterIdLst>
    <p:handoutMasterId r:id="rId41"/>
  </p:handoutMasterIdLst>
  <p:sldIdLst>
    <p:sldId id="256" r:id="rId2"/>
    <p:sldId id="336" r:id="rId3"/>
    <p:sldId id="342" r:id="rId4"/>
    <p:sldId id="312" r:id="rId5"/>
    <p:sldId id="359" r:id="rId6"/>
    <p:sldId id="313" r:id="rId7"/>
    <p:sldId id="315" r:id="rId8"/>
    <p:sldId id="331" r:id="rId9"/>
    <p:sldId id="326" r:id="rId10"/>
    <p:sldId id="316" r:id="rId11"/>
    <p:sldId id="317" r:id="rId12"/>
    <p:sldId id="356" r:id="rId13"/>
    <p:sldId id="323" r:id="rId14"/>
    <p:sldId id="338" r:id="rId15"/>
    <p:sldId id="325" r:id="rId16"/>
    <p:sldId id="327" r:id="rId17"/>
    <p:sldId id="318" r:id="rId18"/>
    <p:sldId id="333" r:id="rId19"/>
    <p:sldId id="332" r:id="rId20"/>
    <p:sldId id="334" r:id="rId21"/>
    <p:sldId id="328" r:id="rId22"/>
    <p:sldId id="319" r:id="rId23"/>
    <p:sldId id="339" r:id="rId24"/>
    <p:sldId id="350" r:id="rId25"/>
    <p:sldId id="346" r:id="rId26"/>
    <p:sldId id="347" r:id="rId27"/>
    <p:sldId id="348" r:id="rId28"/>
    <p:sldId id="358" r:id="rId29"/>
    <p:sldId id="329" r:id="rId30"/>
    <p:sldId id="320" r:id="rId31"/>
    <p:sldId id="351" r:id="rId32"/>
    <p:sldId id="361" r:id="rId33"/>
    <p:sldId id="335" r:id="rId34"/>
    <p:sldId id="357" r:id="rId35"/>
    <p:sldId id="352" r:id="rId36"/>
    <p:sldId id="353" r:id="rId37"/>
    <p:sldId id="354" r:id="rId38"/>
    <p:sldId id="345" r:id="rId39"/>
  </p:sldIdLst>
  <p:sldSz cx="9144000" cy="5143500" type="screen16x9"/>
  <p:notesSz cx="6858000" cy="9144000"/>
  <p:embeddedFontLst>
    <p:embeddedFont>
      <p:font typeface="Albert Sans" panose="020B0604020202020204"/>
      <p:regular r:id="rId42"/>
      <p:bold r:id="rId43"/>
      <p:italic r:id="rId44"/>
      <p:boldItalic r:id="rId45"/>
    </p:embeddedFont>
    <p:embeddedFont>
      <p:font typeface="Albert Sans Medium"/>
      <p:regular r:id="rId46"/>
      <p:bold r:id="rId47"/>
      <p:italic r:id="rId48"/>
      <p:boldItalic r:id="rId49"/>
    </p:embeddedFont>
    <p:embeddedFont>
      <p:font typeface="Albert Sans SemiBold" panose="020B0604020202020204"/>
      <p:regular r:id="rId50"/>
      <p:bold r:id="rId51"/>
      <p:italic r:id="rId52"/>
      <p:boldItalic r:id="rId53"/>
    </p:embeddedFont>
    <p:embeddedFont>
      <p:font typeface="Aptos Narrow" panose="020B0004020202020204" pitchFamily="34" charset="0"/>
      <p:regular r:id="rId54"/>
      <p:bold r:id="rId55"/>
      <p:italic r:id="rId56"/>
      <p:boldItalic r:id="rId57"/>
    </p:embeddedFont>
    <p:embeddedFont>
      <p:font typeface="Cambria Math" panose="02040503050406030204" pitchFamily="18" charset="0"/>
      <p:regular r:id="rId5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A005"/>
    <a:srgbClr val="FFCC11"/>
    <a:srgbClr val="EAF604"/>
    <a:srgbClr val="757575"/>
    <a:srgbClr val="2A362D"/>
    <a:srgbClr val="B2BBDA"/>
    <a:srgbClr val="D8DCEC"/>
    <a:srgbClr val="525B55"/>
    <a:srgbClr val="BEC6DF"/>
    <a:srgbClr val="EFEE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8DB6F7EA-549B-4619-8C3C-383DC60898F1}">
  <a:tblStyle styleId="{8DB6F7EA-549B-4619-8C3C-383DC60898F1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DD0DBDA5-55D5-43B1-8255-E06EEEFC2019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38" d="100"/>
          <a:sy n="138" d="100"/>
        </p:scale>
        <p:origin x="308" y="6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2" d="100"/>
          <a:sy n="82" d="100"/>
        </p:scale>
        <p:origin x="325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1.fntdata"/><Relationship Id="rId47" Type="http://schemas.openxmlformats.org/officeDocument/2006/relationships/font" Target="fonts/font6.fntdata"/><Relationship Id="rId50" Type="http://schemas.openxmlformats.org/officeDocument/2006/relationships/font" Target="fonts/font9.fntdata"/><Relationship Id="rId55" Type="http://schemas.openxmlformats.org/officeDocument/2006/relationships/font" Target="fonts/font14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font" Target="fonts/font4.fntdata"/><Relationship Id="rId53" Type="http://schemas.openxmlformats.org/officeDocument/2006/relationships/font" Target="fonts/font12.fntdata"/><Relationship Id="rId58" Type="http://schemas.openxmlformats.org/officeDocument/2006/relationships/font" Target="fonts/font17.fntdata"/><Relationship Id="rId5" Type="http://schemas.openxmlformats.org/officeDocument/2006/relationships/slide" Target="slides/slide4.xml"/><Relationship Id="rId61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2.fntdata"/><Relationship Id="rId48" Type="http://schemas.openxmlformats.org/officeDocument/2006/relationships/font" Target="fonts/font7.fntdata"/><Relationship Id="rId56" Type="http://schemas.openxmlformats.org/officeDocument/2006/relationships/font" Target="fonts/font15.fntdata"/><Relationship Id="rId8" Type="http://schemas.openxmlformats.org/officeDocument/2006/relationships/slide" Target="slides/slide7.xml"/><Relationship Id="rId51" Type="http://schemas.openxmlformats.org/officeDocument/2006/relationships/font" Target="fonts/font10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5.fntdata"/><Relationship Id="rId59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handoutMaster" Target="handoutMasters/handoutMaster1.xml"/><Relationship Id="rId54" Type="http://schemas.openxmlformats.org/officeDocument/2006/relationships/font" Target="fonts/font13.fntdata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8.fntdata"/><Relationship Id="rId57" Type="http://schemas.openxmlformats.org/officeDocument/2006/relationships/font" Target="fonts/font16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font" Target="fonts/font3.fntdata"/><Relationship Id="rId52" Type="http://schemas.openxmlformats.org/officeDocument/2006/relationships/font" Target="fonts/font11.fntdata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it-IT" sz="1400" b="0" i="0" u="none" strike="noStrike" kern="1200" cap="none" spc="0" baseline="0" dirty="0">
                <a:solidFill>
                  <a:schemeClr val="dk1"/>
                </a:solidFill>
                <a:latin typeface="Albert Sans Medium"/>
                <a:ea typeface="Arial"/>
                <a:cs typeface="Arial"/>
                <a:sym typeface="Arial"/>
              </a:defRPr>
            </a:pPr>
            <a:r>
              <a:rPr lang="it-IT" sz="1400" b="0" i="0" u="none" strike="noStrike" cap="none" dirty="0">
                <a:solidFill>
                  <a:schemeClr val="dk1"/>
                </a:solidFill>
                <a:latin typeface="Albert Sans Medium"/>
                <a:ea typeface="Arial"/>
                <a:cs typeface="Arial"/>
                <a:sym typeface="Arial"/>
              </a:rPr>
              <a:t>Caduta da un’altezza compresa </a:t>
            </a:r>
          </a:p>
          <a:p>
            <a:pPr>
              <a:defRPr lang="it-IT" sz="1400" cap="none" dirty="0">
                <a:solidFill>
                  <a:schemeClr val="dk1"/>
                </a:solidFill>
                <a:latin typeface="Albert Sans Medium"/>
                <a:ea typeface="Arial"/>
                <a:cs typeface="Arial"/>
                <a:sym typeface="Arial"/>
              </a:defRPr>
            </a:pPr>
            <a:r>
              <a:rPr lang="it-IT" sz="1400" b="0" i="0" u="none" strike="noStrike" cap="none" dirty="0">
                <a:solidFill>
                  <a:schemeClr val="dk1"/>
                </a:solidFill>
                <a:latin typeface="Albert Sans Medium"/>
                <a:ea typeface="Arial"/>
                <a:cs typeface="Arial"/>
                <a:sym typeface="Arial"/>
              </a:rPr>
              <a:t>tra 1 e 2 metri</a:t>
            </a:r>
          </a:p>
        </c:rich>
      </c:tx>
      <c:layout>
        <c:manualLayout>
          <c:xMode val="edge"/>
          <c:yMode val="edge"/>
          <c:x val="0.28299097009029911"/>
          <c:y val="6.228573950828596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it-IT" sz="1400" b="0" i="0" u="none" strike="noStrike" kern="1200" cap="none" spc="0" baseline="0" dirty="0">
              <a:solidFill>
                <a:schemeClr val="dk1"/>
              </a:solidFill>
              <a:latin typeface="Albert Sans Medium"/>
              <a:ea typeface="Arial"/>
              <a:cs typeface="Arial"/>
              <a:sym typeface="Arial"/>
            </a:defRPr>
          </a:pPr>
          <a:endParaRPr lang="it-IT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Foglio1!$B$1</c:f>
              <c:strCache>
                <c:ptCount val="1"/>
                <c:pt idx="0">
                  <c:v>Caduta dall'alto</c:v>
                </c:pt>
              </c:strCache>
            </c:strRef>
          </c:tx>
          <c:dPt>
            <c:idx val="0"/>
            <c:bubble3D val="0"/>
            <c:spPr>
              <a:solidFill>
                <a:srgbClr val="B2BBDA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2071-4505-A9DE-F5F95ABF739D}"/>
              </c:ext>
            </c:extLst>
          </c:dPt>
          <c:dPt>
            <c:idx val="1"/>
            <c:bubble3D val="0"/>
            <c:spPr>
              <a:solidFill>
                <a:srgbClr val="2A362D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2-2071-4505-A9DE-F5F95ABF739D}"/>
              </c:ext>
            </c:extLst>
          </c:dPt>
          <c:dLbls>
            <c:dLbl>
              <c:idx val="0"/>
              <c:layout>
                <c:manualLayout>
                  <c:x val="3.0479695203047875E-2"/>
                  <c:y val="-0.39707158936532305"/>
                </c:manualLayout>
              </c:layout>
              <c:tx>
                <c:rich>
                  <a:bodyPr rot="0" spcFirstLastPara="1" vertOverflow="clip" horzOverflow="clip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97" b="0" i="0" u="none" strike="noStrike" kern="1200" baseline="0">
                        <a:solidFill>
                          <a:schemeClr val="dk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65C3CBCE-D504-47E4-A036-5B93A0AC9609}" type="CATEGORYNAME">
                      <a:rPr lang="en-US">
                        <a:solidFill>
                          <a:srgbClr val="2A362D"/>
                        </a:solidFill>
                      </a:rPr>
                      <a:pPr>
                        <a:defRPr/>
                      </a:pPr>
                      <a:t>[NOME CATEGORIA]</a:t>
                    </a:fld>
                    <a:r>
                      <a:rPr lang="en-US" baseline="0" dirty="0">
                        <a:solidFill>
                          <a:srgbClr val="2A362D"/>
                        </a:solidFill>
                      </a:rPr>
                      <a:t>
</a:t>
                    </a:r>
                    <a:fld id="{E5605043-51F1-47D5-A3D3-C685F255CA42}" type="PERCENTAGE">
                      <a:rPr lang="en-US" baseline="0">
                        <a:solidFill>
                          <a:srgbClr val="2A362D"/>
                        </a:solidFill>
                      </a:rPr>
                      <a:pPr>
                        <a:defRPr/>
                      </a:pPr>
                      <a:t>[PERCENTUALE]</a:t>
                    </a:fld>
                    <a:endParaRPr lang="en-US" baseline="0" dirty="0">
                      <a:solidFill>
                        <a:srgbClr val="2A362D"/>
                      </a:solidFill>
                    </a:endParaRPr>
                  </a:p>
                </c:rich>
              </c:tx>
              <c:spPr>
                <a:solidFill>
                  <a:srgbClr val="EFEEF4"/>
                </a:solidFill>
                <a:ln w="19050" cap="flat" cmpd="sng" algn="ctr">
                  <a:solidFill>
                    <a:srgbClr val="757575"/>
                  </a:solidFill>
                  <a:prstDash val="solid"/>
                  <a:round/>
                  <a:headEnd type="none" w="med" len="med"/>
                  <a:tailEnd type="none" w="med" len="med"/>
                  <a:extLst>
                    <a:ext uri="{C807C97D-BFC1-408E-A445-0C87EB9F89A2}">
                      <ask:lineSketchStyleProps xmlns:ask="http://schemas.microsoft.com/office/drawing/2018/sketchyshapes" sd="0">
                        <a:custGeom>
                          <a:avLst/>
                          <a:gdLst/>
                          <a:ahLst/>
                          <a:cxnLst/>
                          <a:rect l="0" t="0" r="0" b="0"/>
                          <a:pathLst/>
                        </a:custGeom>
                        <ask:type/>
                      </ask:lineSketchStyleProps>
                    </a:ext>
                  </a:extLst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it-IT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-105874"/>
                        <a:gd name="adj2" fmla="val 63037"/>
                      </a:avLst>
                    </a:prstGeom>
                    <a:noFill/>
                    <a:ln>
                      <a:noFill/>
                    </a:ln>
                  </c15:spPr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2071-4505-A9DE-F5F95ABF739D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1B8DE17B-3D3D-4B86-9A69-445F34386491}" type="CATEGORYNAME">
                      <a:rPr lang="en-US">
                        <a:solidFill>
                          <a:srgbClr val="2A362D"/>
                        </a:solidFill>
                      </a:rPr>
                      <a:pPr/>
                      <a:t>[NOME CATEGORIA]</a:t>
                    </a:fld>
                    <a:r>
                      <a:rPr lang="en-US" baseline="0" dirty="0">
                        <a:solidFill>
                          <a:srgbClr val="2A362D"/>
                        </a:solidFill>
                      </a:rPr>
                      <a:t>
</a:t>
                    </a:r>
                    <a:fld id="{4182F00D-6CBA-443B-AAFC-09B2BCE9C1F0}" type="PERCENTAGE">
                      <a:rPr lang="en-US" baseline="0">
                        <a:solidFill>
                          <a:srgbClr val="2A362D"/>
                        </a:solidFill>
                      </a:rPr>
                      <a:pPr/>
                      <a:t>[PERCENTUALE]</a:t>
                    </a:fld>
                    <a:endParaRPr lang="en-US" baseline="0" dirty="0">
                      <a:solidFill>
                        <a:srgbClr val="2A362D"/>
                      </a:solidFill>
                    </a:endParaRPr>
                  </a:p>
                </c:rich>
              </c:tx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2071-4505-A9DE-F5F95ABF739D}"/>
                </c:ext>
              </c:extLst>
            </c:dLbl>
            <c:spPr>
              <a:solidFill>
                <a:srgbClr val="EFEEF4"/>
              </a:solidFill>
              <a:ln w="19050">
                <a:solidFill>
                  <a:srgbClr val="757575"/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Foglio1!$A$2:$A$3</c:f>
              <c:strCache>
                <c:ptCount val="2"/>
                <c:pt idx="0">
                  <c:v>si</c:v>
                </c:pt>
                <c:pt idx="1">
                  <c:v>no</c:v>
                </c:pt>
              </c:strCache>
            </c:strRef>
          </c:cat>
          <c:val>
            <c:numRef>
              <c:f>Foglio1!$B$2:$B$3</c:f>
              <c:numCache>
                <c:formatCode>General</c:formatCode>
                <c:ptCount val="2"/>
                <c:pt idx="0">
                  <c:v>69.23</c:v>
                </c:pt>
                <c:pt idx="1">
                  <c:v>30.77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071-4505-A9DE-F5F95ABF739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41426109398719507"/>
          <c:y val="0.83588429729637548"/>
          <c:w val="0.17147756753406562"/>
          <c:h val="8.959467086605395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>
            <a:extLst>
              <a:ext uri="{FF2B5EF4-FFF2-40B4-BE49-F238E27FC236}">
                <a16:creationId xmlns:a16="http://schemas.microsoft.com/office/drawing/2014/main" id="{765ECCF1-1C23-C5D7-E244-9F76CE6162B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0675E9CF-533C-8049-58B8-34A8646210E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51C736-7D73-4092-8C3C-E08F972A3E8C}" type="datetimeFigureOut">
              <a:rPr lang="it-IT" smtClean="0"/>
              <a:t>18/11/2024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CBEA10CD-57F3-EB28-F9DE-5978FB2781D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043CECE2-C478-B9B2-3D73-FA296368D5C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D7057F-FB32-405D-9466-E66E4C4C4BA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0903261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hf hdr="0" ftr="0" dt="0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g249862fcd1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0" name="Google Shape;230;g249862fcd11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6119239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7239432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99ADB5-1A02-DF21-DF1C-B0D0B31AD4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0C2C02CF-B53A-A3C6-CE8A-6E498DD9AB1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BFD8E659-0C2A-DE30-483B-10D52149BEA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5304074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">
          <a:extLst>
            <a:ext uri="{FF2B5EF4-FFF2-40B4-BE49-F238E27FC236}">
              <a16:creationId xmlns:a16="http://schemas.microsoft.com/office/drawing/2014/main" id="{3F973F8F-025C-F3ED-9CF2-870592744F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g249862fcd11_0_0:notes">
            <a:extLst>
              <a:ext uri="{FF2B5EF4-FFF2-40B4-BE49-F238E27FC236}">
                <a16:creationId xmlns:a16="http://schemas.microsoft.com/office/drawing/2014/main" id="{18D4E091-A860-83B6-806C-157BBA8F6A6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0" name="Google Shape;230;g249862fcd11_0_0:notes">
            <a:extLst>
              <a:ext uri="{FF2B5EF4-FFF2-40B4-BE49-F238E27FC236}">
                <a16:creationId xmlns:a16="http://schemas.microsoft.com/office/drawing/2014/main" id="{5CA8EB10-3BA6-8018-1C71-112DAE9DB43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6469723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2164950" y="737225"/>
            <a:ext cx="4814100" cy="2945700"/>
          </a:xfrm>
          <a:prstGeom prst="rect">
            <a:avLst/>
          </a:prstGeom>
          <a:solidFill>
            <a:schemeClr val="lt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8500" b="0">
                <a:latin typeface="Albert Sans SemiBold"/>
                <a:ea typeface="Albert Sans SemiBold"/>
                <a:cs typeface="Albert Sans SemiBold"/>
                <a:sym typeface="Albert Sans SemiBold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>
            <a:endParaRPr dirty="0"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2488500" y="3653275"/>
            <a:ext cx="4167000" cy="3528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5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cxnSp>
        <p:nvCxnSpPr>
          <p:cNvPr id="11" name="Google Shape;11;p2"/>
          <p:cNvCxnSpPr>
            <a:cxnSpLocks/>
          </p:cNvCxnSpPr>
          <p:nvPr/>
        </p:nvCxnSpPr>
        <p:spPr>
          <a:xfrm rot="10800000">
            <a:off x="269250" y="362050"/>
            <a:ext cx="10977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" name="Google Shape;12;p2"/>
          <p:cNvCxnSpPr>
            <a:cxnSpLocks/>
          </p:cNvCxnSpPr>
          <p:nvPr/>
        </p:nvCxnSpPr>
        <p:spPr>
          <a:xfrm rot="10800000">
            <a:off x="7750700" y="4970800"/>
            <a:ext cx="10977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userDrawn="1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Connettore diritto 2">
            <a:extLst>
              <a:ext uri="{FF2B5EF4-FFF2-40B4-BE49-F238E27FC236}">
                <a16:creationId xmlns:a16="http://schemas.microsoft.com/office/drawing/2014/main" id="{C3265875-D125-7652-062C-09D74E4772DA}"/>
              </a:ext>
            </a:extLst>
          </p:cNvPr>
          <p:cNvCxnSpPr/>
          <p:nvPr userDrawn="1"/>
        </p:nvCxnSpPr>
        <p:spPr>
          <a:xfrm>
            <a:off x="307008" y="512417"/>
            <a:ext cx="852998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" name="Connettore diritto 3">
            <a:extLst>
              <a:ext uri="{FF2B5EF4-FFF2-40B4-BE49-F238E27FC236}">
                <a16:creationId xmlns:a16="http://schemas.microsoft.com/office/drawing/2014/main" id="{9024C10D-0986-EA30-E314-A1AB2171818B}"/>
              </a:ext>
            </a:extLst>
          </p:cNvPr>
          <p:cNvCxnSpPr>
            <a:cxnSpLocks/>
          </p:cNvCxnSpPr>
          <p:nvPr userDrawn="1"/>
        </p:nvCxnSpPr>
        <p:spPr>
          <a:xfrm>
            <a:off x="307008" y="4662561"/>
            <a:ext cx="854544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lt2"/>
        </a:solidFill>
        <a:effectLst/>
      </p:bgPr>
    </p:bg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LANK_1_1_1_1_1_1_1"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28"/>
          <p:cNvSpPr/>
          <p:nvPr/>
        </p:nvSpPr>
        <p:spPr>
          <a:xfrm rot="-804930">
            <a:off x="3666097" y="266076"/>
            <a:ext cx="5574305" cy="3295020"/>
          </a:xfrm>
          <a:prstGeom prst="arc">
            <a:avLst>
              <a:gd name="adj1" fmla="val 16057500"/>
              <a:gd name="adj2" fmla="val 55157"/>
            </a:avLst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4" name="Google Shape;214;p28"/>
          <p:cNvSpPr/>
          <p:nvPr/>
        </p:nvSpPr>
        <p:spPr>
          <a:xfrm rot="-6395119">
            <a:off x="5840319" y="263514"/>
            <a:ext cx="173415" cy="173415"/>
          </a:xfrm>
          <a:prstGeom prst="plaque">
            <a:avLst>
              <a:gd name="adj" fmla="val 50000"/>
            </a:avLst>
          </a:prstGeom>
          <a:solidFill>
            <a:schemeClr val="dk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5" name="Google Shape;215;p28"/>
          <p:cNvSpPr/>
          <p:nvPr/>
        </p:nvSpPr>
        <p:spPr>
          <a:xfrm rot="10800000" flipH="1">
            <a:off x="476902" y="4694300"/>
            <a:ext cx="152400" cy="152400"/>
          </a:xfrm>
          <a:prstGeom prst="plaque">
            <a:avLst>
              <a:gd name="adj" fmla="val 50000"/>
            </a:avLst>
          </a:prstGeom>
          <a:solidFill>
            <a:schemeClr val="dk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6" name="Google Shape;216;p28"/>
          <p:cNvSpPr/>
          <p:nvPr/>
        </p:nvSpPr>
        <p:spPr>
          <a:xfrm rot="10800000" flipH="1">
            <a:off x="629301" y="4608502"/>
            <a:ext cx="85800" cy="85800"/>
          </a:xfrm>
          <a:prstGeom prst="plaque">
            <a:avLst>
              <a:gd name="adj" fmla="val 50000"/>
            </a:avLst>
          </a:prstGeom>
          <a:solidFill>
            <a:schemeClr val="dk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LANK_1_1_1_1_1_1_1_1"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29"/>
          <p:cNvSpPr/>
          <p:nvPr/>
        </p:nvSpPr>
        <p:spPr>
          <a:xfrm rot="-2254707">
            <a:off x="-4148942" y="-1447448"/>
            <a:ext cx="7224432" cy="2637023"/>
          </a:xfrm>
          <a:prstGeom prst="ellipse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9" name="Google Shape;219;p29"/>
          <p:cNvSpPr/>
          <p:nvPr/>
        </p:nvSpPr>
        <p:spPr>
          <a:xfrm rot="-5400000">
            <a:off x="1425296" y="222178"/>
            <a:ext cx="85800" cy="85800"/>
          </a:xfrm>
          <a:prstGeom prst="plaque">
            <a:avLst>
              <a:gd name="adj" fmla="val 50000"/>
            </a:avLst>
          </a:prstGeom>
          <a:solidFill>
            <a:schemeClr val="dk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0" name="Google Shape;220;p29"/>
          <p:cNvSpPr/>
          <p:nvPr/>
        </p:nvSpPr>
        <p:spPr>
          <a:xfrm rot="-2254707">
            <a:off x="6325708" y="3760577"/>
            <a:ext cx="7224432" cy="2637023"/>
          </a:xfrm>
          <a:prstGeom prst="ellipse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1" name="Google Shape;221;p29"/>
          <p:cNvSpPr/>
          <p:nvPr/>
        </p:nvSpPr>
        <p:spPr>
          <a:xfrm rot="-5400000">
            <a:off x="7659671" y="4726428"/>
            <a:ext cx="85800" cy="85800"/>
          </a:xfrm>
          <a:prstGeom prst="plaque">
            <a:avLst>
              <a:gd name="adj" fmla="val 50000"/>
            </a:avLst>
          </a:prstGeom>
          <a:solidFill>
            <a:schemeClr val="dk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5100" y="445025"/>
            <a:ext cx="77139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5100" y="1152475"/>
            <a:ext cx="7713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Char char="●"/>
              <a:defRPr sz="1200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lvl="1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Char char="○"/>
              <a:defRPr sz="1200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lvl="2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Char char="■"/>
              <a:defRPr sz="1200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lvl="3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Char char="●"/>
              <a:defRPr sz="1200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lvl="4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Char char="○"/>
              <a:defRPr sz="1200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lvl="5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Char char="■"/>
              <a:defRPr sz="1200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lvl="6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Char char="●"/>
              <a:defRPr sz="1200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lvl="7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Char char="○"/>
              <a:defRPr sz="1200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lvl="8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Char char="■"/>
              <a:defRPr sz="1200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8" r:id="rId3"/>
    <p:sldLayoutId id="2147483674" r:id="rId4"/>
    <p:sldLayoutId id="2147483675" r:id="rId5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tangolo 8">
            <a:extLst>
              <a:ext uri="{FF2B5EF4-FFF2-40B4-BE49-F238E27FC236}">
                <a16:creationId xmlns:a16="http://schemas.microsoft.com/office/drawing/2014/main" id="{33B2A000-D8EE-5EBD-B580-43BC26F95E7C}"/>
              </a:ext>
            </a:extLst>
          </p:cNvPr>
          <p:cNvSpPr/>
          <p:nvPr/>
        </p:nvSpPr>
        <p:spPr>
          <a:xfrm>
            <a:off x="0" y="1670362"/>
            <a:ext cx="6082389" cy="2130666"/>
          </a:xfrm>
          <a:prstGeom prst="rect">
            <a:avLst/>
          </a:prstGeom>
          <a:solidFill>
            <a:srgbClr val="B2BBDA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71834772-6A30-1FA2-8D76-6378E0F3FA4D}"/>
              </a:ext>
            </a:extLst>
          </p:cNvPr>
          <p:cNvSpPr/>
          <p:nvPr/>
        </p:nvSpPr>
        <p:spPr>
          <a:xfrm>
            <a:off x="803075" y="1670362"/>
            <a:ext cx="5680852" cy="21306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33" name="Google Shape;233;p33"/>
          <p:cNvSpPr txBox="1">
            <a:spLocks noGrp="1"/>
          </p:cNvSpPr>
          <p:nvPr>
            <p:ph type="ctrTitle"/>
          </p:nvPr>
        </p:nvSpPr>
        <p:spPr>
          <a:xfrm>
            <a:off x="401537" y="1668629"/>
            <a:ext cx="5680852" cy="2130666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400" dirty="0">
                <a:latin typeface="Albert Sans" panose="020B0604020202020204" charset="0"/>
              </a:rPr>
              <a:t>Analisi della Sicurezza nel settore </a:t>
            </a:r>
            <a:br>
              <a:rPr lang="it-IT" sz="2400" dirty="0">
                <a:latin typeface="Albert Sans" panose="020B0604020202020204" charset="0"/>
              </a:rPr>
            </a:br>
            <a:r>
              <a:rPr lang="it-IT" sz="2400" dirty="0">
                <a:latin typeface="Albert Sans" panose="020B0604020202020204" charset="0"/>
              </a:rPr>
              <a:t>delle costruzioni: </a:t>
            </a:r>
            <a:br>
              <a:rPr lang="it-IT" sz="2400" dirty="0">
                <a:latin typeface="Albert Sans" panose="020B0604020202020204" charset="0"/>
              </a:rPr>
            </a:br>
            <a:r>
              <a:rPr lang="it-IT" sz="2400" dirty="0">
                <a:latin typeface="Albert Sans" panose="020B0604020202020204" charset="0"/>
              </a:rPr>
              <a:t>definizione di un </a:t>
            </a:r>
            <a:br>
              <a:rPr lang="it-IT" sz="2400" dirty="0">
                <a:latin typeface="Albert Sans" panose="020B0604020202020204" charset="0"/>
              </a:rPr>
            </a:br>
            <a:r>
              <a:rPr lang="it-IT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bert Sans SemiBold" panose="020B0604020202020204" charset="0"/>
              </a:rPr>
              <a:t>Indicatore di Rischio  </a:t>
            </a:r>
            <a:br>
              <a:rPr lang="it-IT" sz="2400" dirty="0">
                <a:latin typeface="Albert Sans" panose="020B0604020202020204" charset="0"/>
              </a:rPr>
            </a:br>
            <a:r>
              <a:rPr lang="it-IT" sz="2400" dirty="0">
                <a:latin typeface="Albert Sans" panose="020B0604020202020204" charset="0"/>
              </a:rPr>
              <a:t>per la pianificazione delle ispezioni da parte degli organi di controllo</a:t>
            </a:r>
            <a:endParaRPr sz="1200" dirty="0">
              <a:latin typeface="Albert Sans" panose="020B0604020202020204" charset="0"/>
            </a:endParaRPr>
          </a:p>
        </p:txBody>
      </p:sp>
      <p:sp>
        <p:nvSpPr>
          <p:cNvPr id="236" name="Google Shape;236;p33"/>
          <p:cNvSpPr txBox="1">
            <a:spLocks noGrp="1"/>
          </p:cNvSpPr>
          <p:nvPr>
            <p:ph type="subTitle" idx="1"/>
          </p:nvPr>
        </p:nvSpPr>
        <p:spPr>
          <a:xfrm>
            <a:off x="200402" y="466437"/>
            <a:ext cx="3632689" cy="785092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latin typeface="Albert Sans"/>
                <a:ea typeface="Albert Sans"/>
                <a:cs typeface="Albert Sans"/>
                <a:sym typeface="Albert Sans"/>
              </a:rPr>
              <a:t>Politecnico di Torino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i="1" dirty="0"/>
              <a:t>Corso di Laurea Magistrale in Ingegneria Edile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i="1" dirty="0">
                <a:latin typeface="Albert Sans"/>
                <a:ea typeface="Albert Sans"/>
                <a:cs typeface="Albert Sans"/>
                <a:sym typeface="Albert Sans"/>
              </a:rPr>
              <a:t>A.a. 2023/24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Albert Sans"/>
              <a:ea typeface="Albert Sans"/>
              <a:cs typeface="Albert Sans"/>
              <a:sym typeface="Albert Sans"/>
            </a:endParaRPr>
          </a:p>
        </p:txBody>
      </p:sp>
      <p:sp>
        <p:nvSpPr>
          <p:cNvPr id="2" name="Google Shape;236;p33">
            <a:extLst>
              <a:ext uri="{FF2B5EF4-FFF2-40B4-BE49-F238E27FC236}">
                <a16:creationId xmlns:a16="http://schemas.microsoft.com/office/drawing/2014/main" id="{E0F33D78-EAED-EDEC-DBF3-18F171BD4ACA}"/>
              </a:ext>
            </a:extLst>
          </p:cNvPr>
          <p:cNvSpPr txBox="1">
            <a:spLocks/>
          </p:cNvSpPr>
          <p:nvPr/>
        </p:nvSpPr>
        <p:spPr>
          <a:xfrm>
            <a:off x="200401" y="4358408"/>
            <a:ext cx="3632689" cy="7850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l"/>
            <a:r>
              <a:rPr lang="it-IT" sz="1050" dirty="0"/>
              <a:t>Relatore: </a:t>
            </a:r>
            <a:r>
              <a:rPr lang="it-IT" sz="1050" i="1" dirty="0"/>
              <a:t>Prof. Ing. Fabio Manzone</a:t>
            </a:r>
          </a:p>
          <a:p>
            <a:pPr marL="0" indent="0" algn="l"/>
            <a:r>
              <a:rPr lang="it-IT" sz="1050" dirty="0"/>
              <a:t>Correlatrice: </a:t>
            </a:r>
            <a:r>
              <a:rPr lang="it-IT" sz="1050" i="1" dirty="0"/>
              <a:t>Dott.ssa Antonella Spigo</a:t>
            </a:r>
          </a:p>
          <a:p>
            <a:pPr marL="0" indent="0"/>
            <a:endParaRPr lang="it-IT" dirty="0"/>
          </a:p>
        </p:txBody>
      </p:sp>
      <p:sp>
        <p:nvSpPr>
          <p:cNvPr id="3" name="Google Shape;236;p33">
            <a:extLst>
              <a:ext uri="{FF2B5EF4-FFF2-40B4-BE49-F238E27FC236}">
                <a16:creationId xmlns:a16="http://schemas.microsoft.com/office/drawing/2014/main" id="{2BABE459-7C23-E1D3-9804-B3E383D759F6}"/>
              </a:ext>
            </a:extLst>
          </p:cNvPr>
          <p:cNvSpPr txBox="1">
            <a:spLocks/>
          </p:cNvSpPr>
          <p:nvPr/>
        </p:nvSpPr>
        <p:spPr>
          <a:xfrm>
            <a:off x="5310912" y="4358408"/>
            <a:ext cx="3632689" cy="7850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r"/>
            <a:r>
              <a:rPr lang="it-IT" sz="1050" dirty="0"/>
              <a:t>Studentessa:</a:t>
            </a:r>
          </a:p>
          <a:p>
            <a:pPr marL="0" indent="0" algn="r"/>
            <a:r>
              <a:rPr lang="it-IT" sz="1050" i="1" dirty="0"/>
              <a:t>Lorenza Patrone</a:t>
            </a:r>
          </a:p>
          <a:p>
            <a:pPr marL="0" indent="0"/>
            <a:endParaRPr lang="it-IT" dirty="0"/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9F35A56B-A94F-80DC-A9E5-15C12ADA935D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"/>
          </a:blip>
          <a:srcRect r="51221"/>
          <a:stretch/>
        </p:blipFill>
        <p:spPr>
          <a:xfrm>
            <a:off x="3833089" y="187929"/>
            <a:ext cx="5285481" cy="476764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A84601-3165-349F-2503-6601D85EDA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236;p33">
            <a:extLst>
              <a:ext uri="{FF2B5EF4-FFF2-40B4-BE49-F238E27FC236}">
                <a16:creationId xmlns:a16="http://schemas.microsoft.com/office/drawing/2014/main" id="{3E9B5816-078D-B393-F9C8-4DD0C385B0F5}"/>
              </a:ext>
            </a:extLst>
          </p:cNvPr>
          <p:cNvSpPr txBox="1">
            <a:spLocks/>
          </p:cNvSpPr>
          <p:nvPr/>
        </p:nvSpPr>
        <p:spPr>
          <a:xfrm>
            <a:off x="3945785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/>
            <a:r>
              <a:rPr lang="it-IT" sz="1050" i="1" dirty="0"/>
              <a:t>Lorenza Patrone</a:t>
            </a:r>
          </a:p>
          <a:p>
            <a:pPr marL="0" indent="0"/>
            <a:endParaRPr lang="it-IT" dirty="0"/>
          </a:p>
        </p:txBody>
      </p:sp>
      <p:sp>
        <p:nvSpPr>
          <p:cNvPr id="6" name="Google Shape;236;p33">
            <a:extLst>
              <a:ext uri="{FF2B5EF4-FFF2-40B4-BE49-F238E27FC236}">
                <a16:creationId xmlns:a16="http://schemas.microsoft.com/office/drawing/2014/main" id="{5DC75EE7-3D3D-4752-6031-2E03F0EEA893}"/>
              </a:ext>
            </a:extLst>
          </p:cNvPr>
          <p:cNvSpPr txBox="1">
            <a:spLocks/>
          </p:cNvSpPr>
          <p:nvPr/>
        </p:nvSpPr>
        <p:spPr>
          <a:xfrm>
            <a:off x="292052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l"/>
            <a:r>
              <a:rPr lang="it-IT" sz="1050" i="1" dirty="0"/>
              <a:t>2 Dicembre 2024</a:t>
            </a:r>
          </a:p>
          <a:p>
            <a:pPr marL="0" indent="0"/>
            <a:endParaRPr lang="it-IT" dirty="0"/>
          </a:p>
        </p:txBody>
      </p:sp>
      <p:sp>
        <p:nvSpPr>
          <p:cNvPr id="9" name="Google Shape;236;p33">
            <a:extLst>
              <a:ext uri="{FF2B5EF4-FFF2-40B4-BE49-F238E27FC236}">
                <a16:creationId xmlns:a16="http://schemas.microsoft.com/office/drawing/2014/main" id="{C5A81085-5541-9A1E-8666-3525FDB570F8}"/>
              </a:ext>
            </a:extLst>
          </p:cNvPr>
          <p:cNvSpPr txBox="1">
            <a:spLocks/>
          </p:cNvSpPr>
          <p:nvPr/>
        </p:nvSpPr>
        <p:spPr>
          <a:xfrm>
            <a:off x="3789661" y="175508"/>
            <a:ext cx="1564678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/>
            <a:r>
              <a:rPr lang="it-IT" sz="1050" i="1" dirty="0"/>
              <a:t>Politecnico di Torino</a:t>
            </a:r>
          </a:p>
          <a:p>
            <a:pPr marL="0" indent="0"/>
            <a:endParaRPr lang="it-IT" dirty="0"/>
          </a:p>
        </p:txBody>
      </p:sp>
      <p:sp>
        <p:nvSpPr>
          <p:cNvPr id="10" name="Google Shape;236;p33">
            <a:extLst>
              <a:ext uri="{FF2B5EF4-FFF2-40B4-BE49-F238E27FC236}">
                <a16:creationId xmlns:a16="http://schemas.microsoft.com/office/drawing/2014/main" id="{6A42DFA5-73A2-3C0C-E604-8AF772A169C4}"/>
              </a:ext>
            </a:extLst>
          </p:cNvPr>
          <p:cNvSpPr txBox="1">
            <a:spLocks/>
          </p:cNvSpPr>
          <p:nvPr/>
        </p:nvSpPr>
        <p:spPr>
          <a:xfrm>
            <a:off x="5789146" y="174553"/>
            <a:ext cx="3112741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r"/>
            <a:r>
              <a:rPr lang="it-IT" sz="1050" i="1" dirty="0"/>
              <a:t>Corso di Laurea Magistrale in Ingegneria Edile</a:t>
            </a:r>
          </a:p>
          <a:p>
            <a:pPr marL="0" indent="0"/>
            <a:endParaRPr lang="it-IT" dirty="0"/>
          </a:p>
        </p:txBody>
      </p:sp>
      <p:sp>
        <p:nvSpPr>
          <p:cNvPr id="11" name="Google Shape;236;p33">
            <a:extLst>
              <a:ext uri="{FF2B5EF4-FFF2-40B4-BE49-F238E27FC236}">
                <a16:creationId xmlns:a16="http://schemas.microsoft.com/office/drawing/2014/main" id="{90A7D146-C3F2-B64A-1C57-AABB1958D825}"/>
              </a:ext>
            </a:extLst>
          </p:cNvPr>
          <p:cNvSpPr txBox="1">
            <a:spLocks/>
          </p:cNvSpPr>
          <p:nvPr/>
        </p:nvSpPr>
        <p:spPr>
          <a:xfrm>
            <a:off x="7649457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r"/>
            <a:r>
              <a:rPr lang="it-IT" sz="1050" i="1" dirty="0"/>
              <a:t>9</a:t>
            </a:r>
          </a:p>
          <a:p>
            <a:pPr marL="0" indent="0"/>
            <a:endParaRPr lang="it-IT" dirty="0"/>
          </a:p>
        </p:txBody>
      </p:sp>
      <p:sp>
        <p:nvSpPr>
          <p:cNvPr id="2" name="Google Shape;288;p38">
            <a:extLst>
              <a:ext uri="{FF2B5EF4-FFF2-40B4-BE49-F238E27FC236}">
                <a16:creationId xmlns:a16="http://schemas.microsoft.com/office/drawing/2014/main" id="{14A8DDA3-2F6F-804D-A459-92F5BE8AB598}"/>
              </a:ext>
            </a:extLst>
          </p:cNvPr>
          <p:cNvSpPr txBox="1">
            <a:spLocks/>
          </p:cNvSpPr>
          <p:nvPr/>
        </p:nvSpPr>
        <p:spPr>
          <a:xfrm>
            <a:off x="336273" y="3091428"/>
            <a:ext cx="7505400" cy="7508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 b="0" i="0" u="none" strike="noStrike" cap="none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 b="0" i="0" u="none" strike="noStrike" cap="none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 b="0" i="0" u="none" strike="noStrike" cap="none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 b="0" i="0" u="none" strike="noStrike" cap="none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 b="0" i="0" u="none" strike="noStrike" cap="none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 b="0" i="0" u="none" strike="noStrike" cap="none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 b="0" i="0" u="none" strike="noStrike" cap="none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 b="0" i="0" u="none" strike="noStrike" cap="none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 b="0" i="0" u="none" strike="noStrike" cap="none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9pPr>
          </a:lstStyle>
          <a:p>
            <a:r>
              <a:rPr lang="it-IT" dirty="0"/>
              <a:t>Valutazione delle Notifiche Preliminari</a:t>
            </a:r>
          </a:p>
        </p:txBody>
      </p:sp>
      <p:sp>
        <p:nvSpPr>
          <p:cNvPr id="4" name="Google Shape;290;p38">
            <a:extLst>
              <a:ext uri="{FF2B5EF4-FFF2-40B4-BE49-F238E27FC236}">
                <a16:creationId xmlns:a16="http://schemas.microsoft.com/office/drawing/2014/main" id="{14075EAD-38B6-5ABE-A8A5-5964D2449C5C}"/>
              </a:ext>
            </a:extLst>
          </p:cNvPr>
          <p:cNvSpPr txBox="1">
            <a:spLocks/>
          </p:cNvSpPr>
          <p:nvPr/>
        </p:nvSpPr>
        <p:spPr>
          <a:xfrm>
            <a:off x="403767" y="2286172"/>
            <a:ext cx="1029000" cy="95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 b="0" i="0" u="none" strike="noStrike" cap="none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 b="0" i="0" u="none" strike="noStrike" cap="none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 b="0" i="0" u="none" strike="noStrike" cap="none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 b="0" i="0" u="none" strike="noStrike" cap="none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 b="0" i="0" u="none" strike="noStrike" cap="none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 b="0" i="0" u="none" strike="noStrike" cap="none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 b="0" i="0" u="none" strike="noStrike" cap="none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 b="0" i="0" u="none" strike="noStrike" cap="none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 b="0" i="0" u="none" strike="noStrike" cap="none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9pPr>
          </a:lstStyle>
          <a:p>
            <a:pPr algn="ctr"/>
            <a:r>
              <a:rPr lang="en" dirty="0"/>
              <a:t>02</a:t>
            </a:r>
          </a:p>
        </p:txBody>
      </p:sp>
    </p:spTree>
    <p:extLst>
      <p:ext uri="{BB962C8B-B14F-4D97-AF65-F5344CB8AC3E}">
        <p14:creationId xmlns:p14="http://schemas.microsoft.com/office/powerpoint/2010/main" val="10991852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32B7A4-4C6C-0A2E-EDF4-5ABC8C1324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236;p33">
            <a:extLst>
              <a:ext uri="{FF2B5EF4-FFF2-40B4-BE49-F238E27FC236}">
                <a16:creationId xmlns:a16="http://schemas.microsoft.com/office/drawing/2014/main" id="{9BE339B2-49B6-0785-A2B1-D70C3B0F4B6C}"/>
              </a:ext>
            </a:extLst>
          </p:cNvPr>
          <p:cNvSpPr txBox="1">
            <a:spLocks/>
          </p:cNvSpPr>
          <p:nvPr/>
        </p:nvSpPr>
        <p:spPr>
          <a:xfrm>
            <a:off x="3945785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/>
            <a:r>
              <a:rPr lang="it-IT" sz="1050" i="1" dirty="0"/>
              <a:t>Lorenza Patrone</a:t>
            </a:r>
          </a:p>
          <a:p>
            <a:pPr marL="0" indent="0"/>
            <a:endParaRPr lang="it-IT" dirty="0"/>
          </a:p>
        </p:txBody>
      </p:sp>
      <p:sp>
        <p:nvSpPr>
          <p:cNvPr id="6" name="Google Shape;236;p33">
            <a:extLst>
              <a:ext uri="{FF2B5EF4-FFF2-40B4-BE49-F238E27FC236}">
                <a16:creationId xmlns:a16="http://schemas.microsoft.com/office/drawing/2014/main" id="{CD480ECF-79B2-1310-0E22-1DD73C0CFEA6}"/>
              </a:ext>
            </a:extLst>
          </p:cNvPr>
          <p:cNvSpPr txBox="1">
            <a:spLocks/>
          </p:cNvSpPr>
          <p:nvPr/>
        </p:nvSpPr>
        <p:spPr>
          <a:xfrm>
            <a:off x="292052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l"/>
            <a:r>
              <a:rPr lang="it-IT" sz="1050" i="1" dirty="0"/>
              <a:t>2 Dicembre 2024</a:t>
            </a:r>
          </a:p>
          <a:p>
            <a:pPr marL="0" indent="0"/>
            <a:endParaRPr lang="it-IT" dirty="0"/>
          </a:p>
        </p:txBody>
      </p:sp>
      <p:sp>
        <p:nvSpPr>
          <p:cNvPr id="9" name="Google Shape;236;p33">
            <a:extLst>
              <a:ext uri="{FF2B5EF4-FFF2-40B4-BE49-F238E27FC236}">
                <a16:creationId xmlns:a16="http://schemas.microsoft.com/office/drawing/2014/main" id="{8BD79EDB-FAB0-ED02-670A-33C1A07148DF}"/>
              </a:ext>
            </a:extLst>
          </p:cNvPr>
          <p:cNvSpPr txBox="1">
            <a:spLocks/>
          </p:cNvSpPr>
          <p:nvPr/>
        </p:nvSpPr>
        <p:spPr>
          <a:xfrm>
            <a:off x="3789661" y="175508"/>
            <a:ext cx="1564678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/>
            <a:r>
              <a:rPr lang="it-IT" sz="1050" i="1" dirty="0"/>
              <a:t>Politecnico di Torino</a:t>
            </a:r>
          </a:p>
          <a:p>
            <a:pPr marL="0" indent="0"/>
            <a:endParaRPr lang="it-IT" dirty="0"/>
          </a:p>
        </p:txBody>
      </p:sp>
      <p:sp>
        <p:nvSpPr>
          <p:cNvPr id="10" name="Google Shape;236;p33">
            <a:extLst>
              <a:ext uri="{FF2B5EF4-FFF2-40B4-BE49-F238E27FC236}">
                <a16:creationId xmlns:a16="http://schemas.microsoft.com/office/drawing/2014/main" id="{FFCA44D2-2850-C7F2-84A1-537951E9DB13}"/>
              </a:ext>
            </a:extLst>
          </p:cNvPr>
          <p:cNvSpPr txBox="1">
            <a:spLocks/>
          </p:cNvSpPr>
          <p:nvPr/>
        </p:nvSpPr>
        <p:spPr>
          <a:xfrm>
            <a:off x="5789146" y="174553"/>
            <a:ext cx="3112741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r"/>
            <a:r>
              <a:rPr lang="it-IT" sz="1050" i="1" dirty="0"/>
              <a:t>Corso di Laurea Magistrale in Ingegneria Edile</a:t>
            </a:r>
          </a:p>
          <a:p>
            <a:pPr marL="0" indent="0"/>
            <a:endParaRPr lang="it-IT" dirty="0"/>
          </a:p>
        </p:txBody>
      </p:sp>
      <p:sp>
        <p:nvSpPr>
          <p:cNvPr id="11" name="Google Shape;236;p33">
            <a:extLst>
              <a:ext uri="{FF2B5EF4-FFF2-40B4-BE49-F238E27FC236}">
                <a16:creationId xmlns:a16="http://schemas.microsoft.com/office/drawing/2014/main" id="{4330E7AD-5C90-B0F6-16E2-FB4B068CC37A}"/>
              </a:ext>
            </a:extLst>
          </p:cNvPr>
          <p:cNvSpPr txBox="1">
            <a:spLocks/>
          </p:cNvSpPr>
          <p:nvPr/>
        </p:nvSpPr>
        <p:spPr>
          <a:xfrm>
            <a:off x="7649457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r"/>
            <a:r>
              <a:rPr lang="it-IT" sz="1050" i="1" dirty="0"/>
              <a:t>10</a:t>
            </a:r>
          </a:p>
          <a:p>
            <a:pPr marL="0" indent="0"/>
            <a:endParaRPr lang="it-IT" dirty="0"/>
          </a:p>
        </p:txBody>
      </p:sp>
      <p:sp>
        <p:nvSpPr>
          <p:cNvPr id="7" name="Google Shape;387;p42">
            <a:extLst>
              <a:ext uri="{FF2B5EF4-FFF2-40B4-BE49-F238E27FC236}">
                <a16:creationId xmlns:a16="http://schemas.microsoft.com/office/drawing/2014/main" id="{E63FCA6B-C227-1E9C-7B22-7492D7D462F2}"/>
              </a:ext>
            </a:extLst>
          </p:cNvPr>
          <p:cNvSpPr txBox="1">
            <a:spLocks/>
          </p:cNvSpPr>
          <p:nvPr/>
        </p:nvSpPr>
        <p:spPr>
          <a:xfrm>
            <a:off x="1164239" y="3130317"/>
            <a:ext cx="1434971" cy="674284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it-IT" dirty="0">
                <a:solidFill>
                  <a:schemeClr val="dk1"/>
                </a:solidFill>
                <a:latin typeface="Albert Sans Medium"/>
              </a:rPr>
              <a:t>Numero previsto di imprese</a:t>
            </a:r>
          </a:p>
        </p:txBody>
      </p:sp>
      <p:sp>
        <p:nvSpPr>
          <p:cNvPr id="8" name="Google Shape;388;p42">
            <a:extLst>
              <a:ext uri="{FF2B5EF4-FFF2-40B4-BE49-F238E27FC236}">
                <a16:creationId xmlns:a16="http://schemas.microsoft.com/office/drawing/2014/main" id="{A75359DE-11CD-BEDE-4BDD-AF57C0043D6B}"/>
              </a:ext>
            </a:extLst>
          </p:cNvPr>
          <p:cNvSpPr txBox="1">
            <a:spLocks/>
          </p:cNvSpPr>
          <p:nvPr/>
        </p:nvSpPr>
        <p:spPr>
          <a:xfrm>
            <a:off x="5349914" y="3152712"/>
            <a:ext cx="1105196" cy="602392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it-IT" dirty="0">
                <a:solidFill>
                  <a:schemeClr val="dk1"/>
                </a:solidFill>
                <a:latin typeface="Albert Sans Medium"/>
              </a:rPr>
              <a:t>Categoria dell’opera</a:t>
            </a:r>
          </a:p>
        </p:txBody>
      </p:sp>
      <p:sp>
        <p:nvSpPr>
          <p:cNvPr id="12" name="Google Shape;389;p42">
            <a:extLst>
              <a:ext uri="{FF2B5EF4-FFF2-40B4-BE49-F238E27FC236}">
                <a16:creationId xmlns:a16="http://schemas.microsoft.com/office/drawing/2014/main" id="{1C2D6111-5C82-5674-43B4-97A0B9815575}"/>
              </a:ext>
            </a:extLst>
          </p:cNvPr>
          <p:cNvSpPr txBox="1">
            <a:spLocks/>
          </p:cNvSpPr>
          <p:nvPr/>
        </p:nvSpPr>
        <p:spPr>
          <a:xfrm>
            <a:off x="1134369" y="1708697"/>
            <a:ext cx="1610857" cy="674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it-IT" dirty="0">
                <a:solidFill>
                  <a:schemeClr val="dk1"/>
                </a:solidFill>
                <a:latin typeface="Albert Sans Medium"/>
                <a:sym typeface="Albert Sans Medium"/>
              </a:rPr>
              <a:t>Codice identificativo</a:t>
            </a:r>
          </a:p>
        </p:txBody>
      </p:sp>
      <p:sp>
        <p:nvSpPr>
          <p:cNvPr id="13" name="Google Shape;390;p42">
            <a:extLst>
              <a:ext uri="{FF2B5EF4-FFF2-40B4-BE49-F238E27FC236}">
                <a16:creationId xmlns:a16="http://schemas.microsoft.com/office/drawing/2014/main" id="{361A3FF7-E3BE-B21E-85B1-E121D5AA0E1E}"/>
              </a:ext>
            </a:extLst>
          </p:cNvPr>
          <p:cNvSpPr txBox="1">
            <a:spLocks/>
          </p:cNvSpPr>
          <p:nvPr/>
        </p:nvSpPr>
        <p:spPr>
          <a:xfrm>
            <a:off x="3285916" y="1815825"/>
            <a:ext cx="1905900" cy="443796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it-IT" dirty="0">
                <a:solidFill>
                  <a:schemeClr val="dk1"/>
                </a:solidFill>
                <a:latin typeface="Albert Sans Medium"/>
              </a:rPr>
              <a:t>Comune</a:t>
            </a:r>
          </a:p>
        </p:txBody>
      </p:sp>
      <p:sp>
        <p:nvSpPr>
          <p:cNvPr id="14" name="Google Shape;391;p42">
            <a:extLst>
              <a:ext uri="{FF2B5EF4-FFF2-40B4-BE49-F238E27FC236}">
                <a16:creationId xmlns:a16="http://schemas.microsoft.com/office/drawing/2014/main" id="{9C12AB93-6345-DD08-F2CE-25438480E138}"/>
              </a:ext>
            </a:extLst>
          </p:cNvPr>
          <p:cNvSpPr txBox="1">
            <a:spLocks/>
          </p:cNvSpPr>
          <p:nvPr/>
        </p:nvSpPr>
        <p:spPr>
          <a:xfrm>
            <a:off x="5342123" y="1657355"/>
            <a:ext cx="1129628" cy="603988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it-IT" dirty="0">
                <a:solidFill>
                  <a:schemeClr val="dk1"/>
                </a:solidFill>
                <a:latin typeface="Albert Sans Medium"/>
              </a:rPr>
              <a:t>Data notifica</a:t>
            </a:r>
          </a:p>
        </p:txBody>
      </p:sp>
      <p:sp>
        <p:nvSpPr>
          <p:cNvPr id="15" name="Google Shape;392;p42">
            <a:extLst>
              <a:ext uri="{FF2B5EF4-FFF2-40B4-BE49-F238E27FC236}">
                <a16:creationId xmlns:a16="http://schemas.microsoft.com/office/drawing/2014/main" id="{C68381AE-D2A3-3FE8-25AB-144F70F24563}"/>
              </a:ext>
            </a:extLst>
          </p:cNvPr>
          <p:cNvSpPr txBox="1">
            <a:spLocks/>
          </p:cNvSpPr>
          <p:nvPr/>
        </p:nvSpPr>
        <p:spPr>
          <a:xfrm>
            <a:off x="3300615" y="3117875"/>
            <a:ext cx="1379861" cy="645249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it-IT" dirty="0">
                <a:solidFill>
                  <a:schemeClr val="dk1"/>
                </a:solidFill>
                <a:latin typeface="Albert Sans Medium"/>
              </a:rPr>
              <a:t>Natura dell’opera</a:t>
            </a:r>
          </a:p>
        </p:txBody>
      </p:sp>
      <p:sp>
        <p:nvSpPr>
          <p:cNvPr id="16" name="Google Shape;393;p42">
            <a:extLst>
              <a:ext uri="{FF2B5EF4-FFF2-40B4-BE49-F238E27FC236}">
                <a16:creationId xmlns:a16="http://schemas.microsoft.com/office/drawing/2014/main" id="{658D21C1-1595-9ED4-5A8B-BA80959F96E4}"/>
              </a:ext>
            </a:extLst>
          </p:cNvPr>
          <p:cNvSpPr txBox="1">
            <a:spLocks/>
          </p:cNvSpPr>
          <p:nvPr/>
        </p:nvSpPr>
        <p:spPr>
          <a:xfrm>
            <a:off x="720000" y="613509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it-IT" sz="3500" dirty="0">
                <a:solidFill>
                  <a:schemeClr val="dk1"/>
                </a:solidFill>
                <a:latin typeface="Albert Sans SemiBold"/>
                <a:sym typeface="Albert Sans SemiBold"/>
              </a:rPr>
              <a:t>Informazioni raccolte</a:t>
            </a:r>
          </a:p>
        </p:txBody>
      </p:sp>
      <p:sp>
        <p:nvSpPr>
          <p:cNvPr id="23" name="Google Shape;400;p42">
            <a:extLst>
              <a:ext uri="{FF2B5EF4-FFF2-40B4-BE49-F238E27FC236}">
                <a16:creationId xmlns:a16="http://schemas.microsoft.com/office/drawing/2014/main" id="{1327C37E-BF13-D397-FFF6-F43389F9F777}"/>
              </a:ext>
            </a:extLst>
          </p:cNvPr>
          <p:cNvSpPr/>
          <p:nvPr/>
        </p:nvSpPr>
        <p:spPr>
          <a:xfrm>
            <a:off x="4680239" y="1747549"/>
            <a:ext cx="674100" cy="6741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" name="Google Shape;401;p42">
            <a:extLst>
              <a:ext uri="{FF2B5EF4-FFF2-40B4-BE49-F238E27FC236}">
                <a16:creationId xmlns:a16="http://schemas.microsoft.com/office/drawing/2014/main" id="{B8D5410E-873A-57C2-645C-7FD67B02784D}"/>
              </a:ext>
            </a:extLst>
          </p:cNvPr>
          <p:cNvSpPr/>
          <p:nvPr/>
        </p:nvSpPr>
        <p:spPr>
          <a:xfrm>
            <a:off x="4680239" y="3135047"/>
            <a:ext cx="674100" cy="6741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" name="Google Shape;402;p42">
            <a:extLst>
              <a:ext uri="{FF2B5EF4-FFF2-40B4-BE49-F238E27FC236}">
                <a16:creationId xmlns:a16="http://schemas.microsoft.com/office/drawing/2014/main" id="{6D83A392-C0E4-75B8-D61B-832D780D5135}"/>
              </a:ext>
            </a:extLst>
          </p:cNvPr>
          <p:cNvSpPr/>
          <p:nvPr/>
        </p:nvSpPr>
        <p:spPr>
          <a:xfrm>
            <a:off x="2611816" y="1747549"/>
            <a:ext cx="674100" cy="6741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" name="Google Shape;403;p42">
            <a:extLst>
              <a:ext uri="{FF2B5EF4-FFF2-40B4-BE49-F238E27FC236}">
                <a16:creationId xmlns:a16="http://schemas.microsoft.com/office/drawing/2014/main" id="{1FE92BC1-D18F-88FF-EB7E-2040FD222865}"/>
              </a:ext>
            </a:extLst>
          </p:cNvPr>
          <p:cNvSpPr/>
          <p:nvPr/>
        </p:nvSpPr>
        <p:spPr>
          <a:xfrm>
            <a:off x="2626751" y="3130317"/>
            <a:ext cx="674100" cy="6741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" name="Google Shape;404;p42">
            <a:extLst>
              <a:ext uri="{FF2B5EF4-FFF2-40B4-BE49-F238E27FC236}">
                <a16:creationId xmlns:a16="http://schemas.microsoft.com/office/drawing/2014/main" id="{FCA51EB3-4B20-278E-5D95-B984422CF0A3}"/>
              </a:ext>
            </a:extLst>
          </p:cNvPr>
          <p:cNvSpPr/>
          <p:nvPr/>
        </p:nvSpPr>
        <p:spPr>
          <a:xfrm>
            <a:off x="490139" y="1747549"/>
            <a:ext cx="674100" cy="6741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8" name="Google Shape;405;p42">
            <a:extLst>
              <a:ext uri="{FF2B5EF4-FFF2-40B4-BE49-F238E27FC236}">
                <a16:creationId xmlns:a16="http://schemas.microsoft.com/office/drawing/2014/main" id="{418D3380-02A3-848F-6FEF-97BB0A90B39B}"/>
              </a:ext>
            </a:extLst>
          </p:cNvPr>
          <p:cNvSpPr/>
          <p:nvPr/>
        </p:nvSpPr>
        <p:spPr>
          <a:xfrm>
            <a:off x="490139" y="3130317"/>
            <a:ext cx="674100" cy="6741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3" name="Google Shape;9892;p77">
            <a:extLst>
              <a:ext uri="{FF2B5EF4-FFF2-40B4-BE49-F238E27FC236}">
                <a16:creationId xmlns:a16="http://schemas.microsoft.com/office/drawing/2014/main" id="{43B2B1F7-ECD0-2683-3DF6-4ACDD1515FCF}"/>
              </a:ext>
            </a:extLst>
          </p:cNvPr>
          <p:cNvGrpSpPr/>
          <p:nvPr/>
        </p:nvGrpSpPr>
        <p:grpSpPr>
          <a:xfrm>
            <a:off x="4806018" y="1916082"/>
            <a:ext cx="422542" cy="342973"/>
            <a:chOff x="2165809" y="3811059"/>
            <a:chExt cx="422542" cy="342973"/>
          </a:xfrm>
          <a:solidFill>
            <a:schemeClr val="bg1">
              <a:lumMod val="25000"/>
            </a:schemeClr>
          </a:solidFill>
        </p:grpSpPr>
        <p:sp>
          <p:nvSpPr>
            <p:cNvPr id="64" name="Google Shape;9893;p77">
              <a:extLst>
                <a:ext uri="{FF2B5EF4-FFF2-40B4-BE49-F238E27FC236}">
                  <a16:creationId xmlns:a16="http://schemas.microsoft.com/office/drawing/2014/main" id="{2604207F-7E65-457D-8A24-BCC1CA73AACD}"/>
                </a:ext>
              </a:extLst>
            </p:cNvPr>
            <p:cNvSpPr/>
            <p:nvPr/>
          </p:nvSpPr>
          <p:spPr>
            <a:xfrm>
              <a:off x="2165809" y="3811059"/>
              <a:ext cx="422542" cy="342973"/>
            </a:xfrm>
            <a:custGeom>
              <a:avLst/>
              <a:gdLst/>
              <a:ahLst/>
              <a:cxnLst/>
              <a:rect l="l" t="t" r="r" b="b"/>
              <a:pathLst>
                <a:path w="13276" h="10776" extrusionOk="0">
                  <a:moveTo>
                    <a:pt x="2084" y="382"/>
                  </a:moveTo>
                  <a:cubicBezTo>
                    <a:pt x="2084" y="382"/>
                    <a:pt x="2108" y="382"/>
                    <a:pt x="2108" y="406"/>
                  </a:cubicBezTo>
                  <a:lnTo>
                    <a:pt x="2108" y="1239"/>
                  </a:lnTo>
                  <a:cubicBezTo>
                    <a:pt x="2108" y="1239"/>
                    <a:pt x="2108" y="1251"/>
                    <a:pt x="2084" y="1251"/>
                  </a:cubicBezTo>
                  <a:lnTo>
                    <a:pt x="1667" y="1251"/>
                  </a:lnTo>
                  <a:cubicBezTo>
                    <a:pt x="1667" y="1251"/>
                    <a:pt x="1655" y="1251"/>
                    <a:pt x="1655" y="1239"/>
                  </a:cubicBezTo>
                  <a:lnTo>
                    <a:pt x="1655" y="406"/>
                  </a:lnTo>
                  <a:lnTo>
                    <a:pt x="2084" y="382"/>
                  </a:lnTo>
                  <a:close/>
                  <a:moveTo>
                    <a:pt x="11645" y="382"/>
                  </a:moveTo>
                  <a:cubicBezTo>
                    <a:pt x="11645" y="382"/>
                    <a:pt x="11657" y="382"/>
                    <a:pt x="11657" y="406"/>
                  </a:cubicBezTo>
                  <a:lnTo>
                    <a:pt x="11657" y="1239"/>
                  </a:lnTo>
                  <a:cubicBezTo>
                    <a:pt x="11657" y="1239"/>
                    <a:pt x="11657" y="1251"/>
                    <a:pt x="11645" y="1251"/>
                  </a:cubicBezTo>
                  <a:lnTo>
                    <a:pt x="11216" y="1251"/>
                  </a:lnTo>
                  <a:cubicBezTo>
                    <a:pt x="11216" y="1251"/>
                    <a:pt x="11192" y="1251"/>
                    <a:pt x="11192" y="1239"/>
                  </a:cubicBezTo>
                  <a:lnTo>
                    <a:pt x="11192" y="406"/>
                  </a:lnTo>
                  <a:lnTo>
                    <a:pt x="11216" y="406"/>
                  </a:lnTo>
                  <a:lnTo>
                    <a:pt x="11645" y="382"/>
                  </a:lnTo>
                  <a:close/>
                  <a:moveTo>
                    <a:pt x="12478" y="1215"/>
                  </a:moveTo>
                  <a:cubicBezTo>
                    <a:pt x="12716" y="1215"/>
                    <a:pt x="12907" y="1418"/>
                    <a:pt x="12907" y="1656"/>
                  </a:cubicBezTo>
                  <a:lnTo>
                    <a:pt x="12907" y="9954"/>
                  </a:lnTo>
                  <a:cubicBezTo>
                    <a:pt x="12895" y="10193"/>
                    <a:pt x="12704" y="10383"/>
                    <a:pt x="12466" y="10383"/>
                  </a:cubicBezTo>
                  <a:lnTo>
                    <a:pt x="834" y="10383"/>
                  </a:lnTo>
                  <a:cubicBezTo>
                    <a:pt x="596" y="10383"/>
                    <a:pt x="405" y="10193"/>
                    <a:pt x="405" y="9954"/>
                  </a:cubicBezTo>
                  <a:lnTo>
                    <a:pt x="405" y="1656"/>
                  </a:lnTo>
                  <a:cubicBezTo>
                    <a:pt x="405" y="1418"/>
                    <a:pt x="596" y="1215"/>
                    <a:pt x="834" y="1215"/>
                  </a:cubicBezTo>
                  <a:lnTo>
                    <a:pt x="1262" y="1215"/>
                  </a:lnTo>
                  <a:lnTo>
                    <a:pt x="1262" y="1239"/>
                  </a:lnTo>
                  <a:cubicBezTo>
                    <a:pt x="1262" y="1453"/>
                    <a:pt x="1441" y="1632"/>
                    <a:pt x="1667" y="1632"/>
                  </a:cubicBezTo>
                  <a:lnTo>
                    <a:pt x="2084" y="1632"/>
                  </a:lnTo>
                  <a:cubicBezTo>
                    <a:pt x="2310" y="1632"/>
                    <a:pt x="2489" y="1453"/>
                    <a:pt x="2489" y="1239"/>
                  </a:cubicBezTo>
                  <a:lnTo>
                    <a:pt x="2489" y="1215"/>
                  </a:lnTo>
                  <a:lnTo>
                    <a:pt x="10823" y="1215"/>
                  </a:lnTo>
                  <a:lnTo>
                    <a:pt x="10823" y="1239"/>
                  </a:lnTo>
                  <a:cubicBezTo>
                    <a:pt x="10823" y="1453"/>
                    <a:pt x="11002" y="1632"/>
                    <a:pt x="11228" y="1632"/>
                  </a:cubicBezTo>
                  <a:lnTo>
                    <a:pt x="11645" y="1632"/>
                  </a:lnTo>
                  <a:cubicBezTo>
                    <a:pt x="11859" y="1632"/>
                    <a:pt x="12038" y="1453"/>
                    <a:pt x="12038" y="1239"/>
                  </a:cubicBezTo>
                  <a:lnTo>
                    <a:pt x="12038" y="1215"/>
                  </a:lnTo>
                  <a:close/>
                  <a:moveTo>
                    <a:pt x="1655" y="1"/>
                  </a:moveTo>
                  <a:cubicBezTo>
                    <a:pt x="1429" y="1"/>
                    <a:pt x="1251" y="179"/>
                    <a:pt x="1251" y="406"/>
                  </a:cubicBezTo>
                  <a:lnTo>
                    <a:pt x="1251" y="834"/>
                  </a:lnTo>
                  <a:lnTo>
                    <a:pt x="822" y="834"/>
                  </a:lnTo>
                  <a:cubicBezTo>
                    <a:pt x="381" y="834"/>
                    <a:pt x="0" y="1203"/>
                    <a:pt x="0" y="1656"/>
                  </a:cubicBezTo>
                  <a:lnTo>
                    <a:pt x="0" y="9954"/>
                  </a:lnTo>
                  <a:cubicBezTo>
                    <a:pt x="0" y="10395"/>
                    <a:pt x="381" y="10776"/>
                    <a:pt x="822" y="10776"/>
                  </a:cubicBezTo>
                  <a:lnTo>
                    <a:pt x="12442" y="10776"/>
                  </a:lnTo>
                  <a:cubicBezTo>
                    <a:pt x="12895" y="10776"/>
                    <a:pt x="13264" y="10395"/>
                    <a:pt x="13264" y="9954"/>
                  </a:cubicBezTo>
                  <a:lnTo>
                    <a:pt x="13264" y="1656"/>
                  </a:lnTo>
                  <a:cubicBezTo>
                    <a:pt x="13276" y="1203"/>
                    <a:pt x="12907" y="834"/>
                    <a:pt x="12466" y="834"/>
                  </a:cubicBezTo>
                  <a:lnTo>
                    <a:pt x="12026" y="834"/>
                  </a:lnTo>
                  <a:lnTo>
                    <a:pt x="12026" y="406"/>
                  </a:lnTo>
                  <a:cubicBezTo>
                    <a:pt x="12026" y="179"/>
                    <a:pt x="11847" y="1"/>
                    <a:pt x="11621" y="1"/>
                  </a:cubicBezTo>
                  <a:lnTo>
                    <a:pt x="11216" y="1"/>
                  </a:lnTo>
                  <a:cubicBezTo>
                    <a:pt x="10990" y="1"/>
                    <a:pt x="10811" y="179"/>
                    <a:pt x="10811" y="406"/>
                  </a:cubicBezTo>
                  <a:lnTo>
                    <a:pt x="10811" y="834"/>
                  </a:lnTo>
                  <a:lnTo>
                    <a:pt x="2477" y="834"/>
                  </a:lnTo>
                  <a:lnTo>
                    <a:pt x="2477" y="406"/>
                  </a:lnTo>
                  <a:cubicBezTo>
                    <a:pt x="2477" y="179"/>
                    <a:pt x="2298" y="1"/>
                    <a:pt x="20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9894;p77">
              <a:extLst>
                <a:ext uri="{FF2B5EF4-FFF2-40B4-BE49-F238E27FC236}">
                  <a16:creationId xmlns:a16="http://schemas.microsoft.com/office/drawing/2014/main" id="{D00C44A6-4A0A-3BC9-53A0-B8B6C7B77B6B}"/>
                </a:ext>
              </a:extLst>
            </p:cNvPr>
            <p:cNvSpPr/>
            <p:nvPr/>
          </p:nvSpPr>
          <p:spPr>
            <a:xfrm>
              <a:off x="2193085" y="3877387"/>
              <a:ext cx="368753" cy="12158"/>
            </a:xfrm>
            <a:custGeom>
              <a:avLst/>
              <a:gdLst/>
              <a:ahLst/>
              <a:cxnLst/>
              <a:rect l="l" t="t" r="r" b="b"/>
              <a:pathLst>
                <a:path w="11586" h="382" extrusionOk="0">
                  <a:moveTo>
                    <a:pt x="191" y="0"/>
                  </a:moveTo>
                  <a:cubicBezTo>
                    <a:pt x="84" y="0"/>
                    <a:pt x="1" y="84"/>
                    <a:pt x="1" y="191"/>
                  </a:cubicBezTo>
                  <a:cubicBezTo>
                    <a:pt x="1" y="298"/>
                    <a:pt x="84" y="381"/>
                    <a:pt x="191" y="381"/>
                  </a:cubicBezTo>
                  <a:lnTo>
                    <a:pt x="11395" y="381"/>
                  </a:lnTo>
                  <a:cubicBezTo>
                    <a:pt x="11502" y="381"/>
                    <a:pt x="11585" y="298"/>
                    <a:pt x="11585" y="191"/>
                  </a:cubicBezTo>
                  <a:cubicBezTo>
                    <a:pt x="11585" y="84"/>
                    <a:pt x="11502" y="0"/>
                    <a:pt x="1139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9895;p77">
              <a:extLst>
                <a:ext uri="{FF2B5EF4-FFF2-40B4-BE49-F238E27FC236}">
                  <a16:creationId xmlns:a16="http://schemas.microsoft.com/office/drawing/2014/main" id="{280491E6-3695-AA9D-3022-BB3FAF58FCBD}"/>
                </a:ext>
              </a:extLst>
            </p:cNvPr>
            <p:cNvSpPr/>
            <p:nvPr/>
          </p:nvSpPr>
          <p:spPr>
            <a:xfrm>
              <a:off x="2212404" y="3930062"/>
              <a:ext cx="51942" cy="12158"/>
            </a:xfrm>
            <a:custGeom>
              <a:avLst/>
              <a:gdLst/>
              <a:ahLst/>
              <a:cxnLst/>
              <a:rect l="l" t="t" r="r" b="b"/>
              <a:pathLst>
                <a:path w="1632" h="382" extrusionOk="0">
                  <a:moveTo>
                    <a:pt x="191" y="0"/>
                  </a:moveTo>
                  <a:cubicBezTo>
                    <a:pt x="84" y="0"/>
                    <a:pt x="1" y="84"/>
                    <a:pt x="1" y="191"/>
                  </a:cubicBezTo>
                  <a:cubicBezTo>
                    <a:pt x="1" y="298"/>
                    <a:pt x="84" y="381"/>
                    <a:pt x="191" y="381"/>
                  </a:cubicBezTo>
                  <a:lnTo>
                    <a:pt x="1442" y="381"/>
                  </a:lnTo>
                  <a:cubicBezTo>
                    <a:pt x="1549" y="381"/>
                    <a:pt x="1632" y="286"/>
                    <a:pt x="1632" y="191"/>
                  </a:cubicBezTo>
                  <a:cubicBezTo>
                    <a:pt x="1632" y="84"/>
                    <a:pt x="1561" y="0"/>
                    <a:pt x="14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9896;p77">
              <a:extLst>
                <a:ext uri="{FF2B5EF4-FFF2-40B4-BE49-F238E27FC236}">
                  <a16:creationId xmlns:a16="http://schemas.microsoft.com/office/drawing/2014/main" id="{2FFF97CD-C2F8-07F6-1CD3-FE10AA2B4689}"/>
                </a:ext>
              </a:extLst>
            </p:cNvPr>
            <p:cNvSpPr/>
            <p:nvPr/>
          </p:nvSpPr>
          <p:spPr>
            <a:xfrm>
              <a:off x="2305245" y="3930062"/>
              <a:ext cx="51974" cy="12158"/>
            </a:xfrm>
            <a:custGeom>
              <a:avLst/>
              <a:gdLst/>
              <a:ahLst/>
              <a:cxnLst/>
              <a:rect l="l" t="t" r="r" b="b"/>
              <a:pathLst>
                <a:path w="1633" h="382" extrusionOk="0">
                  <a:moveTo>
                    <a:pt x="191" y="0"/>
                  </a:moveTo>
                  <a:cubicBezTo>
                    <a:pt x="84" y="0"/>
                    <a:pt x="1" y="84"/>
                    <a:pt x="1" y="191"/>
                  </a:cubicBezTo>
                  <a:cubicBezTo>
                    <a:pt x="1" y="298"/>
                    <a:pt x="84" y="381"/>
                    <a:pt x="191" y="381"/>
                  </a:cubicBezTo>
                  <a:lnTo>
                    <a:pt x="1442" y="381"/>
                  </a:lnTo>
                  <a:cubicBezTo>
                    <a:pt x="1549" y="381"/>
                    <a:pt x="1632" y="286"/>
                    <a:pt x="1632" y="191"/>
                  </a:cubicBezTo>
                  <a:cubicBezTo>
                    <a:pt x="1632" y="84"/>
                    <a:pt x="1549" y="0"/>
                    <a:pt x="14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9897;p77">
              <a:extLst>
                <a:ext uri="{FF2B5EF4-FFF2-40B4-BE49-F238E27FC236}">
                  <a16:creationId xmlns:a16="http://schemas.microsoft.com/office/drawing/2014/main" id="{A9934490-16C8-21D5-1592-68DCB932CDF6}"/>
                </a:ext>
              </a:extLst>
            </p:cNvPr>
            <p:cNvSpPr/>
            <p:nvPr/>
          </p:nvSpPr>
          <p:spPr>
            <a:xfrm>
              <a:off x="2489813" y="3930062"/>
              <a:ext cx="52324" cy="12158"/>
            </a:xfrm>
            <a:custGeom>
              <a:avLst/>
              <a:gdLst/>
              <a:ahLst/>
              <a:cxnLst/>
              <a:rect l="l" t="t" r="r" b="b"/>
              <a:pathLst>
                <a:path w="1644" h="382" extrusionOk="0">
                  <a:moveTo>
                    <a:pt x="203" y="0"/>
                  </a:moveTo>
                  <a:cubicBezTo>
                    <a:pt x="95" y="0"/>
                    <a:pt x="0" y="84"/>
                    <a:pt x="0" y="191"/>
                  </a:cubicBezTo>
                  <a:cubicBezTo>
                    <a:pt x="0" y="298"/>
                    <a:pt x="95" y="381"/>
                    <a:pt x="203" y="381"/>
                  </a:cubicBezTo>
                  <a:lnTo>
                    <a:pt x="1441" y="381"/>
                  </a:lnTo>
                  <a:cubicBezTo>
                    <a:pt x="1548" y="381"/>
                    <a:pt x="1643" y="286"/>
                    <a:pt x="1643" y="191"/>
                  </a:cubicBezTo>
                  <a:cubicBezTo>
                    <a:pt x="1643" y="84"/>
                    <a:pt x="1572" y="0"/>
                    <a:pt x="14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9898;p77">
              <a:extLst>
                <a:ext uri="{FF2B5EF4-FFF2-40B4-BE49-F238E27FC236}">
                  <a16:creationId xmlns:a16="http://schemas.microsoft.com/office/drawing/2014/main" id="{8B6227A2-CCB8-6295-08AD-59E305C6F184}"/>
                </a:ext>
              </a:extLst>
            </p:cNvPr>
            <p:cNvSpPr/>
            <p:nvPr/>
          </p:nvSpPr>
          <p:spPr>
            <a:xfrm>
              <a:off x="2212404" y="3983118"/>
              <a:ext cx="51942" cy="12158"/>
            </a:xfrm>
            <a:custGeom>
              <a:avLst/>
              <a:gdLst/>
              <a:ahLst/>
              <a:cxnLst/>
              <a:rect l="l" t="t" r="r" b="b"/>
              <a:pathLst>
                <a:path w="1632" h="382" extrusionOk="0">
                  <a:moveTo>
                    <a:pt x="191" y="0"/>
                  </a:moveTo>
                  <a:cubicBezTo>
                    <a:pt x="84" y="0"/>
                    <a:pt x="1" y="84"/>
                    <a:pt x="1" y="191"/>
                  </a:cubicBezTo>
                  <a:cubicBezTo>
                    <a:pt x="1" y="298"/>
                    <a:pt x="84" y="381"/>
                    <a:pt x="191" y="381"/>
                  </a:cubicBezTo>
                  <a:lnTo>
                    <a:pt x="1442" y="381"/>
                  </a:lnTo>
                  <a:cubicBezTo>
                    <a:pt x="1549" y="381"/>
                    <a:pt x="1632" y="286"/>
                    <a:pt x="1632" y="191"/>
                  </a:cubicBezTo>
                  <a:cubicBezTo>
                    <a:pt x="1632" y="84"/>
                    <a:pt x="1561" y="0"/>
                    <a:pt x="14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9899;p77">
              <a:extLst>
                <a:ext uri="{FF2B5EF4-FFF2-40B4-BE49-F238E27FC236}">
                  <a16:creationId xmlns:a16="http://schemas.microsoft.com/office/drawing/2014/main" id="{B009DB32-6A30-99C4-F03E-FA7EF2966EB5}"/>
                </a:ext>
              </a:extLst>
            </p:cNvPr>
            <p:cNvSpPr/>
            <p:nvPr/>
          </p:nvSpPr>
          <p:spPr>
            <a:xfrm>
              <a:off x="2397736" y="3983118"/>
              <a:ext cx="51942" cy="12158"/>
            </a:xfrm>
            <a:custGeom>
              <a:avLst/>
              <a:gdLst/>
              <a:ahLst/>
              <a:cxnLst/>
              <a:rect l="l" t="t" r="r" b="b"/>
              <a:pathLst>
                <a:path w="1632" h="382" extrusionOk="0">
                  <a:moveTo>
                    <a:pt x="191" y="0"/>
                  </a:moveTo>
                  <a:cubicBezTo>
                    <a:pt x="83" y="0"/>
                    <a:pt x="0" y="84"/>
                    <a:pt x="0" y="191"/>
                  </a:cubicBezTo>
                  <a:cubicBezTo>
                    <a:pt x="0" y="298"/>
                    <a:pt x="83" y="381"/>
                    <a:pt x="191" y="381"/>
                  </a:cubicBezTo>
                  <a:lnTo>
                    <a:pt x="1441" y="381"/>
                  </a:lnTo>
                  <a:cubicBezTo>
                    <a:pt x="1548" y="381"/>
                    <a:pt x="1631" y="286"/>
                    <a:pt x="1631" y="191"/>
                  </a:cubicBezTo>
                  <a:cubicBezTo>
                    <a:pt x="1631" y="84"/>
                    <a:pt x="1548" y="0"/>
                    <a:pt x="14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9900;p77">
              <a:extLst>
                <a:ext uri="{FF2B5EF4-FFF2-40B4-BE49-F238E27FC236}">
                  <a16:creationId xmlns:a16="http://schemas.microsoft.com/office/drawing/2014/main" id="{18A5EEB0-55C8-B9FD-3193-EA6A164F644E}"/>
                </a:ext>
              </a:extLst>
            </p:cNvPr>
            <p:cNvSpPr/>
            <p:nvPr/>
          </p:nvSpPr>
          <p:spPr>
            <a:xfrm>
              <a:off x="2212404" y="4036175"/>
              <a:ext cx="51942" cy="12158"/>
            </a:xfrm>
            <a:custGeom>
              <a:avLst/>
              <a:gdLst/>
              <a:ahLst/>
              <a:cxnLst/>
              <a:rect l="l" t="t" r="r" b="b"/>
              <a:pathLst>
                <a:path w="1632" h="382" extrusionOk="0">
                  <a:moveTo>
                    <a:pt x="191" y="0"/>
                  </a:moveTo>
                  <a:cubicBezTo>
                    <a:pt x="84" y="0"/>
                    <a:pt x="1" y="83"/>
                    <a:pt x="1" y="191"/>
                  </a:cubicBezTo>
                  <a:cubicBezTo>
                    <a:pt x="1" y="298"/>
                    <a:pt x="84" y="381"/>
                    <a:pt x="191" y="381"/>
                  </a:cubicBezTo>
                  <a:lnTo>
                    <a:pt x="1442" y="381"/>
                  </a:lnTo>
                  <a:cubicBezTo>
                    <a:pt x="1549" y="381"/>
                    <a:pt x="1632" y="298"/>
                    <a:pt x="1632" y="191"/>
                  </a:cubicBezTo>
                  <a:cubicBezTo>
                    <a:pt x="1632" y="83"/>
                    <a:pt x="1561" y="0"/>
                    <a:pt x="14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9901;p77">
              <a:extLst>
                <a:ext uri="{FF2B5EF4-FFF2-40B4-BE49-F238E27FC236}">
                  <a16:creationId xmlns:a16="http://schemas.microsoft.com/office/drawing/2014/main" id="{A346B9B1-367F-6DC6-47BB-A7D90C9BE55C}"/>
                </a:ext>
              </a:extLst>
            </p:cNvPr>
            <p:cNvSpPr/>
            <p:nvPr/>
          </p:nvSpPr>
          <p:spPr>
            <a:xfrm>
              <a:off x="2305245" y="4036175"/>
              <a:ext cx="51974" cy="12158"/>
            </a:xfrm>
            <a:custGeom>
              <a:avLst/>
              <a:gdLst/>
              <a:ahLst/>
              <a:cxnLst/>
              <a:rect l="l" t="t" r="r" b="b"/>
              <a:pathLst>
                <a:path w="1633" h="382" extrusionOk="0">
                  <a:moveTo>
                    <a:pt x="191" y="0"/>
                  </a:moveTo>
                  <a:cubicBezTo>
                    <a:pt x="84" y="0"/>
                    <a:pt x="1" y="83"/>
                    <a:pt x="1" y="191"/>
                  </a:cubicBezTo>
                  <a:cubicBezTo>
                    <a:pt x="1" y="298"/>
                    <a:pt x="84" y="381"/>
                    <a:pt x="191" y="381"/>
                  </a:cubicBezTo>
                  <a:lnTo>
                    <a:pt x="1442" y="381"/>
                  </a:lnTo>
                  <a:cubicBezTo>
                    <a:pt x="1549" y="381"/>
                    <a:pt x="1632" y="298"/>
                    <a:pt x="1632" y="191"/>
                  </a:cubicBezTo>
                  <a:cubicBezTo>
                    <a:pt x="1632" y="83"/>
                    <a:pt x="1549" y="0"/>
                    <a:pt x="14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9902;p77">
              <a:extLst>
                <a:ext uri="{FF2B5EF4-FFF2-40B4-BE49-F238E27FC236}">
                  <a16:creationId xmlns:a16="http://schemas.microsoft.com/office/drawing/2014/main" id="{783EB807-CE28-1B13-829A-20CB5F39F48E}"/>
                </a:ext>
              </a:extLst>
            </p:cNvPr>
            <p:cNvSpPr/>
            <p:nvPr/>
          </p:nvSpPr>
          <p:spPr>
            <a:xfrm>
              <a:off x="2489813" y="4036175"/>
              <a:ext cx="52324" cy="12158"/>
            </a:xfrm>
            <a:custGeom>
              <a:avLst/>
              <a:gdLst/>
              <a:ahLst/>
              <a:cxnLst/>
              <a:rect l="l" t="t" r="r" b="b"/>
              <a:pathLst>
                <a:path w="1644" h="382" extrusionOk="0">
                  <a:moveTo>
                    <a:pt x="203" y="0"/>
                  </a:moveTo>
                  <a:cubicBezTo>
                    <a:pt x="95" y="0"/>
                    <a:pt x="0" y="83"/>
                    <a:pt x="0" y="191"/>
                  </a:cubicBezTo>
                  <a:cubicBezTo>
                    <a:pt x="0" y="298"/>
                    <a:pt x="95" y="381"/>
                    <a:pt x="203" y="381"/>
                  </a:cubicBezTo>
                  <a:lnTo>
                    <a:pt x="1441" y="381"/>
                  </a:lnTo>
                  <a:cubicBezTo>
                    <a:pt x="1548" y="381"/>
                    <a:pt x="1643" y="298"/>
                    <a:pt x="1643" y="191"/>
                  </a:cubicBezTo>
                  <a:cubicBezTo>
                    <a:pt x="1643" y="83"/>
                    <a:pt x="1572" y="0"/>
                    <a:pt x="14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9903;p77">
              <a:extLst>
                <a:ext uri="{FF2B5EF4-FFF2-40B4-BE49-F238E27FC236}">
                  <a16:creationId xmlns:a16="http://schemas.microsoft.com/office/drawing/2014/main" id="{0D018C77-C4A5-4343-0C73-332ED7FFD17F}"/>
                </a:ext>
              </a:extLst>
            </p:cNvPr>
            <p:cNvSpPr/>
            <p:nvPr/>
          </p:nvSpPr>
          <p:spPr>
            <a:xfrm>
              <a:off x="2305245" y="4088467"/>
              <a:ext cx="51974" cy="12540"/>
            </a:xfrm>
            <a:custGeom>
              <a:avLst/>
              <a:gdLst/>
              <a:ahLst/>
              <a:cxnLst/>
              <a:rect l="l" t="t" r="r" b="b"/>
              <a:pathLst>
                <a:path w="1633" h="394" extrusionOk="0">
                  <a:moveTo>
                    <a:pt x="191" y="0"/>
                  </a:moveTo>
                  <a:cubicBezTo>
                    <a:pt x="84" y="0"/>
                    <a:pt x="1" y="95"/>
                    <a:pt x="1" y="191"/>
                  </a:cubicBezTo>
                  <a:cubicBezTo>
                    <a:pt x="1" y="298"/>
                    <a:pt x="84" y="393"/>
                    <a:pt x="191" y="393"/>
                  </a:cubicBezTo>
                  <a:lnTo>
                    <a:pt x="1442" y="393"/>
                  </a:lnTo>
                  <a:cubicBezTo>
                    <a:pt x="1549" y="393"/>
                    <a:pt x="1632" y="298"/>
                    <a:pt x="1632" y="191"/>
                  </a:cubicBezTo>
                  <a:cubicBezTo>
                    <a:pt x="1632" y="95"/>
                    <a:pt x="1549" y="0"/>
                    <a:pt x="14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9904;p77">
              <a:extLst>
                <a:ext uri="{FF2B5EF4-FFF2-40B4-BE49-F238E27FC236}">
                  <a16:creationId xmlns:a16="http://schemas.microsoft.com/office/drawing/2014/main" id="{3784949F-3B3A-BD97-BBB4-4D84AD882673}"/>
                </a:ext>
              </a:extLst>
            </p:cNvPr>
            <p:cNvSpPr/>
            <p:nvPr/>
          </p:nvSpPr>
          <p:spPr>
            <a:xfrm>
              <a:off x="2397736" y="4088467"/>
              <a:ext cx="51942" cy="12540"/>
            </a:xfrm>
            <a:custGeom>
              <a:avLst/>
              <a:gdLst/>
              <a:ahLst/>
              <a:cxnLst/>
              <a:rect l="l" t="t" r="r" b="b"/>
              <a:pathLst>
                <a:path w="1632" h="394" extrusionOk="0">
                  <a:moveTo>
                    <a:pt x="191" y="0"/>
                  </a:moveTo>
                  <a:cubicBezTo>
                    <a:pt x="83" y="0"/>
                    <a:pt x="0" y="95"/>
                    <a:pt x="0" y="191"/>
                  </a:cubicBezTo>
                  <a:cubicBezTo>
                    <a:pt x="0" y="298"/>
                    <a:pt x="83" y="393"/>
                    <a:pt x="191" y="393"/>
                  </a:cubicBezTo>
                  <a:lnTo>
                    <a:pt x="1441" y="393"/>
                  </a:lnTo>
                  <a:cubicBezTo>
                    <a:pt x="1548" y="393"/>
                    <a:pt x="1631" y="298"/>
                    <a:pt x="1631" y="191"/>
                  </a:cubicBezTo>
                  <a:cubicBezTo>
                    <a:pt x="1631" y="95"/>
                    <a:pt x="1548" y="0"/>
                    <a:pt x="14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9905;p77">
              <a:extLst>
                <a:ext uri="{FF2B5EF4-FFF2-40B4-BE49-F238E27FC236}">
                  <a16:creationId xmlns:a16="http://schemas.microsoft.com/office/drawing/2014/main" id="{6AEADA23-A8B6-2EB9-BE24-DC72CBDC07D6}"/>
                </a:ext>
              </a:extLst>
            </p:cNvPr>
            <p:cNvSpPr/>
            <p:nvPr/>
          </p:nvSpPr>
          <p:spPr>
            <a:xfrm>
              <a:off x="2489813" y="4088467"/>
              <a:ext cx="52324" cy="12540"/>
            </a:xfrm>
            <a:custGeom>
              <a:avLst/>
              <a:gdLst/>
              <a:ahLst/>
              <a:cxnLst/>
              <a:rect l="l" t="t" r="r" b="b"/>
              <a:pathLst>
                <a:path w="1644" h="394" extrusionOk="0">
                  <a:moveTo>
                    <a:pt x="203" y="0"/>
                  </a:moveTo>
                  <a:cubicBezTo>
                    <a:pt x="95" y="0"/>
                    <a:pt x="0" y="95"/>
                    <a:pt x="0" y="191"/>
                  </a:cubicBezTo>
                  <a:cubicBezTo>
                    <a:pt x="0" y="298"/>
                    <a:pt x="95" y="393"/>
                    <a:pt x="203" y="393"/>
                  </a:cubicBezTo>
                  <a:lnTo>
                    <a:pt x="1441" y="393"/>
                  </a:lnTo>
                  <a:cubicBezTo>
                    <a:pt x="1548" y="393"/>
                    <a:pt x="1643" y="298"/>
                    <a:pt x="1643" y="191"/>
                  </a:cubicBezTo>
                  <a:cubicBezTo>
                    <a:pt x="1643" y="95"/>
                    <a:pt x="1572" y="0"/>
                    <a:pt x="14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9906;p77">
              <a:extLst>
                <a:ext uri="{FF2B5EF4-FFF2-40B4-BE49-F238E27FC236}">
                  <a16:creationId xmlns:a16="http://schemas.microsoft.com/office/drawing/2014/main" id="{76C69DA9-08FA-4EE2-7E07-9028DA0CD6E3}"/>
                </a:ext>
              </a:extLst>
            </p:cNvPr>
            <p:cNvSpPr/>
            <p:nvPr/>
          </p:nvSpPr>
          <p:spPr>
            <a:xfrm>
              <a:off x="2304863" y="3969751"/>
              <a:ext cx="53088" cy="38766"/>
            </a:xfrm>
            <a:custGeom>
              <a:avLst/>
              <a:gdLst/>
              <a:ahLst/>
              <a:cxnLst/>
              <a:rect l="l" t="t" r="r" b="b"/>
              <a:pathLst>
                <a:path w="1668" h="1218" extrusionOk="0">
                  <a:moveTo>
                    <a:pt x="1454" y="1"/>
                  </a:moveTo>
                  <a:cubicBezTo>
                    <a:pt x="1406" y="1"/>
                    <a:pt x="1358" y="21"/>
                    <a:pt x="1323" y="63"/>
                  </a:cubicBezTo>
                  <a:lnTo>
                    <a:pt x="620" y="754"/>
                  </a:lnTo>
                  <a:lnTo>
                    <a:pt x="334" y="480"/>
                  </a:lnTo>
                  <a:cubicBezTo>
                    <a:pt x="299" y="438"/>
                    <a:pt x="251" y="417"/>
                    <a:pt x="203" y="417"/>
                  </a:cubicBezTo>
                  <a:cubicBezTo>
                    <a:pt x="156" y="417"/>
                    <a:pt x="108" y="438"/>
                    <a:pt x="72" y="480"/>
                  </a:cubicBezTo>
                  <a:cubicBezTo>
                    <a:pt x="1" y="551"/>
                    <a:pt x="1" y="670"/>
                    <a:pt x="72" y="742"/>
                  </a:cubicBezTo>
                  <a:lnTo>
                    <a:pt x="489" y="1158"/>
                  </a:lnTo>
                  <a:cubicBezTo>
                    <a:pt x="513" y="1194"/>
                    <a:pt x="572" y="1218"/>
                    <a:pt x="620" y="1218"/>
                  </a:cubicBezTo>
                  <a:cubicBezTo>
                    <a:pt x="668" y="1218"/>
                    <a:pt x="727" y="1206"/>
                    <a:pt x="751" y="1158"/>
                  </a:cubicBezTo>
                  <a:lnTo>
                    <a:pt x="1585" y="325"/>
                  </a:lnTo>
                  <a:cubicBezTo>
                    <a:pt x="1668" y="254"/>
                    <a:pt x="1668" y="134"/>
                    <a:pt x="1585" y="63"/>
                  </a:cubicBezTo>
                  <a:cubicBezTo>
                    <a:pt x="1549" y="21"/>
                    <a:pt x="1501" y="1"/>
                    <a:pt x="14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9907;p77">
              <a:extLst>
                <a:ext uri="{FF2B5EF4-FFF2-40B4-BE49-F238E27FC236}">
                  <a16:creationId xmlns:a16="http://schemas.microsoft.com/office/drawing/2014/main" id="{956D9BF1-CBD4-6785-4F3E-11F850C8D43B}"/>
                </a:ext>
              </a:extLst>
            </p:cNvPr>
            <p:cNvSpPr/>
            <p:nvPr/>
          </p:nvSpPr>
          <p:spPr>
            <a:xfrm>
              <a:off x="2489813" y="3969751"/>
              <a:ext cx="53088" cy="38766"/>
            </a:xfrm>
            <a:custGeom>
              <a:avLst/>
              <a:gdLst/>
              <a:ahLst/>
              <a:cxnLst/>
              <a:rect l="l" t="t" r="r" b="b"/>
              <a:pathLst>
                <a:path w="1668" h="1218" extrusionOk="0">
                  <a:moveTo>
                    <a:pt x="1465" y="1"/>
                  </a:moveTo>
                  <a:cubicBezTo>
                    <a:pt x="1417" y="1"/>
                    <a:pt x="1369" y="21"/>
                    <a:pt x="1334" y="63"/>
                  </a:cubicBezTo>
                  <a:lnTo>
                    <a:pt x="631" y="754"/>
                  </a:lnTo>
                  <a:lnTo>
                    <a:pt x="346" y="480"/>
                  </a:lnTo>
                  <a:cubicBezTo>
                    <a:pt x="310" y="438"/>
                    <a:pt x="262" y="417"/>
                    <a:pt x="215" y="417"/>
                  </a:cubicBezTo>
                  <a:cubicBezTo>
                    <a:pt x="167" y="417"/>
                    <a:pt x="119" y="438"/>
                    <a:pt x="84" y="480"/>
                  </a:cubicBezTo>
                  <a:cubicBezTo>
                    <a:pt x="0" y="551"/>
                    <a:pt x="0" y="670"/>
                    <a:pt x="84" y="742"/>
                  </a:cubicBezTo>
                  <a:lnTo>
                    <a:pt x="500" y="1158"/>
                  </a:lnTo>
                  <a:cubicBezTo>
                    <a:pt x="524" y="1194"/>
                    <a:pt x="584" y="1218"/>
                    <a:pt x="631" y="1218"/>
                  </a:cubicBezTo>
                  <a:cubicBezTo>
                    <a:pt x="667" y="1218"/>
                    <a:pt x="738" y="1206"/>
                    <a:pt x="762" y="1158"/>
                  </a:cubicBezTo>
                  <a:lnTo>
                    <a:pt x="1596" y="325"/>
                  </a:lnTo>
                  <a:cubicBezTo>
                    <a:pt x="1667" y="254"/>
                    <a:pt x="1667" y="134"/>
                    <a:pt x="1596" y="63"/>
                  </a:cubicBezTo>
                  <a:cubicBezTo>
                    <a:pt x="1560" y="21"/>
                    <a:pt x="1512" y="1"/>
                    <a:pt x="14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9908;p77">
              <a:extLst>
                <a:ext uri="{FF2B5EF4-FFF2-40B4-BE49-F238E27FC236}">
                  <a16:creationId xmlns:a16="http://schemas.microsoft.com/office/drawing/2014/main" id="{7D9BACA2-4A26-B7DB-4BD0-BA03A87ED5ED}"/>
                </a:ext>
              </a:extLst>
            </p:cNvPr>
            <p:cNvSpPr/>
            <p:nvPr/>
          </p:nvSpPr>
          <p:spPr>
            <a:xfrm>
              <a:off x="2396972" y="4022807"/>
              <a:ext cx="53088" cy="38766"/>
            </a:xfrm>
            <a:custGeom>
              <a:avLst/>
              <a:gdLst/>
              <a:ahLst/>
              <a:cxnLst/>
              <a:rect l="l" t="t" r="r" b="b"/>
              <a:pathLst>
                <a:path w="1668" h="1218" extrusionOk="0">
                  <a:moveTo>
                    <a:pt x="1465" y="0"/>
                  </a:moveTo>
                  <a:cubicBezTo>
                    <a:pt x="1417" y="0"/>
                    <a:pt x="1369" y="21"/>
                    <a:pt x="1334" y="63"/>
                  </a:cubicBezTo>
                  <a:lnTo>
                    <a:pt x="631" y="753"/>
                  </a:lnTo>
                  <a:lnTo>
                    <a:pt x="345" y="480"/>
                  </a:lnTo>
                  <a:cubicBezTo>
                    <a:pt x="310" y="438"/>
                    <a:pt x="262" y="417"/>
                    <a:pt x="215" y="417"/>
                  </a:cubicBezTo>
                  <a:cubicBezTo>
                    <a:pt x="167" y="417"/>
                    <a:pt x="119" y="438"/>
                    <a:pt x="84" y="480"/>
                  </a:cubicBezTo>
                  <a:cubicBezTo>
                    <a:pt x="0" y="551"/>
                    <a:pt x="0" y="670"/>
                    <a:pt x="84" y="742"/>
                  </a:cubicBezTo>
                  <a:lnTo>
                    <a:pt x="500" y="1158"/>
                  </a:lnTo>
                  <a:cubicBezTo>
                    <a:pt x="536" y="1206"/>
                    <a:pt x="584" y="1218"/>
                    <a:pt x="631" y="1218"/>
                  </a:cubicBezTo>
                  <a:cubicBezTo>
                    <a:pt x="667" y="1218"/>
                    <a:pt x="738" y="1206"/>
                    <a:pt x="762" y="1158"/>
                  </a:cubicBezTo>
                  <a:lnTo>
                    <a:pt x="1596" y="325"/>
                  </a:lnTo>
                  <a:cubicBezTo>
                    <a:pt x="1667" y="253"/>
                    <a:pt x="1667" y="134"/>
                    <a:pt x="1596" y="63"/>
                  </a:cubicBezTo>
                  <a:cubicBezTo>
                    <a:pt x="1560" y="21"/>
                    <a:pt x="1512" y="0"/>
                    <a:pt x="14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9909;p77">
              <a:extLst>
                <a:ext uri="{FF2B5EF4-FFF2-40B4-BE49-F238E27FC236}">
                  <a16:creationId xmlns:a16="http://schemas.microsoft.com/office/drawing/2014/main" id="{3E6A092F-1EE0-788F-461D-D5D3D22A7D6E}"/>
                </a:ext>
              </a:extLst>
            </p:cNvPr>
            <p:cNvSpPr/>
            <p:nvPr/>
          </p:nvSpPr>
          <p:spPr>
            <a:xfrm>
              <a:off x="2212404" y="4075386"/>
              <a:ext cx="53088" cy="38861"/>
            </a:xfrm>
            <a:custGeom>
              <a:avLst/>
              <a:gdLst/>
              <a:ahLst/>
              <a:cxnLst/>
              <a:rect l="l" t="t" r="r" b="b"/>
              <a:pathLst>
                <a:path w="1668" h="1221" extrusionOk="0">
                  <a:moveTo>
                    <a:pt x="1455" y="0"/>
                  </a:moveTo>
                  <a:cubicBezTo>
                    <a:pt x="1406" y="0"/>
                    <a:pt x="1358" y="18"/>
                    <a:pt x="1322" y="54"/>
                  </a:cubicBezTo>
                  <a:lnTo>
                    <a:pt x="620" y="756"/>
                  </a:lnTo>
                  <a:lnTo>
                    <a:pt x="346" y="471"/>
                  </a:lnTo>
                  <a:cubicBezTo>
                    <a:pt x="304" y="435"/>
                    <a:pt x="254" y="417"/>
                    <a:pt x="205" y="417"/>
                  </a:cubicBezTo>
                  <a:cubicBezTo>
                    <a:pt x="156" y="417"/>
                    <a:pt x="108" y="435"/>
                    <a:pt x="72" y="471"/>
                  </a:cubicBezTo>
                  <a:cubicBezTo>
                    <a:pt x="1" y="554"/>
                    <a:pt x="1" y="673"/>
                    <a:pt x="72" y="745"/>
                  </a:cubicBezTo>
                  <a:lnTo>
                    <a:pt x="489" y="1161"/>
                  </a:lnTo>
                  <a:cubicBezTo>
                    <a:pt x="537" y="1197"/>
                    <a:pt x="584" y="1221"/>
                    <a:pt x="620" y="1221"/>
                  </a:cubicBezTo>
                  <a:cubicBezTo>
                    <a:pt x="668" y="1221"/>
                    <a:pt x="727" y="1197"/>
                    <a:pt x="763" y="1161"/>
                  </a:cubicBezTo>
                  <a:lnTo>
                    <a:pt x="1596" y="328"/>
                  </a:lnTo>
                  <a:cubicBezTo>
                    <a:pt x="1668" y="268"/>
                    <a:pt x="1668" y="137"/>
                    <a:pt x="1596" y="54"/>
                  </a:cubicBezTo>
                  <a:cubicBezTo>
                    <a:pt x="1555" y="18"/>
                    <a:pt x="1504" y="0"/>
                    <a:pt x="14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9910;p77">
              <a:extLst>
                <a:ext uri="{FF2B5EF4-FFF2-40B4-BE49-F238E27FC236}">
                  <a16:creationId xmlns:a16="http://schemas.microsoft.com/office/drawing/2014/main" id="{C58A8811-710C-1627-83D8-42E464E80923}"/>
                </a:ext>
              </a:extLst>
            </p:cNvPr>
            <p:cNvSpPr/>
            <p:nvPr/>
          </p:nvSpPr>
          <p:spPr>
            <a:xfrm>
              <a:off x="2396972" y="3916694"/>
              <a:ext cx="53088" cy="38798"/>
            </a:xfrm>
            <a:custGeom>
              <a:avLst/>
              <a:gdLst/>
              <a:ahLst/>
              <a:cxnLst/>
              <a:rect l="l" t="t" r="r" b="b"/>
              <a:pathLst>
                <a:path w="1668" h="1219" extrusionOk="0">
                  <a:moveTo>
                    <a:pt x="1465" y="1"/>
                  </a:moveTo>
                  <a:cubicBezTo>
                    <a:pt x="1417" y="1"/>
                    <a:pt x="1369" y="21"/>
                    <a:pt x="1334" y="63"/>
                  </a:cubicBezTo>
                  <a:lnTo>
                    <a:pt x="631" y="754"/>
                  </a:lnTo>
                  <a:lnTo>
                    <a:pt x="345" y="480"/>
                  </a:lnTo>
                  <a:cubicBezTo>
                    <a:pt x="310" y="438"/>
                    <a:pt x="262" y="417"/>
                    <a:pt x="215" y="417"/>
                  </a:cubicBezTo>
                  <a:cubicBezTo>
                    <a:pt x="167" y="417"/>
                    <a:pt x="119" y="438"/>
                    <a:pt x="84" y="480"/>
                  </a:cubicBezTo>
                  <a:cubicBezTo>
                    <a:pt x="0" y="551"/>
                    <a:pt x="0" y="670"/>
                    <a:pt x="84" y="742"/>
                  </a:cubicBezTo>
                  <a:lnTo>
                    <a:pt x="500" y="1159"/>
                  </a:lnTo>
                  <a:cubicBezTo>
                    <a:pt x="536" y="1206"/>
                    <a:pt x="584" y="1218"/>
                    <a:pt x="631" y="1218"/>
                  </a:cubicBezTo>
                  <a:cubicBezTo>
                    <a:pt x="667" y="1218"/>
                    <a:pt x="738" y="1206"/>
                    <a:pt x="762" y="1159"/>
                  </a:cubicBezTo>
                  <a:lnTo>
                    <a:pt x="1596" y="325"/>
                  </a:lnTo>
                  <a:cubicBezTo>
                    <a:pt x="1667" y="266"/>
                    <a:pt x="1667" y="135"/>
                    <a:pt x="1596" y="63"/>
                  </a:cubicBezTo>
                  <a:cubicBezTo>
                    <a:pt x="1560" y="21"/>
                    <a:pt x="1512" y="1"/>
                    <a:pt x="14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5" name="Google Shape;8637;p75">
            <a:extLst>
              <a:ext uri="{FF2B5EF4-FFF2-40B4-BE49-F238E27FC236}">
                <a16:creationId xmlns:a16="http://schemas.microsoft.com/office/drawing/2014/main" id="{BAF676EC-6EFC-FFF1-26D1-74CAC92511CA}"/>
              </a:ext>
            </a:extLst>
          </p:cNvPr>
          <p:cNvGrpSpPr/>
          <p:nvPr/>
        </p:nvGrpSpPr>
        <p:grpSpPr>
          <a:xfrm>
            <a:off x="2786968" y="1901195"/>
            <a:ext cx="334634" cy="333904"/>
            <a:chOff x="7429366" y="3223183"/>
            <a:chExt cx="334634" cy="333904"/>
          </a:xfrm>
          <a:solidFill>
            <a:schemeClr val="bg1">
              <a:lumMod val="25000"/>
            </a:schemeClr>
          </a:solidFill>
        </p:grpSpPr>
        <p:sp>
          <p:nvSpPr>
            <p:cNvPr id="86" name="Google Shape;8638;p75">
              <a:extLst>
                <a:ext uri="{FF2B5EF4-FFF2-40B4-BE49-F238E27FC236}">
                  <a16:creationId xmlns:a16="http://schemas.microsoft.com/office/drawing/2014/main" id="{53AC7C44-18F1-B67F-5319-9895AA0BE8DF}"/>
                </a:ext>
              </a:extLst>
            </p:cNvPr>
            <p:cNvSpPr/>
            <p:nvPr/>
          </p:nvSpPr>
          <p:spPr>
            <a:xfrm>
              <a:off x="7429366" y="3223183"/>
              <a:ext cx="334634" cy="333904"/>
            </a:xfrm>
            <a:custGeom>
              <a:avLst/>
              <a:gdLst/>
              <a:ahLst/>
              <a:cxnLst/>
              <a:rect l="l" t="t" r="r" b="b"/>
              <a:pathLst>
                <a:path w="10538" h="10515" extrusionOk="0">
                  <a:moveTo>
                    <a:pt x="6978" y="322"/>
                  </a:moveTo>
                  <a:cubicBezTo>
                    <a:pt x="7930" y="322"/>
                    <a:pt x="8716" y="1096"/>
                    <a:pt x="8716" y="2061"/>
                  </a:cubicBezTo>
                  <a:cubicBezTo>
                    <a:pt x="8716" y="2334"/>
                    <a:pt x="8633" y="2644"/>
                    <a:pt x="8478" y="2942"/>
                  </a:cubicBezTo>
                  <a:cubicBezTo>
                    <a:pt x="8478" y="2954"/>
                    <a:pt x="8466" y="2977"/>
                    <a:pt x="8466" y="2977"/>
                  </a:cubicBezTo>
                  <a:cubicBezTo>
                    <a:pt x="8061" y="3823"/>
                    <a:pt x="7276" y="4704"/>
                    <a:pt x="6978" y="5025"/>
                  </a:cubicBezTo>
                  <a:cubicBezTo>
                    <a:pt x="6680" y="4716"/>
                    <a:pt x="5894" y="3835"/>
                    <a:pt x="5490" y="2989"/>
                  </a:cubicBezTo>
                  <a:cubicBezTo>
                    <a:pt x="5490" y="2977"/>
                    <a:pt x="5478" y="2954"/>
                    <a:pt x="5478" y="2942"/>
                  </a:cubicBezTo>
                  <a:cubicBezTo>
                    <a:pt x="5323" y="2632"/>
                    <a:pt x="5240" y="2334"/>
                    <a:pt x="5240" y="2061"/>
                  </a:cubicBezTo>
                  <a:cubicBezTo>
                    <a:pt x="5240" y="1096"/>
                    <a:pt x="6025" y="322"/>
                    <a:pt x="6978" y="322"/>
                  </a:cubicBezTo>
                  <a:close/>
                  <a:moveTo>
                    <a:pt x="5252" y="3227"/>
                  </a:moveTo>
                  <a:cubicBezTo>
                    <a:pt x="5728" y="4192"/>
                    <a:pt x="6597" y="5121"/>
                    <a:pt x="6811" y="5335"/>
                  </a:cubicBezTo>
                  <a:lnTo>
                    <a:pt x="6811" y="5811"/>
                  </a:lnTo>
                  <a:lnTo>
                    <a:pt x="3751" y="6728"/>
                  </a:lnTo>
                  <a:lnTo>
                    <a:pt x="3751" y="3668"/>
                  </a:lnTo>
                  <a:lnTo>
                    <a:pt x="5252" y="3227"/>
                  </a:lnTo>
                  <a:close/>
                  <a:moveTo>
                    <a:pt x="8704" y="3239"/>
                  </a:moveTo>
                  <a:lnTo>
                    <a:pt x="10205" y="3668"/>
                  </a:lnTo>
                  <a:lnTo>
                    <a:pt x="10205" y="6728"/>
                  </a:lnTo>
                  <a:lnTo>
                    <a:pt x="7145" y="5811"/>
                  </a:lnTo>
                  <a:lnTo>
                    <a:pt x="7145" y="5335"/>
                  </a:lnTo>
                  <a:cubicBezTo>
                    <a:pt x="7371" y="5121"/>
                    <a:pt x="8228" y="4192"/>
                    <a:pt x="8704" y="3239"/>
                  </a:cubicBezTo>
                  <a:close/>
                  <a:moveTo>
                    <a:pt x="358" y="2763"/>
                  </a:moveTo>
                  <a:lnTo>
                    <a:pt x="3418" y="3668"/>
                  </a:lnTo>
                  <a:lnTo>
                    <a:pt x="3418" y="6728"/>
                  </a:lnTo>
                  <a:lnTo>
                    <a:pt x="2263" y="6383"/>
                  </a:lnTo>
                  <a:cubicBezTo>
                    <a:pt x="2244" y="6375"/>
                    <a:pt x="2225" y="6372"/>
                    <a:pt x="2208" y="6372"/>
                  </a:cubicBezTo>
                  <a:cubicBezTo>
                    <a:pt x="2136" y="6372"/>
                    <a:pt x="2077" y="6425"/>
                    <a:pt x="2049" y="6502"/>
                  </a:cubicBezTo>
                  <a:cubicBezTo>
                    <a:pt x="2025" y="6585"/>
                    <a:pt x="2084" y="6680"/>
                    <a:pt x="2168" y="6704"/>
                  </a:cubicBezTo>
                  <a:lnTo>
                    <a:pt x="3418" y="7085"/>
                  </a:lnTo>
                  <a:lnTo>
                    <a:pt x="3418" y="10121"/>
                  </a:lnTo>
                  <a:lnTo>
                    <a:pt x="358" y="9204"/>
                  </a:lnTo>
                  <a:lnTo>
                    <a:pt x="358" y="6168"/>
                  </a:lnTo>
                  <a:lnTo>
                    <a:pt x="1513" y="6514"/>
                  </a:lnTo>
                  <a:lnTo>
                    <a:pt x="1561" y="6514"/>
                  </a:lnTo>
                  <a:cubicBezTo>
                    <a:pt x="1632" y="6514"/>
                    <a:pt x="1692" y="6466"/>
                    <a:pt x="1727" y="6394"/>
                  </a:cubicBezTo>
                  <a:cubicBezTo>
                    <a:pt x="1751" y="6311"/>
                    <a:pt x="1692" y="6216"/>
                    <a:pt x="1608" y="6192"/>
                  </a:cubicBezTo>
                  <a:lnTo>
                    <a:pt x="358" y="5811"/>
                  </a:lnTo>
                  <a:lnTo>
                    <a:pt x="358" y="2763"/>
                  </a:lnTo>
                  <a:close/>
                  <a:moveTo>
                    <a:pt x="7145" y="6156"/>
                  </a:moveTo>
                  <a:lnTo>
                    <a:pt x="10205" y="7061"/>
                  </a:lnTo>
                  <a:lnTo>
                    <a:pt x="10205" y="10121"/>
                  </a:lnTo>
                  <a:lnTo>
                    <a:pt x="7145" y="9204"/>
                  </a:lnTo>
                  <a:lnTo>
                    <a:pt x="7145" y="7990"/>
                  </a:lnTo>
                  <a:cubicBezTo>
                    <a:pt x="7145" y="7895"/>
                    <a:pt x="7073" y="7823"/>
                    <a:pt x="6978" y="7823"/>
                  </a:cubicBezTo>
                  <a:cubicBezTo>
                    <a:pt x="6895" y="7823"/>
                    <a:pt x="6811" y="7895"/>
                    <a:pt x="6811" y="7990"/>
                  </a:cubicBezTo>
                  <a:lnTo>
                    <a:pt x="6811" y="9204"/>
                  </a:lnTo>
                  <a:lnTo>
                    <a:pt x="3751" y="10121"/>
                  </a:lnTo>
                  <a:lnTo>
                    <a:pt x="3751" y="7061"/>
                  </a:lnTo>
                  <a:lnTo>
                    <a:pt x="6811" y="6156"/>
                  </a:lnTo>
                  <a:lnTo>
                    <a:pt x="6811" y="7311"/>
                  </a:lnTo>
                  <a:cubicBezTo>
                    <a:pt x="6811" y="7407"/>
                    <a:pt x="6895" y="7478"/>
                    <a:pt x="6978" y="7478"/>
                  </a:cubicBezTo>
                  <a:cubicBezTo>
                    <a:pt x="7073" y="7478"/>
                    <a:pt x="7145" y="7407"/>
                    <a:pt x="7145" y="7311"/>
                  </a:cubicBezTo>
                  <a:lnTo>
                    <a:pt x="7145" y="6156"/>
                  </a:lnTo>
                  <a:close/>
                  <a:moveTo>
                    <a:pt x="6966" y="1"/>
                  </a:moveTo>
                  <a:cubicBezTo>
                    <a:pt x="5823" y="1"/>
                    <a:pt x="4894" y="918"/>
                    <a:pt x="4894" y="2061"/>
                  </a:cubicBezTo>
                  <a:cubicBezTo>
                    <a:pt x="4894" y="2334"/>
                    <a:pt x="4966" y="2632"/>
                    <a:pt x="5085" y="2930"/>
                  </a:cubicBezTo>
                  <a:lnTo>
                    <a:pt x="3573" y="3370"/>
                  </a:lnTo>
                  <a:lnTo>
                    <a:pt x="215" y="2382"/>
                  </a:lnTo>
                  <a:cubicBezTo>
                    <a:pt x="205" y="2375"/>
                    <a:pt x="192" y="2372"/>
                    <a:pt x="179" y="2372"/>
                  </a:cubicBezTo>
                  <a:cubicBezTo>
                    <a:pt x="146" y="2372"/>
                    <a:pt x="106" y="2389"/>
                    <a:pt x="72" y="2406"/>
                  </a:cubicBezTo>
                  <a:cubicBezTo>
                    <a:pt x="25" y="2442"/>
                    <a:pt x="1" y="2477"/>
                    <a:pt x="1" y="2537"/>
                  </a:cubicBezTo>
                  <a:lnTo>
                    <a:pt x="1" y="5954"/>
                  </a:lnTo>
                  <a:lnTo>
                    <a:pt x="1" y="9335"/>
                  </a:lnTo>
                  <a:cubicBezTo>
                    <a:pt x="1" y="9419"/>
                    <a:pt x="37" y="9478"/>
                    <a:pt x="120" y="9502"/>
                  </a:cubicBezTo>
                  <a:lnTo>
                    <a:pt x="3513" y="10514"/>
                  </a:lnTo>
                  <a:lnTo>
                    <a:pt x="3573" y="10514"/>
                  </a:lnTo>
                  <a:lnTo>
                    <a:pt x="6847" y="9550"/>
                  </a:lnTo>
                  <a:cubicBezTo>
                    <a:pt x="6859" y="9562"/>
                    <a:pt x="6883" y="9562"/>
                    <a:pt x="6918" y="9562"/>
                  </a:cubicBezTo>
                  <a:cubicBezTo>
                    <a:pt x="6942" y="9562"/>
                    <a:pt x="6966" y="9562"/>
                    <a:pt x="6990" y="9550"/>
                  </a:cubicBezTo>
                  <a:lnTo>
                    <a:pt x="10264" y="10514"/>
                  </a:lnTo>
                  <a:lnTo>
                    <a:pt x="10312" y="10514"/>
                  </a:lnTo>
                  <a:cubicBezTo>
                    <a:pt x="10335" y="10514"/>
                    <a:pt x="10383" y="10502"/>
                    <a:pt x="10419" y="10490"/>
                  </a:cubicBezTo>
                  <a:cubicBezTo>
                    <a:pt x="10455" y="10454"/>
                    <a:pt x="10490" y="10407"/>
                    <a:pt x="10490" y="10347"/>
                  </a:cubicBezTo>
                  <a:lnTo>
                    <a:pt x="10538" y="6942"/>
                  </a:lnTo>
                  <a:lnTo>
                    <a:pt x="10538" y="3549"/>
                  </a:lnTo>
                  <a:cubicBezTo>
                    <a:pt x="10538" y="3477"/>
                    <a:pt x="10490" y="3418"/>
                    <a:pt x="10419" y="3394"/>
                  </a:cubicBezTo>
                  <a:lnTo>
                    <a:pt x="8835" y="2930"/>
                  </a:lnTo>
                  <a:cubicBezTo>
                    <a:pt x="8954" y="2632"/>
                    <a:pt x="9038" y="2334"/>
                    <a:pt x="9038" y="2061"/>
                  </a:cubicBezTo>
                  <a:cubicBezTo>
                    <a:pt x="9038" y="918"/>
                    <a:pt x="8109" y="1"/>
                    <a:pt x="69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639;p75">
              <a:extLst>
                <a:ext uri="{FF2B5EF4-FFF2-40B4-BE49-F238E27FC236}">
                  <a16:creationId xmlns:a16="http://schemas.microsoft.com/office/drawing/2014/main" id="{9A482461-8CD5-EA8A-6E2A-C1C9A156EC4F}"/>
                </a:ext>
              </a:extLst>
            </p:cNvPr>
            <p:cNvSpPr/>
            <p:nvPr/>
          </p:nvSpPr>
          <p:spPr>
            <a:xfrm>
              <a:off x="7613514" y="3251541"/>
              <a:ext cx="74878" cy="74529"/>
            </a:xfrm>
            <a:custGeom>
              <a:avLst/>
              <a:gdLst/>
              <a:ahLst/>
              <a:cxnLst/>
              <a:rect l="l" t="t" r="r" b="b"/>
              <a:pathLst>
                <a:path w="2358" h="2347" extrusionOk="0">
                  <a:moveTo>
                    <a:pt x="1179" y="322"/>
                  </a:moveTo>
                  <a:cubicBezTo>
                    <a:pt x="1643" y="322"/>
                    <a:pt x="2012" y="691"/>
                    <a:pt x="2012" y="1156"/>
                  </a:cubicBezTo>
                  <a:cubicBezTo>
                    <a:pt x="2012" y="1620"/>
                    <a:pt x="1643" y="1989"/>
                    <a:pt x="1179" y="1989"/>
                  </a:cubicBezTo>
                  <a:cubicBezTo>
                    <a:pt x="715" y="1989"/>
                    <a:pt x="345" y="1620"/>
                    <a:pt x="345" y="1156"/>
                  </a:cubicBezTo>
                  <a:cubicBezTo>
                    <a:pt x="334" y="703"/>
                    <a:pt x="715" y="322"/>
                    <a:pt x="1179" y="322"/>
                  </a:cubicBezTo>
                  <a:close/>
                  <a:moveTo>
                    <a:pt x="1179" y="1"/>
                  </a:moveTo>
                  <a:cubicBezTo>
                    <a:pt x="524" y="1"/>
                    <a:pt x="0" y="513"/>
                    <a:pt x="0" y="1168"/>
                  </a:cubicBezTo>
                  <a:cubicBezTo>
                    <a:pt x="0" y="1811"/>
                    <a:pt x="524" y="2346"/>
                    <a:pt x="1179" y="2346"/>
                  </a:cubicBezTo>
                  <a:cubicBezTo>
                    <a:pt x="1834" y="2346"/>
                    <a:pt x="2358" y="1822"/>
                    <a:pt x="2358" y="1168"/>
                  </a:cubicBezTo>
                  <a:cubicBezTo>
                    <a:pt x="2358" y="513"/>
                    <a:pt x="1834" y="1"/>
                    <a:pt x="11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Google Shape;400;p42">
            <a:extLst>
              <a:ext uri="{FF2B5EF4-FFF2-40B4-BE49-F238E27FC236}">
                <a16:creationId xmlns:a16="http://schemas.microsoft.com/office/drawing/2014/main" id="{A6898076-8957-7BD8-E872-42DA1C468A83}"/>
              </a:ext>
            </a:extLst>
          </p:cNvPr>
          <p:cNvSpPr/>
          <p:nvPr/>
        </p:nvSpPr>
        <p:spPr>
          <a:xfrm>
            <a:off x="6775156" y="1749082"/>
            <a:ext cx="674100" cy="6741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" name="Google Shape;401;p42">
            <a:extLst>
              <a:ext uri="{FF2B5EF4-FFF2-40B4-BE49-F238E27FC236}">
                <a16:creationId xmlns:a16="http://schemas.microsoft.com/office/drawing/2014/main" id="{14FAC748-3A23-400B-10EF-DAA8A62B229F}"/>
              </a:ext>
            </a:extLst>
          </p:cNvPr>
          <p:cNvSpPr/>
          <p:nvPr/>
        </p:nvSpPr>
        <p:spPr>
          <a:xfrm>
            <a:off x="6775156" y="3131850"/>
            <a:ext cx="674100" cy="6741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" name="Google Shape;10650;p78">
            <a:extLst>
              <a:ext uri="{FF2B5EF4-FFF2-40B4-BE49-F238E27FC236}">
                <a16:creationId xmlns:a16="http://schemas.microsoft.com/office/drawing/2014/main" id="{7E3F1BFF-F14C-9EF1-C55C-AB50E8AACD09}"/>
              </a:ext>
            </a:extLst>
          </p:cNvPr>
          <p:cNvSpPr/>
          <p:nvPr/>
        </p:nvSpPr>
        <p:spPr>
          <a:xfrm>
            <a:off x="4852613" y="3298205"/>
            <a:ext cx="325164" cy="347783"/>
          </a:xfrm>
          <a:custGeom>
            <a:avLst/>
            <a:gdLst/>
            <a:ahLst/>
            <a:cxnLst/>
            <a:rect l="l" t="t" r="r" b="b"/>
            <a:pathLst>
              <a:path w="10264" h="10978" extrusionOk="0">
                <a:moveTo>
                  <a:pt x="3096" y="310"/>
                </a:moveTo>
                <a:lnTo>
                  <a:pt x="3096" y="381"/>
                </a:lnTo>
                <a:lnTo>
                  <a:pt x="3096" y="3870"/>
                </a:lnTo>
                <a:cubicBezTo>
                  <a:pt x="3096" y="4787"/>
                  <a:pt x="3811" y="5549"/>
                  <a:pt x="4704" y="5644"/>
                </a:cubicBezTo>
                <a:lnTo>
                  <a:pt x="4704" y="6965"/>
                </a:lnTo>
                <a:lnTo>
                  <a:pt x="2656" y="6965"/>
                </a:lnTo>
                <a:lnTo>
                  <a:pt x="2656" y="310"/>
                </a:lnTo>
                <a:close/>
                <a:moveTo>
                  <a:pt x="7585" y="310"/>
                </a:moveTo>
                <a:lnTo>
                  <a:pt x="7585" y="6965"/>
                </a:lnTo>
                <a:lnTo>
                  <a:pt x="5549" y="6965"/>
                </a:lnTo>
                <a:lnTo>
                  <a:pt x="5549" y="5644"/>
                </a:lnTo>
                <a:cubicBezTo>
                  <a:pt x="6454" y="5549"/>
                  <a:pt x="7168" y="4787"/>
                  <a:pt x="7168" y="3870"/>
                </a:cubicBezTo>
                <a:lnTo>
                  <a:pt x="7168" y="381"/>
                </a:lnTo>
                <a:lnTo>
                  <a:pt x="7168" y="310"/>
                </a:lnTo>
                <a:close/>
                <a:moveTo>
                  <a:pt x="2370" y="310"/>
                </a:moveTo>
                <a:lnTo>
                  <a:pt x="2370" y="7132"/>
                </a:lnTo>
                <a:cubicBezTo>
                  <a:pt x="2370" y="7215"/>
                  <a:pt x="2453" y="7287"/>
                  <a:pt x="2537" y="7287"/>
                </a:cubicBezTo>
                <a:lnTo>
                  <a:pt x="4728" y="7287"/>
                </a:lnTo>
                <a:lnTo>
                  <a:pt x="4728" y="7823"/>
                </a:lnTo>
                <a:lnTo>
                  <a:pt x="334" y="7823"/>
                </a:lnTo>
                <a:lnTo>
                  <a:pt x="334" y="7287"/>
                </a:lnTo>
                <a:lnTo>
                  <a:pt x="1668" y="7287"/>
                </a:lnTo>
                <a:cubicBezTo>
                  <a:pt x="1751" y="7287"/>
                  <a:pt x="1822" y="7215"/>
                  <a:pt x="1822" y="7132"/>
                </a:cubicBezTo>
                <a:lnTo>
                  <a:pt x="1822" y="6692"/>
                </a:lnTo>
                <a:cubicBezTo>
                  <a:pt x="1822" y="6608"/>
                  <a:pt x="1751" y="6537"/>
                  <a:pt x="1668" y="6537"/>
                </a:cubicBezTo>
                <a:cubicBezTo>
                  <a:pt x="1572" y="6537"/>
                  <a:pt x="1501" y="6608"/>
                  <a:pt x="1501" y="6692"/>
                </a:cubicBezTo>
                <a:lnTo>
                  <a:pt x="1501" y="6965"/>
                </a:lnTo>
                <a:lnTo>
                  <a:pt x="322" y="6965"/>
                </a:lnTo>
                <a:lnTo>
                  <a:pt x="322" y="5501"/>
                </a:lnTo>
                <a:cubicBezTo>
                  <a:pt x="596" y="5477"/>
                  <a:pt x="846" y="5346"/>
                  <a:pt x="1049" y="5144"/>
                </a:cubicBezTo>
                <a:cubicBezTo>
                  <a:pt x="1287" y="4906"/>
                  <a:pt x="1430" y="4596"/>
                  <a:pt x="1430" y="4275"/>
                </a:cubicBezTo>
                <a:lnTo>
                  <a:pt x="1430" y="310"/>
                </a:lnTo>
                <a:lnTo>
                  <a:pt x="1513" y="310"/>
                </a:lnTo>
                <a:lnTo>
                  <a:pt x="1513" y="6061"/>
                </a:lnTo>
                <a:cubicBezTo>
                  <a:pt x="1513" y="6144"/>
                  <a:pt x="1584" y="6215"/>
                  <a:pt x="1680" y="6215"/>
                </a:cubicBezTo>
                <a:cubicBezTo>
                  <a:pt x="1763" y="6215"/>
                  <a:pt x="1846" y="6144"/>
                  <a:pt x="1846" y="6061"/>
                </a:cubicBezTo>
                <a:lnTo>
                  <a:pt x="1846" y="310"/>
                </a:lnTo>
                <a:close/>
                <a:moveTo>
                  <a:pt x="8430" y="310"/>
                </a:moveTo>
                <a:lnTo>
                  <a:pt x="8430" y="7132"/>
                </a:lnTo>
                <a:cubicBezTo>
                  <a:pt x="8430" y="7215"/>
                  <a:pt x="8502" y="7287"/>
                  <a:pt x="8597" y="7287"/>
                </a:cubicBezTo>
                <a:lnTo>
                  <a:pt x="9943" y="7287"/>
                </a:lnTo>
                <a:lnTo>
                  <a:pt x="9943" y="7823"/>
                </a:lnTo>
                <a:lnTo>
                  <a:pt x="5549" y="7823"/>
                </a:lnTo>
                <a:lnTo>
                  <a:pt x="5549" y="7287"/>
                </a:lnTo>
                <a:lnTo>
                  <a:pt x="7728" y="7287"/>
                </a:lnTo>
                <a:cubicBezTo>
                  <a:pt x="7823" y="7287"/>
                  <a:pt x="7895" y="7215"/>
                  <a:pt x="7895" y="7132"/>
                </a:cubicBezTo>
                <a:lnTo>
                  <a:pt x="7895" y="310"/>
                </a:lnTo>
                <a:close/>
                <a:moveTo>
                  <a:pt x="4716" y="8144"/>
                </a:moveTo>
                <a:lnTo>
                  <a:pt x="4716" y="8751"/>
                </a:lnTo>
                <a:lnTo>
                  <a:pt x="322" y="8751"/>
                </a:lnTo>
                <a:lnTo>
                  <a:pt x="322" y="8144"/>
                </a:lnTo>
                <a:close/>
                <a:moveTo>
                  <a:pt x="9943" y="8144"/>
                </a:moveTo>
                <a:lnTo>
                  <a:pt x="9943" y="8751"/>
                </a:lnTo>
                <a:lnTo>
                  <a:pt x="5549" y="8751"/>
                </a:lnTo>
                <a:lnTo>
                  <a:pt x="5549" y="8144"/>
                </a:lnTo>
                <a:close/>
                <a:moveTo>
                  <a:pt x="4716" y="9073"/>
                </a:moveTo>
                <a:lnTo>
                  <a:pt x="4716" y="9609"/>
                </a:lnTo>
                <a:lnTo>
                  <a:pt x="322" y="9609"/>
                </a:lnTo>
                <a:lnTo>
                  <a:pt x="322" y="9073"/>
                </a:lnTo>
                <a:close/>
                <a:moveTo>
                  <a:pt x="9943" y="9073"/>
                </a:moveTo>
                <a:lnTo>
                  <a:pt x="9943" y="9609"/>
                </a:lnTo>
                <a:lnTo>
                  <a:pt x="5549" y="9609"/>
                </a:lnTo>
                <a:lnTo>
                  <a:pt x="5549" y="9073"/>
                </a:lnTo>
                <a:close/>
                <a:moveTo>
                  <a:pt x="6823" y="619"/>
                </a:moveTo>
                <a:lnTo>
                  <a:pt x="6823" y="3834"/>
                </a:lnTo>
                <a:cubicBezTo>
                  <a:pt x="6847" y="4668"/>
                  <a:pt x="6192" y="5322"/>
                  <a:pt x="5394" y="5322"/>
                </a:cubicBezTo>
                <a:cubicBezTo>
                  <a:pt x="5311" y="5322"/>
                  <a:pt x="5240" y="5406"/>
                  <a:pt x="5240" y="5489"/>
                </a:cubicBezTo>
                <a:lnTo>
                  <a:pt x="5240" y="7132"/>
                </a:lnTo>
                <a:lnTo>
                  <a:pt x="5240" y="7977"/>
                </a:lnTo>
                <a:lnTo>
                  <a:pt x="5240" y="8918"/>
                </a:lnTo>
                <a:lnTo>
                  <a:pt x="5240" y="9763"/>
                </a:lnTo>
                <a:lnTo>
                  <a:pt x="5240" y="10644"/>
                </a:lnTo>
                <a:lnTo>
                  <a:pt x="5025" y="10644"/>
                </a:lnTo>
                <a:lnTo>
                  <a:pt x="5025" y="9752"/>
                </a:lnTo>
                <a:lnTo>
                  <a:pt x="5025" y="8894"/>
                </a:lnTo>
                <a:lnTo>
                  <a:pt x="5025" y="7966"/>
                </a:lnTo>
                <a:lnTo>
                  <a:pt x="5025" y="7108"/>
                </a:lnTo>
                <a:lnTo>
                  <a:pt x="5025" y="5465"/>
                </a:lnTo>
                <a:cubicBezTo>
                  <a:pt x="5025" y="5370"/>
                  <a:pt x="4954" y="5299"/>
                  <a:pt x="4859" y="5299"/>
                </a:cubicBezTo>
                <a:cubicBezTo>
                  <a:pt x="4061" y="5299"/>
                  <a:pt x="3406" y="4644"/>
                  <a:pt x="3406" y="3834"/>
                </a:cubicBezTo>
                <a:lnTo>
                  <a:pt x="3406" y="619"/>
                </a:lnTo>
                <a:cubicBezTo>
                  <a:pt x="3942" y="869"/>
                  <a:pt x="4525" y="1012"/>
                  <a:pt x="5120" y="1012"/>
                </a:cubicBezTo>
                <a:cubicBezTo>
                  <a:pt x="5716" y="1012"/>
                  <a:pt x="6287" y="881"/>
                  <a:pt x="6823" y="619"/>
                </a:cubicBezTo>
                <a:close/>
                <a:moveTo>
                  <a:pt x="4716" y="9930"/>
                </a:moveTo>
                <a:lnTo>
                  <a:pt x="4716" y="10656"/>
                </a:lnTo>
                <a:lnTo>
                  <a:pt x="322" y="10656"/>
                </a:lnTo>
                <a:lnTo>
                  <a:pt x="322" y="9930"/>
                </a:lnTo>
                <a:close/>
                <a:moveTo>
                  <a:pt x="1251" y="0"/>
                </a:moveTo>
                <a:cubicBezTo>
                  <a:pt x="1156" y="0"/>
                  <a:pt x="1084" y="72"/>
                  <a:pt x="1084" y="155"/>
                </a:cubicBezTo>
                <a:lnTo>
                  <a:pt x="1084" y="4287"/>
                </a:lnTo>
                <a:cubicBezTo>
                  <a:pt x="1084" y="4537"/>
                  <a:pt x="989" y="4763"/>
                  <a:pt x="810" y="4941"/>
                </a:cubicBezTo>
                <a:cubicBezTo>
                  <a:pt x="632" y="5120"/>
                  <a:pt x="418" y="5203"/>
                  <a:pt x="156" y="5203"/>
                </a:cubicBezTo>
                <a:cubicBezTo>
                  <a:pt x="72" y="5203"/>
                  <a:pt x="1" y="5275"/>
                  <a:pt x="1" y="5370"/>
                </a:cubicBezTo>
                <a:lnTo>
                  <a:pt x="1" y="7144"/>
                </a:lnTo>
                <a:lnTo>
                  <a:pt x="1" y="7989"/>
                </a:lnTo>
                <a:lnTo>
                  <a:pt x="1" y="8930"/>
                </a:lnTo>
                <a:lnTo>
                  <a:pt x="1" y="9775"/>
                </a:lnTo>
                <a:lnTo>
                  <a:pt x="1" y="10811"/>
                </a:lnTo>
                <a:cubicBezTo>
                  <a:pt x="1" y="10906"/>
                  <a:pt x="72" y="10978"/>
                  <a:pt x="156" y="10978"/>
                </a:cubicBezTo>
                <a:lnTo>
                  <a:pt x="8180" y="10978"/>
                </a:lnTo>
                <a:cubicBezTo>
                  <a:pt x="8276" y="10978"/>
                  <a:pt x="8347" y="10906"/>
                  <a:pt x="8347" y="10811"/>
                </a:cubicBezTo>
                <a:cubicBezTo>
                  <a:pt x="8347" y="10728"/>
                  <a:pt x="8276" y="10656"/>
                  <a:pt x="8180" y="10656"/>
                </a:cubicBezTo>
                <a:lnTo>
                  <a:pt x="5549" y="10656"/>
                </a:lnTo>
                <a:lnTo>
                  <a:pt x="5549" y="9918"/>
                </a:lnTo>
                <a:lnTo>
                  <a:pt x="9943" y="9918"/>
                </a:lnTo>
                <a:lnTo>
                  <a:pt x="9943" y="10656"/>
                </a:lnTo>
                <a:lnTo>
                  <a:pt x="8811" y="10656"/>
                </a:lnTo>
                <a:cubicBezTo>
                  <a:pt x="8716" y="10656"/>
                  <a:pt x="8645" y="10728"/>
                  <a:pt x="8645" y="10811"/>
                </a:cubicBezTo>
                <a:cubicBezTo>
                  <a:pt x="8645" y="10906"/>
                  <a:pt x="8716" y="10978"/>
                  <a:pt x="8811" y="10978"/>
                </a:cubicBezTo>
                <a:lnTo>
                  <a:pt x="10085" y="10978"/>
                </a:lnTo>
                <a:cubicBezTo>
                  <a:pt x="10181" y="10978"/>
                  <a:pt x="10252" y="10906"/>
                  <a:pt x="10252" y="10811"/>
                </a:cubicBezTo>
                <a:lnTo>
                  <a:pt x="10252" y="6644"/>
                </a:lnTo>
                <a:cubicBezTo>
                  <a:pt x="10252" y="6561"/>
                  <a:pt x="10181" y="6489"/>
                  <a:pt x="10085" y="6489"/>
                </a:cubicBezTo>
                <a:cubicBezTo>
                  <a:pt x="10002" y="6489"/>
                  <a:pt x="9919" y="6561"/>
                  <a:pt x="9919" y="6644"/>
                </a:cubicBezTo>
                <a:lnTo>
                  <a:pt x="9919" y="6977"/>
                </a:lnTo>
                <a:lnTo>
                  <a:pt x="8752" y="6977"/>
                </a:lnTo>
                <a:lnTo>
                  <a:pt x="8752" y="322"/>
                </a:lnTo>
                <a:lnTo>
                  <a:pt x="8835" y="322"/>
                </a:lnTo>
                <a:lnTo>
                  <a:pt x="8835" y="4287"/>
                </a:lnTo>
                <a:cubicBezTo>
                  <a:pt x="8835" y="4608"/>
                  <a:pt x="8966" y="4941"/>
                  <a:pt x="9204" y="5156"/>
                </a:cubicBezTo>
                <a:cubicBezTo>
                  <a:pt x="9407" y="5358"/>
                  <a:pt x="9657" y="5489"/>
                  <a:pt x="9943" y="5513"/>
                </a:cubicBezTo>
                <a:lnTo>
                  <a:pt x="9943" y="6013"/>
                </a:lnTo>
                <a:cubicBezTo>
                  <a:pt x="9943" y="6096"/>
                  <a:pt x="10014" y="6180"/>
                  <a:pt x="10097" y="6180"/>
                </a:cubicBezTo>
                <a:cubicBezTo>
                  <a:pt x="10193" y="6180"/>
                  <a:pt x="10264" y="6096"/>
                  <a:pt x="10264" y="6013"/>
                </a:cubicBezTo>
                <a:lnTo>
                  <a:pt x="10264" y="5370"/>
                </a:lnTo>
                <a:cubicBezTo>
                  <a:pt x="10264" y="5275"/>
                  <a:pt x="10193" y="5203"/>
                  <a:pt x="10097" y="5203"/>
                </a:cubicBezTo>
                <a:cubicBezTo>
                  <a:pt x="9847" y="5203"/>
                  <a:pt x="9621" y="5120"/>
                  <a:pt x="9442" y="4941"/>
                </a:cubicBezTo>
                <a:cubicBezTo>
                  <a:pt x="9264" y="4763"/>
                  <a:pt x="9181" y="4537"/>
                  <a:pt x="9181" y="4287"/>
                </a:cubicBezTo>
                <a:lnTo>
                  <a:pt x="9181" y="155"/>
                </a:lnTo>
                <a:cubicBezTo>
                  <a:pt x="9181" y="72"/>
                  <a:pt x="9109" y="0"/>
                  <a:pt x="9014" y="0"/>
                </a:cubicBezTo>
                <a:lnTo>
                  <a:pt x="7002" y="0"/>
                </a:lnTo>
                <a:cubicBezTo>
                  <a:pt x="6918" y="0"/>
                  <a:pt x="6847" y="72"/>
                  <a:pt x="6847" y="155"/>
                </a:cubicBezTo>
                <a:lnTo>
                  <a:pt x="6847" y="310"/>
                </a:lnTo>
                <a:cubicBezTo>
                  <a:pt x="6323" y="596"/>
                  <a:pt x="5728" y="738"/>
                  <a:pt x="5132" y="738"/>
                </a:cubicBezTo>
                <a:cubicBezTo>
                  <a:pt x="4537" y="738"/>
                  <a:pt x="3942" y="596"/>
                  <a:pt x="3418" y="310"/>
                </a:cubicBezTo>
                <a:lnTo>
                  <a:pt x="3418" y="155"/>
                </a:lnTo>
                <a:cubicBezTo>
                  <a:pt x="3418" y="72"/>
                  <a:pt x="3346" y="0"/>
                  <a:pt x="3251" y="0"/>
                </a:cubicBezTo>
                <a:close/>
              </a:path>
            </a:pathLst>
          </a:custGeom>
          <a:solidFill>
            <a:schemeClr val="bg1">
              <a:lumMod val="25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" name="Google Shape;391;p42">
            <a:extLst>
              <a:ext uri="{FF2B5EF4-FFF2-40B4-BE49-F238E27FC236}">
                <a16:creationId xmlns:a16="http://schemas.microsoft.com/office/drawing/2014/main" id="{ECF8EBA7-5AC4-FA1F-A8AF-20C62AC6E3C3}"/>
              </a:ext>
            </a:extLst>
          </p:cNvPr>
          <p:cNvSpPr txBox="1">
            <a:spLocks/>
          </p:cNvSpPr>
          <p:nvPr/>
        </p:nvSpPr>
        <p:spPr>
          <a:xfrm>
            <a:off x="7441243" y="1651822"/>
            <a:ext cx="1410794" cy="605519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it-IT" dirty="0">
                <a:solidFill>
                  <a:schemeClr val="dk1"/>
                </a:solidFill>
                <a:latin typeface="Albert Sans Medium"/>
              </a:rPr>
              <a:t>Durata presunta</a:t>
            </a:r>
          </a:p>
        </p:txBody>
      </p:sp>
      <p:sp>
        <p:nvSpPr>
          <p:cNvPr id="19" name="Google Shape;388;p42">
            <a:extLst>
              <a:ext uri="{FF2B5EF4-FFF2-40B4-BE49-F238E27FC236}">
                <a16:creationId xmlns:a16="http://schemas.microsoft.com/office/drawing/2014/main" id="{81ED5FB7-9E37-EB7E-DCB2-BA0067A78AE0}"/>
              </a:ext>
            </a:extLst>
          </p:cNvPr>
          <p:cNvSpPr txBox="1">
            <a:spLocks/>
          </p:cNvSpPr>
          <p:nvPr/>
        </p:nvSpPr>
        <p:spPr>
          <a:xfrm>
            <a:off x="7445936" y="3143727"/>
            <a:ext cx="1332960" cy="620362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it-IT" dirty="0">
                <a:solidFill>
                  <a:schemeClr val="dk1"/>
                </a:solidFill>
                <a:latin typeface="Albert Sans Medium"/>
              </a:rPr>
              <a:t>Ammontare dei lavori</a:t>
            </a:r>
          </a:p>
        </p:txBody>
      </p:sp>
      <p:grpSp>
        <p:nvGrpSpPr>
          <p:cNvPr id="17" name="Google Shape;9394;p77">
            <a:extLst>
              <a:ext uri="{FF2B5EF4-FFF2-40B4-BE49-F238E27FC236}">
                <a16:creationId xmlns:a16="http://schemas.microsoft.com/office/drawing/2014/main" id="{8403952D-70C0-D966-44E7-79C6ED272458}"/>
              </a:ext>
            </a:extLst>
          </p:cNvPr>
          <p:cNvGrpSpPr/>
          <p:nvPr/>
        </p:nvGrpSpPr>
        <p:grpSpPr>
          <a:xfrm>
            <a:off x="6927088" y="1909207"/>
            <a:ext cx="345265" cy="349848"/>
            <a:chOff x="3979435" y="1976585"/>
            <a:chExt cx="345265" cy="349848"/>
          </a:xfrm>
          <a:solidFill>
            <a:schemeClr val="bg1">
              <a:lumMod val="25000"/>
            </a:schemeClr>
          </a:solidFill>
        </p:grpSpPr>
        <p:sp>
          <p:nvSpPr>
            <p:cNvPr id="20" name="Google Shape;9395;p77">
              <a:extLst>
                <a:ext uri="{FF2B5EF4-FFF2-40B4-BE49-F238E27FC236}">
                  <a16:creationId xmlns:a16="http://schemas.microsoft.com/office/drawing/2014/main" id="{CB89A476-A78F-7E40-67CD-1A4175100C2F}"/>
                </a:ext>
              </a:extLst>
            </p:cNvPr>
            <p:cNvSpPr/>
            <p:nvPr/>
          </p:nvSpPr>
          <p:spPr>
            <a:xfrm>
              <a:off x="3979435" y="1976585"/>
              <a:ext cx="345265" cy="349848"/>
            </a:xfrm>
            <a:custGeom>
              <a:avLst/>
              <a:gdLst/>
              <a:ahLst/>
              <a:cxnLst/>
              <a:rect l="l" t="t" r="r" b="b"/>
              <a:pathLst>
                <a:path w="10848" h="10992" extrusionOk="0">
                  <a:moveTo>
                    <a:pt x="6632" y="322"/>
                  </a:moveTo>
                  <a:cubicBezTo>
                    <a:pt x="6859" y="322"/>
                    <a:pt x="7013" y="501"/>
                    <a:pt x="7013" y="715"/>
                  </a:cubicBezTo>
                  <a:cubicBezTo>
                    <a:pt x="7013" y="929"/>
                    <a:pt x="6835" y="1096"/>
                    <a:pt x="6632" y="1096"/>
                  </a:cubicBezTo>
                  <a:lnTo>
                    <a:pt x="4906" y="1096"/>
                  </a:lnTo>
                  <a:cubicBezTo>
                    <a:pt x="4680" y="1096"/>
                    <a:pt x="4513" y="918"/>
                    <a:pt x="4513" y="715"/>
                  </a:cubicBezTo>
                  <a:cubicBezTo>
                    <a:pt x="4513" y="489"/>
                    <a:pt x="4692" y="322"/>
                    <a:pt x="4906" y="322"/>
                  </a:cubicBezTo>
                  <a:close/>
                  <a:moveTo>
                    <a:pt x="5966" y="1429"/>
                  </a:moveTo>
                  <a:lnTo>
                    <a:pt x="5966" y="1965"/>
                  </a:lnTo>
                  <a:lnTo>
                    <a:pt x="5561" y="1965"/>
                  </a:lnTo>
                  <a:lnTo>
                    <a:pt x="5561" y="1429"/>
                  </a:lnTo>
                  <a:close/>
                  <a:moveTo>
                    <a:pt x="5775" y="2289"/>
                  </a:moveTo>
                  <a:cubicBezTo>
                    <a:pt x="6988" y="2289"/>
                    <a:pt x="8193" y="2825"/>
                    <a:pt x="9026" y="3835"/>
                  </a:cubicBezTo>
                  <a:cubicBezTo>
                    <a:pt x="10466" y="5620"/>
                    <a:pt x="10204" y="8276"/>
                    <a:pt x="8407" y="9728"/>
                  </a:cubicBezTo>
                  <a:cubicBezTo>
                    <a:pt x="7623" y="10362"/>
                    <a:pt x="6686" y="10670"/>
                    <a:pt x="5757" y="10670"/>
                  </a:cubicBezTo>
                  <a:cubicBezTo>
                    <a:pt x="4540" y="10670"/>
                    <a:pt x="3337" y="10141"/>
                    <a:pt x="2513" y="9121"/>
                  </a:cubicBezTo>
                  <a:cubicBezTo>
                    <a:pt x="429" y="6561"/>
                    <a:pt x="2001" y="2715"/>
                    <a:pt x="5251" y="2322"/>
                  </a:cubicBezTo>
                  <a:cubicBezTo>
                    <a:pt x="5425" y="2300"/>
                    <a:pt x="5601" y="2289"/>
                    <a:pt x="5775" y="2289"/>
                  </a:cubicBezTo>
                  <a:close/>
                  <a:moveTo>
                    <a:pt x="4906" y="1"/>
                  </a:moveTo>
                  <a:cubicBezTo>
                    <a:pt x="4501" y="1"/>
                    <a:pt x="4192" y="322"/>
                    <a:pt x="4192" y="715"/>
                  </a:cubicBezTo>
                  <a:cubicBezTo>
                    <a:pt x="4192" y="1108"/>
                    <a:pt x="4513" y="1429"/>
                    <a:pt x="4906" y="1429"/>
                  </a:cubicBezTo>
                  <a:lnTo>
                    <a:pt x="5239" y="1429"/>
                  </a:lnTo>
                  <a:lnTo>
                    <a:pt x="5239" y="1989"/>
                  </a:lnTo>
                  <a:cubicBezTo>
                    <a:pt x="1727" y="2394"/>
                    <a:pt x="1" y="6561"/>
                    <a:pt x="2263" y="9323"/>
                  </a:cubicBezTo>
                  <a:cubicBezTo>
                    <a:pt x="3160" y="10423"/>
                    <a:pt x="4463" y="10991"/>
                    <a:pt x="5774" y="10991"/>
                  </a:cubicBezTo>
                  <a:cubicBezTo>
                    <a:pt x="6777" y="10991"/>
                    <a:pt x="7785" y="10659"/>
                    <a:pt x="8621" y="9978"/>
                  </a:cubicBezTo>
                  <a:cubicBezTo>
                    <a:pt x="10550" y="8407"/>
                    <a:pt x="10847" y="5549"/>
                    <a:pt x="9264" y="3632"/>
                  </a:cubicBezTo>
                  <a:cubicBezTo>
                    <a:pt x="8490" y="2680"/>
                    <a:pt x="7406" y="2120"/>
                    <a:pt x="6287" y="1989"/>
                  </a:cubicBezTo>
                  <a:lnTo>
                    <a:pt x="6287" y="1429"/>
                  </a:lnTo>
                  <a:lnTo>
                    <a:pt x="6632" y="1429"/>
                  </a:lnTo>
                  <a:cubicBezTo>
                    <a:pt x="7037" y="1429"/>
                    <a:pt x="7347" y="1096"/>
                    <a:pt x="7347" y="715"/>
                  </a:cubicBezTo>
                  <a:cubicBezTo>
                    <a:pt x="7347" y="310"/>
                    <a:pt x="7013" y="1"/>
                    <a:pt x="66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9396;p77">
              <a:extLst>
                <a:ext uri="{FF2B5EF4-FFF2-40B4-BE49-F238E27FC236}">
                  <a16:creationId xmlns:a16="http://schemas.microsoft.com/office/drawing/2014/main" id="{E3479504-E726-0BB9-2629-2FD71262913D}"/>
                </a:ext>
              </a:extLst>
            </p:cNvPr>
            <p:cNvSpPr/>
            <p:nvPr/>
          </p:nvSpPr>
          <p:spPr>
            <a:xfrm>
              <a:off x="4044236" y="2176685"/>
              <a:ext cx="144783" cy="123077"/>
            </a:xfrm>
            <a:custGeom>
              <a:avLst/>
              <a:gdLst/>
              <a:ahLst/>
              <a:cxnLst/>
              <a:rect l="l" t="t" r="r" b="b"/>
              <a:pathLst>
                <a:path w="4549" h="3867" extrusionOk="0">
                  <a:moveTo>
                    <a:pt x="203" y="0"/>
                  </a:moveTo>
                  <a:cubicBezTo>
                    <a:pt x="108" y="0"/>
                    <a:pt x="36" y="84"/>
                    <a:pt x="36" y="167"/>
                  </a:cubicBezTo>
                  <a:cubicBezTo>
                    <a:pt x="36" y="215"/>
                    <a:pt x="1" y="977"/>
                    <a:pt x="405" y="1822"/>
                  </a:cubicBezTo>
                  <a:cubicBezTo>
                    <a:pt x="667" y="2346"/>
                    <a:pt x="1048" y="2798"/>
                    <a:pt x="1525" y="3143"/>
                  </a:cubicBezTo>
                  <a:cubicBezTo>
                    <a:pt x="2186" y="3633"/>
                    <a:pt x="2944" y="3867"/>
                    <a:pt x="3694" y="3867"/>
                  </a:cubicBezTo>
                  <a:cubicBezTo>
                    <a:pt x="3929" y="3867"/>
                    <a:pt x="4164" y="3844"/>
                    <a:pt x="4394" y="3798"/>
                  </a:cubicBezTo>
                  <a:cubicBezTo>
                    <a:pt x="4489" y="3786"/>
                    <a:pt x="4549" y="3691"/>
                    <a:pt x="4537" y="3608"/>
                  </a:cubicBezTo>
                  <a:cubicBezTo>
                    <a:pt x="4526" y="3543"/>
                    <a:pt x="4446" y="3487"/>
                    <a:pt x="4368" y="3487"/>
                  </a:cubicBezTo>
                  <a:cubicBezTo>
                    <a:pt x="4361" y="3487"/>
                    <a:pt x="4354" y="3488"/>
                    <a:pt x="4346" y="3489"/>
                  </a:cubicBezTo>
                  <a:cubicBezTo>
                    <a:pt x="4139" y="3526"/>
                    <a:pt x="3932" y="3545"/>
                    <a:pt x="3725" y="3545"/>
                  </a:cubicBezTo>
                  <a:cubicBezTo>
                    <a:pt x="3018" y="3545"/>
                    <a:pt x="2326" y="3324"/>
                    <a:pt x="1727" y="2882"/>
                  </a:cubicBezTo>
                  <a:cubicBezTo>
                    <a:pt x="275" y="1810"/>
                    <a:pt x="370" y="167"/>
                    <a:pt x="370" y="167"/>
                  </a:cubicBezTo>
                  <a:cubicBezTo>
                    <a:pt x="370" y="84"/>
                    <a:pt x="298" y="0"/>
                    <a:pt x="2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9397;p77">
              <a:extLst>
                <a:ext uri="{FF2B5EF4-FFF2-40B4-BE49-F238E27FC236}">
                  <a16:creationId xmlns:a16="http://schemas.microsoft.com/office/drawing/2014/main" id="{DAA7AF7A-E0B4-3E73-65B2-43B2FACA219A}"/>
                </a:ext>
              </a:extLst>
            </p:cNvPr>
            <p:cNvSpPr/>
            <p:nvPr/>
          </p:nvSpPr>
          <p:spPr>
            <a:xfrm>
              <a:off x="4046910" y="2065957"/>
              <a:ext cx="204269" cy="100893"/>
            </a:xfrm>
            <a:custGeom>
              <a:avLst/>
              <a:gdLst/>
              <a:ahLst/>
              <a:cxnLst/>
              <a:rect l="l" t="t" r="r" b="b"/>
              <a:pathLst>
                <a:path w="6418" h="3170" extrusionOk="0">
                  <a:moveTo>
                    <a:pt x="3655" y="1"/>
                  </a:moveTo>
                  <a:cubicBezTo>
                    <a:pt x="1971" y="1"/>
                    <a:pt x="367" y="1170"/>
                    <a:pt x="12" y="3003"/>
                  </a:cubicBezTo>
                  <a:cubicBezTo>
                    <a:pt x="0" y="3086"/>
                    <a:pt x="71" y="3170"/>
                    <a:pt x="179" y="3170"/>
                  </a:cubicBezTo>
                  <a:cubicBezTo>
                    <a:pt x="250" y="3170"/>
                    <a:pt x="333" y="3110"/>
                    <a:pt x="345" y="3039"/>
                  </a:cubicBezTo>
                  <a:cubicBezTo>
                    <a:pt x="667" y="1358"/>
                    <a:pt x="2122" y="299"/>
                    <a:pt x="3652" y="299"/>
                  </a:cubicBezTo>
                  <a:cubicBezTo>
                    <a:pt x="4332" y="299"/>
                    <a:pt x="5027" y="509"/>
                    <a:pt x="5644" y="967"/>
                  </a:cubicBezTo>
                  <a:cubicBezTo>
                    <a:pt x="5822" y="1098"/>
                    <a:pt x="5965" y="1241"/>
                    <a:pt x="6120" y="1396"/>
                  </a:cubicBezTo>
                  <a:cubicBezTo>
                    <a:pt x="6155" y="1431"/>
                    <a:pt x="6208" y="1454"/>
                    <a:pt x="6257" y="1454"/>
                  </a:cubicBezTo>
                  <a:cubicBezTo>
                    <a:pt x="6290" y="1454"/>
                    <a:pt x="6322" y="1443"/>
                    <a:pt x="6346" y="1419"/>
                  </a:cubicBezTo>
                  <a:cubicBezTo>
                    <a:pt x="6406" y="1360"/>
                    <a:pt x="6417" y="1253"/>
                    <a:pt x="6358" y="1193"/>
                  </a:cubicBezTo>
                  <a:cubicBezTo>
                    <a:pt x="6191" y="1027"/>
                    <a:pt x="6025" y="860"/>
                    <a:pt x="5834" y="729"/>
                  </a:cubicBezTo>
                  <a:cubicBezTo>
                    <a:pt x="5159" y="229"/>
                    <a:pt x="4399" y="1"/>
                    <a:pt x="36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9398;p77">
              <a:extLst>
                <a:ext uri="{FF2B5EF4-FFF2-40B4-BE49-F238E27FC236}">
                  <a16:creationId xmlns:a16="http://schemas.microsoft.com/office/drawing/2014/main" id="{A2F795D7-3F04-2D56-A563-E4BCC83056B4}"/>
                </a:ext>
              </a:extLst>
            </p:cNvPr>
            <p:cNvSpPr/>
            <p:nvPr/>
          </p:nvSpPr>
          <p:spPr>
            <a:xfrm>
              <a:off x="4195735" y="2118027"/>
              <a:ext cx="84247" cy="174224"/>
            </a:xfrm>
            <a:custGeom>
              <a:avLst/>
              <a:gdLst/>
              <a:ahLst/>
              <a:cxnLst/>
              <a:rect l="l" t="t" r="r" b="b"/>
              <a:pathLst>
                <a:path w="2647" h="5474" extrusionOk="0">
                  <a:moveTo>
                    <a:pt x="1952" y="0"/>
                  </a:moveTo>
                  <a:cubicBezTo>
                    <a:pt x="1920" y="0"/>
                    <a:pt x="1888" y="11"/>
                    <a:pt x="1861" y="33"/>
                  </a:cubicBezTo>
                  <a:cubicBezTo>
                    <a:pt x="1789" y="81"/>
                    <a:pt x="1753" y="176"/>
                    <a:pt x="1813" y="260"/>
                  </a:cubicBezTo>
                  <a:cubicBezTo>
                    <a:pt x="2158" y="795"/>
                    <a:pt x="2325" y="1403"/>
                    <a:pt x="2325" y="2046"/>
                  </a:cubicBezTo>
                  <a:cubicBezTo>
                    <a:pt x="2325" y="3451"/>
                    <a:pt x="1432" y="4689"/>
                    <a:pt x="182" y="5165"/>
                  </a:cubicBezTo>
                  <a:cubicBezTo>
                    <a:pt x="1" y="5229"/>
                    <a:pt x="67" y="5474"/>
                    <a:pt x="237" y="5474"/>
                  </a:cubicBezTo>
                  <a:cubicBezTo>
                    <a:pt x="257" y="5474"/>
                    <a:pt x="278" y="5470"/>
                    <a:pt x="301" y="5463"/>
                  </a:cubicBezTo>
                  <a:cubicBezTo>
                    <a:pt x="1682" y="4927"/>
                    <a:pt x="2646" y="3593"/>
                    <a:pt x="2646" y="2022"/>
                  </a:cubicBezTo>
                  <a:cubicBezTo>
                    <a:pt x="2646" y="1343"/>
                    <a:pt x="2456" y="653"/>
                    <a:pt x="2087" y="81"/>
                  </a:cubicBezTo>
                  <a:cubicBezTo>
                    <a:pt x="2057" y="29"/>
                    <a:pt x="2004" y="0"/>
                    <a:pt x="195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9399;p77">
              <a:extLst>
                <a:ext uri="{FF2B5EF4-FFF2-40B4-BE49-F238E27FC236}">
                  <a16:creationId xmlns:a16="http://schemas.microsoft.com/office/drawing/2014/main" id="{8D61E858-E3F7-7518-BBF7-9BF1BD688390}"/>
                </a:ext>
              </a:extLst>
            </p:cNvPr>
            <p:cNvSpPr/>
            <p:nvPr/>
          </p:nvSpPr>
          <p:spPr>
            <a:xfrm>
              <a:off x="4109037" y="2161153"/>
              <a:ext cx="81510" cy="55348"/>
            </a:xfrm>
            <a:custGeom>
              <a:avLst/>
              <a:gdLst/>
              <a:ahLst/>
              <a:cxnLst/>
              <a:rect l="l" t="t" r="r" b="b"/>
              <a:pathLst>
                <a:path w="2561" h="1739" extrusionOk="0">
                  <a:moveTo>
                    <a:pt x="1691" y="333"/>
                  </a:moveTo>
                  <a:cubicBezTo>
                    <a:pt x="1965" y="333"/>
                    <a:pt x="2144" y="655"/>
                    <a:pt x="1965" y="881"/>
                  </a:cubicBezTo>
                  <a:cubicBezTo>
                    <a:pt x="1900" y="968"/>
                    <a:pt x="1790" y="1020"/>
                    <a:pt x="1682" y="1020"/>
                  </a:cubicBezTo>
                  <a:cubicBezTo>
                    <a:pt x="1613" y="1020"/>
                    <a:pt x="1545" y="999"/>
                    <a:pt x="1489" y="953"/>
                  </a:cubicBezTo>
                  <a:cubicBezTo>
                    <a:pt x="1215" y="762"/>
                    <a:pt x="1370" y="333"/>
                    <a:pt x="1691" y="333"/>
                  </a:cubicBezTo>
                  <a:close/>
                  <a:moveTo>
                    <a:pt x="1691" y="0"/>
                  </a:moveTo>
                  <a:cubicBezTo>
                    <a:pt x="1584" y="0"/>
                    <a:pt x="1334" y="36"/>
                    <a:pt x="1156" y="274"/>
                  </a:cubicBezTo>
                  <a:cubicBezTo>
                    <a:pt x="1025" y="453"/>
                    <a:pt x="989" y="655"/>
                    <a:pt x="1048" y="845"/>
                  </a:cubicBezTo>
                  <a:lnTo>
                    <a:pt x="132" y="1441"/>
                  </a:lnTo>
                  <a:cubicBezTo>
                    <a:pt x="1" y="1536"/>
                    <a:pt x="60" y="1738"/>
                    <a:pt x="215" y="1738"/>
                  </a:cubicBezTo>
                  <a:cubicBezTo>
                    <a:pt x="310" y="1738"/>
                    <a:pt x="263" y="1726"/>
                    <a:pt x="1215" y="1131"/>
                  </a:cubicBezTo>
                  <a:cubicBezTo>
                    <a:pt x="1347" y="1275"/>
                    <a:pt x="1521" y="1344"/>
                    <a:pt x="1693" y="1344"/>
                  </a:cubicBezTo>
                  <a:cubicBezTo>
                    <a:pt x="1893" y="1344"/>
                    <a:pt x="2093" y="1251"/>
                    <a:pt x="2227" y="1072"/>
                  </a:cubicBezTo>
                  <a:cubicBezTo>
                    <a:pt x="2560" y="631"/>
                    <a:pt x="2251" y="0"/>
                    <a:pt x="16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9400;p77">
              <a:extLst>
                <a:ext uri="{FF2B5EF4-FFF2-40B4-BE49-F238E27FC236}">
                  <a16:creationId xmlns:a16="http://schemas.microsoft.com/office/drawing/2014/main" id="{8B0B5C82-F4FF-525D-9B98-965623E89F68}"/>
                </a:ext>
              </a:extLst>
            </p:cNvPr>
            <p:cNvSpPr/>
            <p:nvPr/>
          </p:nvSpPr>
          <p:spPr>
            <a:xfrm>
              <a:off x="4157160" y="2083080"/>
              <a:ext cx="10662" cy="29218"/>
            </a:xfrm>
            <a:custGeom>
              <a:avLst/>
              <a:gdLst/>
              <a:ahLst/>
              <a:cxnLst/>
              <a:rect l="l" t="t" r="r" b="b"/>
              <a:pathLst>
                <a:path w="335" h="918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lnTo>
                    <a:pt x="1" y="762"/>
                  </a:lnTo>
                  <a:cubicBezTo>
                    <a:pt x="1" y="846"/>
                    <a:pt x="72" y="917"/>
                    <a:pt x="167" y="917"/>
                  </a:cubicBezTo>
                  <a:cubicBezTo>
                    <a:pt x="275" y="917"/>
                    <a:pt x="334" y="846"/>
                    <a:pt x="334" y="762"/>
                  </a:cubicBezTo>
                  <a:lnTo>
                    <a:pt x="334" y="167"/>
                  </a:lnTo>
                  <a:cubicBezTo>
                    <a:pt x="334" y="72"/>
                    <a:pt x="263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9401;p77">
              <a:extLst>
                <a:ext uri="{FF2B5EF4-FFF2-40B4-BE49-F238E27FC236}">
                  <a16:creationId xmlns:a16="http://schemas.microsoft.com/office/drawing/2014/main" id="{EE89DDC7-6853-D323-F272-A14F54761E24}"/>
                </a:ext>
              </a:extLst>
            </p:cNvPr>
            <p:cNvSpPr/>
            <p:nvPr/>
          </p:nvSpPr>
          <p:spPr>
            <a:xfrm>
              <a:off x="4109419" y="2096034"/>
              <a:ext cx="21261" cy="26862"/>
            </a:xfrm>
            <a:custGeom>
              <a:avLst/>
              <a:gdLst/>
              <a:ahLst/>
              <a:cxnLst/>
              <a:rect l="l" t="t" r="r" b="b"/>
              <a:pathLst>
                <a:path w="668" h="844" extrusionOk="0">
                  <a:moveTo>
                    <a:pt x="183" y="0"/>
                  </a:moveTo>
                  <a:cubicBezTo>
                    <a:pt x="156" y="0"/>
                    <a:pt x="130" y="7"/>
                    <a:pt x="108" y="22"/>
                  </a:cubicBezTo>
                  <a:cubicBezTo>
                    <a:pt x="36" y="70"/>
                    <a:pt x="1" y="177"/>
                    <a:pt x="48" y="248"/>
                  </a:cubicBezTo>
                  <a:lnTo>
                    <a:pt x="346" y="772"/>
                  </a:lnTo>
                  <a:cubicBezTo>
                    <a:pt x="393" y="808"/>
                    <a:pt x="429" y="844"/>
                    <a:pt x="489" y="844"/>
                  </a:cubicBezTo>
                  <a:cubicBezTo>
                    <a:pt x="524" y="844"/>
                    <a:pt x="548" y="844"/>
                    <a:pt x="572" y="832"/>
                  </a:cubicBezTo>
                  <a:cubicBezTo>
                    <a:pt x="643" y="784"/>
                    <a:pt x="667" y="677"/>
                    <a:pt x="632" y="605"/>
                  </a:cubicBezTo>
                  <a:lnTo>
                    <a:pt x="334" y="82"/>
                  </a:lnTo>
                  <a:cubicBezTo>
                    <a:pt x="301" y="33"/>
                    <a:pt x="241" y="0"/>
                    <a:pt x="18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9402;p77">
              <a:extLst>
                <a:ext uri="{FF2B5EF4-FFF2-40B4-BE49-F238E27FC236}">
                  <a16:creationId xmlns:a16="http://schemas.microsoft.com/office/drawing/2014/main" id="{0B7D2891-6323-3A02-0191-F1AA3BA31792}"/>
                </a:ext>
              </a:extLst>
            </p:cNvPr>
            <p:cNvSpPr/>
            <p:nvPr/>
          </p:nvSpPr>
          <p:spPr>
            <a:xfrm>
              <a:off x="4074950" y="2130121"/>
              <a:ext cx="28454" cy="19669"/>
            </a:xfrm>
            <a:custGeom>
              <a:avLst/>
              <a:gdLst/>
              <a:ahLst/>
              <a:cxnLst/>
              <a:rect l="l" t="t" r="r" b="b"/>
              <a:pathLst>
                <a:path w="894" h="618" extrusionOk="0">
                  <a:moveTo>
                    <a:pt x="188" y="1"/>
                  </a:moveTo>
                  <a:cubicBezTo>
                    <a:pt x="130" y="1"/>
                    <a:pt x="72" y="33"/>
                    <a:pt x="48" y="82"/>
                  </a:cubicBezTo>
                  <a:cubicBezTo>
                    <a:pt x="0" y="154"/>
                    <a:pt x="24" y="261"/>
                    <a:pt x="107" y="308"/>
                  </a:cubicBezTo>
                  <a:lnTo>
                    <a:pt x="619" y="606"/>
                  </a:lnTo>
                  <a:cubicBezTo>
                    <a:pt x="655" y="618"/>
                    <a:pt x="679" y="618"/>
                    <a:pt x="703" y="618"/>
                  </a:cubicBezTo>
                  <a:cubicBezTo>
                    <a:pt x="762" y="618"/>
                    <a:pt x="798" y="594"/>
                    <a:pt x="834" y="546"/>
                  </a:cubicBezTo>
                  <a:cubicBezTo>
                    <a:pt x="893" y="475"/>
                    <a:pt x="881" y="368"/>
                    <a:pt x="786" y="320"/>
                  </a:cubicBezTo>
                  <a:lnTo>
                    <a:pt x="262" y="23"/>
                  </a:lnTo>
                  <a:cubicBezTo>
                    <a:pt x="240" y="8"/>
                    <a:pt x="214" y="1"/>
                    <a:pt x="1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9403;p77">
              <a:extLst>
                <a:ext uri="{FF2B5EF4-FFF2-40B4-BE49-F238E27FC236}">
                  <a16:creationId xmlns:a16="http://schemas.microsoft.com/office/drawing/2014/main" id="{14EAE8EA-4FFB-7165-36F6-5134BE74B9FD}"/>
                </a:ext>
              </a:extLst>
            </p:cNvPr>
            <p:cNvSpPr/>
            <p:nvPr/>
          </p:nvSpPr>
          <p:spPr>
            <a:xfrm>
              <a:off x="4063555" y="2177067"/>
              <a:ext cx="29218" cy="10630"/>
            </a:xfrm>
            <a:custGeom>
              <a:avLst/>
              <a:gdLst/>
              <a:ahLst/>
              <a:cxnLst/>
              <a:rect l="l" t="t" r="r" b="b"/>
              <a:pathLst>
                <a:path w="918" h="334" extrusionOk="0">
                  <a:moveTo>
                    <a:pt x="168" y="0"/>
                  </a:moveTo>
                  <a:cubicBezTo>
                    <a:pt x="72" y="0"/>
                    <a:pt x="1" y="83"/>
                    <a:pt x="1" y="167"/>
                  </a:cubicBezTo>
                  <a:cubicBezTo>
                    <a:pt x="1" y="262"/>
                    <a:pt x="72" y="334"/>
                    <a:pt x="168" y="334"/>
                  </a:cubicBezTo>
                  <a:lnTo>
                    <a:pt x="763" y="334"/>
                  </a:lnTo>
                  <a:cubicBezTo>
                    <a:pt x="846" y="334"/>
                    <a:pt x="918" y="262"/>
                    <a:pt x="918" y="167"/>
                  </a:cubicBezTo>
                  <a:cubicBezTo>
                    <a:pt x="918" y="83"/>
                    <a:pt x="846" y="0"/>
                    <a:pt x="7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9404;p77">
              <a:extLst>
                <a:ext uri="{FF2B5EF4-FFF2-40B4-BE49-F238E27FC236}">
                  <a16:creationId xmlns:a16="http://schemas.microsoft.com/office/drawing/2014/main" id="{D58CD3EA-8E36-E8EF-2ED1-D1C58F052F5B}"/>
                </a:ext>
              </a:extLst>
            </p:cNvPr>
            <p:cNvSpPr/>
            <p:nvPr/>
          </p:nvSpPr>
          <p:spPr>
            <a:xfrm>
              <a:off x="4073804" y="2215005"/>
              <a:ext cx="29600" cy="20051"/>
            </a:xfrm>
            <a:custGeom>
              <a:avLst/>
              <a:gdLst/>
              <a:ahLst/>
              <a:cxnLst/>
              <a:rect l="l" t="t" r="r" b="b"/>
              <a:pathLst>
                <a:path w="930" h="630" extrusionOk="0">
                  <a:moveTo>
                    <a:pt x="735" y="1"/>
                  </a:moveTo>
                  <a:cubicBezTo>
                    <a:pt x="709" y="1"/>
                    <a:pt x="681" y="8"/>
                    <a:pt x="655" y="23"/>
                  </a:cubicBezTo>
                  <a:lnTo>
                    <a:pt x="143" y="320"/>
                  </a:lnTo>
                  <a:cubicBezTo>
                    <a:pt x="0" y="404"/>
                    <a:pt x="60" y="630"/>
                    <a:pt x="227" y="630"/>
                  </a:cubicBezTo>
                  <a:cubicBezTo>
                    <a:pt x="298" y="630"/>
                    <a:pt x="298" y="606"/>
                    <a:pt x="822" y="308"/>
                  </a:cubicBezTo>
                  <a:cubicBezTo>
                    <a:pt x="893" y="261"/>
                    <a:pt x="929" y="154"/>
                    <a:pt x="881" y="82"/>
                  </a:cubicBezTo>
                  <a:cubicBezTo>
                    <a:pt x="849" y="33"/>
                    <a:pt x="794" y="1"/>
                    <a:pt x="73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9405;p77">
              <a:extLst>
                <a:ext uri="{FF2B5EF4-FFF2-40B4-BE49-F238E27FC236}">
                  <a16:creationId xmlns:a16="http://schemas.microsoft.com/office/drawing/2014/main" id="{E1FCB390-0734-7114-087C-A4C8178A2DAF}"/>
                </a:ext>
              </a:extLst>
            </p:cNvPr>
            <p:cNvSpPr/>
            <p:nvPr/>
          </p:nvSpPr>
          <p:spPr>
            <a:xfrm>
              <a:off x="4109419" y="2242472"/>
              <a:ext cx="21261" cy="26703"/>
            </a:xfrm>
            <a:custGeom>
              <a:avLst/>
              <a:gdLst/>
              <a:ahLst/>
              <a:cxnLst/>
              <a:rect l="l" t="t" r="r" b="b"/>
              <a:pathLst>
                <a:path w="668" h="839" extrusionOk="0">
                  <a:moveTo>
                    <a:pt x="496" y="0"/>
                  </a:moveTo>
                  <a:cubicBezTo>
                    <a:pt x="441" y="0"/>
                    <a:pt x="391" y="27"/>
                    <a:pt x="358" y="76"/>
                  </a:cubicBezTo>
                  <a:lnTo>
                    <a:pt x="60" y="600"/>
                  </a:lnTo>
                  <a:cubicBezTo>
                    <a:pt x="1" y="707"/>
                    <a:pt x="72" y="838"/>
                    <a:pt x="191" y="838"/>
                  </a:cubicBezTo>
                  <a:cubicBezTo>
                    <a:pt x="251" y="838"/>
                    <a:pt x="298" y="815"/>
                    <a:pt x="334" y="767"/>
                  </a:cubicBezTo>
                  <a:lnTo>
                    <a:pt x="632" y="243"/>
                  </a:lnTo>
                  <a:cubicBezTo>
                    <a:pt x="667" y="172"/>
                    <a:pt x="643" y="64"/>
                    <a:pt x="572" y="17"/>
                  </a:cubicBezTo>
                  <a:cubicBezTo>
                    <a:pt x="546" y="6"/>
                    <a:pt x="520" y="0"/>
                    <a:pt x="4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9406;p77">
              <a:extLst>
                <a:ext uri="{FF2B5EF4-FFF2-40B4-BE49-F238E27FC236}">
                  <a16:creationId xmlns:a16="http://schemas.microsoft.com/office/drawing/2014/main" id="{F737DDB6-FFC0-80B9-9332-C715D022137B}"/>
                </a:ext>
              </a:extLst>
            </p:cNvPr>
            <p:cNvSpPr/>
            <p:nvPr/>
          </p:nvSpPr>
          <p:spPr>
            <a:xfrm>
              <a:off x="4157924" y="2252466"/>
              <a:ext cx="10248" cy="29600"/>
            </a:xfrm>
            <a:custGeom>
              <a:avLst/>
              <a:gdLst/>
              <a:ahLst/>
              <a:cxnLst/>
              <a:rect l="l" t="t" r="r" b="b"/>
              <a:pathLst>
                <a:path w="322" h="930" extrusionOk="0">
                  <a:moveTo>
                    <a:pt x="155" y="0"/>
                  </a:moveTo>
                  <a:cubicBezTo>
                    <a:pt x="72" y="0"/>
                    <a:pt x="1" y="84"/>
                    <a:pt x="1" y="167"/>
                  </a:cubicBezTo>
                  <a:lnTo>
                    <a:pt x="1" y="762"/>
                  </a:lnTo>
                  <a:cubicBezTo>
                    <a:pt x="1" y="858"/>
                    <a:pt x="72" y="929"/>
                    <a:pt x="155" y="929"/>
                  </a:cubicBezTo>
                  <a:cubicBezTo>
                    <a:pt x="251" y="929"/>
                    <a:pt x="322" y="858"/>
                    <a:pt x="322" y="762"/>
                  </a:cubicBezTo>
                  <a:lnTo>
                    <a:pt x="322" y="167"/>
                  </a:lnTo>
                  <a:cubicBezTo>
                    <a:pt x="322" y="84"/>
                    <a:pt x="251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9407;p77">
              <a:extLst>
                <a:ext uri="{FF2B5EF4-FFF2-40B4-BE49-F238E27FC236}">
                  <a16:creationId xmlns:a16="http://schemas.microsoft.com/office/drawing/2014/main" id="{065AD714-E9E0-6F22-0506-61FD32FF7C90}"/>
                </a:ext>
              </a:extLst>
            </p:cNvPr>
            <p:cNvSpPr/>
            <p:nvPr/>
          </p:nvSpPr>
          <p:spPr>
            <a:xfrm>
              <a:off x="4194685" y="2242472"/>
              <a:ext cx="21261" cy="27022"/>
            </a:xfrm>
            <a:custGeom>
              <a:avLst/>
              <a:gdLst/>
              <a:ahLst/>
              <a:cxnLst/>
              <a:rect l="l" t="t" r="r" b="b"/>
              <a:pathLst>
                <a:path w="668" h="849" extrusionOk="0">
                  <a:moveTo>
                    <a:pt x="181" y="0"/>
                  </a:moveTo>
                  <a:cubicBezTo>
                    <a:pt x="155" y="0"/>
                    <a:pt x="130" y="6"/>
                    <a:pt x="108" y="17"/>
                  </a:cubicBezTo>
                  <a:cubicBezTo>
                    <a:pt x="36" y="64"/>
                    <a:pt x="0" y="172"/>
                    <a:pt x="48" y="243"/>
                  </a:cubicBezTo>
                  <a:lnTo>
                    <a:pt x="346" y="767"/>
                  </a:lnTo>
                  <a:cubicBezTo>
                    <a:pt x="378" y="816"/>
                    <a:pt x="428" y="848"/>
                    <a:pt x="487" y="848"/>
                  </a:cubicBezTo>
                  <a:cubicBezTo>
                    <a:pt x="513" y="848"/>
                    <a:pt x="542" y="841"/>
                    <a:pt x="572" y="826"/>
                  </a:cubicBezTo>
                  <a:cubicBezTo>
                    <a:pt x="643" y="779"/>
                    <a:pt x="667" y="672"/>
                    <a:pt x="631" y="600"/>
                  </a:cubicBezTo>
                  <a:lnTo>
                    <a:pt x="334" y="76"/>
                  </a:lnTo>
                  <a:cubicBezTo>
                    <a:pt x="301" y="27"/>
                    <a:pt x="240" y="0"/>
                    <a:pt x="18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9408;p77">
              <a:extLst>
                <a:ext uri="{FF2B5EF4-FFF2-40B4-BE49-F238E27FC236}">
                  <a16:creationId xmlns:a16="http://schemas.microsoft.com/office/drawing/2014/main" id="{B0421792-B232-ABBD-1568-CA3D9C0FE27D}"/>
                </a:ext>
              </a:extLst>
            </p:cNvPr>
            <p:cNvSpPr/>
            <p:nvPr/>
          </p:nvSpPr>
          <p:spPr>
            <a:xfrm>
              <a:off x="4222343" y="2215387"/>
              <a:ext cx="27690" cy="19669"/>
            </a:xfrm>
            <a:custGeom>
              <a:avLst/>
              <a:gdLst/>
              <a:ahLst/>
              <a:cxnLst/>
              <a:rect l="l" t="t" r="r" b="b"/>
              <a:pathLst>
                <a:path w="870" h="618" extrusionOk="0">
                  <a:moveTo>
                    <a:pt x="176" y="1"/>
                  </a:moveTo>
                  <a:cubicBezTo>
                    <a:pt x="118" y="1"/>
                    <a:pt x="57" y="33"/>
                    <a:pt x="24" y="82"/>
                  </a:cubicBezTo>
                  <a:cubicBezTo>
                    <a:pt x="1" y="142"/>
                    <a:pt x="13" y="249"/>
                    <a:pt x="96" y="296"/>
                  </a:cubicBezTo>
                  <a:cubicBezTo>
                    <a:pt x="632" y="594"/>
                    <a:pt x="620" y="618"/>
                    <a:pt x="691" y="618"/>
                  </a:cubicBezTo>
                  <a:cubicBezTo>
                    <a:pt x="751" y="618"/>
                    <a:pt x="798" y="594"/>
                    <a:pt x="834" y="546"/>
                  </a:cubicBezTo>
                  <a:cubicBezTo>
                    <a:pt x="870" y="475"/>
                    <a:pt x="846" y="368"/>
                    <a:pt x="775" y="320"/>
                  </a:cubicBezTo>
                  <a:lnTo>
                    <a:pt x="251" y="22"/>
                  </a:lnTo>
                  <a:cubicBezTo>
                    <a:pt x="228" y="8"/>
                    <a:pt x="202" y="1"/>
                    <a:pt x="17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9409;p77">
              <a:extLst>
                <a:ext uri="{FF2B5EF4-FFF2-40B4-BE49-F238E27FC236}">
                  <a16:creationId xmlns:a16="http://schemas.microsoft.com/office/drawing/2014/main" id="{A2F81FFC-6FCD-5664-4E88-752DFD41086E}"/>
                </a:ext>
              </a:extLst>
            </p:cNvPr>
            <p:cNvSpPr/>
            <p:nvPr/>
          </p:nvSpPr>
          <p:spPr>
            <a:xfrm>
              <a:off x="4232941" y="2177067"/>
              <a:ext cx="29600" cy="10630"/>
            </a:xfrm>
            <a:custGeom>
              <a:avLst/>
              <a:gdLst/>
              <a:ahLst/>
              <a:cxnLst/>
              <a:rect l="l" t="t" r="r" b="b"/>
              <a:pathLst>
                <a:path w="930" h="334" extrusionOk="0">
                  <a:moveTo>
                    <a:pt x="168" y="0"/>
                  </a:moveTo>
                  <a:cubicBezTo>
                    <a:pt x="72" y="0"/>
                    <a:pt x="1" y="83"/>
                    <a:pt x="1" y="167"/>
                  </a:cubicBezTo>
                  <a:cubicBezTo>
                    <a:pt x="1" y="262"/>
                    <a:pt x="72" y="334"/>
                    <a:pt x="168" y="334"/>
                  </a:cubicBezTo>
                  <a:lnTo>
                    <a:pt x="763" y="334"/>
                  </a:lnTo>
                  <a:cubicBezTo>
                    <a:pt x="858" y="334"/>
                    <a:pt x="930" y="262"/>
                    <a:pt x="930" y="167"/>
                  </a:cubicBezTo>
                  <a:cubicBezTo>
                    <a:pt x="930" y="83"/>
                    <a:pt x="858" y="0"/>
                    <a:pt x="7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9410;p77">
              <a:extLst>
                <a:ext uri="{FF2B5EF4-FFF2-40B4-BE49-F238E27FC236}">
                  <a16:creationId xmlns:a16="http://schemas.microsoft.com/office/drawing/2014/main" id="{439D2C21-406E-E7D0-4F02-B7C1114263D4}"/>
                </a:ext>
              </a:extLst>
            </p:cNvPr>
            <p:cNvSpPr/>
            <p:nvPr/>
          </p:nvSpPr>
          <p:spPr>
            <a:xfrm>
              <a:off x="4221579" y="2130694"/>
              <a:ext cx="28454" cy="19478"/>
            </a:xfrm>
            <a:custGeom>
              <a:avLst/>
              <a:gdLst/>
              <a:ahLst/>
              <a:cxnLst/>
              <a:rect l="l" t="t" r="r" b="b"/>
              <a:pathLst>
                <a:path w="894" h="612" extrusionOk="0">
                  <a:moveTo>
                    <a:pt x="706" y="0"/>
                  </a:moveTo>
                  <a:cubicBezTo>
                    <a:pt x="679" y="0"/>
                    <a:pt x="654" y="5"/>
                    <a:pt x="632" y="16"/>
                  </a:cubicBezTo>
                  <a:lnTo>
                    <a:pt x="108" y="314"/>
                  </a:lnTo>
                  <a:cubicBezTo>
                    <a:pt x="37" y="362"/>
                    <a:pt x="1" y="469"/>
                    <a:pt x="48" y="540"/>
                  </a:cubicBezTo>
                  <a:cubicBezTo>
                    <a:pt x="96" y="588"/>
                    <a:pt x="144" y="612"/>
                    <a:pt x="203" y="612"/>
                  </a:cubicBezTo>
                  <a:cubicBezTo>
                    <a:pt x="227" y="612"/>
                    <a:pt x="263" y="612"/>
                    <a:pt x="275" y="600"/>
                  </a:cubicBezTo>
                  <a:lnTo>
                    <a:pt x="799" y="302"/>
                  </a:lnTo>
                  <a:cubicBezTo>
                    <a:pt x="870" y="255"/>
                    <a:pt x="894" y="159"/>
                    <a:pt x="858" y="76"/>
                  </a:cubicBezTo>
                  <a:cubicBezTo>
                    <a:pt x="825" y="27"/>
                    <a:pt x="764" y="0"/>
                    <a:pt x="70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9411;p77">
              <a:extLst>
                <a:ext uri="{FF2B5EF4-FFF2-40B4-BE49-F238E27FC236}">
                  <a16:creationId xmlns:a16="http://schemas.microsoft.com/office/drawing/2014/main" id="{DE7135CA-3198-6096-D72B-BDE18078B073}"/>
                </a:ext>
              </a:extLst>
            </p:cNvPr>
            <p:cNvSpPr/>
            <p:nvPr/>
          </p:nvSpPr>
          <p:spPr>
            <a:xfrm>
              <a:off x="4194685" y="2095652"/>
              <a:ext cx="20879" cy="26862"/>
            </a:xfrm>
            <a:custGeom>
              <a:avLst/>
              <a:gdLst/>
              <a:ahLst/>
              <a:cxnLst/>
              <a:rect l="l" t="t" r="r" b="b"/>
              <a:pathLst>
                <a:path w="656" h="844" extrusionOk="0">
                  <a:moveTo>
                    <a:pt x="479" y="0"/>
                  </a:moveTo>
                  <a:cubicBezTo>
                    <a:pt x="428" y="0"/>
                    <a:pt x="378" y="33"/>
                    <a:pt x="346" y="82"/>
                  </a:cubicBezTo>
                  <a:lnTo>
                    <a:pt x="48" y="606"/>
                  </a:lnTo>
                  <a:cubicBezTo>
                    <a:pt x="0" y="677"/>
                    <a:pt x="36" y="784"/>
                    <a:pt x="108" y="820"/>
                  </a:cubicBezTo>
                  <a:cubicBezTo>
                    <a:pt x="131" y="844"/>
                    <a:pt x="167" y="844"/>
                    <a:pt x="179" y="844"/>
                  </a:cubicBezTo>
                  <a:cubicBezTo>
                    <a:pt x="239" y="844"/>
                    <a:pt x="286" y="808"/>
                    <a:pt x="310" y="760"/>
                  </a:cubicBezTo>
                  <a:lnTo>
                    <a:pt x="608" y="248"/>
                  </a:lnTo>
                  <a:cubicBezTo>
                    <a:pt x="655" y="165"/>
                    <a:pt x="631" y="70"/>
                    <a:pt x="548" y="22"/>
                  </a:cubicBezTo>
                  <a:cubicBezTo>
                    <a:pt x="526" y="7"/>
                    <a:pt x="502" y="0"/>
                    <a:pt x="4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3" name="Google Shape;9807;p77">
            <a:extLst>
              <a:ext uri="{FF2B5EF4-FFF2-40B4-BE49-F238E27FC236}">
                <a16:creationId xmlns:a16="http://schemas.microsoft.com/office/drawing/2014/main" id="{2F0907AF-F60B-BF76-034B-9AD89A45B3E3}"/>
              </a:ext>
            </a:extLst>
          </p:cNvPr>
          <p:cNvGrpSpPr/>
          <p:nvPr/>
        </p:nvGrpSpPr>
        <p:grpSpPr>
          <a:xfrm>
            <a:off x="6965379" y="3326542"/>
            <a:ext cx="336512" cy="335048"/>
            <a:chOff x="3996113" y="4291176"/>
            <a:chExt cx="336512" cy="335048"/>
          </a:xfrm>
          <a:solidFill>
            <a:schemeClr val="bg1">
              <a:lumMod val="25000"/>
            </a:schemeClr>
          </a:solidFill>
        </p:grpSpPr>
        <p:sp>
          <p:nvSpPr>
            <p:cNvPr id="44" name="Google Shape;9808;p77">
              <a:extLst>
                <a:ext uri="{FF2B5EF4-FFF2-40B4-BE49-F238E27FC236}">
                  <a16:creationId xmlns:a16="http://schemas.microsoft.com/office/drawing/2014/main" id="{6CDD7110-9726-F9CD-C36B-1C0CF850D586}"/>
                </a:ext>
              </a:extLst>
            </p:cNvPr>
            <p:cNvSpPr/>
            <p:nvPr/>
          </p:nvSpPr>
          <p:spPr>
            <a:xfrm>
              <a:off x="4082143" y="4323386"/>
              <a:ext cx="111810" cy="219833"/>
            </a:xfrm>
            <a:custGeom>
              <a:avLst/>
              <a:gdLst/>
              <a:ahLst/>
              <a:cxnLst/>
              <a:rect l="l" t="t" r="r" b="b"/>
              <a:pathLst>
                <a:path w="3513" h="6907" extrusionOk="0">
                  <a:moveTo>
                    <a:pt x="1751" y="322"/>
                  </a:moveTo>
                  <a:cubicBezTo>
                    <a:pt x="1846" y="322"/>
                    <a:pt x="1929" y="394"/>
                    <a:pt x="1929" y="501"/>
                  </a:cubicBezTo>
                  <a:lnTo>
                    <a:pt x="1929" y="942"/>
                  </a:lnTo>
                  <a:cubicBezTo>
                    <a:pt x="1929" y="1037"/>
                    <a:pt x="2001" y="1096"/>
                    <a:pt x="2084" y="1096"/>
                  </a:cubicBezTo>
                  <a:cubicBezTo>
                    <a:pt x="2691" y="1108"/>
                    <a:pt x="3179" y="1596"/>
                    <a:pt x="3179" y="2204"/>
                  </a:cubicBezTo>
                  <a:lnTo>
                    <a:pt x="3179" y="2525"/>
                  </a:lnTo>
                  <a:cubicBezTo>
                    <a:pt x="3179" y="2608"/>
                    <a:pt x="3108" y="2704"/>
                    <a:pt x="3001" y="2704"/>
                  </a:cubicBezTo>
                  <a:cubicBezTo>
                    <a:pt x="2917" y="2704"/>
                    <a:pt x="2822" y="2620"/>
                    <a:pt x="2822" y="2525"/>
                  </a:cubicBezTo>
                  <a:lnTo>
                    <a:pt x="2822" y="2204"/>
                  </a:lnTo>
                  <a:cubicBezTo>
                    <a:pt x="2834" y="1787"/>
                    <a:pt x="2501" y="1454"/>
                    <a:pt x="2060" y="1454"/>
                  </a:cubicBezTo>
                  <a:lnTo>
                    <a:pt x="1608" y="1454"/>
                  </a:lnTo>
                  <a:cubicBezTo>
                    <a:pt x="1096" y="1454"/>
                    <a:pt x="679" y="1870"/>
                    <a:pt x="679" y="2370"/>
                  </a:cubicBezTo>
                  <a:cubicBezTo>
                    <a:pt x="679" y="2882"/>
                    <a:pt x="1096" y="3299"/>
                    <a:pt x="1608" y="3299"/>
                  </a:cubicBezTo>
                  <a:lnTo>
                    <a:pt x="1917" y="3299"/>
                  </a:lnTo>
                  <a:cubicBezTo>
                    <a:pt x="2620" y="3299"/>
                    <a:pt x="3191" y="3859"/>
                    <a:pt x="3191" y="4573"/>
                  </a:cubicBezTo>
                  <a:cubicBezTo>
                    <a:pt x="3191" y="5216"/>
                    <a:pt x="2715" y="5764"/>
                    <a:pt x="2084" y="5835"/>
                  </a:cubicBezTo>
                  <a:cubicBezTo>
                    <a:pt x="2001" y="5859"/>
                    <a:pt x="1941" y="5918"/>
                    <a:pt x="1941" y="5990"/>
                  </a:cubicBezTo>
                  <a:lnTo>
                    <a:pt x="1941" y="6454"/>
                  </a:lnTo>
                  <a:cubicBezTo>
                    <a:pt x="1941" y="6538"/>
                    <a:pt x="1870" y="6633"/>
                    <a:pt x="1762" y="6633"/>
                  </a:cubicBezTo>
                  <a:cubicBezTo>
                    <a:pt x="1667" y="6633"/>
                    <a:pt x="1584" y="6549"/>
                    <a:pt x="1584" y="6454"/>
                  </a:cubicBezTo>
                  <a:lnTo>
                    <a:pt x="1584" y="6002"/>
                  </a:lnTo>
                  <a:cubicBezTo>
                    <a:pt x="1584" y="5918"/>
                    <a:pt x="1512" y="5859"/>
                    <a:pt x="1441" y="5859"/>
                  </a:cubicBezTo>
                  <a:cubicBezTo>
                    <a:pt x="834" y="5835"/>
                    <a:pt x="334" y="5347"/>
                    <a:pt x="334" y="4740"/>
                  </a:cubicBezTo>
                  <a:cubicBezTo>
                    <a:pt x="334" y="4644"/>
                    <a:pt x="417" y="4561"/>
                    <a:pt x="512" y="4561"/>
                  </a:cubicBezTo>
                  <a:cubicBezTo>
                    <a:pt x="608" y="4561"/>
                    <a:pt x="691" y="4633"/>
                    <a:pt x="691" y="4740"/>
                  </a:cubicBezTo>
                  <a:cubicBezTo>
                    <a:pt x="691" y="5156"/>
                    <a:pt x="1036" y="5502"/>
                    <a:pt x="1453" y="5502"/>
                  </a:cubicBezTo>
                  <a:lnTo>
                    <a:pt x="1929" y="5502"/>
                  </a:lnTo>
                  <a:cubicBezTo>
                    <a:pt x="2441" y="5502"/>
                    <a:pt x="2858" y="5085"/>
                    <a:pt x="2858" y="4573"/>
                  </a:cubicBezTo>
                  <a:cubicBezTo>
                    <a:pt x="2858" y="4073"/>
                    <a:pt x="2441" y="3656"/>
                    <a:pt x="1929" y="3656"/>
                  </a:cubicBezTo>
                  <a:lnTo>
                    <a:pt x="1608" y="3656"/>
                  </a:lnTo>
                  <a:cubicBezTo>
                    <a:pt x="905" y="3656"/>
                    <a:pt x="322" y="3085"/>
                    <a:pt x="322" y="2370"/>
                  </a:cubicBezTo>
                  <a:cubicBezTo>
                    <a:pt x="322" y="1727"/>
                    <a:pt x="798" y="1180"/>
                    <a:pt x="1441" y="1108"/>
                  </a:cubicBezTo>
                  <a:cubicBezTo>
                    <a:pt x="1512" y="1096"/>
                    <a:pt x="1572" y="1037"/>
                    <a:pt x="1572" y="953"/>
                  </a:cubicBezTo>
                  <a:lnTo>
                    <a:pt x="1572" y="501"/>
                  </a:lnTo>
                  <a:cubicBezTo>
                    <a:pt x="1572" y="406"/>
                    <a:pt x="1643" y="322"/>
                    <a:pt x="1751" y="322"/>
                  </a:cubicBezTo>
                  <a:close/>
                  <a:moveTo>
                    <a:pt x="1762" y="1"/>
                  </a:moveTo>
                  <a:cubicBezTo>
                    <a:pt x="1500" y="1"/>
                    <a:pt x="1274" y="227"/>
                    <a:pt x="1274" y="501"/>
                  </a:cubicBezTo>
                  <a:lnTo>
                    <a:pt x="1274" y="823"/>
                  </a:lnTo>
                  <a:cubicBezTo>
                    <a:pt x="548" y="977"/>
                    <a:pt x="24" y="1608"/>
                    <a:pt x="24" y="2370"/>
                  </a:cubicBezTo>
                  <a:cubicBezTo>
                    <a:pt x="24" y="3251"/>
                    <a:pt x="738" y="3954"/>
                    <a:pt x="1608" y="3954"/>
                  </a:cubicBezTo>
                  <a:lnTo>
                    <a:pt x="1917" y="3954"/>
                  </a:lnTo>
                  <a:cubicBezTo>
                    <a:pt x="2262" y="3954"/>
                    <a:pt x="2524" y="4216"/>
                    <a:pt x="2524" y="4561"/>
                  </a:cubicBezTo>
                  <a:cubicBezTo>
                    <a:pt x="2524" y="4906"/>
                    <a:pt x="2262" y="5168"/>
                    <a:pt x="1917" y="5168"/>
                  </a:cubicBezTo>
                  <a:lnTo>
                    <a:pt x="1441" y="5168"/>
                  </a:lnTo>
                  <a:cubicBezTo>
                    <a:pt x="1191" y="5168"/>
                    <a:pt x="977" y="4966"/>
                    <a:pt x="977" y="4704"/>
                  </a:cubicBezTo>
                  <a:cubicBezTo>
                    <a:pt x="977" y="4442"/>
                    <a:pt x="750" y="4216"/>
                    <a:pt x="488" y="4216"/>
                  </a:cubicBezTo>
                  <a:cubicBezTo>
                    <a:pt x="215" y="4216"/>
                    <a:pt x="0" y="4442"/>
                    <a:pt x="0" y="4704"/>
                  </a:cubicBezTo>
                  <a:cubicBezTo>
                    <a:pt x="0" y="5442"/>
                    <a:pt x="548" y="6037"/>
                    <a:pt x="1250" y="6121"/>
                  </a:cubicBezTo>
                  <a:lnTo>
                    <a:pt x="1250" y="6418"/>
                  </a:lnTo>
                  <a:cubicBezTo>
                    <a:pt x="1250" y="6692"/>
                    <a:pt x="1465" y="6907"/>
                    <a:pt x="1739" y="6907"/>
                  </a:cubicBezTo>
                  <a:cubicBezTo>
                    <a:pt x="2001" y="6907"/>
                    <a:pt x="2227" y="6692"/>
                    <a:pt x="2227" y="6418"/>
                  </a:cubicBezTo>
                  <a:lnTo>
                    <a:pt x="2227" y="6121"/>
                  </a:lnTo>
                  <a:cubicBezTo>
                    <a:pt x="2953" y="5978"/>
                    <a:pt x="3477" y="5335"/>
                    <a:pt x="3477" y="4573"/>
                  </a:cubicBezTo>
                  <a:cubicBezTo>
                    <a:pt x="3477" y="3692"/>
                    <a:pt x="2763" y="3001"/>
                    <a:pt x="1905" y="3001"/>
                  </a:cubicBezTo>
                  <a:lnTo>
                    <a:pt x="1608" y="3001"/>
                  </a:lnTo>
                  <a:cubicBezTo>
                    <a:pt x="1262" y="3001"/>
                    <a:pt x="989" y="2728"/>
                    <a:pt x="989" y="2382"/>
                  </a:cubicBezTo>
                  <a:cubicBezTo>
                    <a:pt x="989" y="2037"/>
                    <a:pt x="1262" y="1775"/>
                    <a:pt x="1608" y="1775"/>
                  </a:cubicBezTo>
                  <a:lnTo>
                    <a:pt x="2084" y="1775"/>
                  </a:lnTo>
                  <a:cubicBezTo>
                    <a:pt x="2334" y="1775"/>
                    <a:pt x="2536" y="1989"/>
                    <a:pt x="2536" y="2239"/>
                  </a:cubicBezTo>
                  <a:lnTo>
                    <a:pt x="2536" y="2549"/>
                  </a:lnTo>
                  <a:cubicBezTo>
                    <a:pt x="2524" y="2799"/>
                    <a:pt x="2751" y="3013"/>
                    <a:pt x="3013" y="3013"/>
                  </a:cubicBezTo>
                  <a:cubicBezTo>
                    <a:pt x="3286" y="3013"/>
                    <a:pt x="3513" y="2787"/>
                    <a:pt x="3513" y="2525"/>
                  </a:cubicBezTo>
                  <a:lnTo>
                    <a:pt x="3513" y="2204"/>
                  </a:lnTo>
                  <a:cubicBezTo>
                    <a:pt x="3513" y="1477"/>
                    <a:pt x="2953" y="882"/>
                    <a:pt x="2262" y="799"/>
                  </a:cubicBezTo>
                  <a:lnTo>
                    <a:pt x="2262" y="501"/>
                  </a:lnTo>
                  <a:cubicBezTo>
                    <a:pt x="2262" y="227"/>
                    <a:pt x="2036" y="1"/>
                    <a:pt x="17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9809;p77">
              <a:extLst>
                <a:ext uri="{FF2B5EF4-FFF2-40B4-BE49-F238E27FC236}">
                  <a16:creationId xmlns:a16="http://schemas.microsoft.com/office/drawing/2014/main" id="{3F484041-2FA0-73DE-1335-8BCB05F4DB11}"/>
                </a:ext>
              </a:extLst>
            </p:cNvPr>
            <p:cNvSpPr/>
            <p:nvPr/>
          </p:nvSpPr>
          <p:spPr>
            <a:xfrm>
              <a:off x="4226894" y="4523485"/>
              <a:ext cx="52324" cy="51942"/>
            </a:xfrm>
            <a:custGeom>
              <a:avLst/>
              <a:gdLst/>
              <a:ahLst/>
              <a:cxnLst/>
              <a:rect l="l" t="t" r="r" b="b"/>
              <a:pathLst>
                <a:path w="1644" h="1632" extrusionOk="0">
                  <a:moveTo>
                    <a:pt x="822" y="310"/>
                  </a:moveTo>
                  <a:cubicBezTo>
                    <a:pt x="1108" y="310"/>
                    <a:pt x="1322" y="536"/>
                    <a:pt x="1322" y="822"/>
                  </a:cubicBezTo>
                  <a:cubicBezTo>
                    <a:pt x="1322" y="1096"/>
                    <a:pt x="1108" y="1322"/>
                    <a:pt x="822" y="1322"/>
                  </a:cubicBezTo>
                  <a:cubicBezTo>
                    <a:pt x="536" y="1322"/>
                    <a:pt x="310" y="1096"/>
                    <a:pt x="310" y="822"/>
                  </a:cubicBezTo>
                  <a:cubicBezTo>
                    <a:pt x="310" y="536"/>
                    <a:pt x="536" y="310"/>
                    <a:pt x="822" y="310"/>
                  </a:cubicBezTo>
                  <a:close/>
                  <a:moveTo>
                    <a:pt x="822" y="0"/>
                  </a:moveTo>
                  <a:cubicBezTo>
                    <a:pt x="370" y="0"/>
                    <a:pt x="0" y="370"/>
                    <a:pt x="0" y="822"/>
                  </a:cubicBezTo>
                  <a:cubicBezTo>
                    <a:pt x="0" y="1263"/>
                    <a:pt x="370" y="1632"/>
                    <a:pt x="822" y="1632"/>
                  </a:cubicBezTo>
                  <a:cubicBezTo>
                    <a:pt x="1263" y="1632"/>
                    <a:pt x="1644" y="1263"/>
                    <a:pt x="1644" y="822"/>
                  </a:cubicBezTo>
                  <a:cubicBezTo>
                    <a:pt x="1644" y="370"/>
                    <a:pt x="1263" y="0"/>
                    <a:pt x="8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9810;p77">
              <a:extLst>
                <a:ext uri="{FF2B5EF4-FFF2-40B4-BE49-F238E27FC236}">
                  <a16:creationId xmlns:a16="http://schemas.microsoft.com/office/drawing/2014/main" id="{6D4D0692-34A4-5251-D72D-4FBCE5889F6A}"/>
                </a:ext>
              </a:extLst>
            </p:cNvPr>
            <p:cNvSpPr/>
            <p:nvPr/>
          </p:nvSpPr>
          <p:spPr>
            <a:xfrm>
              <a:off x="3996113" y="4291176"/>
              <a:ext cx="336512" cy="335048"/>
            </a:xfrm>
            <a:custGeom>
              <a:avLst/>
              <a:gdLst/>
              <a:ahLst/>
              <a:cxnLst/>
              <a:rect l="l" t="t" r="r" b="b"/>
              <a:pathLst>
                <a:path w="10573" h="10527" extrusionOk="0">
                  <a:moveTo>
                    <a:pt x="8216" y="5930"/>
                  </a:moveTo>
                  <a:lnTo>
                    <a:pt x="8335" y="6537"/>
                  </a:lnTo>
                  <a:cubicBezTo>
                    <a:pt x="8359" y="6597"/>
                    <a:pt x="8394" y="6645"/>
                    <a:pt x="8442" y="6657"/>
                  </a:cubicBezTo>
                  <a:cubicBezTo>
                    <a:pt x="8502" y="6668"/>
                    <a:pt x="8549" y="6692"/>
                    <a:pt x="8609" y="6716"/>
                  </a:cubicBezTo>
                  <a:cubicBezTo>
                    <a:pt x="8631" y="6729"/>
                    <a:pt x="8653" y="6734"/>
                    <a:pt x="8674" y="6734"/>
                  </a:cubicBezTo>
                  <a:cubicBezTo>
                    <a:pt x="8710" y="6734"/>
                    <a:pt x="8745" y="6719"/>
                    <a:pt x="8775" y="6704"/>
                  </a:cubicBezTo>
                  <a:lnTo>
                    <a:pt x="9252" y="6311"/>
                  </a:lnTo>
                  <a:lnTo>
                    <a:pt x="9561" y="6585"/>
                  </a:lnTo>
                  <a:lnTo>
                    <a:pt x="9264" y="7121"/>
                  </a:lnTo>
                  <a:cubicBezTo>
                    <a:pt x="9228" y="7157"/>
                    <a:pt x="9228" y="7216"/>
                    <a:pt x="9264" y="7276"/>
                  </a:cubicBezTo>
                  <a:cubicBezTo>
                    <a:pt x="9287" y="7323"/>
                    <a:pt x="9323" y="7371"/>
                    <a:pt x="9347" y="7430"/>
                  </a:cubicBezTo>
                  <a:cubicBezTo>
                    <a:pt x="9383" y="7478"/>
                    <a:pt x="9430" y="7514"/>
                    <a:pt x="9490" y="7514"/>
                  </a:cubicBezTo>
                  <a:lnTo>
                    <a:pt x="10109" y="7538"/>
                  </a:lnTo>
                  <a:lnTo>
                    <a:pt x="10180" y="7942"/>
                  </a:lnTo>
                  <a:lnTo>
                    <a:pt x="9645" y="8157"/>
                  </a:lnTo>
                  <a:cubicBezTo>
                    <a:pt x="9585" y="8181"/>
                    <a:pt x="9561" y="8240"/>
                    <a:pt x="9549" y="8276"/>
                  </a:cubicBezTo>
                  <a:cubicBezTo>
                    <a:pt x="9549" y="8335"/>
                    <a:pt x="9526" y="8383"/>
                    <a:pt x="9514" y="8442"/>
                  </a:cubicBezTo>
                  <a:cubicBezTo>
                    <a:pt x="9502" y="8502"/>
                    <a:pt x="9514" y="8562"/>
                    <a:pt x="9561" y="8597"/>
                  </a:cubicBezTo>
                  <a:lnTo>
                    <a:pt x="10014" y="8990"/>
                  </a:lnTo>
                  <a:lnTo>
                    <a:pt x="9811" y="9347"/>
                  </a:lnTo>
                  <a:lnTo>
                    <a:pt x="9228" y="9157"/>
                  </a:lnTo>
                  <a:cubicBezTo>
                    <a:pt x="9213" y="9154"/>
                    <a:pt x="9198" y="9152"/>
                    <a:pt x="9184" y="9152"/>
                  </a:cubicBezTo>
                  <a:cubicBezTo>
                    <a:pt x="9141" y="9152"/>
                    <a:pt x="9103" y="9166"/>
                    <a:pt x="9085" y="9193"/>
                  </a:cubicBezTo>
                  <a:cubicBezTo>
                    <a:pt x="9037" y="9228"/>
                    <a:pt x="8990" y="9264"/>
                    <a:pt x="8954" y="9288"/>
                  </a:cubicBezTo>
                  <a:cubicBezTo>
                    <a:pt x="8906" y="9324"/>
                    <a:pt x="8871" y="9383"/>
                    <a:pt x="8895" y="9443"/>
                  </a:cubicBezTo>
                  <a:lnTo>
                    <a:pt x="8978" y="10050"/>
                  </a:lnTo>
                  <a:lnTo>
                    <a:pt x="8597" y="10181"/>
                  </a:lnTo>
                  <a:lnTo>
                    <a:pt x="8264" y="9669"/>
                  </a:lnTo>
                  <a:cubicBezTo>
                    <a:pt x="8228" y="9621"/>
                    <a:pt x="8192" y="9585"/>
                    <a:pt x="8133" y="9585"/>
                  </a:cubicBezTo>
                  <a:lnTo>
                    <a:pt x="7954" y="9585"/>
                  </a:lnTo>
                  <a:cubicBezTo>
                    <a:pt x="7894" y="9585"/>
                    <a:pt x="7847" y="9621"/>
                    <a:pt x="7811" y="9669"/>
                  </a:cubicBezTo>
                  <a:lnTo>
                    <a:pt x="7490" y="10181"/>
                  </a:lnTo>
                  <a:lnTo>
                    <a:pt x="7097" y="10050"/>
                  </a:lnTo>
                  <a:lnTo>
                    <a:pt x="7192" y="9443"/>
                  </a:lnTo>
                  <a:cubicBezTo>
                    <a:pt x="7204" y="9383"/>
                    <a:pt x="7180" y="9324"/>
                    <a:pt x="7132" y="9288"/>
                  </a:cubicBezTo>
                  <a:cubicBezTo>
                    <a:pt x="7085" y="9264"/>
                    <a:pt x="7037" y="9216"/>
                    <a:pt x="7001" y="9193"/>
                  </a:cubicBezTo>
                  <a:cubicBezTo>
                    <a:pt x="6970" y="9161"/>
                    <a:pt x="6933" y="9145"/>
                    <a:pt x="6897" y="9145"/>
                  </a:cubicBezTo>
                  <a:cubicBezTo>
                    <a:pt x="6880" y="9145"/>
                    <a:pt x="6863" y="9149"/>
                    <a:pt x="6847" y="9157"/>
                  </a:cubicBezTo>
                  <a:lnTo>
                    <a:pt x="6275" y="9347"/>
                  </a:lnTo>
                  <a:lnTo>
                    <a:pt x="6061" y="8990"/>
                  </a:lnTo>
                  <a:lnTo>
                    <a:pt x="6525" y="8597"/>
                  </a:lnTo>
                  <a:cubicBezTo>
                    <a:pt x="6573" y="8550"/>
                    <a:pt x="6585" y="8502"/>
                    <a:pt x="6573" y="8442"/>
                  </a:cubicBezTo>
                  <a:cubicBezTo>
                    <a:pt x="6549" y="8383"/>
                    <a:pt x="6537" y="8335"/>
                    <a:pt x="6537" y="8276"/>
                  </a:cubicBezTo>
                  <a:cubicBezTo>
                    <a:pt x="6537" y="8216"/>
                    <a:pt x="6489" y="8169"/>
                    <a:pt x="6430" y="8157"/>
                  </a:cubicBezTo>
                  <a:lnTo>
                    <a:pt x="5847" y="7942"/>
                  </a:lnTo>
                  <a:lnTo>
                    <a:pt x="5930" y="7538"/>
                  </a:lnTo>
                  <a:lnTo>
                    <a:pt x="6549" y="7514"/>
                  </a:lnTo>
                  <a:cubicBezTo>
                    <a:pt x="6609" y="7514"/>
                    <a:pt x="6656" y="7490"/>
                    <a:pt x="6680" y="7430"/>
                  </a:cubicBezTo>
                  <a:cubicBezTo>
                    <a:pt x="6716" y="7383"/>
                    <a:pt x="6740" y="7323"/>
                    <a:pt x="6775" y="7276"/>
                  </a:cubicBezTo>
                  <a:cubicBezTo>
                    <a:pt x="6811" y="7240"/>
                    <a:pt x="6811" y="7180"/>
                    <a:pt x="6775" y="7121"/>
                  </a:cubicBezTo>
                  <a:lnTo>
                    <a:pt x="6478" y="6585"/>
                  </a:lnTo>
                  <a:lnTo>
                    <a:pt x="6787" y="6311"/>
                  </a:lnTo>
                  <a:lnTo>
                    <a:pt x="7263" y="6704"/>
                  </a:lnTo>
                  <a:cubicBezTo>
                    <a:pt x="7293" y="6719"/>
                    <a:pt x="7327" y="6729"/>
                    <a:pt x="7363" y="6729"/>
                  </a:cubicBezTo>
                  <a:cubicBezTo>
                    <a:pt x="7385" y="6729"/>
                    <a:pt x="7407" y="6725"/>
                    <a:pt x="7430" y="6716"/>
                  </a:cubicBezTo>
                  <a:cubicBezTo>
                    <a:pt x="7478" y="6704"/>
                    <a:pt x="7537" y="6668"/>
                    <a:pt x="7597" y="6657"/>
                  </a:cubicBezTo>
                  <a:cubicBezTo>
                    <a:pt x="7656" y="6645"/>
                    <a:pt x="7680" y="6597"/>
                    <a:pt x="7704" y="6537"/>
                  </a:cubicBezTo>
                  <a:lnTo>
                    <a:pt x="7823" y="5930"/>
                  </a:lnTo>
                  <a:close/>
                  <a:moveTo>
                    <a:pt x="4454" y="1"/>
                  </a:moveTo>
                  <a:cubicBezTo>
                    <a:pt x="3739" y="1"/>
                    <a:pt x="3025" y="180"/>
                    <a:pt x="2382" y="513"/>
                  </a:cubicBezTo>
                  <a:cubicBezTo>
                    <a:pt x="2310" y="561"/>
                    <a:pt x="2287" y="644"/>
                    <a:pt x="2322" y="715"/>
                  </a:cubicBezTo>
                  <a:cubicBezTo>
                    <a:pt x="2354" y="770"/>
                    <a:pt x="2405" y="799"/>
                    <a:pt x="2458" y="799"/>
                  </a:cubicBezTo>
                  <a:cubicBezTo>
                    <a:pt x="2485" y="799"/>
                    <a:pt x="2512" y="791"/>
                    <a:pt x="2537" y="775"/>
                  </a:cubicBezTo>
                  <a:cubicBezTo>
                    <a:pt x="3132" y="465"/>
                    <a:pt x="3787" y="299"/>
                    <a:pt x="4454" y="299"/>
                  </a:cubicBezTo>
                  <a:cubicBezTo>
                    <a:pt x="6728" y="299"/>
                    <a:pt x="8597" y="2168"/>
                    <a:pt x="8597" y="4442"/>
                  </a:cubicBezTo>
                  <a:cubicBezTo>
                    <a:pt x="8597" y="4847"/>
                    <a:pt x="8537" y="5228"/>
                    <a:pt x="8430" y="5621"/>
                  </a:cubicBezTo>
                  <a:lnTo>
                    <a:pt x="7740" y="5621"/>
                  </a:lnTo>
                  <a:cubicBezTo>
                    <a:pt x="7668" y="5621"/>
                    <a:pt x="7609" y="5656"/>
                    <a:pt x="7597" y="5728"/>
                  </a:cubicBezTo>
                  <a:lnTo>
                    <a:pt x="7466" y="6371"/>
                  </a:lnTo>
                  <a:lnTo>
                    <a:pt x="7442" y="6371"/>
                  </a:lnTo>
                  <a:lnTo>
                    <a:pt x="6942" y="5966"/>
                  </a:lnTo>
                  <a:cubicBezTo>
                    <a:pt x="6912" y="5948"/>
                    <a:pt x="6879" y="5939"/>
                    <a:pt x="6847" y="5939"/>
                  </a:cubicBezTo>
                  <a:cubicBezTo>
                    <a:pt x="6814" y="5939"/>
                    <a:pt x="6781" y="5948"/>
                    <a:pt x="6751" y="5966"/>
                  </a:cubicBezTo>
                  <a:lnTo>
                    <a:pt x="6239" y="6407"/>
                  </a:lnTo>
                  <a:cubicBezTo>
                    <a:pt x="6180" y="6442"/>
                    <a:pt x="6168" y="6537"/>
                    <a:pt x="6216" y="6597"/>
                  </a:cubicBezTo>
                  <a:lnTo>
                    <a:pt x="6525" y="7180"/>
                  </a:lnTo>
                  <a:cubicBezTo>
                    <a:pt x="6525" y="7180"/>
                    <a:pt x="6525" y="7192"/>
                    <a:pt x="6513" y="7192"/>
                  </a:cubicBezTo>
                  <a:lnTo>
                    <a:pt x="5858" y="7204"/>
                  </a:lnTo>
                  <a:cubicBezTo>
                    <a:pt x="5775" y="7204"/>
                    <a:pt x="5716" y="7264"/>
                    <a:pt x="5704" y="7335"/>
                  </a:cubicBezTo>
                  <a:lnTo>
                    <a:pt x="5585" y="7990"/>
                  </a:lnTo>
                  <a:cubicBezTo>
                    <a:pt x="5573" y="8073"/>
                    <a:pt x="5620" y="8145"/>
                    <a:pt x="5680" y="8157"/>
                  </a:cubicBezTo>
                  <a:lnTo>
                    <a:pt x="6013" y="8288"/>
                  </a:lnTo>
                  <a:cubicBezTo>
                    <a:pt x="5525" y="8502"/>
                    <a:pt x="5001" y="8585"/>
                    <a:pt x="4454" y="8585"/>
                  </a:cubicBezTo>
                  <a:cubicBezTo>
                    <a:pt x="2179" y="8585"/>
                    <a:pt x="322" y="6728"/>
                    <a:pt x="322" y="4454"/>
                  </a:cubicBezTo>
                  <a:cubicBezTo>
                    <a:pt x="322" y="3168"/>
                    <a:pt x="894" y="2001"/>
                    <a:pt x="1894" y="1203"/>
                  </a:cubicBezTo>
                  <a:cubicBezTo>
                    <a:pt x="1965" y="1144"/>
                    <a:pt x="1965" y="1061"/>
                    <a:pt x="1929" y="989"/>
                  </a:cubicBezTo>
                  <a:cubicBezTo>
                    <a:pt x="1895" y="942"/>
                    <a:pt x="1850" y="921"/>
                    <a:pt x="1804" y="921"/>
                  </a:cubicBezTo>
                  <a:cubicBezTo>
                    <a:pt x="1769" y="921"/>
                    <a:pt x="1734" y="933"/>
                    <a:pt x="1703" y="953"/>
                  </a:cubicBezTo>
                  <a:cubicBezTo>
                    <a:pt x="632" y="1799"/>
                    <a:pt x="1" y="3085"/>
                    <a:pt x="1" y="4454"/>
                  </a:cubicBezTo>
                  <a:cubicBezTo>
                    <a:pt x="1" y="5645"/>
                    <a:pt x="465" y="6764"/>
                    <a:pt x="1298" y="7597"/>
                  </a:cubicBezTo>
                  <a:cubicBezTo>
                    <a:pt x="2132" y="8431"/>
                    <a:pt x="3251" y="8883"/>
                    <a:pt x="4442" y="8883"/>
                  </a:cubicBezTo>
                  <a:cubicBezTo>
                    <a:pt x="5001" y="8883"/>
                    <a:pt x="5537" y="8788"/>
                    <a:pt x="6049" y="8585"/>
                  </a:cubicBezTo>
                  <a:lnTo>
                    <a:pt x="6049" y="8585"/>
                  </a:lnTo>
                  <a:lnTo>
                    <a:pt x="5775" y="8823"/>
                  </a:lnTo>
                  <a:cubicBezTo>
                    <a:pt x="5716" y="8871"/>
                    <a:pt x="5704" y="8966"/>
                    <a:pt x="5751" y="9026"/>
                  </a:cubicBezTo>
                  <a:lnTo>
                    <a:pt x="6073" y="9585"/>
                  </a:lnTo>
                  <a:cubicBezTo>
                    <a:pt x="6101" y="9632"/>
                    <a:pt x="6158" y="9664"/>
                    <a:pt x="6211" y="9664"/>
                  </a:cubicBezTo>
                  <a:cubicBezTo>
                    <a:pt x="6225" y="9664"/>
                    <a:pt x="6239" y="9662"/>
                    <a:pt x="6251" y="9657"/>
                  </a:cubicBezTo>
                  <a:lnTo>
                    <a:pt x="6882" y="9455"/>
                  </a:lnTo>
                  <a:cubicBezTo>
                    <a:pt x="6882" y="9455"/>
                    <a:pt x="6894" y="9455"/>
                    <a:pt x="6894" y="9466"/>
                  </a:cubicBezTo>
                  <a:lnTo>
                    <a:pt x="6787" y="10121"/>
                  </a:lnTo>
                  <a:cubicBezTo>
                    <a:pt x="6775" y="10193"/>
                    <a:pt x="6823" y="10276"/>
                    <a:pt x="6894" y="10288"/>
                  </a:cubicBezTo>
                  <a:lnTo>
                    <a:pt x="7525" y="10514"/>
                  </a:lnTo>
                  <a:cubicBezTo>
                    <a:pt x="7537" y="10514"/>
                    <a:pt x="7549" y="10526"/>
                    <a:pt x="7585" y="10526"/>
                  </a:cubicBezTo>
                  <a:cubicBezTo>
                    <a:pt x="7644" y="10526"/>
                    <a:pt x="7680" y="10490"/>
                    <a:pt x="7716" y="10455"/>
                  </a:cubicBezTo>
                  <a:lnTo>
                    <a:pt x="8061" y="9883"/>
                  </a:lnTo>
                  <a:lnTo>
                    <a:pt x="8073" y="9883"/>
                  </a:lnTo>
                  <a:lnTo>
                    <a:pt x="8418" y="10455"/>
                  </a:lnTo>
                  <a:cubicBezTo>
                    <a:pt x="8445" y="10499"/>
                    <a:pt x="8497" y="10523"/>
                    <a:pt x="8547" y="10523"/>
                  </a:cubicBezTo>
                  <a:cubicBezTo>
                    <a:pt x="8565" y="10523"/>
                    <a:pt x="8582" y="10520"/>
                    <a:pt x="8597" y="10514"/>
                  </a:cubicBezTo>
                  <a:lnTo>
                    <a:pt x="9216" y="10288"/>
                  </a:lnTo>
                  <a:cubicBezTo>
                    <a:pt x="9287" y="10252"/>
                    <a:pt x="9323" y="10193"/>
                    <a:pt x="9323" y="10121"/>
                  </a:cubicBezTo>
                  <a:lnTo>
                    <a:pt x="9216" y="9466"/>
                  </a:lnTo>
                  <a:cubicBezTo>
                    <a:pt x="9216" y="9466"/>
                    <a:pt x="9228" y="9466"/>
                    <a:pt x="9228" y="9455"/>
                  </a:cubicBezTo>
                  <a:lnTo>
                    <a:pt x="9859" y="9657"/>
                  </a:lnTo>
                  <a:cubicBezTo>
                    <a:pt x="9878" y="9666"/>
                    <a:pt x="9897" y="9671"/>
                    <a:pt x="9916" y="9671"/>
                  </a:cubicBezTo>
                  <a:cubicBezTo>
                    <a:pt x="9966" y="9671"/>
                    <a:pt x="10011" y="9638"/>
                    <a:pt x="10038" y="9585"/>
                  </a:cubicBezTo>
                  <a:lnTo>
                    <a:pt x="10359" y="9026"/>
                  </a:lnTo>
                  <a:cubicBezTo>
                    <a:pt x="10395" y="8966"/>
                    <a:pt x="10395" y="8871"/>
                    <a:pt x="10335" y="8823"/>
                  </a:cubicBezTo>
                  <a:lnTo>
                    <a:pt x="9847" y="8395"/>
                  </a:lnTo>
                  <a:lnTo>
                    <a:pt x="9847" y="8383"/>
                  </a:lnTo>
                  <a:lnTo>
                    <a:pt x="10454" y="8145"/>
                  </a:lnTo>
                  <a:cubicBezTo>
                    <a:pt x="10460" y="8146"/>
                    <a:pt x="10465" y="8146"/>
                    <a:pt x="10470" y="8146"/>
                  </a:cubicBezTo>
                  <a:cubicBezTo>
                    <a:pt x="10532" y="8146"/>
                    <a:pt x="10572" y="8080"/>
                    <a:pt x="10561" y="8014"/>
                  </a:cubicBezTo>
                  <a:lnTo>
                    <a:pt x="10442" y="7359"/>
                  </a:lnTo>
                  <a:cubicBezTo>
                    <a:pt x="10419" y="7288"/>
                    <a:pt x="10359" y="7240"/>
                    <a:pt x="10288" y="7228"/>
                  </a:cubicBezTo>
                  <a:lnTo>
                    <a:pt x="9633" y="7204"/>
                  </a:lnTo>
                  <a:cubicBezTo>
                    <a:pt x="9633" y="7204"/>
                    <a:pt x="9633" y="7192"/>
                    <a:pt x="9621" y="7192"/>
                  </a:cubicBezTo>
                  <a:lnTo>
                    <a:pt x="9930" y="6609"/>
                  </a:lnTo>
                  <a:cubicBezTo>
                    <a:pt x="9966" y="6549"/>
                    <a:pt x="9942" y="6466"/>
                    <a:pt x="9907" y="6418"/>
                  </a:cubicBezTo>
                  <a:lnTo>
                    <a:pt x="9395" y="5990"/>
                  </a:lnTo>
                  <a:cubicBezTo>
                    <a:pt x="9365" y="5966"/>
                    <a:pt x="9332" y="5954"/>
                    <a:pt x="9299" y="5954"/>
                  </a:cubicBezTo>
                  <a:cubicBezTo>
                    <a:pt x="9267" y="5954"/>
                    <a:pt x="9234" y="5966"/>
                    <a:pt x="9204" y="5990"/>
                  </a:cubicBezTo>
                  <a:lnTo>
                    <a:pt x="8692" y="6395"/>
                  </a:lnTo>
                  <a:lnTo>
                    <a:pt x="8680" y="6395"/>
                  </a:lnTo>
                  <a:lnTo>
                    <a:pt x="8609" y="6049"/>
                  </a:lnTo>
                  <a:lnTo>
                    <a:pt x="8609" y="6037"/>
                  </a:lnTo>
                  <a:cubicBezTo>
                    <a:pt x="8799" y="5525"/>
                    <a:pt x="8895" y="5002"/>
                    <a:pt x="8895" y="4454"/>
                  </a:cubicBezTo>
                  <a:cubicBezTo>
                    <a:pt x="8895" y="3263"/>
                    <a:pt x="8430" y="2144"/>
                    <a:pt x="7597" y="1311"/>
                  </a:cubicBezTo>
                  <a:cubicBezTo>
                    <a:pt x="6763" y="477"/>
                    <a:pt x="5644" y="1"/>
                    <a:pt x="44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4" name="Google Shape;9762;p77">
            <a:extLst>
              <a:ext uri="{FF2B5EF4-FFF2-40B4-BE49-F238E27FC236}">
                <a16:creationId xmlns:a16="http://schemas.microsoft.com/office/drawing/2014/main" id="{ACA6E80C-9315-204E-7015-8A28B496FF69}"/>
              </a:ext>
            </a:extLst>
          </p:cNvPr>
          <p:cNvGrpSpPr/>
          <p:nvPr/>
        </p:nvGrpSpPr>
        <p:grpSpPr>
          <a:xfrm>
            <a:off x="653617" y="3335662"/>
            <a:ext cx="347143" cy="254684"/>
            <a:chOff x="5331913" y="3413947"/>
            <a:chExt cx="347143" cy="254684"/>
          </a:xfrm>
          <a:solidFill>
            <a:schemeClr val="bg1">
              <a:lumMod val="25000"/>
            </a:schemeClr>
          </a:solidFill>
        </p:grpSpPr>
        <p:sp>
          <p:nvSpPr>
            <p:cNvPr id="55" name="Google Shape;9763;p77">
              <a:extLst>
                <a:ext uri="{FF2B5EF4-FFF2-40B4-BE49-F238E27FC236}">
                  <a16:creationId xmlns:a16="http://schemas.microsoft.com/office/drawing/2014/main" id="{03060ED0-5700-3817-F3CF-F3E24CE82F7C}"/>
                </a:ext>
              </a:extLst>
            </p:cNvPr>
            <p:cNvSpPr/>
            <p:nvPr/>
          </p:nvSpPr>
          <p:spPr>
            <a:xfrm>
              <a:off x="5597163" y="3523083"/>
              <a:ext cx="43222" cy="15564"/>
            </a:xfrm>
            <a:custGeom>
              <a:avLst/>
              <a:gdLst/>
              <a:ahLst/>
              <a:cxnLst/>
              <a:rect l="l" t="t" r="r" b="b"/>
              <a:pathLst>
                <a:path w="1358" h="489" extrusionOk="0">
                  <a:moveTo>
                    <a:pt x="167" y="0"/>
                  </a:moveTo>
                  <a:cubicBezTo>
                    <a:pt x="84" y="0"/>
                    <a:pt x="0" y="71"/>
                    <a:pt x="0" y="167"/>
                  </a:cubicBezTo>
                  <a:cubicBezTo>
                    <a:pt x="0" y="250"/>
                    <a:pt x="84" y="322"/>
                    <a:pt x="167" y="322"/>
                  </a:cubicBezTo>
                  <a:cubicBezTo>
                    <a:pt x="346" y="322"/>
                    <a:pt x="870" y="357"/>
                    <a:pt x="1120" y="476"/>
                  </a:cubicBezTo>
                  <a:cubicBezTo>
                    <a:pt x="1155" y="488"/>
                    <a:pt x="1167" y="488"/>
                    <a:pt x="1191" y="488"/>
                  </a:cubicBezTo>
                  <a:cubicBezTo>
                    <a:pt x="1251" y="488"/>
                    <a:pt x="1310" y="464"/>
                    <a:pt x="1346" y="405"/>
                  </a:cubicBezTo>
                  <a:cubicBezTo>
                    <a:pt x="1358" y="322"/>
                    <a:pt x="1334" y="226"/>
                    <a:pt x="1251" y="191"/>
                  </a:cubicBezTo>
                  <a:cubicBezTo>
                    <a:pt x="882" y="12"/>
                    <a:pt x="203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9764;p77">
              <a:extLst>
                <a:ext uri="{FF2B5EF4-FFF2-40B4-BE49-F238E27FC236}">
                  <a16:creationId xmlns:a16="http://schemas.microsoft.com/office/drawing/2014/main" id="{7907A411-5C17-2850-5901-B4B96D3B949E}"/>
                </a:ext>
              </a:extLst>
            </p:cNvPr>
            <p:cNvSpPr/>
            <p:nvPr/>
          </p:nvSpPr>
          <p:spPr>
            <a:xfrm>
              <a:off x="5331913" y="3413947"/>
              <a:ext cx="347143" cy="253538"/>
            </a:xfrm>
            <a:custGeom>
              <a:avLst/>
              <a:gdLst/>
              <a:ahLst/>
              <a:cxnLst/>
              <a:rect l="l" t="t" r="r" b="b"/>
              <a:pathLst>
                <a:path w="10907" h="7966" extrusionOk="0">
                  <a:moveTo>
                    <a:pt x="7168" y="357"/>
                  </a:moveTo>
                  <a:lnTo>
                    <a:pt x="7168" y="1893"/>
                  </a:lnTo>
                  <a:cubicBezTo>
                    <a:pt x="7168" y="2131"/>
                    <a:pt x="7120" y="2357"/>
                    <a:pt x="7013" y="2560"/>
                  </a:cubicBezTo>
                  <a:cubicBezTo>
                    <a:pt x="7001" y="2584"/>
                    <a:pt x="7001" y="2608"/>
                    <a:pt x="7001" y="2643"/>
                  </a:cubicBezTo>
                  <a:lnTo>
                    <a:pt x="7001" y="3084"/>
                  </a:lnTo>
                  <a:cubicBezTo>
                    <a:pt x="7001" y="3512"/>
                    <a:pt x="6822" y="3917"/>
                    <a:pt x="6513" y="4203"/>
                  </a:cubicBezTo>
                  <a:cubicBezTo>
                    <a:pt x="6465" y="4227"/>
                    <a:pt x="6429" y="4274"/>
                    <a:pt x="6394" y="4310"/>
                  </a:cubicBezTo>
                  <a:cubicBezTo>
                    <a:pt x="6111" y="4514"/>
                    <a:pt x="5775" y="4621"/>
                    <a:pt x="5415" y="4621"/>
                  </a:cubicBezTo>
                  <a:cubicBezTo>
                    <a:pt x="5396" y="4621"/>
                    <a:pt x="5377" y="4620"/>
                    <a:pt x="5358" y="4620"/>
                  </a:cubicBezTo>
                  <a:cubicBezTo>
                    <a:pt x="4536" y="4560"/>
                    <a:pt x="3917" y="3858"/>
                    <a:pt x="3917" y="3024"/>
                  </a:cubicBezTo>
                  <a:lnTo>
                    <a:pt x="3917" y="2643"/>
                  </a:lnTo>
                  <a:cubicBezTo>
                    <a:pt x="3917" y="2608"/>
                    <a:pt x="3917" y="2596"/>
                    <a:pt x="3905" y="2560"/>
                  </a:cubicBezTo>
                  <a:cubicBezTo>
                    <a:pt x="3798" y="2357"/>
                    <a:pt x="3751" y="2131"/>
                    <a:pt x="3751" y="1893"/>
                  </a:cubicBezTo>
                  <a:lnTo>
                    <a:pt x="3751" y="1548"/>
                  </a:lnTo>
                  <a:cubicBezTo>
                    <a:pt x="3751" y="893"/>
                    <a:pt x="4286" y="357"/>
                    <a:pt x="4941" y="357"/>
                  </a:cubicBezTo>
                  <a:close/>
                  <a:moveTo>
                    <a:pt x="10013" y="2905"/>
                  </a:moveTo>
                  <a:lnTo>
                    <a:pt x="10013" y="3560"/>
                  </a:lnTo>
                  <a:cubicBezTo>
                    <a:pt x="10013" y="3667"/>
                    <a:pt x="9989" y="3774"/>
                    <a:pt x="9942" y="3870"/>
                  </a:cubicBezTo>
                  <a:lnTo>
                    <a:pt x="9870" y="4036"/>
                  </a:lnTo>
                  <a:cubicBezTo>
                    <a:pt x="9858" y="4048"/>
                    <a:pt x="9858" y="4084"/>
                    <a:pt x="9858" y="4108"/>
                  </a:cubicBezTo>
                  <a:lnTo>
                    <a:pt x="9858" y="4453"/>
                  </a:lnTo>
                  <a:cubicBezTo>
                    <a:pt x="9870" y="4679"/>
                    <a:pt x="9763" y="4882"/>
                    <a:pt x="9597" y="5048"/>
                  </a:cubicBezTo>
                  <a:cubicBezTo>
                    <a:pt x="9451" y="5205"/>
                    <a:pt x="9244" y="5288"/>
                    <a:pt x="9022" y="5288"/>
                  </a:cubicBezTo>
                  <a:cubicBezTo>
                    <a:pt x="9007" y="5288"/>
                    <a:pt x="8992" y="5287"/>
                    <a:pt x="8977" y="5286"/>
                  </a:cubicBezTo>
                  <a:cubicBezTo>
                    <a:pt x="8513" y="5275"/>
                    <a:pt x="8144" y="4870"/>
                    <a:pt x="8144" y="4382"/>
                  </a:cubicBezTo>
                  <a:lnTo>
                    <a:pt x="8144" y="4084"/>
                  </a:lnTo>
                  <a:cubicBezTo>
                    <a:pt x="8144" y="4048"/>
                    <a:pt x="8144" y="4036"/>
                    <a:pt x="8132" y="4012"/>
                  </a:cubicBezTo>
                  <a:lnTo>
                    <a:pt x="8025" y="3810"/>
                  </a:lnTo>
                  <a:cubicBezTo>
                    <a:pt x="8002" y="3741"/>
                    <a:pt x="7968" y="3672"/>
                    <a:pt x="7966" y="3582"/>
                  </a:cubicBezTo>
                  <a:lnTo>
                    <a:pt x="7966" y="3582"/>
                  </a:lnTo>
                  <a:cubicBezTo>
                    <a:pt x="7973" y="3196"/>
                    <a:pt x="8279" y="2905"/>
                    <a:pt x="8644" y="2905"/>
                  </a:cubicBezTo>
                  <a:close/>
                  <a:moveTo>
                    <a:pt x="1727" y="2893"/>
                  </a:moveTo>
                  <a:cubicBezTo>
                    <a:pt x="2000" y="2893"/>
                    <a:pt x="2250" y="3000"/>
                    <a:pt x="2441" y="3191"/>
                  </a:cubicBezTo>
                  <a:cubicBezTo>
                    <a:pt x="2643" y="3381"/>
                    <a:pt x="2739" y="3655"/>
                    <a:pt x="2774" y="3929"/>
                  </a:cubicBezTo>
                  <a:cubicBezTo>
                    <a:pt x="2774" y="4024"/>
                    <a:pt x="2786" y="4132"/>
                    <a:pt x="2786" y="4227"/>
                  </a:cubicBezTo>
                  <a:lnTo>
                    <a:pt x="2786" y="4262"/>
                  </a:lnTo>
                  <a:cubicBezTo>
                    <a:pt x="2608" y="3989"/>
                    <a:pt x="2358" y="3798"/>
                    <a:pt x="2000" y="3691"/>
                  </a:cubicBezTo>
                  <a:cubicBezTo>
                    <a:pt x="1753" y="3615"/>
                    <a:pt x="1520" y="3607"/>
                    <a:pt x="1431" y="3607"/>
                  </a:cubicBezTo>
                  <a:cubicBezTo>
                    <a:pt x="1409" y="3607"/>
                    <a:pt x="1396" y="3608"/>
                    <a:pt x="1393" y="3608"/>
                  </a:cubicBezTo>
                  <a:cubicBezTo>
                    <a:pt x="1346" y="3608"/>
                    <a:pt x="1310" y="3620"/>
                    <a:pt x="1286" y="3655"/>
                  </a:cubicBezTo>
                  <a:lnTo>
                    <a:pt x="1000" y="3953"/>
                  </a:lnTo>
                  <a:cubicBezTo>
                    <a:pt x="941" y="4012"/>
                    <a:pt x="941" y="4108"/>
                    <a:pt x="1000" y="4167"/>
                  </a:cubicBezTo>
                  <a:cubicBezTo>
                    <a:pt x="1030" y="4197"/>
                    <a:pt x="1072" y="4212"/>
                    <a:pt x="1113" y="4212"/>
                  </a:cubicBezTo>
                  <a:cubicBezTo>
                    <a:pt x="1155" y="4212"/>
                    <a:pt x="1197" y="4197"/>
                    <a:pt x="1226" y="4167"/>
                  </a:cubicBezTo>
                  <a:lnTo>
                    <a:pt x="1465" y="3917"/>
                  </a:lnTo>
                  <a:cubicBezTo>
                    <a:pt x="1667" y="3929"/>
                    <a:pt x="2322" y="4012"/>
                    <a:pt x="2572" y="4572"/>
                  </a:cubicBezTo>
                  <a:cubicBezTo>
                    <a:pt x="2500" y="4989"/>
                    <a:pt x="2143" y="5298"/>
                    <a:pt x="1727" y="5298"/>
                  </a:cubicBezTo>
                  <a:cubicBezTo>
                    <a:pt x="1250" y="5298"/>
                    <a:pt x="869" y="4917"/>
                    <a:pt x="869" y="4441"/>
                  </a:cubicBezTo>
                  <a:cubicBezTo>
                    <a:pt x="869" y="4346"/>
                    <a:pt x="798" y="4274"/>
                    <a:pt x="703" y="4274"/>
                  </a:cubicBezTo>
                  <a:lnTo>
                    <a:pt x="679" y="4274"/>
                  </a:lnTo>
                  <a:lnTo>
                    <a:pt x="679" y="4227"/>
                  </a:lnTo>
                  <a:cubicBezTo>
                    <a:pt x="679" y="4132"/>
                    <a:pt x="679" y="4024"/>
                    <a:pt x="691" y="3929"/>
                  </a:cubicBezTo>
                  <a:cubicBezTo>
                    <a:pt x="703" y="3655"/>
                    <a:pt x="822" y="3381"/>
                    <a:pt x="1012" y="3191"/>
                  </a:cubicBezTo>
                  <a:cubicBezTo>
                    <a:pt x="1215" y="3000"/>
                    <a:pt x="1465" y="2893"/>
                    <a:pt x="1727" y="2893"/>
                  </a:cubicBezTo>
                  <a:close/>
                  <a:moveTo>
                    <a:pt x="643" y="4882"/>
                  </a:moveTo>
                  <a:cubicBezTo>
                    <a:pt x="726" y="5096"/>
                    <a:pt x="881" y="5275"/>
                    <a:pt x="1060" y="5405"/>
                  </a:cubicBezTo>
                  <a:lnTo>
                    <a:pt x="1060" y="5596"/>
                  </a:lnTo>
                  <a:cubicBezTo>
                    <a:pt x="762" y="5501"/>
                    <a:pt x="619" y="5346"/>
                    <a:pt x="560" y="5275"/>
                  </a:cubicBezTo>
                  <a:cubicBezTo>
                    <a:pt x="595" y="5155"/>
                    <a:pt x="631" y="5036"/>
                    <a:pt x="643" y="4882"/>
                  </a:cubicBezTo>
                  <a:close/>
                  <a:moveTo>
                    <a:pt x="2798" y="4882"/>
                  </a:moveTo>
                  <a:cubicBezTo>
                    <a:pt x="2810" y="5024"/>
                    <a:pt x="2846" y="5155"/>
                    <a:pt x="2893" y="5263"/>
                  </a:cubicBezTo>
                  <a:cubicBezTo>
                    <a:pt x="2834" y="5346"/>
                    <a:pt x="2679" y="5477"/>
                    <a:pt x="2381" y="5596"/>
                  </a:cubicBezTo>
                  <a:lnTo>
                    <a:pt x="2381" y="5405"/>
                  </a:lnTo>
                  <a:cubicBezTo>
                    <a:pt x="2560" y="5275"/>
                    <a:pt x="2715" y="5096"/>
                    <a:pt x="2798" y="4882"/>
                  </a:cubicBezTo>
                  <a:close/>
                  <a:moveTo>
                    <a:pt x="6299" y="4727"/>
                  </a:moveTo>
                  <a:lnTo>
                    <a:pt x="6299" y="5001"/>
                  </a:lnTo>
                  <a:lnTo>
                    <a:pt x="5453" y="5596"/>
                  </a:lnTo>
                  <a:lnTo>
                    <a:pt x="4584" y="5024"/>
                  </a:lnTo>
                  <a:lnTo>
                    <a:pt x="4584" y="4727"/>
                  </a:lnTo>
                  <a:cubicBezTo>
                    <a:pt x="4810" y="4846"/>
                    <a:pt x="5060" y="4917"/>
                    <a:pt x="5322" y="4929"/>
                  </a:cubicBezTo>
                  <a:lnTo>
                    <a:pt x="5441" y="4929"/>
                  </a:lnTo>
                  <a:cubicBezTo>
                    <a:pt x="5739" y="4929"/>
                    <a:pt x="6037" y="4858"/>
                    <a:pt x="6299" y="4727"/>
                  </a:cubicBezTo>
                  <a:close/>
                  <a:moveTo>
                    <a:pt x="9347" y="5572"/>
                  </a:moveTo>
                  <a:lnTo>
                    <a:pt x="9347" y="5632"/>
                  </a:lnTo>
                  <a:cubicBezTo>
                    <a:pt x="9347" y="5656"/>
                    <a:pt x="9347" y="5691"/>
                    <a:pt x="9358" y="5715"/>
                  </a:cubicBezTo>
                  <a:lnTo>
                    <a:pt x="9001" y="6072"/>
                  </a:lnTo>
                  <a:lnTo>
                    <a:pt x="8644" y="5715"/>
                  </a:lnTo>
                  <a:cubicBezTo>
                    <a:pt x="8644" y="5691"/>
                    <a:pt x="8668" y="5656"/>
                    <a:pt x="8668" y="5632"/>
                  </a:cubicBezTo>
                  <a:lnTo>
                    <a:pt x="8668" y="5572"/>
                  </a:lnTo>
                  <a:cubicBezTo>
                    <a:pt x="8763" y="5596"/>
                    <a:pt x="8870" y="5632"/>
                    <a:pt x="8977" y="5632"/>
                  </a:cubicBezTo>
                  <a:lnTo>
                    <a:pt x="9001" y="5632"/>
                  </a:lnTo>
                  <a:cubicBezTo>
                    <a:pt x="9120" y="5632"/>
                    <a:pt x="9239" y="5620"/>
                    <a:pt x="9347" y="5572"/>
                  </a:cubicBezTo>
                  <a:close/>
                  <a:moveTo>
                    <a:pt x="2108" y="5572"/>
                  </a:moveTo>
                  <a:lnTo>
                    <a:pt x="2108" y="5739"/>
                  </a:lnTo>
                  <a:cubicBezTo>
                    <a:pt x="2108" y="5798"/>
                    <a:pt x="2119" y="5834"/>
                    <a:pt x="2143" y="5882"/>
                  </a:cubicBezTo>
                  <a:lnTo>
                    <a:pt x="1965" y="6013"/>
                  </a:lnTo>
                  <a:cubicBezTo>
                    <a:pt x="1899" y="6084"/>
                    <a:pt x="1816" y="6120"/>
                    <a:pt x="1731" y="6120"/>
                  </a:cubicBezTo>
                  <a:cubicBezTo>
                    <a:pt x="1646" y="6120"/>
                    <a:pt x="1560" y="6084"/>
                    <a:pt x="1488" y="6013"/>
                  </a:cubicBezTo>
                  <a:lnTo>
                    <a:pt x="1346" y="5882"/>
                  </a:lnTo>
                  <a:cubicBezTo>
                    <a:pt x="1369" y="5834"/>
                    <a:pt x="1381" y="5775"/>
                    <a:pt x="1381" y="5739"/>
                  </a:cubicBezTo>
                  <a:lnTo>
                    <a:pt x="1381" y="5572"/>
                  </a:lnTo>
                  <a:cubicBezTo>
                    <a:pt x="1488" y="5596"/>
                    <a:pt x="1607" y="5632"/>
                    <a:pt x="1750" y="5632"/>
                  </a:cubicBezTo>
                  <a:cubicBezTo>
                    <a:pt x="1857" y="5632"/>
                    <a:pt x="1977" y="5608"/>
                    <a:pt x="2108" y="5572"/>
                  </a:cubicBezTo>
                  <a:close/>
                  <a:moveTo>
                    <a:pt x="4465" y="5298"/>
                  </a:moveTo>
                  <a:lnTo>
                    <a:pt x="5215" y="5810"/>
                  </a:lnTo>
                  <a:lnTo>
                    <a:pt x="4810" y="6215"/>
                  </a:lnTo>
                  <a:lnTo>
                    <a:pt x="4798" y="6215"/>
                  </a:lnTo>
                  <a:lnTo>
                    <a:pt x="4310" y="5465"/>
                  </a:lnTo>
                  <a:lnTo>
                    <a:pt x="4465" y="5298"/>
                  </a:lnTo>
                  <a:close/>
                  <a:moveTo>
                    <a:pt x="6429" y="5298"/>
                  </a:moveTo>
                  <a:lnTo>
                    <a:pt x="6596" y="5465"/>
                  </a:lnTo>
                  <a:lnTo>
                    <a:pt x="6108" y="6215"/>
                  </a:lnTo>
                  <a:lnTo>
                    <a:pt x="6096" y="6215"/>
                  </a:lnTo>
                  <a:lnTo>
                    <a:pt x="5691" y="5810"/>
                  </a:lnTo>
                  <a:lnTo>
                    <a:pt x="6429" y="5298"/>
                  </a:lnTo>
                  <a:close/>
                  <a:moveTo>
                    <a:pt x="4905" y="0"/>
                  </a:moveTo>
                  <a:cubicBezTo>
                    <a:pt x="4072" y="0"/>
                    <a:pt x="3381" y="691"/>
                    <a:pt x="3381" y="1524"/>
                  </a:cubicBezTo>
                  <a:lnTo>
                    <a:pt x="3381" y="1869"/>
                  </a:lnTo>
                  <a:cubicBezTo>
                    <a:pt x="3381" y="2131"/>
                    <a:pt x="3441" y="2381"/>
                    <a:pt x="3548" y="2643"/>
                  </a:cubicBezTo>
                  <a:lnTo>
                    <a:pt x="3548" y="3000"/>
                  </a:lnTo>
                  <a:cubicBezTo>
                    <a:pt x="3548" y="3596"/>
                    <a:pt x="3810" y="4132"/>
                    <a:pt x="4227" y="4465"/>
                  </a:cubicBezTo>
                  <a:lnTo>
                    <a:pt x="4227" y="5001"/>
                  </a:lnTo>
                  <a:lnTo>
                    <a:pt x="3929" y="5322"/>
                  </a:lnTo>
                  <a:cubicBezTo>
                    <a:pt x="3905" y="5346"/>
                    <a:pt x="3893" y="5394"/>
                    <a:pt x="3893" y="5441"/>
                  </a:cubicBezTo>
                  <a:lnTo>
                    <a:pt x="2905" y="5798"/>
                  </a:lnTo>
                  <a:cubicBezTo>
                    <a:pt x="2834" y="5822"/>
                    <a:pt x="2774" y="5858"/>
                    <a:pt x="2715" y="5894"/>
                  </a:cubicBezTo>
                  <a:lnTo>
                    <a:pt x="2560" y="5822"/>
                  </a:lnTo>
                  <a:cubicBezTo>
                    <a:pt x="3024" y="5632"/>
                    <a:pt x="3155" y="5346"/>
                    <a:pt x="3179" y="5334"/>
                  </a:cubicBezTo>
                  <a:cubicBezTo>
                    <a:pt x="3203" y="5286"/>
                    <a:pt x="3203" y="5227"/>
                    <a:pt x="3179" y="5179"/>
                  </a:cubicBezTo>
                  <a:cubicBezTo>
                    <a:pt x="3060" y="4965"/>
                    <a:pt x="3036" y="4524"/>
                    <a:pt x="3036" y="4203"/>
                  </a:cubicBezTo>
                  <a:cubicBezTo>
                    <a:pt x="3036" y="4084"/>
                    <a:pt x="3036" y="3977"/>
                    <a:pt x="3024" y="3893"/>
                  </a:cubicBezTo>
                  <a:cubicBezTo>
                    <a:pt x="2965" y="3131"/>
                    <a:pt x="2405" y="2548"/>
                    <a:pt x="1691" y="2548"/>
                  </a:cubicBezTo>
                  <a:cubicBezTo>
                    <a:pt x="976" y="2548"/>
                    <a:pt x="393" y="3131"/>
                    <a:pt x="345" y="3893"/>
                  </a:cubicBezTo>
                  <a:cubicBezTo>
                    <a:pt x="345" y="3977"/>
                    <a:pt x="333" y="4084"/>
                    <a:pt x="333" y="4203"/>
                  </a:cubicBezTo>
                  <a:cubicBezTo>
                    <a:pt x="322" y="4548"/>
                    <a:pt x="298" y="4965"/>
                    <a:pt x="203" y="5179"/>
                  </a:cubicBezTo>
                  <a:cubicBezTo>
                    <a:pt x="167" y="5227"/>
                    <a:pt x="167" y="5286"/>
                    <a:pt x="203" y="5334"/>
                  </a:cubicBezTo>
                  <a:cubicBezTo>
                    <a:pt x="203" y="5346"/>
                    <a:pt x="345" y="5632"/>
                    <a:pt x="810" y="5822"/>
                  </a:cubicBezTo>
                  <a:lnTo>
                    <a:pt x="369" y="6037"/>
                  </a:lnTo>
                  <a:cubicBezTo>
                    <a:pt x="155" y="6156"/>
                    <a:pt x="0" y="6370"/>
                    <a:pt x="0" y="6632"/>
                  </a:cubicBezTo>
                  <a:lnTo>
                    <a:pt x="0" y="7799"/>
                  </a:lnTo>
                  <a:cubicBezTo>
                    <a:pt x="0" y="7894"/>
                    <a:pt x="72" y="7965"/>
                    <a:pt x="167" y="7965"/>
                  </a:cubicBezTo>
                  <a:cubicBezTo>
                    <a:pt x="250" y="7965"/>
                    <a:pt x="333" y="7894"/>
                    <a:pt x="333" y="7799"/>
                  </a:cubicBezTo>
                  <a:lnTo>
                    <a:pt x="333" y="6632"/>
                  </a:lnTo>
                  <a:cubicBezTo>
                    <a:pt x="333" y="6489"/>
                    <a:pt x="405" y="6370"/>
                    <a:pt x="524" y="6310"/>
                  </a:cubicBezTo>
                  <a:lnTo>
                    <a:pt x="1060" y="6048"/>
                  </a:lnTo>
                  <a:lnTo>
                    <a:pt x="1238" y="6227"/>
                  </a:lnTo>
                  <a:cubicBezTo>
                    <a:pt x="1369" y="6346"/>
                    <a:pt x="1536" y="6406"/>
                    <a:pt x="1703" y="6406"/>
                  </a:cubicBezTo>
                  <a:cubicBezTo>
                    <a:pt x="1857" y="6406"/>
                    <a:pt x="2024" y="6346"/>
                    <a:pt x="2155" y="6227"/>
                  </a:cubicBezTo>
                  <a:lnTo>
                    <a:pt x="2334" y="6048"/>
                  </a:lnTo>
                  <a:lnTo>
                    <a:pt x="2512" y="6132"/>
                  </a:lnTo>
                  <a:cubicBezTo>
                    <a:pt x="2441" y="6275"/>
                    <a:pt x="2381" y="6418"/>
                    <a:pt x="2381" y="6584"/>
                  </a:cubicBezTo>
                  <a:lnTo>
                    <a:pt x="2381" y="7799"/>
                  </a:lnTo>
                  <a:cubicBezTo>
                    <a:pt x="2381" y="7894"/>
                    <a:pt x="2453" y="7965"/>
                    <a:pt x="2548" y="7965"/>
                  </a:cubicBezTo>
                  <a:cubicBezTo>
                    <a:pt x="2631" y="7965"/>
                    <a:pt x="2715" y="7894"/>
                    <a:pt x="2715" y="7799"/>
                  </a:cubicBezTo>
                  <a:lnTo>
                    <a:pt x="2715" y="6584"/>
                  </a:lnTo>
                  <a:cubicBezTo>
                    <a:pt x="2715" y="6358"/>
                    <a:pt x="2846" y="6167"/>
                    <a:pt x="3048" y="6096"/>
                  </a:cubicBezTo>
                  <a:lnTo>
                    <a:pt x="4084" y="5715"/>
                  </a:lnTo>
                  <a:lnTo>
                    <a:pt x="4513" y="6358"/>
                  </a:lnTo>
                  <a:cubicBezTo>
                    <a:pt x="4572" y="6453"/>
                    <a:pt x="4655" y="6489"/>
                    <a:pt x="4751" y="6513"/>
                  </a:cubicBezTo>
                  <a:lnTo>
                    <a:pt x="4775" y="6513"/>
                  </a:lnTo>
                  <a:cubicBezTo>
                    <a:pt x="4870" y="6513"/>
                    <a:pt x="4941" y="6477"/>
                    <a:pt x="5013" y="6418"/>
                  </a:cubicBezTo>
                  <a:lnTo>
                    <a:pt x="5286" y="6156"/>
                  </a:lnTo>
                  <a:lnTo>
                    <a:pt x="5286" y="7799"/>
                  </a:lnTo>
                  <a:cubicBezTo>
                    <a:pt x="5286" y="7894"/>
                    <a:pt x="5358" y="7965"/>
                    <a:pt x="5453" y="7965"/>
                  </a:cubicBezTo>
                  <a:cubicBezTo>
                    <a:pt x="5537" y="7965"/>
                    <a:pt x="5608" y="7894"/>
                    <a:pt x="5608" y="7799"/>
                  </a:cubicBezTo>
                  <a:lnTo>
                    <a:pt x="5608" y="6156"/>
                  </a:lnTo>
                  <a:lnTo>
                    <a:pt x="5882" y="6418"/>
                  </a:lnTo>
                  <a:cubicBezTo>
                    <a:pt x="5941" y="6477"/>
                    <a:pt x="6025" y="6513"/>
                    <a:pt x="6120" y="6513"/>
                  </a:cubicBezTo>
                  <a:lnTo>
                    <a:pt x="6144" y="6513"/>
                  </a:lnTo>
                  <a:cubicBezTo>
                    <a:pt x="6251" y="6489"/>
                    <a:pt x="6322" y="6453"/>
                    <a:pt x="6382" y="6358"/>
                  </a:cubicBezTo>
                  <a:lnTo>
                    <a:pt x="6822" y="5715"/>
                  </a:lnTo>
                  <a:lnTo>
                    <a:pt x="7846" y="6096"/>
                  </a:lnTo>
                  <a:cubicBezTo>
                    <a:pt x="8049" y="6167"/>
                    <a:pt x="8192" y="6358"/>
                    <a:pt x="8192" y="6584"/>
                  </a:cubicBezTo>
                  <a:lnTo>
                    <a:pt x="8192" y="7799"/>
                  </a:lnTo>
                  <a:cubicBezTo>
                    <a:pt x="8192" y="7894"/>
                    <a:pt x="8263" y="7965"/>
                    <a:pt x="8346" y="7965"/>
                  </a:cubicBezTo>
                  <a:cubicBezTo>
                    <a:pt x="8442" y="7965"/>
                    <a:pt x="8513" y="7894"/>
                    <a:pt x="8513" y="7799"/>
                  </a:cubicBezTo>
                  <a:lnTo>
                    <a:pt x="8513" y="6584"/>
                  </a:lnTo>
                  <a:cubicBezTo>
                    <a:pt x="8513" y="6358"/>
                    <a:pt x="8430" y="6156"/>
                    <a:pt x="8275" y="6001"/>
                  </a:cubicBezTo>
                  <a:lnTo>
                    <a:pt x="8323" y="5989"/>
                  </a:lnTo>
                  <a:cubicBezTo>
                    <a:pt x="8370" y="5977"/>
                    <a:pt x="8406" y="5953"/>
                    <a:pt x="8465" y="5929"/>
                  </a:cubicBezTo>
                  <a:lnTo>
                    <a:pt x="8870" y="6334"/>
                  </a:lnTo>
                  <a:lnTo>
                    <a:pt x="8870" y="7787"/>
                  </a:lnTo>
                  <a:cubicBezTo>
                    <a:pt x="8870" y="7882"/>
                    <a:pt x="8942" y="7953"/>
                    <a:pt x="9037" y="7953"/>
                  </a:cubicBezTo>
                  <a:cubicBezTo>
                    <a:pt x="9120" y="7953"/>
                    <a:pt x="9204" y="7882"/>
                    <a:pt x="9204" y="7787"/>
                  </a:cubicBezTo>
                  <a:lnTo>
                    <a:pt x="9204" y="6334"/>
                  </a:lnTo>
                  <a:lnTo>
                    <a:pt x="9597" y="5929"/>
                  </a:lnTo>
                  <a:cubicBezTo>
                    <a:pt x="9620" y="5941"/>
                    <a:pt x="9644" y="5941"/>
                    <a:pt x="9680" y="5953"/>
                  </a:cubicBezTo>
                  <a:lnTo>
                    <a:pt x="10335" y="6156"/>
                  </a:lnTo>
                  <a:cubicBezTo>
                    <a:pt x="10478" y="6191"/>
                    <a:pt x="10585" y="6334"/>
                    <a:pt x="10585" y="6489"/>
                  </a:cubicBezTo>
                  <a:lnTo>
                    <a:pt x="10585" y="7799"/>
                  </a:lnTo>
                  <a:cubicBezTo>
                    <a:pt x="10585" y="7894"/>
                    <a:pt x="10656" y="7965"/>
                    <a:pt x="10751" y="7965"/>
                  </a:cubicBezTo>
                  <a:cubicBezTo>
                    <a:pt x="10835" y="7965"/>
                    <a:pt x="10906" y="7894"/>
                    <a:pt x="10906" y="7799"/>
                  </a:cubicBezTo>
                  <a:lnTo>
                    <a:pt x="10906" y="6489"/>
                  </a:lnTo>
                  <a:cubicBezTo>
                    <a:pt x="10871" y="6227"/>
                    <a:pt x="10656" y="5953"/>
                    <a:pt x="10382" y="5870"/>
                  </a:cubicBezTo>
                  <a:lnTo>
                    <a:pt x="9716" y="5679"/>
                  </a:lnTo>
                  <a:cubicBezTo>
                    <a:pt x="9692" y="5656"/>
                    <a:pt x="9680" y="5644"/>
                    <a:pt x="9680" y="5620"/>
                  </a:cubicBezTo>
                  <a:lnTo>
                    <a:pt x="9680" y="5394"/>
                  </a:lnTo>
                  <a:cubicBezTo>
                    <a:pt x="9739" y="5358"/>
                    <a:pt x="9787" y="5322"/>
                    <a:pt x="9823" y="5275"/>
                  </a:cubicBezTo>
                  <a:cubicBezTo>
                    <a:pt x="10049" y="5048"/>
                    <a:pt x="10180" y="4751"/>
                    <a:pt x="10180" y="4429"/>
                  </a:cubicBezTo>
                  <a:lnTo>
                    <a:pt x="10180" y="4132"/>
                  </a:lnTo>
                  <a:lnTo>
                    <a:pt x="10239" y="3989"/>
                  </a:lnTo>
                  <a:cubicBezTo>
                    <a:pt x="10323" y="3858"/>
                    <a:pt x="10347" y="3691"/>
                    <a:pt x="10347" y="3548"/>
                  </a:cubicBezTo>
                  <a:lnTo>
                    <a:pt x="10347" y="2727"/>
                  </a:lnTo>
                  <a:cubicBezTo>
                    <a:pt x="10347" y="2643"/>
                    <a:pt x="10275" y="2560"/>
                    <a:pt x="10180" y="2560"/>
                  </a:cubicBezTo>
                  <a:lnTo>
                    <a:pt x="8656" y="2560"/>
                  </a:lnTo>
                  <a:cubicBezTo>
                    <a:pt x="8096" y="2560"/>
                    <a:pt x="7644" y="3012"/>
                    <a:pt x="7644" y="3572"/>
                  </a:cubicBezTo>
                  <a:lnTo>
                    <a:pt x="7644" y="3596"/>
                  </a:lnTo>
                  <a:cubicBezTo>
                    <a:pt x="7644" y="3727"/>
                    <a:pt x="7668" y="3846"/>
                    <a:pt x="7727" y="3965"/>
                  </a:cubicBezTo>
                  <a:lnTo>
                    <a:pt x="7799" y="4132"/>
                  </a:lnTo>
                  <a:lnTo>
                    <a:pt x="7799" y="4382"/>
                  </a:lnTo>
                  <a:cubicBezTo>
                    <a:pt x="7799" y="4798"/>
                    <a:pt x="8013" y="5155"/>
                    <a:pt x="8311" y="5382"/>
                  </a:cubicBezTo>
                  <a:lnTo>
                    <a:pt x="8311" y="5596"/>
                  </a:lnTo>
                  <a:cubicBezTo>
                    <a:pt x="8311" y="5632"/>
                    <a:pt x="8311" y="5644"/>
                    <a:pt x="8180" y="5691"/>
                  </a:cubicBezTo>
                  <a:lnTo>
                    <a:pt x="7858" y="5775"/>
                  </a:lnTo>
                  <a:lnTo>
                    <a:pt x="6941" y="5441"/>
                  </a:lnTo>
                  <a:cubicBezTo>
                    <a:pt x="6941" y="5394"/>
                    <a:pt x="6930" y="5346"/>
                    <a:pt x="6894" y="5322"/>
                  </a:cubicBezTo>
                  <a:lnTo>
                    <a:pt x="6596" y="5001"/>
                  </a:lnTo>
                  <a:lnTo>
                    <a:pt x="6596" y="4489"/>
                  </a:lnTo>
                  <a:cubicBezTo>
                    <a:pt x="6632" y="4453"/>
                    <a:pt x="6656" y="4429"/>
                    <a:pt x="6691" y="4405"/>
                  </a:cubicBezTo>
                  <a:cubicBezTo>
                    <a:pt x="7061" y="4072"/>
                    <a:pt x="7263" y="3560"/>
                    <a:pt x="7263" y="3060"/>
                  </a:cubicBezTo>
                  <a:lnTo>
                    <a:pt x="7263" y="2643"/>
                  </a:lnTo>
                  <a:cubicBezTo>
                    <a:pt x="7382" y="2405"/>
                    <a:pt x="7430" y="2131"/>
                    <a:pt x="7430" y="1869"/>
                  </a:cubicBezTo>
                  <a:lnTo>
                    <a:pt x="7430" y="167"/>
                  </a:lnTo>
                  <a:cubicBezTo>
                    <a:pt x="7430" y="83"/>
                    <a:pt x="7358" y="0"/>
                    <a:pt x="72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9765;p77">
              <a:extLst>
                <a:ext uri="{FF2B5EF4-FFF2-40B4-BE49-F238E27FC236}">
                  <a16:creationId xmlns:a16="http://schemas.microsoft.com/office/drawing/2014/main" id="{D3C34613-9569-3612-1F52-66548BB82B22}"/>
                </a:ext>
              </a:extLst>
            </p:cNvPr>
            <p:cNvSpPr/>
            <p:nvPr/>
          </p:nvSpPr>
          <p:spPr>
            <a:xfrm>
              <a:off x="5645669" y="3625759"/>
              <a:ext cx="10248" cy="42872"/>
            </a:xfrm>
            <a:custGeom>
              <a:avLst/>
              <a:gdLst/>
              <a:ahLst/>
              <a:cxnLst/>
              <a:rect l="l" t="t" r="r" b="b"/>
              <a:pathLst>
                <a:path w="322" h="1347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1179"/>
                  </a:lnTo>
                  <a:cubicBezTo>
                    <a:pt x="0" y="1263"/>
                    <a:pt x="72" y="1346"/>
                    <a:pt x="167" y="1346"/>
                  </a:cubicBezTo>
                  <a:cubicBezTo>
                    <a:pt x="251" y="1346"/>
                    <a:pt x="322" y="1263"/>
                    <a:pt x="322" y="1179"/>
                  </a:cubicBezTo>
                  <a:lnTo>
                    <a:pt x="322" y="167"/>
                  </a:lnTo>
                  <a:cubicBezTo>
                    <a:pt x="322" y="60"/>
                    <a:pt x="251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9766;p77">
              <a:extLst>
                <a:ext uri="{FF2B5EF4-FFF2-40B4-BE49-F238E27FC236}">
                  <a16:creationId xmlns:a16="http://schemas.microsoft.com/office/drawing/2014/main" id="{2871F9B2-E757-F7BA-F1DE-3E2348F10EE4}"/>
                </a:ext>
              </a:extLst>
            </p:cNvPr>
            <p:cNvSpPr/>
            <p:nvPr/>
          </p:nvSpPr>
          <p:spPr>
            <a:xfrm>
              <a:off x="5462247" y="3461115"/>
              <a:ext cx="86825" cy="29759"/>
            </a:xfrm>
            <a:custGeom>
              <a:avLst/>
              <a:gdLst/>
              <a:ahLst/>
              <a:cxnLst/>
              <a:rect l="l" t="t" r="r" b="b"/>
              <a:pathLst>
                <a:path w="2728" h="935" extrusionOk="0">
                  <a:moveTo>
                    <a:pt x="1094" y="0"/>
                  </a:moveTo>
                  <a:cubicBezTo>
                    <a:pt x="768" y="0"/>
                    <a:pt x="473" y="35"/>
                    <a:pt x="287" y="66"/>
                  </a:cubicBezTo>
                  <a:cubicBezTo>
                    <a:pt x="120" y="102"/>
                    <a:pt x="1" y="233"/>
                    <a:pt x="1" y="399"/>
                  </a:cubicBezTo>
                  <a:lnTo>
                    <a:pt x="1" y="768"/>
                  </a:lnTo>
                  <a:cubicBezTo>
                    <a:pt x="1" y="864"/>
                    <a:pt x="72" y="935"/>
                    <a:pt x="168" y="935"/>
                  </a:cubicBezTo>
                  <a:cubicBezTo>
                    <a:pt x="251" y="935"/>
                    <a:pt x="322" y="864"/>
                    <a:pt x="322" y="768"/>
                  </a:cubicBezTo>
                  <a:lnTo>
                    <a:pt x="322" y="399"/>
                  </a:lnTo>
                  <a:cubicBezTo>
                    <a:pt x="322" y="399"/>
                    <a:pt x="322" y="387"/>
                    <a:pt x="346" y="387"/>
                  </a:cubicBezTo>
                  <a:cubicBezTo>
                    <a:pt x="498" y="361"/>
                    <a:pt x="764" y="327"/>
                    <a:pt x="1063" y="327"/>
                  </a:cubicBezTo>
                  <a:cubicBezTo>
                    <a:pt x="1162" y="327"/>
                    <a:pt x="1266" y="331"/>
                    <a:pt x="1370" y="340"/>
                  </a:cubicBezTo>
                  <a:cubicBezTo>
                    <a:pt x="1858" y="364"/>
                    <a:pt x="2215" y="506"/>
                    <a:pt x="2442" y="709"/>
                  </a:cubicBezTo>
                  <a:cubicBezTo>
                    <a:pt x="2471" y="739"/>
                    <a:pt x="2513" y="753"/>
                    <a:pt x="2555" y="753"/>
                  </a:cubicBezTo>
                  <a:cubicBezTo>
                    <a:pt x="2596" y="753"/>
                    <a:pt x="2638" y="739"/>
                    <a:pt x="2668" y="709"/>
                  </a:cubicBezTo>
                  <a:cubicBezTo>
                    <a:pt x="2727" y="637"/>
                    <a:pt x="2727" y="530"/>
                    <a:pt x="2656" y="471"/>
                  </a:cubicBezTo>
                  <a:cubicBezTo>
                    <a:pt x="2283" y="97"/>
                    <a:pt x="1643" y="0"/>
                    <a:pt x="109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9767;p77">
              <a:extLst>
                <a:ext uri="{FF2B5EF4-FFF2-40B4-BE49-F238E27FC236}">
                  <a16:creationId xmlns:a16="http://schemas.microsoft.com/office/drawing/2014/main" id="{EFAFACC2-1363-39DB-5AB1-8AEB903FC509}"/>
                </a:ext>
              </a:extLst>
            </p:cNvPr>
            <p:cNvSpPr/>
            <p:nvPr/>
          </p:nvSpPr>
          <p:spPr>
            <a:xfrm>
              <a:off x="5441050" y="3636389"/>
              <a:ext cx="10248" cy="32241"/>
            </a:xfrm>
            <a:custGeom>
              <a:avLst/>
              <a:gdLst/>
              <a:ahLst/>
              <a:cxnLst/>
              <a:rect l="l" t="t" r="r" b="b"/>
              <a:pathLst>
                <a:path w="322" h="1013" extrusionOk="0">
                  <a:moveTo>
                    <a:pt x="167" y="0"/>
                  </a:moveTo>
                  <a:cubicBezTo>
                    <a:pt x="72" y="0"/>
                    <a:pt x="0" y="71"/>
                    <a:pt x="0" y="155"/>
                  </a:cubicBezTo>
                  <a:lnTo>
                    <a:pt x="0" y="845"/>
                  </a:lnTo>
                  <a:cubicBezTo>
                    <a:pt x="0" y="929"/>
                    <a:pt x="72" y="1012"/>
                    <a:pt x="167" y="1012"/>
                  </a:cubicBezTo>
                  <a:cubicBezTo>
                    <a:pt x="250" y="1012"/>
                    <a:pt x="322" y="929"/>
                    <a:pt x="322" y="845"/>
                  </a:cubicBezTo>
                  <a:lnTo>
                    <a:pt x="322" y="155"/>
                  </a:lnTo>
                  <a:cubicBezTo>
                    <a:pt x="310" y="71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9768;p77">
              <a:extLst>
                <a:ext uri="{FF2B5EF4-FFF2-40B4-BE49-F238E27FC236}">
                  <a16:creationId xmlns:a16="http://schemas.microsoft.com/office/drawing/2014/main" id="{8FA0F55D-C9F7-0044-DCC0-601622F56A14}"/>
                </a:ext>
              </a:extLst>
            </p:cNvPr>
            <p:cNvSpPr/>
            <p:nvPr/>
          </p:nvSpPr>
          <p:spPr>
            <a:xfrm>
              <a:off x="5559257" y="3636389"/>
              <a:ext cx="10662" cy="32241"/>
            </a:xfrm>
            <a:custGeom>
              <a:avLst/>
              <a:gdLst/>
              <a:ahLst/>
              <a:cxnLst/>
              <a:rect l="l" t="t" r="r" b="b"/>
              <a:pathLst>
                <a:path w="335" h="1013" extrusionOk="0">
                  <a:moveTo>
                    <a:pt x="168" y="0"/>
                  </a:moveTo>
                  <a:cubicBezTo>
                    <a:pt x="84" y="0"/>
                    <a:pt x="1" y="71"/>
                    <a:pt x="1" y="155"/>
                  </a:cubicBezTo>
                  <a:lnTo>
                    <a:pt x="1" y="845"/>
                  </a:lnTo>
                  <a:cubicBezTo>
                    <a:pt x="1" y="929"/>
                    <a:pt x="84" y="1012"/>
                    <a:pt x="168" y="1012"/>
                  </a:cubicBezTo>
                  <a:cubicBezTo>
                    <a:pt x="263" y="1012"/>
                    <a:pt x="334" y="929"/>
                    <a:pt x="334" y="845"/>
                  </a:cubicBezTo>
                  <a:lnTo>
                    <a:pt x="334" y="155"/>
                  </a:lnTo>
                  <a:cubicBezTo>
                    <a:pt x="334" y="71"/>
                    <a:pt x="263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1" name="Google Shape;8927;p76">
            <a:extLst>
              <a:ext uri="{FF2B5EF4-FFF2-40B4-BE49-F238E27FC236}">
                <a16:creationId xmlns:a16="http://schemas.microsoft.com/office/drawing/2014/main" id="{05355B19-7D2B-D4D8-1832-A24CD294CD62}"/>
              </a:ext>
            </a:extLst>
          </p:cNvPr>
          <p:cNvGrpSpPr/>
          <p:nvPr/>
        </p:nvGrpSpPr>
        <p:grpSpPr>
          <a:xfrm>
            <a:off x="670994" y="1902231"/>
            <a:ext cx="271213" cy="383088"/>
            <a:chOff x="1333682" y="3344330"/>
            <a:chExt cx="271213" cy="383088"/>
          </a:xfrm>
          <a:solidFill>
            <a:schemeClr val="bg1">
              <a:lumMod val="25000"/>
            </a:schemeClr>
          </a:solidFill>
        </p:grpSpPr>
        <p:sp>
          <p:nvSpPr>
            <p:cNvPr id="62" name="Google Shape;8928;p76">
              <a:extLst>
                <a:ext uri="{FF2B5EF4-FFF2-40B4-BE49-F238E27FC236}">
                  <a16:creationId xmlns:a16="http://schemas.microsoft.com/office/drawing/2014/main" id="{45A1B80A-6749-3C06-3B28-7BAD8783AA1C}"/>
                </a:ext>
              </a:extLst>
            </p:cNvPr>
            <p:cNvSpPr/>
            <p:nvPr/>
          </p:nvSpPr>
          <p:spPr>
            <a:xfrm>
              <a:off x="1334065" y="3377332"/>
              <a:ext cx="270831" cy="350086"/>
            </a:xfrm>
            <a:custGeom>
              <a:avLst/>
              <a:gdLst/>
              <a:ahLst/>
              <a:cxnLst/>
              <a:rect l="l" t="t" r="r" b="b"/>
              <a:pathLst>
                <a:path w="8502" h="10990" extrusionOk="0">
                  <a:moveTo>
                    <a:pt x="6502" y="0"/>
                  </a:moveTo>
                  <a:cubicBezTo>
                    <a:pt x="6406" y="0"/>
                    <a:pt x="6323" y="84"/>
                    <a:pt x="6323" y="191"/>
                  </a:cubicBezTo>
                  <a:cubicBezTo>
                    <a:pt x="6323" y="286"/>
                    <a:pt x="6406" y="369"/>
                    <a:pt x="6502" y="369"/>
                  </a:cubicBezTo>
                  <a:lnTo>
                    <a:pt x="7276" y="369"/>
                  </a:lnTo>
                  <a:cubicBezTo>
                    <a:pt x="7383" y="369"/>
                    <a:pt x="7454" y="441"/>
                    <a:pt x="7454" y="548"/>
                  </a:cubicBezTo>
                  <a:lnTo>
                    <a:pt x="7454" y="9490"/>
                  </a:lnTo>
                  <a:cubicBezTo>
                    <a:pt x="7454" y="9597"/>
                    <a:pt x="7383" y="9668"/>
                    <a:pt x="7276" y="9668"/>
                  </a:cubicBezTo>
                  <a:lnTo>
                    <a:pt x="537" y="9668"/>
                  </a:lnTo>
                  <a:cubicBezTo>
                    <a:pt x="429" y="9668"/>
                    <a:pt x="358" y="9597"/>
                    <a:pt x="358" y="9490"/>
                  </a:cubicBezTo>
                  <a:lnTo>
                    <a:pt x="358" y="8775"/>
                  </a:lnTo>
                  <a:cubicBezTo>
                    <a:pt x="358" y="8668"/>
                    <a:pt x="287" y="8597"/>
                    <a:pt x="179" y="8597"/>
                  </a:cubicBezTo>
                  <a:cubicBezTo>
                    <a:pt x="72" y="8597"/>
                    <a:pt x="1" y="8668"/>
                    <a:pt x="1" y="8775"/>
                  </a:cubicBezTo>
                  <a:lnTo>
                    <a:pt x="1" y="9490"/>
                  </a:lnTo>
                  <a:cubicBezTo>
                    <a:pt x="1" y="9787"/>
                    <a:pt x="239" y="10013"/>
                    <a:pt x="525" y="10013"/>
                  </a:cubicBezTo>
                  <a:lnTo>
                    <a:pt x="703" y="10013"/>
                  </a:lnTo>
                  <a:lnTo>
                    <a:pt x="703" y="10466"/>
                  </a:lnTo>
                  <a:cubicBezTo>
                    <a:pt x="703" y="10763"/>
                    <a:pt x="941" y="10990"/>
                    <a:pt x="1227" y="10990"/>
                  </a:cubicBezTo>
                  <a:lnTo>
                    <a:pt x="7966" y="10990"/>
                  </a:lnTo>
                  <a:cubicBezTo>
                    <a:pt x="8264" y="10990"/>
                    <a:pt x="8490" y="10752"/>
                    <a:pt x="8490" y="10466"/>
                  </a:cubicBezTo>
                  <a:lnTo>
                    <a:pt x="8490" y="10252"/>
                  </a:lnTo>
                  <a:cubicBezTo>
                    <a:pt x="8490" y="10144"/>
                    <a:pt x="8407" y="10073"/>
                    <a:pt x="8311" y="10073"/>
                  </a:cubicBezTo>
                  <a:cubicBezTo>
                    <a:pt x="8204" y="10073"/>
                    <a:pt x="8133" y="10144"/>
                    <a:pt x="8133" y="10252"/>
                  </a:cubicBezTo>
                  <a:lnTo>
                    <a:pt x="8133" y="10466"/>
                  </a:lnTo>
                  <a:cubicBezTo>
                    <a:pt x="8133" y="10573"/>
                    <a:pt x="8049" y="10644"/>
                    <a:pt x="7954" y="10644"/>
                  </a:cubicBezTo>
                  <a:lnTo>
                    <a:pt x="1203" y="10644"/>
                  </a:lnTo>
                  <a:cubicBezTo>
                    <a:pt x="1108" y="10644"/>
                    <a:pt x="1025" y="10573"/>
                    <a:pt x="1025" y="10466"/>
                  </a:cubicBezTo>
                  <a:lnTo>
                    <a:pt x="1025" y="10013"/>
                  </a:lnTo>
                  <a:lnTo>
                    <a:pt x="7264" y="10013"/>
                  </a:lnTo>
                  <a:cubicBezTo>
                    <a:pt x="7561" y="10013"/>
                    <a:pt x="7788" y="9775"/>
                    <a:pt x="7788" y="9490"/>
                  </a:cubicBezTo>
                  <a:lnTo>
                    <a:pt x="7788" y="1358"/>
                  </a:lnTo>
                  <a:lnTo>
                    <a:pt x="7966" y="1358"/>
                  </a:lnTo>
                  <a:cubicBezTo>
                    <a:pt x="8061" y="1358"/>
                    <a:pt x="8145" y="1441"/>
                    <a:pt x="8145" y="1536"/>
                  </a:cubicBezTo>
                  <a:lnTo>
                    <a:pt x="8145" y="9501"/>
                  </a:lnTo>
                  <a:cubicBezTo>
                    <a:pt x="8145" y="9573"/>
                    <a:pt x="8228" y="9656"/>
                    <a:pt x="8323" y="9656"/>
                  </a:cubicBezTo>
                  <a:cubicBezTo>
                    <a:pt x="8430" y="9656"/>
                    <a:pt x="8502" y="9573"/>
                    <a:pt x="8502" y="9478"/>
                  </a:cubicBezTo>
                  <a:lnTo>
                    <a:pt x="8502" y="1512"/>
                  </a:lnTo>
                  <a:cubicBezTo>
                    <a:pt x="8502" y="1215"/>
                    <a:pt x="8264" y="988"/>
                    <a:pt x="7978" y="988"/>
                  </a:cubicBezTo>
                  <a:lnTo>
                    <a:pt x="7799" y="988"/>
                  </a:lnTo>
                  <a:lnTo>
                    <a:pt x="7799" y="524"/>
                  </a:lnTo>
                  <a:cubicBezTo>
                    <a:pt x="7799" y="226"/>
                    <a:pt x="7561" y="0"/>
                    <a:pt x="72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8929;p76">
              <a:extLst>
                <a:ext uri="{FF2B5EF4-FFF2-40B4-BE49-F238E27FC236}">
                  <a16:creationId xmlns:a16="http://schemas.microsoft.com/office/drawing/2014/main" id="{408115B4-309B-942F-0E6B-53EA0EDD4204}"/>
                </a:ext>
              </a:extLst>
            </p:cNvPr>
            <p:cNvSpPr/>
            <p:nvPr/>
          </p:nvSpPr>
          <p:spPr>
            <a:xfrm>
              <a:off x="1333682" y="3344330"/>
              <a:ext cx="189697" cy="292461"/>
            </a:xfrm>
            <a:custGeom>
              <a:avLst/>
              <a:gdLst/>
              <a:ahLst/>
              <a:cxnLst/>
              <a:rect l="l" t="t" r="r" b="b"/>
              <a:pathLst>
                <a:path w="5955" h="9181" extrusionOk="0">
                  <a:moveTo>
                    <a:pt x="2430" y="370"/>
                  </a:moveTo>
                  <a:cubicBezTo>
                    <a:pt x="2489" y="370"/>
                    <a:pt x="2549" y="429"/>
                    <a:pt x="2549" y="489"/>
                  </a:cubicBezTo>
                  <a:lnTo>
                    <a:pt x="2549" y="727"/>
                  </a:lnTo>
                  <a:lnTo>
                    <a:pt x="1858" y="727"/>
                  </a:lnTo>
                  <a:lnTo>
                    <a:pt x="1858" y="489"/>
                  </a:lnTo>
                  <a:cubicBezTo>
                    <a:pt x="1858" y="429"/>
                    <a:pt x="1918" y="370"/>
                    <a:pt x="1977" y="370"/>
                  </a:cubicBezTo>
                  <a:close/>
                  <a:moveTo>
                    <a:pt x="3037" y="1072"/>
                  </a:moveTo>
                  <a:cubicBezTo>
                    <a:pt x="3120" y="1072"/>
                    <a:pt x="3216" y="1143"/>
                    <a:pt x="3216" y="1251"/>
                  </a:cubicBezTo>
                  <a:lnTo>
                    <a:pt x="3216" y="1953"/>
                  </a:lnTo>
                  <a:lnTo>
                    <a:pt x="1215" y="1953"/>
                  </a:lnTo>
                  <a:lnTo>
                    <a:pt x="1215" y="1251"/>
                  </a:lnTo>
                  <a:cubicBezTo>
                    <a:pt x="1203" y="1167"/>
                    <a:pt x="1299" y="1072"/>
                    <a:pt x="1382" y="1072"/>
                  </a:cubicBezTo>
                  <a:close/>
                  <a:moveTo>
                    <a:pt x="1977" y="0"/>
                  </a:moveTo>
                  <a:cubicBezTo>
                    <a:pt x="1727" y="0"/>
                    <a:pt x="1501" y="203"/>
                    <a:pt x="1501" y="477"/>
                  </a:cubicBezTo>
                  <a:lnTo>
                    <a:pt x="1501" y="715"/>
                  </a:lnTo>
                  <a:lnTo>
                    <a:pt x="1370" y="715"/>
                  </a:lnTo>
                  <a:cubicBezTo>
                    <a:pt x="1156" y="715"/>
                    <a:pt x="977" y="834"/>
                    <a:pt x="894" y="1012"/>
                  </a:cubicBezTo>
                  <a:lnTo>
                    <a:pt x="525" y="1012"/>
                  </a:lnTo>
                  <a:cubicBezTo>
                    <a:pt x="227" y="1012"/>
                    <a:pt x="1" y="1251"/>
                    <a:pt x="1" y="1536"/>
                  </a:cubicBezTo>
                  <a:lnTo>
                    <a:pt x="1" y="8990"/>
                  </a:lnTo>
                  <a:cubicBezTo>
                    <a:pt x="13" y="9109"/>
                    <a:pt x="84" y="9180"/>
                    <a:pt x="191" y="9180"/>
                  </a:cubicBezTo>
                  <a:cubicBezTo>
                    <a:pt x="299" y="9180"/>
                    <a:pt x="370" y="9109"/>
                    <a:pt x="370" y="9002"/>
                  </a:cubicBezTo>
                  <a:lnTo>
                    <a:pt x="370" y="1548"/>
                  </a:lnTo>
                  <a:cubicBezTo>
                    <a:pt x="370" y="1441"/>
                    <a:pt x="441" y="1370"/>
                    <a:pt x="549" y="1370"/>
                  </a:cubicBezTo>
                  <a:lnTo>
                    <a:pt x="858" y="1370"/>
                  </a:lnTo>
                  <a:lnTo>
                    <a:pt x="858" y="1965"/>
                  </a:lnTo>
                  <a:cubicBezTo>
                    <a:pt x="858" y="2144"/>
                    <a:pt x="1013" y="2310"/>
                    <a:pt x="1203" y="2310"/>
                  </a:cubicBezTo>
                  <a:lnTo>
                    <a:pt x="3228" y="2310"/>
                  </a:lnTo>
                  <a:cubicBezTo>
                    <a:pt x="3406" y="2310"/>
                    <a:pt x="3573" y="2155"/>
                    <a:pt x="3573" y="1965"/>
                  </a:cubicBezTo>
                  <a:lnTo>
                    <a:pt x="3573" y="1370"/>
                  </a:lnTo>
                  <a:lnTo>
                    <a:pt x="5775" y="1370"/>
                  </a:lnTo>
                  <a:cubicBezTo>
                    <a:pt x="5883" y="1370"/>
                    <a:pt x="5954" y="1298"/>
                    <a:pt x="5954" y="1191"/>
                  </a:cubicBezTo>
                  <a:cubicBezTo>
                    <a:pt x="5954" y="1084"/>
                    <a:pt x="5883" y="1012"/>
                    <a:pt x="5775" y="1012"/>
                  </a:cubicBezTo>
                  <a:lnTo>
                    <a:pt x="3513" y="1012"/>
                  </a:lnTo>
                  <a:cubicBezTo>
                    <a:pt x="3418" y="834"/>
                    <a:pt x="3239" y="715"/>
                    <a:pt x="3037" y="715"/>
                  </a:cubicBezTo>
                  <a:lnTo>
                    <a:pt x="2906" y="715"/>
                  </a:lnTo>
                  <a:lnTo>
                    <a:pt x="2906" y="477"/>
                  </a:lnTo>
                  <a:cubicBezTo>
                    <a:pt x="2906" y="227"/>
                    <a:pt x="2692" y="0"/>
                    <a:pt x="24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8930;p76">
              <a:extLst>
                <a:ext uri="{FF2B5EF4-FFF2-40B4-BE49-F238E27FC236}">
                  <a16:creationId xmlns:a16="http://schemas.microsoft.com/office/drawing/2014/main" id="{496FF95F-BF3D-1F53-C061-C47068332769}"/>
                </a:ext>
              </a:extLst>
            </p:cNvPr>
            <p:cNvSpPr/>
            <p:nvPr/>
          </p:nvSpPr>
          <p:spPr>
            <a:xfrm>
              <a:off x="1444060" y="3469488"/>
              <a:ext cx="100917" cy="11404"/>
            </a:xfrm>
            <a:custGeom>
              <a:avLst/>
              <a:gdLst/>
              <a:ahLst/>
              <a:cxnLst/>
              <a:rect l="l" t="t" r="r" b="b"/>
              <a:pathLst>
                <a:path w="3168" h="358" extrusionOk="0">
                  <a:moveTo>
                    <a:pt x="179" y="0"/>
                  </a:moveTo>
                  <a:cubicBezTo>
                    <a:pt x="72" y="0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2989" y="358"/>
                  </a:lnTo>
                  <a:cubicBezTo>
                    <a:pt x="3096" y="358"/>
                    <a:pt x="3168" y="286"/>
                    <a:pt x="3168" y="179"/>
                  </a:cubicBezTo>
                  <a:cubicBezTo>
                    <a:pt x="3168" y="72"/>
                    <a:pt x="3084" y="0"/>
                    <a:pt x="298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8931;p76">
              <a:extLst>
                <a:ext uri="{FF2B5EF4-FFF2-40B4-BE49-F238E27FC236}">
                  <a16:creationId xmlns:a16="http://schemas.microsoft.com/office/drawing/2014/main" id="{3723755E-0AB2-A668-47B1-A8A2E47F86A5}"/>
                </a:ext>
              </a:extLst>
            </p:cNvPr>
            <p:cNvSpPr/>
            <p:nvPr/>
          </p:nvSpPr>
          <p:spPr>
            <a:xfrm>
              <a:off x="1444060" y="3493762"/>
              <a:ext cx="100917" cy="11404"/>
            </a:xfrm>
            <a:custGeom>
              <a:avLst/>
              <a:gdLst/>
              <a:ahLst/>
              <a:cxnLst/>
              <a:rect l="l" t="t" r="r" b="b"/>
              <a:pathLst>
                <a:path w="3168" h="358" extrusionOk="0">
                  <a:moveTo>
                    <a:pt x="179" y="0"/>
                  </a:moveTo>
                  <a:cubicBezTo>
                    <a:pt x="72" y="0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2989" y="358"/>
                  </a:lnTo>
                  <a:cubicBezTo>
                    <a:pt x="3096" y="358"/>
                    <a:pt x="3168" y="286"/>
                    <a:pt x="3168" y="179"/>
                  </a:cubicBezTo>
                  <a:cubicBezTo>
                    <a:pt x="3168" y="72"/>
                    <a:pt x="3084" y="0"/>
                    <a:pt x="298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8932;p76">
              <a:extLst>
                <a:ext uri="{FF2B5EF4-FFF2-40B4-BE49-F238E27FC236}">
                  <a16:creationId xmlns:a16="http://schemas.microsoft.com/office/drawing/2014/main" id="{3B066B82-58F9-B037-4235-60C0342A2D53}"/>
                </a:ext>
              </a:extLst>
            </p:cNvPr>
            <p:cNvSpPr/>
            <p:nvPr/>
          </p:nvSpPr>
          <p:spPr>
            <a:xfrm>
              <a:off x="1444060" y="3541927"/>
              <a:ext cx="100917" cy="11404"/>
            </a:xfrm>
            <a:custGeom>
              <a:avLst/>
              <a:gdLst/>
              <a:ahLst/>
              <a:cxnLst/>
              <a:rect l="l" t="t" r="r" b="b"/>
              <a:pathLst>
                <a:path w="3168" h="358" extrusionOk="0">
                  <a:moveTo>
                    <a:pt x="179" y="1"/>
                  </a:moveTo>
                  <a:cubicBezTo>
                    <a:pt x="72" y="1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2989" y="358"/>
                  </a:lnTo>
                  <a:cubicBezTo>
                    <a:pt x="3096" y="358"/>
                    <a:pt x="3168" y="286"/>
                    <a:pt x="3168" y="179"/>
                  </a:cubicBezTo>
                  <a:cubicBezTo>
                    <a:pt x="3168" y="84"/>
                    <a:pt x="3084" y="1"/>
                    <a:pt x="29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8933;p76">
              <a:extLst>
                <a:ext uri="{FF2B5EF4-FFF2-40B4-BE49-F238E27FC236}">
                  <a16:creationId xmlns:a16="http://schemas.microsoft.com/office/drawing/2014/main" id="{7820A057-7BF4-55F7-F4D6-00AA95FDCBCE}"/>
                </a:ext>
              </a:extLst>
            </p:cNvPr>
            <p:cNvSpPr/>
            <p:nvPr/>
          </p:nvSpPr>
          <p:spPr>
            <a:xfrm>
              <a:off x="1444060" y="3565818"/>
              <a:ext cx="100917" cy="11404"/>
            </a:xfrm>
            <a:custGeom>
              <a:avLst/>
              <a:gdLst/>
              <a:ahLst/>
              <a:cxnLst/>
              <a:rect l="l" t="t" r="r" b="b"/>
              <a:pathLst>
                <a:path w="3168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2989" y="358"/>
                  </a:lnTo>
                  <a:cubicBezTo>
                    <a:pt x="3096" y="358"/>
                    <a:pt x="3168" y="286"/>
                    <a:pt x="3168" y="179"/>
                  </a:cubicBezTo>
                  <a:cubicBezTo>
                    <a:pt x="3168" y="72"/>
                    <a:pt x="3084" y="1"/>
                    <a:pt x="29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8934;p76">
              <a:extLst>
                <a:ext uri="{FF2B5EF4-FFF2-40B4-BE49-F238E27FC236}">
                  <a16:creationId xmlns:a16="http://schemas.microsoft.com/office/drawing/2014/main" id="{4C4EDBAB-6B1C-5D85-D12A-B880AC92E36B}"/>
                </a:ext>
              </a:extLst>
            </p:cNvPr>
            <p:cNvSpPr/>
            <p:nvPr/>
          </p:nvSpPr>
          <p:spPr>
            <a:xfrm>
              <a:off x="1444060" y="3614747"/>
              <a:ext cx="100917" cy="11404"/>
            </a:xfrm>
            <a:custGeom>
              <a:avLst/>
              <a:gdLst/>
              <a:ahLst/>
              <a:cxnLst/>
              <a:rect l="l" t="t" r="r" b="b"/>
              <a:pathLst>
                <a:path w="3168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74"/>
                    <a:pt x="72" y="358"/>
                    <a:pt x="179" y="358"/>
                  </a:cubicBezTo>
                  <a:lnTo>
                    <a:pt x="2989" y="358"/>
                  </a:lnTo>
                  <a:cubicBezTo>
                    <a:pt x="3096" y="358"/>
                    <a:pt x="3168" y="274"/>
                    <a:pt x="3168" y="179"/>
                  </a:cubicBezTo>
                  <a:cubicBezTo>
                    <a:pt x="3168" y="72"/>
                    <a:pt x="3084" y="1"/>
                    <a:pt x="29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8935;p76">
              <a:extLst>
                <a:ext uri="{FF2B5EF4-FFF2-40B4-BE49-F238E27FC236}">
                  <a16:creationId xmlns:a16="http://schemas.microsoft.com/office/drawing/2014/main" id="{E61A4CA7-D6E6-DDE8-25D3-10CAB3F8C3A6}"/>
                </a:ext>
              </a:extLst>
            </p:cNvPr>
            <p:cNvSpPr/>
            <p:nvPr/>
          </p:nvSpPr>
          <p:spPr>
            <a:xfrm>
              <a:off x="1444060" y="3638256"/>
              <a:ext cx="100917" cy="11404"/>
            </a:xfrm>
            <a:custGeom>
              <a:avLst/>
              <a:gdLst/>
              <a:ahLst/>
              <a:cxnLst/>
              <a:rect l="l" t="t" r="r" b="b"/>
              <a:pathLst>
                <a:path w="3168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7"/>
                    <a:pt x="72" y="358"/>
                    <a:pt x="179" y="358"/>
                  </a:cubicBezTo>
                  <a:lnTo>
                    <a:pt x="2989" y="358"/>
                  </a:lnTo>
                  <a:cubicBezTo>
                    <a:pt x="3096" y="358"/>
                    <a:pt x="3168" y="287"/>
                    <a:pt x="3168" y="179"/>
                  </a:cubicBezTo>
                  <a:cubicBezTo>
                    <a:pt x="3168" y="72"/>
                    <a:pt x="3084" y="1"/>
                    <a:pt x="29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8936;p76">
              <a:extLst>
                <a:ext uri="{FF2B5EF4-FFF2-40B4-BE49-F238E27FC236}">
                  <a16:creationId xmlns:a16="http://schemas.microsoft.com/office/drawing/2014/main" id="{C2B62D90-4119-CD7B-A911-486A76C03ED4}"/>
                </a:ext>
              </a:extLst>
            </p:cNvPr>
            <p:cNvSpPr/>
            <p:nvPr/>
          </p:nvSpPr>
          <p:spPr>
            <a:xfrm>
              <a:off x="1371622" y="3459454"/>
              <a:ext cx="70208" cy="57084"/>
            </a:xfrm>
            <a:custGeom>
              <a:avLst/>
              <a:gdLst/>
              <a:ahLst/>
              <a:cxnLst/>
              <a:rect l="l" t="t" r="r" b="b"/>
              <a:pathLst>
                <a:path w="2204" h="1792" extrusionOk="0">
                  <a:moveTo>
                    <a:pt x="1417" y="387"/>
                  </a:moveTo>
                  <a:lnTo>
                    <a:pt x="1417" y="470"/>
                  </a:lnTo>
                  <a:lnTo>
                    <a:pt x="1072" y="768"/>
                  </a:lnTo>
                  <a:lnTo>
                    <a:pt x="905" y="589"/>
                  </a:lnTo>
                  <a:cubicBezTo>
                    <a:pt x="873" y="544"/>
                    <a:pt x="823" y="523"/>
                    <a:pt x="773" y="523"/>
                  </a:cubicBezTo>
                  <a:cubicBezTo>
                    <a:pt x="731" y="523"/>
                    <a:pt x="688" y="538"/>
                    <a:pt x="655" y="566"/>
                  </a:cubicBezTo>
                  <a:cubicBezTo>
                    <a:pt x="584" y="625"/>
                    <a:pt x="584" y="744"/>
                    <a:pt x="632" y="827"/>
                  </a:cubicBezTo>
                  <a:lnTo>
                    <a:pt x="917" y="1125"/>
                  </a:lnTo>
                  <a:cubicBezTo>
                    <a:pt x="953" y="1161"/>
                    <a:pt x="989" y="1185"/>
                    <a:pt x="1048" y="1185"/>
                  </a:cubicBezTo>
                  <a:cubicBezTo>
                    <a:pt x="1096" y="1185"/>
                    <a:pt x="1132" y="1161"/>
                    <a:pt x="1167" y="1137"/>
                  </a:cubicBezTo>
                  <a:lnTo>
                    <a:pt x="1429" y="923"/>
                  </a:lnTo>
                  <a:lnTo>
                    <a:pt x="1417" y="1447"/>
                  </a:lnTo>
                  <a:lnTo>
                    <a:pt x="358" y="1447"/>
                  </a:lnTo>
                  <a:lnTo>
                    <a:pt x="358" y="387"/>
                  </a:lnTo>
                  <a:close/>
                  <a:moveTo>
                    <a:pt x="2007" y="1"/>
                  </a:moveTo>
                  <a:cubicBezTo>
                    <a:pt x="1966" y="1"/>
                    <a:pt x="1925" y="17"/>
                    <a:pt x="1894" y="54"/>
                  </a:cubicBezTo>
                  <a:lnTo>
                    <a:pt x="1727" y="185"/>
                  </a:lnTo>
                  <a:cubicBezTo>
                    <a:pt x="1679" y="89"/>
                    <a:pt x="1596" y="30"/>
                    <a:pt x="1489" y="30"/>
                  </a:cubicBezTo>
                  <a:lnTo>
                    <a:pt x="263" y="30"/>
                  </a:lnTo>
                  <a:cubicBezTo>
                    <a:pt x="120" y="30"/>
                    <a:pt x="1" y="149"/>
                    <a:pt x="1" y="304"/>
                  </a:cubicBezTo>
                  <a:lnTo>
                    <a:pt x="1" y="1518"/>
                  </a:lnTo>
                  <a:cubicBezTo>
                    <a:pt x="1" y="1673"/>
                    <a:pt x="120" y="1792"/>
                    <a:pt x="263" y="1792"/>
                  </a:cubicBezTo>
                  <a:lnTo>
                    <a:pt x="1489" y="1792"/>
                  </a:lnTo>
                  <a:cubicBezTo>
                    <a:pt x="1632" y="1792"/>
                    <a:pt x="1751" y="1673"/>
                    <a:pt x="1751" y="1518"/>
                  </a:cubicBezTo>
                  <a:lnTo>
                    <a:pt x="1751" y="613"/>
                  </a:lnTo>
                  <a:lnTo>
                    <a:pt x="2108" y="304"/>
                  </a:lnTo>
                  <a:cubicBezTo>
                    <a:pt x="2203" y="256"/>
                    <a:pt x="2203" y="137"/>
                    <a:pt x="2144" y="65"/>
                  </a:cubicBezTo>
                  <a:cubicBezTo>
                    <a:pt x="2111" y="26"/>
                    <a:pt x="2059" y="1"/>
                    <a:pt x="200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8937;p76">
              <a:extLst>
                <a:ext uri="{FF2B5EF4-FFF2-40B4-BE49-F238E27FC236}">
                  <a16:creationId xmlns:a16="http://schemas.microsoft.com/office/drawing/2014/main" id="{8825A194-7918-E3E3-416C-E1C87286EAE1}"/>
                </a:ext>
              </a:extLst>
            </p:cNvPr>
            <p:cNvSpPr/>
            <p:nvPr/>
          </p:nvSpPr>
          <p:spPr>
            <a:xfrm>
              <a:off x="1371622" y="3532434"/>
              <a:ext cx="70208" cy="56543"/>
            </a:xfrm>
            <a:custGeom>
              <a:avLst/>
              <a:gdLst/>
              <a:ahLst/>
              <a:cxnLst/>
              <a:rect l="l" t="t" r="r" b="b"/>
              <a:pathLst>
                <a:path w="2204" h="1775" extrusionOk="0">
                  <a:moveTo>
                    <a:pt x="1417" y="382"/>
                  </a:moveTo>
                  <a:lnTo>
                    <a:pt x="1417" y="465"/>
                  </a:lnTo>
                  <a:lnTo>
                    <a:pt x="1072" y="763"/>
                  </a:lnTo>
                  <a:lnTo>
                    <a:pt x="905" y="584"/>
                  </a:lnTo>
                  <a:cubicBezTo>
                    <a:pt x="874" y="547"/>
                    <a:pt x="827" y="529"/>
                    <a:pt x="779" y="529"/>
                  </a:cubicBezTo>
                  <a:cubicBezTo>
                    <a:pt x="734" y="529"/>
                    <a:pt x="690" y="544"/>
                    <a:pt x="655" y="572"/>
                  </a:cubicBezTo>
                  <a:cubicBezTo>
                    <a:pt x="584" y="632"/>
                    <a:pt x="584" y="751"/>
                    <a:pt x="632" y="822"/>
                  </a:cubicBezTo>
                  <a:lnTo>
                    <a:pt x="917" y="1120"/>
                  </a:lnTo>
                  <a:cubicBezTo>
                    <a:pt x="953" y="1168"/>
                    <a:pt x="989" y="1180"/>
                    <a:pt x="1048" y="1180"/>
                  </a:cubicBezTo>
                  <a:cubicBezTo>
                    <a:pt x="1096" y="1180"/>
                    <a:pt x="1132" y="1168"/>
                    <a:pt x="1167" y="1132"/>
                  </a:cubicBezTo>
                  <a:lnTo>
                    <a:pt x="1429" y="930"/>
                  </a:lnTo>
                  <a:lnTo>
                    <a:pt x="1417" y="1430"/>
                  </a:lnTo>
                  <a:lnTo>
                    <a:pt x="358" y="1430"/>
                  </a:lnTo>
                  <a:lnTo>
                    <a:pt x="358" y="382"/>
                  </a:lnTo>
                  <a:close/>
                  <a:moveTo>
                    <a:pt x="2012" y="1"/>
                  </a:moveTo>
                  <a:cubicBezTo>
                    <a:pt x="1969" y="1"/>
                    <a:pt x="1926" y="16"/>
                    <a:pt x="1894" y="49"/>
                  </a:cubicBezTo>
                  <a:lnTo>
                    <a:pt x="1727" y="180"/>
                  </a:lnTo>
                  <a:cubicBezTo>
                    <a:pt x="1679" y="96"/>
                    <a:pt x="1596" y="13"/>
                    <a:pt x="1489" y="13"/>
                  </a:cubicBezTo>
                  <a:lnTo>
                    <a:pt x="263" y="13"/>
                  </a:lnTo>
                  <a:cubicBezTo>
                    <a:pt x="120" y="13"/>
                    <a:pt x="1" y="132"/>
                    <a:pt x="1" y="287"/>
                  </a:cubicBezTo>
                  <a:lnTo>
                    <a:pt x="1" y="1501"/>
                  </a:lnTo>
                  <a:cubicBezTo>
                    <a:pt x="1" y="1656"/>
                    <a:pt x="120" y="1775"/>
                    <a:pt x="263" y="1775"/>
                  </a:cubicBezTo>
                  <a:lnTo>
                    <a:pt x="1489" y="1775"/>
                  </a:lnTo>
                  <a:cubicBezTo>
                    <a:pt x="1632" y="1775"/>
                    <a:pt x="1751" y="1656"/>
                    <a:pt x="1751" y="1501"/>
                  </a:cubicBezTo>
                  <a:lnTo>
                    <a:pt x="1751" y="608"/>
                  </a:lnTo>
                  <a:lnTo>
                    <a:pt x="2108" y="299"/>
                  </a:lnTo>
                  <a:cubicBezTo>
                    <a:pt x="2203" y="239"/>
                    <a:pt x="2203" y="144"/>
                    <a:pt x="2144" y="60"/>
                  </a:cubicBezTo>
                  <a:cubicBezTo>
                    <a:pt x="2111" y="22"/>
                    <a:pt x="2062" y="1"/>
                    <a:pt x="20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8938;p76">
              <a:extLst>
                <a:ext uri="{FF2B5EF4-FFF2-40B4-BE49-F238E27FC236}">
                  <a16:creationId xmlns:a16="http://schemas.microsoft.com/office/drawing/2014/main" id="{2F0F2EEE-3EFC-AE4E-4B53-23A29D4CC412}"/>
                </a:ext>
              </a:extLst>
            </p:cNvPr>
            <p:cNvSpPr/>
            <p:nvPr/>
          </p:nvSpPr>
          <p:spPr>
            <a:xfrm>
              <a:off x="1371622" y="3605254"/>
              <a:ext cx="70208" cy="55810"/>
            </a:xfrm>
            <a:custGeom>
              <a:avLst/>
              <a:gdLst/>
              <a:ahLst/>
              <a:cxnLst/>
              <a:rect l="l" t="t" r="r" b="b"/>
              <a:pathLst>
                <a:path w="2204" h="1752" extrusionOk="0">
                  <a:moveTo>
                    <a:pt x="1417" y="358"/>
                  </a:moveTo>
                  <a:lnTo>
                    <a:pt x="1417" y="489"/>
                  </a:lnTo>
                  <a:lnTo>
                    <a:pt x="1072" y="787"/>
                  </a:lnTo>
                  <a:lnTo>
                    <a:pt x="905" y="608"/>
                  </a:lnTo>
                  <a:cubicBezTo>
                    <a:pt x="874" y="571"/>
                    <a:pt x="827" y="553"/>
                    <a:pt x="779" y="553"/>
                  </a:cubicBezTo>
                  <a:cubicBezTo>
                    <a:pt x="734" y="553"/>
                    <a:pt x="690" y="568"/>
                    <a:pt x="655" y="596"/>
                  </a:cubicBezTo>
                  <a:cubicBezTo>
                    <a:pt x="584" y="644"/>
                    <a:pt x="584" y="775"/>
                    <a:pt x="632" y="846"/>
                  </a:cubicBezTo>
                  <a:lnTo>
                    <a:pt x="917" y="1144"/>
                  </a:lnTo>
                  <a:cubicBezTo>
                    <a:pt x="953" y="1192"/>
                    <a:pt x="989" y="1203"/>
                    <a:pt x="1048" y="1203"/>
                  </a:cubicBezTo>
                  <a:cubicBezTo>
                    <a:pt x="1096" y="1203"/>
                    <a:pt x="1132" y="1192"/>
                    <a:pt x="1167" y="1156"/>
                  </a:cubicBezTo>
                  <a:lnTo>
                    <a:pt x="1429" y="953"/>
                  </a:lnTo>
                  <a:lnTo>
                    <a:pt x="1417" y="1406"/>
                  </a:lnTo>
                  <a:lnTo>
                    <a:pt x="358" y="1406"/>
                  </a:lnTo>
                  <a:lnTo>
                    <a:pt x="358" y="358"/>
                  </a:lnTo>
                  <a:close/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lnTo>
                    <a:pt x="1" y="1489"/>
                  </a:lnTo>
                  <a:cubicBezTo>
                    <a:pt x="1" y="1632"/>
                    <a:pt x="120" y="1751"/>
                    <a:pt x="263" y="1751"/>
                  </a:cubicBezTo>
                  <a:lnTo>
                    <a:pt x="1489" y="1751"/>
                  </a:lnTo>
                  <a:cubicBezTo>
                    <a:pt x="1632" y="1751"/>
                    <a:pt x="1751" y="1632"/>
                    <a:pt x="1751" y="1489"/>
                  </a:cubicBezTo>
                  <a:lnTo>
                    <a:pt x="1751" y="632"/>
                  </a:lnTo>
                  <a:lnTo>
                    <a:pt x="2108" y="322"/>
                  </a:lnTo>
                  <a:cubicBezTo>
                    <a:pt x="2191" y="263"/>
                    <a:pt x="2203" y="144"/>
                    <a:pt x="2132" y="72"/>
                  </a:cubicBezTo>
                  <a:cubicBezTo>
                    <a:pt x="2107" y="47"/>
                    <a:pt x="2062" y="32"/>
                    <a:pt x="2014" y="32"/>
                  </a:cubicBezTo>
                  <a:cubicBezTo>
                    <a:pt x="1972" y="32"/>
                    <a:pt x="1927" y="44"/>
                    <a:pt x="1894" y="72"/>
                  </a:cubicBezTo>
                  <a:lnTo>
                    <a:pt x="1739" y="191"/>
                  </a:lnTo>
                  <a:cubicBezTo>
                    <a:pt x="1715" y="84"/>
                    <a:pt x="1608" y="1"/>
                    <a:pt x="14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5" name="Google Shape;8956;p76">
            <a:extLst>
              <a:ext uri="{FF2B5EF4-FFF2-40B4-BE49-F238E27FC236}">
                <a16:creationId xmlns:a16="http://schemas.microsoft.com/office/drawing/2014/main" id="{64FCE014-D2F5-0D52-353A-B323722763A6}"/>
              </a:ext>
            </a:extLst>
          </p:cNvPr>
          <p:cNvGrpSpPr/>
          <p:nvPr/>
        </p:nvGrpSpPr>
        <p:grpSpPr>
          <a:xfrm>
            <a:off x="2820844" y="3314197"/>
            <a:ext cx="304566" cy="350501"/>
            <a:chOff x="3982553" y="1971730"/>
            <a:chExt cx="304566" cy="350501"/>
          </a:xfrm>
          <a:solidFill>
            <a:schemeClr val="bg1">
              <a:lumMod val="25000"/>
            </a:schemeClr>
          </a:solidFill>
        </p:grpSpPr>
        <p:sp>
          <p:nvSpPr>
            <p:cNvPr id="96" name="Google Shape;8957;p76">
              <a:extLst>
                <a:ext uri="{FF2B5EF4-FFF2-40B4-BE49-F238E27FC236}">
                  <a16:creationId xmlns:a16="http://schemas.microsoft.com/office/drawing/2014/main" id="{71CE245B-954F-0D0F-9ABB-D61DAE70F9F5}"/>
                </a:ext>
              </a:extLst>
            </p:cNvPr>
            <p:cNvSpPr/>
            <p:nvPr/>
          </p:nvSpPr>
          <p:spPr>
            <a:xfrm>
              <a:off x="4037535" y="2176558"/>
              <a:ext cx="196513" cy="145673"/>
            </a:xfrm>
            <a:custGeom>
              <a:avLst/>
              <a:gdLst/>
              <a:ahLst/>
              <a:cxnLst/>
              <a:rect l="l" t="t" r="r" b="b"/>
              <a:pathLst>
                <a:path w="6169" h="4573" extrusionOk="0">
                  <a:moveTo>
                    <a:pt x="1441" y="322"/>
                  </a:moveTo>
                  <a:cubicBezTo>
                    <a:pt x="1584" y="322"/>
                    <a:pt x="1727" y="441"/>
                    <a:pt x="1727" y="595"/>
                  </a:cubicBezTo>
                  <a:lnTo>
                    <a:pt x="1727" y="4251"/>
                  </a:lnTo>
                  <a:lnTo>
                    <a:pt x="1167" y="4251"/>
                  </a:lnTo>
                  <a:lnTo>
                    <a:pt x="1167" y="595"/>
                  </a:lnTo>
                  <a:lnTo>
                    <a:pt x="1156" y="595"/>
                  </a:lnTo>
                  <a:cubicBezTo>
                    <a:pt x="1156" y="453"/>
                    <a:pt x="1275" y="322"/>
                    <a:pt x="1441" y="322"/>
                  </a:cubicBezTo>
                  <a:close/>
                  <a:moveTo>
                    <a:pt x="3061" y="322"/>
                  </a:moveTo>
                  <a:cubicBezTo>
                    <a:pt x="3227" y="322"/>
                    <a:pt x="3346" y="441"/>
                    <a:pt x="3346" y="595"/>
                  </a:cubicBezTo>
                  <a:lnTo>
                    <a:pt x="3346" y="4251"/>
                  </a:lnTo>
                  <a:lnTo>
                    <a:pt x="2799" y="4251"/>
                  </a:lnTo>
                  <a:lnTo>
                    <a:pt x="2799" y="595"/>
                  </a:lnTo>
                  <a:lnTo>
                    <a:pt x="2775" y="595"/>
                  </a:lnTo>
                  <a:cubicBezTo>
                    <a:pt x="2775" y="453"/>
                    <a:pt x="2894" y="322"/>
                    <a:pt x="3061" y="322"/>
                  </a:cubicBezTo>
                  <a:close/>
                  <a:moveTo>
                    <a:pt x="4680" y="322"/>
                  </a:moveTo>
                  <a:cubicBezTo>
                    <a:pt x="4835" y="322"/>
                    <a:pt x="4966" y="441"/>
                    <a:pt x="4966" y="595"/>
                  </a:cubicBezTo>
                  <a:lnTo>
                    <a:pt x="4966" y="4251"/>
                  </a:lnTo>
                  <a:lnTo>
                    <a:pt x="4406" y="4251"/>
                  </a:lnTo>
                  <a:lnTo>
                    <a:pt x="4406" y="595"/>
                  </a:lnTo>
                  <a:cubicBezTo>
                    <a:pt x="4406" y="453"/>
                    <a:pt x="4525" y="322"/>
                    <a:pt x="4680" y="322"/>
                  </a:cubicBezTo>
                  <a:close/>
                  <a:moveTo>
                    <a:pt x="1441" y="0"/>
                  </a:moveTo>
                  <a:cubicBezTo>
                    <a:pt x="1108" y="0"/>
                    <a:pt x="846" y="274"/>
                    <a:pt x="846" y="595"/>
                  </a:cubicBezTo>
                  <a:lnTo>
                    <a:pt x="846" y="4251"/>
                  </a:lnTo>
                  <a:lnTo>
                    <a:pt x="322" y="4251"/>
                  </a:lnTo>
                  <a:lnTo>
                    <a:pt x="322" y="2536"/>
                  </a:lnTo>
                  <a:cubicBezTo>
                    <a:pt x="322" y="2441"/>
                    <a:pt x="251" y="2370"/>
                    <a:pt x="155" y="2370"/>
                  </a:cubicBezTo>
                  <a:cubicBezTo>
                    <a:pt x="72" y="2370"/>
                    <a:pt x="1" y="2441"/>
                    <a:pt x="1" y="2536"/>
                  </a:cubicBezTo>
                  <a:lnTo>
                    <a:pt x="1" y="4405"/>
                  </a:lnTo>
                  <a:cubicBezTo>
                    <a:pt x="1" y="4501"/>
                    <a:pt x="72" y="4572"/>
                    <a:pt x="155" y="4572"/>
                  </a:cubicBezTo>
                  <a:lnTo>
                    <a:pt x="6001" y="4572"/>
                  </a:lnTo>
                  <a:cubicBezTo>
                    <a:pt x="6097" y="4572"/>
                    <a:pt x="6168" y="4501"/>
                    <a:pt x="6168" y="4405"/>
                  </a:cubicBezTo>
                  <a:lnTo>
                    <a:pt x="6168" y="834"/>
                  </a:lnTo>
                  <a:cubicBezTo>
                    <a:pt x="6144" y="750"/>
                    <a:pt x="6073" y="679"/>
                    <a:pt x="5978" y="679"/>
                  </a:cubicBezTo>
                  <a:cubicBezTo>
                    <a:pt x="5894" y="679"/>
                    <a:pt x="5811" y="750"/>
                    <a:pt x="5811" y="834"/>
                  </a:cubicBezTo>
                  <a:lnTo>
                    <a:pt x="5811" y="4251"/>
                  </a:lnTo>
                  <a:lnTo>
                    <a:pt x="5299" y="4251"/>
                  </a:lnTo>
                  <a:lnTo>
                    <a:pt x="5299" y="595"/>
                  </a:lnTo>
                  <a:cubicBezTo>
                    <a:pt x="5299" y="274"/>
                    <a:pt x="5025" y="0"/>
                    <a:pt x="4704" y="0"/>
                  </a:cubicBezTo>
                  <a:cubicBezTo>
                    <a:pt x="4370" y="0"/>
                    <a:pt x="4108" y="274"/>
                    <a:pt x="4108" y="595"/>
                  </a:cubicBezTo>
                  <a:lnTo>
                    <a:pt x="4108" y="4251"/>
                  </a:lnTo>
                  <a:lnTo>
                    <a:pt x="3656" y="4251"/>
                  </a:lnTo>
                  <a:lnTo>
                    <a:pt x="3656" y="595"/>
                  </a:lnTo>
                  <a:cubicBezTo>
                    <a:pt x="3656" y="274"/>
                    <a:pt x="3394" y="0"/>
                    <a:pt x="3061" y="0"/>
                  </a:cubicBezTo>
                  <a:cubicBezTo>
                    <a:pt x="2739" y="0"/>
                    <a:pt x="2465" y="274"/>
                    <a:pt x="2465" y="595"/>
                  </a:cubicBezTo>
                  <a:lnTo>
                    <a:pt x="2465" y="4251"/>
                  </a:lnTo>
                  <a:lnTo>
                    <a:pt x="2037" y="4251"/>
                  </a:lnTo>
                  <a:lnTo>
                    <a:pt x="2037" y="595"/>
                  </a:lnTo>
                  <a:cubicBezTo>
                    <a:pt x="2037" y="274"/>
                    <a:pt x="1763" y="0"/>
                    <a:pt x="14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8958;p76">
              <a:extLst>
                <a:ext uri="{FF2B5EF4-FFF2-40B4-BE49-F238E27FC236}">
                  <a16:creationId xmlns:a16="http://schemas.microsoft.com/office/drawing/2014/main" id="{46F5C5F3-30C5-AAF2-C88A-DE9F6B2401DA}"/>
                </a:ext>
              </a:extLst>
            </p:cNvPr>
            <p:cNvSpPr/>
            <p:nvPr/>
          </p:nvSpPr>
          <p:spPr>
            <a:xfrm>
              <a:off x="3982553" y="1971730"/>
              <a:ext cx="304566" cy="272360"/>
            </a:xfrm>
            <a:custGeom>
              <a:avLst/>
              <a:gdLst/>
              <a:ahLst/>
              <a:cxnLst/>
              <a:rect l="l" t="t" r="r" b="b"/>
              <a:pathLst>
                <a:path w="9561" h="8550" extrusionOk="0">
                  <a:moveTo>
                    <a:pt x="8632" y="346"/>
                  </a:moveTo>
                  <a:cubicBezTo>
                    <a:pt x="8966" y="346"/>
                    <a:pt x="9239" y="632"/>
                    <a:pt x="9239" y="953"/>
                  </a:cubicBezTo>
                  <a:cubicBezTo>
                    <a:pt x="9239" y="1287"/>
                    <a:pt x="8954" y="1572"/>
                    <a:pt x="8632" y="1572"/>
                  </a:cubicBezTo>
                  <a:lnTo>
                    <a:pt x="929" y="1572"/>
                  </a:lnTo>
                  <a:cubicBezTo>
                    <a:pt x="596" y="1572"/>
                    <a:pt x="322" y="1287"/>
                    <a:pt x="322" y="953"/>
                  </a:cubicBezTo>
                  <a:cubicBezTo>
                    <a:pt x="322" y="632"/>
                    <a:pt x="607" y="346"/>
                    <a:pt x="929" y="346"/>
                  </a:cubicBezTo>
                  <a:close/>
                  <a:moveTo>
                    <a:pt x="6787" y="3835"/>
                  </a:moveTo>
                  <a:cubicBezTo>
                    <a:pt x="6811" y="4073"/>
                    <a:pt x="6930" y="4275"/>
                    <a:pt x="7096" y="4442"/>
                  </a:cubicBezTo>
                  <a:lnTo>
                    <a:pt x="2524" y="4442"/>
                  </a:lnTo>
                  <a:cubicBezTo>
                    <a:pt x="2715" y="4275"/>
                    <a:pt x="2822" y="4049"/>
                    <a:pt x="2858" y="3835"/>
                  </a:cubicBezTo>
                  <a:close/>
                  <a:moveTo>
                    <a:pt x="7870" y="1882"/>
                  </a:moveTo>
                  <a:cubicBezTo>
                    <a:pt x="8573" y="1882"/>
                    <a:pt x="9144" y="2453"/>
                    <a:pt x="9144" y="3156"/>
                  </a:cubicBezTo>
                  <a:cubicBezTo>
                    <a:pt x="9168" y="3870"/>
                    <a:pt x="8597" y="4442"/>
                    <a:pt x="7894" y="4442"/>
                  </a:cubicBezTo>
                  <a:lnTo>
                    <a:pt x="7823" y="4442"/>
                  </a:lnTo>
                  <a:cubicBezTo>
                    <a:pt x="7644" y="4406"/>
                    <a:pt x="7477" y="4335"/>
                    <a:pt x="7334" y="4216"/>
                  </a:cubicBezTo>
                  <a:cubicBezTo>
                    <a:pt x="7203" y="4097"/>
                    <a:pt x="7108" y="3918"/>
                    <a:pt x="7096" y="3716"/>
                  </a:cubicBezTo>
                  <a:cubicBezTo>
                    <a:pt x="7084" y="3513"/>
                    <a:pt x="7156" y="3323"/>
                    <a:pt x="7275" y="3192"/>
                  </a:cubicBezTo>
                  <a:cubicBezTo>
                    <a:pt x="7377" y="3070"/>
                    <a:pt x="7523" y="3011"/>
                    <a:pt x="7672" y="3011"/>
                  </a:cubicBezTo>
                  <a:cubicBezTo>
                    <a:pt x="7801" y="3011"/>
                    <a:pt x="7932" y="3056"/>
                    <a:pt x="8037" y="3144"/>
                  </a:cubicBezTo>
                  <a:cubicBezTo>
                    <a:pt x="8108" y="3215"/>
                    <a:pt x="8156" y="3311"/>
                    <a:pt x="8168" y="3418"/>
                  </a:cubicBezTo>
                  <a:cubicBezTo>
                    <a:pt x="8168" y="3513"/>
                    <a:pt x="8132" y="3620"/>
                    <a:pt x="8061" y="3692"/>
                  </a:cubicBezTo>
                  <a:cubicBezTo>
                    <a:pt x="8001" y="3751"/>
                    <a:pt x="8001" y="3858"/>
                    <a:pt x="8073" y="3918"/>
                  </a:cubicBezTo>
                  <a:cubicBezTo>
                    <a:pt x="8101" y="3946"/>
                    <a:pt x="8140" y="3961"/>
                    <a:pt x="8180" y="3961"/>
                  </a:cubicBezTo>
                  <a:cubicBezTo>
                    <a:pt x="8224" y="3961"/>
                    <a:pt x="8268" y="3943"/>
                    <a:pt x="8299" y="3906"/>
                  </a:cubicBezTo>
                  <a:cubicBezTo>
                    <a:pt x="8430" y="3751"/>
                    <a:pt x="8489" y="3573"/>
                    <a:pt x="8477" y="3382"/>
                  </a:cubicBezTo>
                  <a:cubicBezTo>
                    <a:pt x="8466" y="3192"/>
                    <a:pt x="8394" y="3013"/>
                    <a:pt x="8239" y="2894"/>
                  </a:cubicBezTo>
                  <a:cubicBezTo>
                    <a:pt x="8075" y="2746"/>
                    <a:pt x="7872" y="2674"/>
                    <a:pt x="7672" y="2674"/>
                  </a:cubicBezTo>
                  <a:cubicBezTo>
                    <a:pt x="7437" y="2674"/>
                    <a:pt x="7204" y="2773"/>
                    <a:pt x="7037" y="2965"/>
                  </a:cubicBezTo>
                  <a:cubicBezTo>
                    <a:pt x="6906" y="3120"/>
                    <a:pt x="6811" y="3287"/>
                    <a:pt x="6787" y="3489"/>
                  </a:cubicBezTo>
                  <a:lnTo>
                    <a:pt x="2858" y="3489"/>
                  </a:lnTo>
                  <a:cubicBezTo>
                    <a:pt x="2822" y="3287"/>
                    <a:pt x="2751" y="3120"/>
                    <a:pt x="2596" y="2965"/>
                  </a:cubicBezTo>
                  <a:cubicBezTo>
                    <a:pt x="2453" y="2799"/>
                    <a:pt x="2239" y="2692"/>
                    <a:pt x="2000" y="2680"/>
                  </a:cubicBezTo>
                  <a:cubicBezTo>
                    <a:pt x="1985" y="2679"/>
                    <a:pt x="1970" y="2678"/>
                    <a:pt x="1954" y="2678"/>
                  </a:cubicBezTo>
                  <a:cubicBezTo>
                    <a:pt x="1754" y="2678"/>
                    <a:pt x="1547" y="2750"/>
                    <a:pt x="1381" y="2894"/>
                  </a:cubicBezTo>
                  <a:cubicBezTo>
                    <a:pt x="1227" y="3025"/>
                    <a:pt x="1155" y="3192"/>
                    <a:pt x="1143" y="3382"/>
                  </a:cubicBezTo>
                  <a:cubicBezTo>
                    <a:pt x="1119" y="3573"/>
                    <a:pt x="1203" y="3751"/>
                    <a:pt x="1322" y="3906"/>
                  </a:cubicBezTo>
                  <a:cubicBezTo>
                    <a:pt x="1355" y="3939"/>
                    <a:pt x="1402" y="3957"/>
                    <a:pt x="1447" y="3957"/>
                  </a:cubicBezTo>
                  <a:cubicBezTo>
                    <a:pt x="1485" y="3957"/>
                    <a:pt x="1521" y="3945"/>
                    <a:pt x="1548" y="3918"/>
                  </a:cubicBezTo>
                  <a:cubicBezTo>
                    <a:pt x="1596" y="3858"/>
                    <a:pt x="1619" y="3751"/>
                    <a:pt x="1560" y="3692"/>
                  </a:cubicBezTo>
                  <a:cubicBezTo>
                    <a:pt x="1488" y="3620"/>
                    <a:pt x="1453" y="3513"/>
                    <a:pt x="1453" y="3418"/>
                  </a:cubicBezTo>
                  <a:cubicBezTo>
                    <a:pt x="1453" y="3311"/>
                    <a:pt x="1512" y="3204"/>
                    <a:pt x="1584" y="3144"/>
                  </a:cubicBezTo>
                  <a:cubicBezTo>
                    <a:pt x="1682" y="3068"/>
                    <a:pt x="1800" y="3012"/>
                    <a:pt x="1937" y="3012"/>
                  </a:cubicBezTo>
                  <a:cubicBezTo>
                    <a:pt x="1950" y="3012"/>
                    <a:pt x="1963" y="3012"/>
                    <a:pt x="1977" y="3013"/>
                  </a:cubicBezTo>
                  <a:cubicBezTo>
                    <a:pt x="2120" y="3025"/>
                    <a:pt x="2239" y="3085"/>
                    <a:pt x="2346" y="3192"/>
                  </a:cubicBezTo>
                  <a:cubicBezTo>
                    <a:pt x="2608" y="3489"/>
                    <a:pt x="2584" y="3954"/>
                    <a:pt x="2286" y="4216"/>
                  </a:cubicBezTo>
                  <a:cubicBezTo>
                    <a:pt x="2155" y="4335"/>
                    <a:pt x="1977" y="4406"/>
                    <a:pt x="1798" y="4442"/>
                  </a:cubicBezTo>
                  <a:lnTo>
                    <a:pt x="1727" y="4442"/>
                  </a:lnTo>
                  <a:cubicBezTo>
                    <a:pt x="1024" y="4442"/>
                    <a:pt x="441" y="3858"/>
                    <a:pt x="441" y="3156"/>
                  </a:cubicBezTo>
                  <a:cubicBezTo>
                    <a:pt x="441" y="2465"/>
                    <a:pt x="1024" y="1882"/>
                    <a:pt x="1727" y="1882"/>
                  </a:cubicBezTo>
                  <a:close/>
                  <a:moveTo>
                    <a:pt x="7537" y="4763"/>
                  </a:moveTo>
                  <a:lnTo>
                    <a:pt x="7537" y="5573"/>
                  </a:lnTo>
                  <a:lnTo>
                    <a:pt x="2036" y="5573"/>
                  </a:lnTo>
                  <a:lnTo>
                    <a:pt x="2036" y="4763"/>
                  </a:lnTo>
                  <a:close/>
                  <a:moveTo>
                    <a:pt x="929" y="1"/>
                  </a:moveTo>
                  <a:cubicBezTo>
                    <a:pt x="417" y="1"/>
                    <a:pt x="0" y="418"/>
                    <a:pt x="0" y="941"/>
                  </a:cubicBezTo>
                  <a:cubicBezTo>
                    <a:pt x="0" y="1418"/>
                    <a:pt x="357" y="1811"/>
                    <a:pt x="798" y="1870"/>
                  </a:cubicBezTo>
                  <a:cubicBezTo>
                    <a:pt x="393" y="2168"/>
                    <a:pt x="143" y="2620"/>
                    <a:pt x="143" y="3144"/>
                  </a:cubicBezTo>
                  <a:cubicBezTo>
                    <a:pt x="143" y="4013"/>
                    <a:pt x="834" y="4728"/>
                    <a:pt x="1691" y="4739"/>
                  </a:cubicBezTo>
                  <a:lnTo>
                    <a:pt x="1703" y="4739"/>
                  </a:lnTo>
                  <a:lnTo>
                    <a:pt x="1703" y="5704"/>
                  </a:lnTo>
                  <a:lnTo>
                    <a:pt x="1703" y="8383"/>
                  </a:lnTo>
                  <a:cubicBezTo>
                    <a:pt x="1703" y="8478"/>
                    <a:pt x="1786" y="8549"/>
                    <a:pt x="1869" y="8549"/>
                  </a:cubicBezTo>
                  <a:cubicBezTo>
                    <a:pt x="1965" y="8549"/>
                    <a:pt x="2036" y="8478"/>
                    <a:pt x="2036" y="8383"/>
                  </a:cubicBezTo>
                  <a:lnTo>
                    <a:pt x="2036" y="5894"/>
                  </a:lnTo>
                  <a:lnTo>
                    <a:pt x="7537" y="5894"/>
                  </a:lnTo>
                  <a:lnTo>
                    <a:pt x="7537" y="6692"/>
                  </a:lnTo>
                  <a:cubicBezTo>
                    <a:pt x="7537" y="6775"/>
                    <a:pt x="7620" y="6847"/>
                    <a:pt x="7704" y="6847"/>
                  </a:cubicBezTo>
                  <a:cubicBezTo>
                    <a:pt x="7799" y="6847"/>
                    <a:pt x="7870" y="6775"/>
                    <a:pt x="7870" y="6692"/>
                  </a:cubicBezTo>
                  <a:lnTo>
                    <a:pt x="7870" y="5740"/>
                  </a:lnTo>
                  <a:lnTo>
                    <a:pt x="7870" y="4763"/>
                  </a:lnTo>
                  <a:lnTo>
                    <a:pt x="7918" y="4763"/>
                  </a:lnTo>
                  <a:cubicBezTo>
                    <a:pt x="7930" y="4763"/>
                    <a:pt x="7942" y="4763"/>
                    <a:pt x="7954" y="4751"/>
                  </a:cubicBezTo>
                  <a:cubicBezTo>
                    <a:pt x="8823" y="4728"/>
                    <a:pt x="9501" y="4025"/>
                    <a:pt x="9501" y="3156"/>
                  </a:cubicBezTo>
                  <a:cubicBezTo>
                    <a:pt x="9489" y="2644"/>
                    <a:pt x="9228" y="2168"/>
                    <a:pt x="8823" y="1870"/>
                  </a:cubicBezTo>
                  <a:cubicBezTo>
                    <a:pt x="9251" y="1775"/>
                    <a:pt x="9561" y="1406"/>
                    <a:pt x="9561" y="941"/>
                  </a:cubicBezTo>
                  <a:cubicBezTo>
                    <a:pt x="9561" y="418"/>
                    <a:pt x="9144" y="1"/>
                    <a:pt x="86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47" name="Elemento grafico 46" descr="Avviso con riempimento a tinta unita">
            <a:extLst>
              <a:ext uri="{FF2B5EF4-FFF2-40B4-BE49-F238E27FC236}">
                <a16:creationId xmlns:a16="http://schemas.microsoft.com/office/drawing/2014/main" id="{22D1E241-C688-A5C5-BBB8-591DBC78E4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66190" y="875415"/>
            <a:ext cx="546367" cy="546367"/>
          </a:xfrm>
          <a:prstGeom prst="rect">
            <a:avLst/>
          </a:prstGeom>
        </p:spPr>
      </p:pic>
      <p:sp>
        <p:nvSpPr>
          <p:cNvPr id="48" name="CasellaDiTesto 47">
            <a:extLst>
              <a:ext uri="{FF2B5EF4-FFF2-40B4-BE49-F238E27FC236}">
                <a16:creationId xmlns:a16="http://schemas.microsoft.com/office/drawing/2014/main" id="{C2D171AD-1DC2-A06C-2869-CC15D419DC9F}"/>
              </a:ext>
            </a:extLst>
          </p:cNvPr>
          <p:cNvSpPr txBox="1"/>
          <p:nvPr/>
        </p:nvSpPr>
        <p:spPr>
          <a:xfrm>
            <a:off x="7021085" y="691157"/>
            <a:ext cx="16426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800" dirty="0">
                <a:solidFill>
                  <a:srgbClr val="FF0000"/>
                </a:solidFill>
                <a:latin typeface="Albert Sans"/>
              </a:rPr>
              <a:t>Mancanza del codice identificativo nel fascicolo d’infortunio per un veloce accoppiamento fascicolo - notifica</a:t>
            </a:r>
          </a:p>
        </p:txBody>
      </p:sp>
      <p:sp>
        <p:nvSpPr>
          <p:cNvPr id="49" name="Rettangolo con angoli arrotondati 48">
            <a:extLst>
              <a:ext uri="{FF2B5EF4-FFF2-40B4-BE49-F238E27FC236}">
                <a16:creationId xmlns:a16="http://schemas.microsoft.com/office/drawing/2014/main" id="{A544EA78-C439-95AC-A403-EA461A996C96}"/>
              </a:ext>
            </a:extLst>
          </p:cNvPr>
          <p:cNvSpPr/>
          <p:nvPr/>
        </p:nvSpPr>
        <p:spPr>
          <a:xfrm>
            <a:off x="7021085" y="681891"/>
            <a:ext cx="1642624" cy="605519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825469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FF93AB-F035-CB51-810F-B698A81FE6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236;p33">
            <a:extLst>
              <a:ext uri="{FF2B5EF4-FFF2-40B4-BE49-F238E27FC236}">
                <a16:creationId xmlns:a16="http://schemas.microsoft.com/office/drawing/2014/main" id="{F5C072D0-FC38-3F6C-198D-A2F2DB20C7B2}"/>
              </a:ext>
            </a:extLst>
          </p:cNvPr>
          <p:cNvSpPr txBox="1">
            <a:spLocks/>
          </p:cNvSpPr>
          <p:nvPr/>
        </p:nvSpPr>
        <p:spPr>
          <a:xfrm>
            <a:off x="3945785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/>
            <a:r>
              <a:rPr lang="it-IT" sz="1050" i="1" dirty="0"/>
              <a:t>Lorenza Patrone</a:t>
            </a:r>
          </a:p>
          <a:p>
            <a:pPr marL="0" indent="0"/>
            <a:endParaRPr lang="it-IT" dirty="0"/>
          </a:p>
        </p:txBody>
      </p:sp>
      <p:sp>
        <p:nvSpPr>
          <p:cNvPr id="6" name="Google Shape;236;p33">
            <a:extLst>
              <a:ext uri="{FF2B5EF4-FFF2-40B4-BE49-F238E27FC236}">
                <a16:creationId xmlns:a16="http://schemas.microsoft.com/office/drawing/2014/main" id="{03E8DDAD-EB21-A7EA-CA39-5D83D9C23E77}"/>
              </a:ext>
            </a:extLst>
          </p:cNvPr>
          <p:cNvSpPr txBox="1">
            <a:spLocks/>
          </p:cNvSpPr>
          <p:nvPr/>
        </p:nvSpPr>
        <p:spPr>
          <a:xfrm>
            <a:off x="292052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l"/>
            <a:r>
              <a:rPr lang="it-IT" sz="1050" i="1" dirty="0"/>
              <a:t>2 Dicembre 2024</a:t>
            </a:r>
          </a:p>
          <a:p>
            <a:pPr marL="0" indent="0"/>
            <a:endParaRPr lang="it-IT" dirty="0"/>
          </a:p>
        </p:txBody>
      </p:sp>
      <p:sp>
        <p:nvSpPr>
          <p:cNvPr id="9" name="Google Shape;236;p33">
            <a:extLst>
              <a:ext uri="{FF2B5EF4-FFF2-40B4-BE49-F238E27FC236}">
                <a16:creationId xmlns:a16="http://schemas.microsoft.com/office/drawing/2014/main" id="{057222CB-1B21-31AC-44E2-A271BB62C50F}"/>
              </a:ext>
            </a:extLst>
          </p:cNvPr>
          <p:cNvSpPr txBox="1">
            <a:spLocks/>
          </p:cNvSpPr>
          <p:nvPr/>
        </p:nvSpPr>
        <p:spPr>
          <a:xfrm>
            <a:off x="3789661" y="175508"/>
            <a:ext cx="1564678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/>
            <a:r>
              <a:rPr lang="it-IT" sz="1050" i="1" dirty="0"/>
              <a:t>Politecnico di Torino</a:t>
            </a:r>
          </a:p>
          <a:p>
            <a:pPr marL="0" indent="0"/>
            <a:endParaRPr lang="it-IT" dirty="0"/>
          </a:p>
        </p:txBody>
      </p:sp>
      <p:sp>
        <p:nvSpPr>
          <p:cNvPr id="10" name="Google Shape;236;p33">
            <a:extLst>
              <a:ext uri="{FF2B5EF4-FFF2-40B4-BE49-F238E27FC236}">
                <a16:creationId xmlns:a16="http://schemas.microsoft.com/office/drawing/2014/main" id="{19BE36FD-0AA7-3205-DEF8-4688EE63F195}"/>
              </a:ext>
            </a:extLst>
          </p:cNvPr>
          <p:cNvSpPr txBox="1">
            <a:spLocks/>
          </p:cNvSpPr>
          <p:nvPr/>
        </p:nvSpPr>
        <p:spPr>
          <a:xfrm>
            <a:off x="5789146" y="174553"/>
            <a:ext cx="3112741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r"/>
            <a:r>
              <a:rPr lang="it-IT" sz="1050" i="1" dirty="0"/>
              <a:t>Corso di Laurea Magistrale in Ingegneria Edile</a:t>
            </a:r>
          </a:p>
          <a:p>
            <a:pPr marL="0" indent="0"/>
            <a:endParaRPr lang="it-IT" dirty="0"/>
          </a:p>
        </p:txBody>
      </p:sp>
      <p:sp>
        <p:nvSpPr>
          <p:cNvPr id="11" name="Google Shape;236;p33">
            <a:extLst>
              <a:ext uri="{FF2B5EF4-FFF2-40B4-BE49-F238E27FC236}">
                <a16:creationId xmlns:a16="http://schemas.microsoft.com/office/drawing/2014/main" id="{F4686868-64DB-C62B-3BED-E3932351D558}"/>
              </a:ext>
            </a:extLst>
          </p:cNvPr>
          <p:cNvSpPr txBox="1">
            <a:spLocks/>
          </p:cNvSpPr>
          <p:nvPr/>
        </p:nvSpPr>
        <p:spPr>
          <a:xfrm>
            <a:off x="7649457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r"/>
            <a:r>
              <a:rPr lang="it-IT" sz="1050" i="1" dirty="0"/>
              <a:t>10</a:t>
            </a:r>
          </a:p>
          <a:p>
            <a:pPr marL="0" indent="0"/>
            <a:endParaRPr lang="it-IT" dirty="0"/>
          </a:p>
        </p:txBody>
      </p:sp>
      <p:sp>
        <p:nvSpPr>
          <p:cNvPr id="7" name="Google Shape;387;p42">
            <a:extLst>
              <a:ext uri="{FF2B5EF4-FFF2-40B4-BE49-F238E27FC236}">
                <a16:creationId xmlns:a16="http://schemas.microsoft.com/office/drawing/2014/main" id="{19E904BD-5BF0-AC58-C0AF-57F7A81900B7}"/>
              </a:ext>
            </a:extLst>
          </p:cNvPr>
          <p:cNvSpPr txBox="1">
            <a:spLocks/>
          </p:cNvSpPr>
          <p:nvPr/>
        </p:nvSpPr>
        <p:spPr>
          <a:xfrm>
            <a:off x="1164239" y="3130317"/>
            <a:ext cx="1434971" cy="674284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it-IT" b="1" dirty="0">
                <a:solidFill>
                  <a:schemeClr val="dk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bert Sans Medium"/>
              </a:rPr>
              <a:t>Numero previsto di imprese</a:t>
            </a:r>
          </a:p>
        </p:txBody>
      </p:sp>
      <p:sp>
        <p:nvSpPr>
          <p:cNvPr id="8" name="Google Shape;388;p42">
            <a:extLst>
              <a:ext uri="{FF2B5EF4-FFF2-40B4-BE49-F238E27FC236}">
                <a16:creationId xmlns:a16="http://schemas.microsoft.com/office/drawing/2014/main" id="{D5C3AB8B-B241-C126-C73B-9F617B4B8C9F}"/>
              </a:ext>
            </a:extLst>
          </p:cNvPr>
          <p:cNvSpPr txBox="1">
            <a:spLocks/>
          </p:cNvSpPr>
          <p:nvPr/>
        </p:nvSpPr>
        <p:spPr>
          <a:xfrm>
            <a:off x="5349914" y="3152712"/>
            <a:ext cx="1105196" cy="602392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it-IT" b="1" dirty="0">
                <a:solidFill>
                  <a:schemeClr val="dk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bert Sans Medium"/>
              </a:rPr>
              <a:t>Categoria dell’opera</a:t>
            </a:r>
          </a:p>
        </p:txBody>
      </p:sp>
      <p:sp>
        <p:nvSpPr>
          <p:cNvPr id="12" name="Google Shape;389;p42">
            <a:extLst>
              <a:ext uri="{FF2B5EF4-FFF2-40B4-BE49-F238E27FC236}">
                <a16:creationId xmlns:a16="http://schemas.microsoft.com/office/drawing/2014/main" id="{EBFA9A99-6FA6-67EA-D5F5-18F38F6B7C98}"/>
              </a:ext>
            </a:extLst>
          </p:cNvPr>
          <p:cNvSpPr txBox="1">
            <a:spLocks/>
          </p:cNvSpPr>
          <p:nvPr/>
        </p:nvSpPr>
        <p:spPr>
          <a:xfrm>
            <a:off x="1134369" y="1708697"/>
            <a:ext cx="1610857" cy="674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it-IT" dirty="0">
                <a:solidFill>
                  <a:schemeClr val="dk1"/>
                </a:solidFill>
                <a:latin typeface="Albert Sans Medium"/>
                <a:sym typeface="Albert Sans Medium"/>
              </a:rPr>
              <a:t>Codice identificativo</a:t>
            </a:r>
          </a:p>
        </p:txBody>
      </p:sp>
      <p:sp>
        <p:nvSpPr>
          <p:cNvPr id="13" name="Google Shape;390;p42">
            <a:extLst>
              <a:ext uri="{FF2B5EF4-FFF2-40B4-BE49-F238E27FC236}">
                <a16:creationId xmlns:a16="http://schemas.microsoft.com/office/drawing/2014/main" id="{AD747C04-FC9A-3CA5-9775-A839F3CA7F0B}"/>
              </a:ext>
            </a:extLst>
          </p:cNvPr>
          <p:cNvSpPr txBox="1">
            <a:spLocks/>
          </p:cNvSpPr>
          <p:nvPr/>
        </p:nvSpPr>
        <p:spPr>
          <a:xfrm>
            <a:off x="3285916" y="1815825"/>
            <a:ext cx="1905900" cy="443796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it-IT" dirty="0">
                <a:solidFill>
                  <a:schemeClr val="dk1"/>
                </a:solidFill>
                <a:latin typeface="Albert Sans Medium"/>
              </a:rPr>
              <a:t>Comune</a:t>
            </a:r>
          </a:p>
        </p:txBody>
      </p:sp>
      <p:sp>
        <p:nvSpPr>
          <p:cNvPr id="14" name="Google Shape;391;p42">
            <a:extLst>
              <a:ext uri="{FF2B5EF4-FFF2-40B4-BE49-F238E27FC236}">
                <a16:creationId xmlns:a16="http://schemas.microsoft.com/office/drawing/2014/main" id="{CDDAEBF8-A7A2-F2D1-D9F5-3C60D18E07AC}"/>
              </a:ext>
            </a:extLst>
          </p:cNvPr>
          <p:cNvSpPr txBox="1">
            <a:spLocks/>
          </p:cNvSpPr>
          <p:nvPr/>
        </p:nvSpPr>
        <p:spPr>
          <a:xfrm>
            <a:off x="5342123" y="1657355"/>
            <a:ext cx="1129628" cy="603988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it-IT" dirty="0">
                <a:solidFill>
                  <a:schemeClr val="dk1"/>
                </a:solidFill>
                <a:latin typeface="Albert Sans Medium"/>
              </a:rPr>
              <a:t>Data notifica</a:t>
            </a:r>
          </a:p>
        </p:txBody>
      </p:sp>
      <p:sp>
        <p:nvSpPr>
          <p:cNvPr id="15" name="Google Shape;392;p42">
            <a:extLst>
              <a:ext uri="{FF2B5EF4-FFF2-40B4-BE49-F238E27FC236}">
                <a16:creationId xmlns:a16="http://schemas.microsoft.com/office/drawing/2014/main" id="{79DE9C0E-7902-7CDB-1F66-5F81E166C64A}"/>
              </a:ext>
            </a:extLst>
          </p:cNvPr>
          <p:cNvSpPr txBox="1">
            <a:spLocks/>
          </p:cNvSpPr>
          <p:nvPr/>
        </p:nvSpPr>
        <p:spPr>
          <a:xfrm>
            <a:off x="3300615" y="3117875"/>
            <a:ext cx="1379861" cy="645249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it-IT" b="1" dirty="0">
                <a:solidFill>
                  <a:schemeClr val="dk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bert Sans Medium"/>
              </a:rPr>
              <a:t>Natura dell’opera</a:t>
            </a:r>
          </a:p>
        </p:txBody>
      </p:sp>
      <p:sp>
        <p:nvSpPr>
          <p:cNvPr id="16" name="Google Shape;393;p42">
            <a:extLst>
              <a:ext uri="{FF2B5EF4-FFF2-40B4-BE49-F238E27FC236}">
                <a16:creationId xmlns:a16="http://schemas.microsoft.com/office/drawing/2014/main" id="{6CFFDB53-2CA7-7233-4CE6-1F51C842B31A}"/>
              </a:ext>
            </a:extLst>
          </p:cNvPr>
          <p:cNvSpPr txBox="1">
            <a:spLocks/>
          </p:cNvSpPr>
          <p:nvPr/>
        </p:nvSpPr>
        <p:spPr>
          <a:xfrm>
            <a:off x="720000" y="613509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it-IT" sz="3500" dirty="0">
                <a:solidFill>
                  <a:schemeClr val="dk1"/>
                </a:solidFill>
                <a:latin typeface="Albert Sans SemiBold"/>
                <a:sym typeface="Albert Sans SemiBold"/>
              </a:rPr>
              <a:t>Informazioni raccolte</a:t>
            </a:r>
          </a:p>
        </p:txBody>
      </p:sp>
      <p:sp>
        <p:nvSpPr>
          <p:cNvPr id="23" name="Google Shape;400;p42">
            <a:extLst>
              <a:ext uri="{FF2B5EF4-FFF2-40B4-BE49-F238E27FC236}">
                <a16:creationId xmlns:a16="http://schemas.microsoft.com/office/drawing/2014/main" id="{754F6175-0643-388A-5BF5-D145E926A048}"/>
              </a:ext>
            </a:extLst>
          </p:cNvPr>
          <p:cNvSpPr/>
          <p:nvPr/>
        </p:nvSpPr>
        <p:spPr>
          <a:xfrm>
            <a:off x="4680239" y="1747549"/>
            <a:ext cx="674100" cy="6741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" name="Google Shape;401;p42">
            <a:extLst>
              <a:ext uri="{FF2B5EF4-FFF2-40B4-BE49-F238E27FC236}">
                <a16:creationId xmlns:a16="http://schemas.microsoft.com/office/drawing/2014/main" id="{05049629-4B10-22DF-0AFC-70FAE6FFACCD}"/>
              </a:ext>
            </a:extLst>
          </p:cNvPr>
          <p:cNvSpPr/>
          <p:nvPr/>
        </p:nvSpPr>
        <p:spPr>
          <a:xfrm>
            <a:off x="4680239" y="3135047"/>
            <a:ext cx="674100" cy="6741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" name="Google Shape;402;p42">
            <a:extLst>
              <a:ext uri="{FF2B5EF4-FFF2-40B4-BE49-F238E27FC236}">
                <a16:creationId xmlns:a16="http://schemas.microsoft.com/office/drawing/2014/main" id="{DC103AC0-3370-14A2-40DB-E676FDB4AA1E}"/>
              </a:ext>
            </a:extLst>
          </p:cNvPr>
          <p:cNvSpPr/>
          <p:nvPr/>
        </p:nvSpPr>
        <p:spPr>
          <a:xfrm>
            <a:off x="2611816" y="1747549"/>
            <a:ext cx="674100" cy="6741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" name="Google Shape;403;p42">
            <a:extLst>
              <a:ext uri="{FF2B5EF4-FFF2-40B4-BE49-F238E27FC236}">
                <a16:creationId xmlns:a16="http://schemas.microsoft.com/office/drawing/2014/main" id="{023CA54C-98AD-1CBD-1291-63EB0180661A}"/>
              </a:ext>
            </a:extLst>
          </p:cNvPr>
          <p:cNvSpPr/>
          <p:nvPr/>
        </p:nvSpPr>
        <p:spPr>
          <a:xfrm>
            <a:off x="2626751" y="3130317"/>
            <a:ext cx="674100" cy="6741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" name="Google Shape;404;p42">
            <a:extLst>
              <a:ext uri="{FF2B5EF4-FFF2-40B4-BE49-F238E27FC236}">
                <a16:creationId xmlns:a16="http://schemas.microsoft.com/office/drawing/2014/main" id="{C6DDCF95-E495-93B7-2210-408CB71F98AE}"/>
              </a:ext>
            </a:extLst>
          </p:cNvPr>
          <p:cNvSpPr/>
          <p:nvPr/>
        </p:nvSpPr>
        <p:spPr>
          <a:xfrm>
            <a:off x="490139" y="1747549"/>
            <a:ext cx="674100" cy="6741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8" name="Google Shape;405;p42">
            <a:extLst>
              <a:ext uri="{FF2B5EF4-FFF2-40B4-BE49-F238E27FC236}">
                <a16:creationId xmlns:a16="http://schemas.microsoft.com/office/drawing/2014/main" id="{1B3D1287-D57C-D644-5161-D974E9D9BEB9}"/>
              </a:ext>
            </a:extLst>
          </p:cNvPr>
          <p:cNvSpPr/>
          <p:nvPr/>
        </p:nvSpPr>
        <p:spPr>
          <a:xfrm>
            <a:off x="490139" y="3130317"/>
            <a:ext cx="674100" cy="6741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3" name="Google Shape;9892;p77">
            <a:extLst>
              <a:ext uri="{FF2B5EF4-FFF2-40B4-BE49-F238E27FC236}">
                <a16:creationId xmlns:a16="http://schemas.microsoft.com/office/drawing/2014/main" id="{C629BAD4-7596-FA61-5283-7DCEADB703FC}"/>
              </a:ext>
            </a:extLst>
          </p:cNvPr>
          <p:cNvGrpSpPr/>
          <p:nvPr/>
        </p:nvGrpSpPr>
        <p:grpSpPr>
          <a:xfrm>
            <a:off x="4806018" y="1916082"/>
            <a:ext cx="422542" cy="342973"/>
            <a:chOff x="2165809" y="3811059"/>
            <a:chExt cx="422542" cy="342973"/>
          </a:xfrm>
          <a:solidFill>
            <a:schemeClr val="bg1">
              <a:lumMod val="25000"/>
            </a:schemeClr>
          </a:solidFill>
        </p:grpSpPr>
        <p:sp>
          <p:nvSpPr>
            <p:cNvPr id="64" name="Google Shape;9893;p77">
              <a:extLst>
                <a:ext uri="{FF2B5EF4-FFF2-40B4-BE49-F238E27FC236}">
                  <a16:creationId xmlns:a16="http://schemas.microsoft.com/office/drawing/2014/main" id="{67830DEC-ABEC-648D-2753-3CE4221E1488}"/>
                </a:ext>
              </a:extLst>
            </p:cNvPr>
            <p:cNvSpPr/>
            <p:nvPr/>
          </p:nvSpPr>
          <p:spPr>
            <a:xfrm>
              <a:off x="2165809" y="3811059"/>
              <a:ext cx="422542" cy="342973"/>
            </a:xfrm>
            <a:custGeom>
              <a:avLst/>
              <a:gdLst/>
              <a:ahLst/>
              <a:cxnLst/>
              <a:rect l="l" t="t" r="r" b="b"/>
              <a:pathLst>
                <a:path w="13276" h="10776" extrusionOk="0">
                  <a:moveTo>
                    <a:pt x="2084" y="382"/>
                  </a:moveTo>
                  <a:cubicBezTo>
                    <a:pt x="2084" y="382"/>
                    <a:pt x="2108" y="382"/>
                    <a:pt x="2108" y="406"/>
                  </a:cubicBezTo>
                  <a:lnTo>
                    <a:pt x="2108" y="1239"/>
                  </a:lnTo>
                  <a:cubicBezTo>
                    <a:pt x="2108" y="1239"/>
                    <a:pt x="2108" y="1251"/>
                    <a:pt x="2084" y="1251"/>
                  </a:cubicBezTo>
                  <a:lnTo>
                    <a:pt x="1667" y="1251"/>
                  </a:lnTo>
                  <a:cubicBezTo>
                    <a:pt x="1667" y="1251"/>
                    <a:pt x="1655" y="1251"/>
                    <a:pt x="1655" y="1239"/>
                  </a:cubicBezTo>
                  <a:lnTo>
                    <a:pt x="1655" y="406"/>
                  </a:lnTo>
                  <a:lnTo>
                    <a:pt x="2084" y="382"/>
                  </a:lnTo>
                  <a:close/>
                  <a:moveTo>
                    <a:pt x="11645" y="382"/>
                  </a:moveTo>
                  <a:cubicBezTo>
                    <a:pt x="11645" y="382"/>
                    <a:pt x="11657" y="382"/>
                    <a:pt x="11657" y="406"/>
                  </a:cubicBezTo>
                  <a:lnTo>
                    <a:pt x="11657" y="1239"/>
                  </a:lnTo>
                  <a:cubicBezTo>
                    <a:pt x="11657" y="1239"/>
                    <a:pt x="11657" y="1251"/>
                    <a:pt x="11645" y="1251"/>
                  </a:cubicBezTo>
                  <a:lnTo>
                    <a:pt x="11216" y="1251"/>
                  </a:lnTo>
                  <a:cubicBezTo>
                    <a:pt x="11216" y="1251"/>
                    <a:pt x="11192" y="1251"/>
                    <a:pt x="11192" y="1239"/>
                  </a:cubicBezTo>
                  <a:lnTo>
                    <a:pt x="11192" y="406"/>
                  </a:lnTo>
                  <a:lnTo>
                    <a:pt x="11216" y="406"/>
                  </a:lnTo>
                  <a:lnTo>
                    <a:pt x="11645" y="382"/>
                  </a:lnTo>
                  <a:close/>
                  <a:moveTo>
                    <a:pt x="12478" y="1215"/>
                  </a:moveTo>
                  <a:cubicBezTo>
                    <a:pt x="12716" y="1215"/>
                    <a:pt x="12907" y="1418"/>
                    <a:pt x="12907" y="1656"/>
                  </a:cubicBezTo>
                  <a:lnTo>
                    <a:pt x="12907" y="9954"/>
                  </a:lnTo>
                  <a:cubicBezTo>
                    <a:pt x="12895" y="10193"/>
                    <a:pt x="12704" y="10383"/>
                    <a:pt x="12466" y="10383"/>
                  </a:cubicBezTo>
                  <a:lnTo>
                    <a:pt x="834" y="10383"/>
                  </a:lnTo>
                  <a:cubicBezTo>
                    <a:pt x="596" y="10383"/>
                    <a:pt x="405" y="10193"/>
                    <a:pt x="405" y="9954"/>
                  </a:cubicBezTo>
                  <a:lnTo>
                    <a:pt x="405" y="1656"/>
                  </a:lnTo>
                  <a:cubicBezTo>
                    <a:pt x="405" y="1418"/>
                    <a:pt x="596" y="1215"/>
                    <a:pt x="834" y="1215"/>
                  </a:cubicBezTo>
                  <a:lnTo>
                    <a:pt x="1262" y="1215"/>
                  </a:lnTo>
                  <a:lnTo>
                    <a:pt x="1262" y="1239"/>
                  </a:lnTo>
                  <a:cubicBezTo>
                    <a:pt x="1262" y="1453"/>
                    <a:pt x="1441" y="1632"/>
                    <a:pt x="1667" y="1632"/>
                  </a:cubicBezTo>
                  <a:lnTo>
                    <a:pt x="2084" y="1632"/>
                  </a:lnTo>
                  <a:cubicBezTo>
                    <a:pt x="2310" y="1632"/>
                    <a:pt x="2489" y="1453"/>
                    <a:pt x="2489" y="1239"/>
                  </a:cubicBezTo>
                  <a:lnTo>
                    <a:pt x="2489" y="1215"/>
                  </a:lnTo>
                  <a:lnTo>
                    <a:pt x="10823" y="1215"/>
                  </a:lnTo>
                  <a:lnTo>
                    <a:pt x="10823" y="1239"/>
                  </a:lnTo>
                  <a:cubicBezTo>
                    <a:pt x="10823" y="1453"/>
                    <a:pt x="11002" y="1632"/>
                    <a:pt x="11228" y="1632"/>
                  </a:cubicBezTo>
                  <a:lnTo>
                    <a:pt x="11645" y="1632"/>
                  </a:lnTo>
                  <a:cubicBezTo>
                    <a:pt x="11859" y="1632"/>
                    <a:pt x="12038" y="1453"/>
                    <a:pt x="12038" y="1239"/>
                  </a:cubicBezTo>
                  <a:lnTo>
                    <a:pt x="12038" y="1215"/>
                  </a:lnTo>
                  <a:close/>
                  <a:moveTo>
                    <a:pt x="1655" y="1"/>
                  </a:moveTo>
                  <a:cubicBezTo>
                    <a:pt x="1429" y="1"/>
                    <a:pt x="1251" y="179"/>
                    <a:pt x="1251" y="406"/>
                  </a:cubicBezTo>
                  <a:lnTo>
                    <a:pt x="1251" y="834"/>
                  </a:lnTo>
                  <a:lnTo>
                    <a:pt x="822" y="834"/>
                  </a:lnTo>
                  <a:cubicBezTo>
                    <a:pt x="381" y="834"/>
                    <a:pt x="0" y="1203"/>
                    <a:pt x="0" y="1656"/>
                  </a:cubicBezTo>
                  <a:lnTo>
                    <a:pt x="0" y="9954"/>
                  </a:lnTo>
                  <a:cubicBezTo>
                    <a:pt x="0" y="10395"/>
                    <a:pt x="381" y="10776"/>
                    <a:pt x="822" y="10776"/>
                  </a:cubicBezTo>
                  <a:lnTo>
                    <a:pt x="12442" y="10776"/>
                  </a:lnTo>
                  <a:cubicBezTo>
                    <a:pt x="12895" y="10776"/>
                    <a:pt x="13264" y="10395"/>
                    <a:pt x="13264" y="9954"/>
                  </a:cubicBezTo>
                  <a:lnTo>
                    <a:pt x="13264" y="1656"/>
                  </a:lnTo>
                  <a:cubicBezTo>
                    <a:pt x="13276" y="1203"/>
                    <a:pt x="12907" y="834"/>
                    <a:pt x="12466" y="834"/>
                  </a:cubicBezTo>
                  <a:lnTo>
                    <a:pt x="12026" y="834"/>
                  </a:lnTo>
                  <a:lnTo>
                    <a:pt x="12026" y="406"/>
                  </a:lnTo>
                  <a:cubicBezTo>
                    <a:pt x="12026" y="179"/>
                    <a:pt x="11847" y="1"/>
                    <a:pt x="11621" y="1"/>
                  </a:cubicBezTo>
                  <a:lnTo>
                    <a:pt x="11216" y="1"/>
                  </a:lnTo>
                  <a:cubicBezTo>
                    <a:pt x="10990" y="1"/>
                    <a:pt x="10811" y="179"/>
                    <a:pt x="10811" y="406"/>
                  </a:cubicBezTo>
                  <a:lnTo>
                    <a:pt x="10811" y="834"/>
                  </a:lnTo>
                  <a:lnTo>
                    <a:pt x="2477" y="834"/>
                  </a:lnTo>
                  <a:lnTo>
                    <a:pt x="2477" y="406"/>
                  </a:lnTo>
                  <a:cubicBezTo>
                    <a:pt x="2477" y="179"/>
                    <a:pt x="2298" y="1"/>
                    <a:pt x="20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9894;p77">
              <a:extLst>
                <a:ext uri="{FF2B5EF4-FFF2-40B4-BE49-F238E27FC236}">
                  <a16:creationId xmlns:a16="http://schemas.microsoft.com/office/drawing/2014/main" id="{5C948FF3-9D72-2F36-0AE6-7C760D3F373F}"/>
                </a:ext>
              </a:extLst>
            </p:cNvPr>
            <p:cNvSpPr/>
            <p:nvPr/>
          </p:nvSpPr>
          <p:spPr>
            <a:xfrm>
              <a:off x="2193085" y="3877387"/>
              <a:ext cx="368753" cy="12158"/>
            </a:xfrm>
            <a:custGeom>
              <a:avLst/>
              <a:gdLst/>
              <a:ahLst/>
              <a:cxnLst/>
              <a:rect l="l" t="t" r="r" b="b"/>
              <a:pathLst>
                <a:path w="11586" h="382" extrusionOk="0">
                  <a:moveTo>
                    <a:pt x="191" y="0"/>
                  </a:moveTo>
                  <a:cubicBezTo>
                    <a:pt x="84" y="0"/>
                    <a:pt x="1" y="84"/>
                    <a:pt x="1" y="191"/>
                  </a:cubicBezTo>
                  <a:cubicBezTo>
                    <a:pt x="1" y="298"/>
                    <a:pt x="84" y="381"/>
                    <a:pt x="191" y="381"/>
                  </a:cubicBezTo>
                  <a:lnTo>
                    <a:pt x="11395" y="381"/>
                  </a:lnTo>
                  <a:cubicBezTo>
                    <a:pt x="11502" y="381"/>
                    <a:pt x="11585" y="298"/>
                    <a:pt x="11585" y="191"/>
                  </a:cubicBezTo>
                  <a:cubicBezTo>
                    <a:pt x="11585" y="84"/>
                    <a:pt x="11502" y="0"/>
                    <a:pt x="1139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9895;p77">
              <a:extLst>
                <a:ext uri="{FF2B5EF4-FFF2-40B4-BE49-F238E27FC236}">
                  <a16:creationId xmlns:a16="http://schemas.microsoft.com/office/drawing/2014/main" id="{EBC07E90-D906-7C23-740E-2D6F0EA61831}"/>
                </a:ext>
              </a:extLst>
            </p:cNvPr>
            <p:cNvSpPr/>
            <p:nvPr/>
          </p:nvSpPr>
          <p:spPr>
            <a:xfrm>
              <a:off x="2212404" y="3930062"/>
              <a:ext cx="51942" cy="12158"/>
            </a:xfrm>
            <a:custGeom>
              <a:avLst/>
              <a:gdLst/>
              <a:ahLst/>
              <a:cxnLst/>
              <a:rect l="l" t="t" r="r" b="b"/>
              <a:pathLst>
                <a:path w="1632" h="382" extrusionOk="0">
                  <a:moveTo>
                    <a:pt x="191" y="0"/>
                  </a:moveTo>
                  <a:cubicBezTo>
                    <a:pt x="84" y="0"/>
                    <a:pt x="1" y="84"/>
                    <a:pt x="1" y="191"/>
                  </a:cubicBezTo>
                  <a:cubicBezTo>
                    <a:pt x="1" y="298"/>
                    <a:pt x="84" y="381"/>
                    <a:pt x="191" y="381"/>
                  </a:cubicBezTo>
                  <a:lnTo>
                    <a:pt x="1442" y="381"/>
                  </a:lnTo>
                  <a:cubicBezTo>
                    <a:pt x="1549" y="381"/>
                    <a:pt x="1632" y="286"/>
                    <a:pt x="1632" y="191"/>
                  </a:cubicBezTo>
                  <a:cubicBezTo>
                    <a:pt x="1632" y="84"/>
                    <a:pt x="1561" y="0"/>
                    <a:pt x="14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9896;p77">
              <a:extLst>
                <a:ext uri="{FF2B5EF4-FFF2-40B4-BE49-F238E27FC236}">
                  <a16:creationId xmlns:a16="http://schemas.microsoft.com/office/drawing/2014/main" id="{97AE2078-DDFC-1E1B-B44C-D3AFD9228880}"/>
                </a:ext>
              </a:extLst>
            </p:cNvPr>
            <p:cNvSpPr/>
            <p:nvPr/>
          </p:nvSpPr>
          <p:spPr>
            <a:xfrm>
              <a:off x="2305245" y="3930062"/>
              <a:ext cx="51974" cy="12158"/>
            </a:xfrm>
            <a:custGeom>
              <a:avLst/>
              <a:gdLst/>
              <a:ahLst/>
              <a:cxnLst/>
              <a:rect l="l" t="t" r="r" b="b"/>
              <a:pathLst>
                <a:path w="1633" h="382" extrusionOk="0">
                  <a:moveTo>
                    <a:pt x="191" y="0"/>
                  </a:moveTo>
                  <a:cubicBezTo>
                    <a:pt x="84" y="0"/>
                    <a:pt x="1" y="84"/>
                    <a:pt x="1" y="191"/>
                  </a:cubicBezTo>
                  <a:cubicBezTo>
                    <a:pt x="1" y="298"/>
                    <a:pt x="84" y="381"/>
                    <a:pt x="191" y="381"/>
                  </a:cubicBezTo>
                  <a:lnTo>
                    <a:pt x="1442" y="381"/>
                  </a:lnTo>
                  <a:cubicBezTo>
                    <a:pt x="1549" y="381"/>
                    <a:pt x="1632" y="286"/>
                    <a:pt x="1632" y="191"/>
                  </a:cubicBezTo>
                  <a:cubicBezTo>
                    <a:pt x="1632" y="84"/>
                    <a:pt x="1549" y="0"/>
                    <a:pt x="14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9897;p77">
              <a:extLst>
                <a:ext uri="{FF2B5EF4-FFF2-40B4-BE49-F238E27FC236}">
                  <a16:creationId xmlns:a16="http://schemas.microsoft.com/office/drawing/2014/main" id="{A079A084-E87B-88F7-77F9-0F6FA9F9BF2F}"/>
                </a:ext>
              </a:extLst>
            </p:cNvPr>
            <p:cNvSpPr/>
            <p:nvPr/>
          </p:nvSpPr>
          <p:spPr>
            <a:xfrm>
              <a:off x="2489813" y="3930062"/>
              <a:ext cx="52324" cy="12158"/>
            </a:xfrm>
            <a:custGeom>
              <a:avLst/>
              <a:gdLst/>
              <a:ahLst/>
              <a:cxnLst/>
              <a:rect l="l" t="t" r="r" b="b"/>
              <a:pathLst>
                <a:path w="1644" h="382" extrusionOk="0">
                  <a:moveTo>
                    <a:pt x="203" y="0"/>
                  </a:moveTo>
                  <a:cubicBezTo>
                    <a:pt x="95" y="0"/>
                    <a:pt x="0" y="84"/>
                    <a:pt x="0" y="191"/>
                  </a:cubicBezTo>
                  <a:cubicBezTo>
                    <a:pt x="0" y="298"/>
                    <a:pt x="95" y="381"/>
                    <a:pt x="203" y="381"/>
                  </a:cubicBezTo>
                  <a:lnTo>
                    <a:pt x="1441" y="381"/>
                  </a:lnTo>
                  <a:cubicBezTo>
                    <a:pt x="1548" y="381"/>
                    <a:pt x="1643" y="286"/>
                    <a:pt x="1643" y="191"/>
                  </a:cubicBezTo>
                  <a:cubicBezTo>
                    <a:pt x="1643" y="84"/>
                    <a:pt x="1572" y="0"/>
                    <a:pt x="14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9898;p77">
              <a:extLst>
                <a:ext uri="{FF2B5EF4-FFF2-40B4-BE49-F238E27FC236}">
                  <a16:creationId xmlns:a16="http://schemas.microsoft.com/office/drawing/2014/main" id="{509BCC37-5C1C-E8A4-0854-17B5447E6623}"/>
                </a:ext>
              </a:extLst>
            </p:cNvPr>
            <p:cNvSpPr/>
            <p:nvPr/>
          </p:nvSpPr>
          <p:spPr>
            <a:xfrm>
              <a:off x="2212404" y="3983118"/>
              <a:ext cx="51942" cy="12158"/>
            </a:xfrm>
            <a:custGeom>
              <a:avLst/>
              <a:gdLst/>
              <a:ahLst/>
              <a:cxnLst/>
              <a:rect l="l" t="t" r="r" b="b"/>
              <a:pathLst>
                <a:path w="1632" h="382" extrusionOk="0">
                  <a:moveTo>
                    <a:pt x="191" y="0"/>
                  </a:moveTo>
                  <a:cubicBezTo>
                    <a:pt x="84" y="0"/>
                    <a:pt x="1" y="84"/>
                    <a:pt x="1" y="191"/>
                  </a:cubicBezTo>
                  <a:cubicBezTo>
                    <a:pt x="1" y="298"/>
                    <a:pt x="84" y="381"/>
                    <a:pt x="191" y="381"/>
                  </a:cubicBezTo>
                  <a:lnTo>
                    <a:pt x="1442" y="381"/>
                  </a:lnTo>
                  <a:cubicBezTo>
                    <a:pt x="1549" y="381"/>
                    <a:pt x="1632" y="286"/>
                    <a:pt x="1632" y="191"/>
                  </a:cubicBezTo>
                  <a:cubicBezTo>
                    <a:pt x="1632" y="84"/>
                    <a:pt x="1561" y="0"/>
                    <a:pt x="14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9899;p77">
              <a:extLst>
                <a:ext uri="{FF2B5EF4-FFF2-40B4-BE49-F238E27FC236}">
                  <a16:creationId xmlns:a16="http://schemas.microsoft.com/office/drawing/2014/main" id="{65D487B6-D937-3667-5E49-538F9E8B1FA6}"/>
                </a:ext>
              </a:extLst>
            </p:cNvPr>
            <p:cNvSpPr/>
            <p:nvPr/>
          </p:nvSpPr>
          <p:spPr>
            <a:xfrm>
              <a:off x="2397736" y="3983118"/>
              <a:ext cx="51942" cy="12158"/>
            </a:xfrm>
            <a:custGeom>
              <a:avLst/>
              <a:gdLst/>
              <a:ahLst/>
              <a:cxnLst/>
              <a:rect l="l" t="t" r="r" b="b"/>
              <a:pathLst>
                <a:path w="1632" h="382" extrusionOk="0">
                  <a:moveTo>
                    <a:pt x="191" y="0"/>
                  </a:moveTo>
                  <a:cubicBezTo>
                    <a:pt x="83" y="0"/>
                    <a:pt x="0" y="84"/>
                    <a:pt x="0" y="191"/>
                  </a:cubicBezTo>
                  <a:cubicBezTo>
                    <a:pt x="0" y="298"/>
                    <a:pt x="83" y="381"/>
                    <a:pt x="191" y="381"/>
                  </a:cubicBezTo>
                  <a:lnTo>
                    <a:pt x="1441" y="381"/>
                  </a:lnTo>
                  <a:cubicBezTo>
                    <a:pt x="1548" y="381"/>
                    <a:pt x="1631" y="286"/>
                    <a:pt x="1631" y="191"/>
                  </a:cubicBezTo>
                  <a:cubicBezTo>
                    <a:pt x="1631" y="84"/>
                    <a:pt x="1548" y="0"/>
                    <a:pt x="14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9900;p77">
              <a:extLst>
                <a:ext uri="{FF2B5EF4-FFF2-40B4-BE49-F238E27FC236}">
                  <a16:creationId xmlns:a16="http://schemas.microsoft.com/office/drawing/2014/main" id="{00C8E159-76CC-D477-5960-7B4726321F4E}"/>
                </a:ext>
              </a:extLst>
            </p:cNvPr>
            <p:cNvSpPr/>
            <p:nvPr/>
          </p:nvSpPr>
          <p:spPr>
            <a:xfrm>
              <a:off x="2212404" y="4036175"/>
              <a:ext cx="51942" cy="12158"/>
            </a:xfrm>
            <a:custGeom>
              <a:avLst/>
              <a:gdLst/>
              <a:ahLst/>
              <a:cxnLst/>
              <a:rect l="l" t="t" r="r" b="b"/>
              <a:pathLst>
                <a:path w="1632" h="382" extrusionOk="0">
                  <a:moveTo>
                    <a:pt x="191" y="0"/>
                  </a:moveTo>
                  <a:cubicBezTo>
                    <a:pt x="84" y="0"/>
                    <a:pt x="1" y="83"/>
                    <a:pt x="1" y="191"/>
                  </a:cubicBezTo>
                  <a:cubicBezTo>
                    <a:pt x="1" y="298"/>
                    <a:pt x="84" y="381"/>
                    <a:pt x="191" y="381"/>
                  </a:cubicBezTo>
                  <a:lnTo>
                    <a:pt x="1442" y="381"/>
                  </a:lnTo>
                  <a:cubicBezTo>
                    <a:pt x="1549" y="381"/>
                    <a:pt x="1632" y="298"/>
                    <a:pt x="1632" y="191"/>
                  </a:cubicBezTo>
                  <a:cubicBezTo>
                    <a:pt x="1632" y="83"/>
                    <a:pt x="1561" y="0"/>
                    <a:pt x="14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9901;p77">
              <a:extLst>
                <a:ext uri="{FF2B5EF4-FFF2-40B4-BE49-F238E27FC236}">
                  <a16:creationId xmlns:a16="http://schemas.microsoft.com/office/drawing/2014/main" id="{05741059-0B66-39E3-A6E1-7E365A0D4783}"/>
                </a:ext>
              </a:extLst>
            </p:cNvPr>
            <p:cNvSpPr/>
            <p:nvPr/>
          </p:nvSpPr>
          <p:spPr>
            <a:xfrm>
              <a:off x="2305245" y="4036175"/>
              <a:ext cx="51974" cy="12158"/>
            </a:xfrm>
            <a:custGeom>
              <a:avLst/>
              <a:gdLst/>
              <a:ahLst/>
              <a:cxnLst/>
              <a:rect l="l" t="t" r="r" b="b"/>
              <a:pathLst>
                <a:path w="1633" h="382" extrusionOk="0">
                  <a:moveTo>
                    <a:pt x="191" y="0"/>
                  </a:moveTo>
                  <a:cubicBezTo>
                    <a:pt x="84" y="0"/>
                    <a:pt x="1" y="83"/>
                    <a:pt x="1" y="191"/>
                  </a:cubicBezTo>
                  <a:cubicBezTo>
                    <a:pt x="1" y="298"/>
                    <a:pt x="84" y="381"/>
                    <a:pt x="191" y="381"/>
                  </a:cubicBezTo>
                  <a:lnTo>
                    <a:pt x="1442" y="381"/>
                  </a:lnTo>
                  <a:cubicBezTo>
                    <a:pt x="1549" y="381"/>
                    <a:pt x="1632" y="298"/>
                    <a:pt x="1632" y="191"/>
                  </a:cubicBezTo>
                  <a:cubicBezTo>
                    <a:pt x="1632" y="83"/>
                    <a:pt x="1549" y="0"/>
                    <a:pt x="14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9902;p77">
              <a:extLst>
                <a:ext uri="{FF2B5EF4-FFF2-40B4-BE49-F238E27FC236}">
                  <a16:creationId xmlns:a16="http://schemas.microsoft.com/office/drawing/2014/main" id="{2C7577FC-BCEA-90E9-F343-32F1F22DCE63}"/>
                </a:ext>
              </a:extLst>
            </p:cNvPr>
            <p:cNvSpPr/>
            <p:nvPr/>
          </p:nvSpPr>
          <p:spPr>
            <a:xfrm>
              <a:off x="2489813" y="4036175"/>
              <a:ext cx="52324" cy="12158"/>
            </a:xfrm>
            <a:custGeom>
              <a:avLst/>
              <a:gdLst/>
              <a:ahLst/>
              <a:cxnLst/>
              <a:rect l="l" t="t" r="r" b="b"/>
              <a:pathLst>
                <a:path w="1644" h="382" extrusionOk="0">
                  <a:moveTo>
                    <a:pt x="203" y="0"/>
                  </a:moveTo>
                  <a:cubicBezTo>
                    <a:pt x="95" y="0"/>
                    <a:pt x="0" y="83"/>
                    <a:pt x="0" y="191"/>
                  </a:cubicBezTo>
                  <a:cubicBezTo>
                    <a:pt x="0" y="298"/>
                    <a:pt x="95" y="381"/>
                    <a:pt x="203" y="381"/>
                  </a:cubicBezTo>
                  <a:lnTo>
                    <a:pt x="1441" y="381"/>
                  </a:lnTo>
                  <a:cubicBezTo>
                    <a:pt x="1548" y="381"/>
                    <a:pt x="1643" y="298"/>
                    <a:pt x="1643" y="191"/>
                  </a:cubicBezTo>
                  <a:cubicBezTo>
                    <a:pt x="1643" y="83"/>
                    <a:pt x="1572" y="0"/>
                    <a:pt x="14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9903;p77">
              <a:extLst>
                <a:ext uri="{FF2B5EF4-FFF2-40B4-BE49-F238E27FC236}">
                  <a16:creationId xmlns:a16="http://schemas.microsoft.com/office/drawing/2014/main" id="{477F4A46-1667-5E61-2213-61DA3DE99B2C}"/>
                </a:ext>
              </a:extLst>
            </p:cNvPr>
            <p:cNvSpPr/>
            <p:nvPr/>
          </p:nvSpPr>
          <p:spPr>
            <a:xfrm>
              <a:off x="2305245" y="4088467"/>
              <a:ext cx="51974" cy="12540"/>
            </a:xfrm>
            <a:custGeom>
              <a:avLst/>
              <a:gdLst/>
              <a:ahLst/>
              <a:cxnLst/>
              <a:rect l="l" t="t" r="r" b="b"/>
              <a:pathLst>
                <a:path w="1633" h="394" extrusionOk="0">
                  <a:moveTo>
                    <a:pt x="191" y="0"/>
                  </a:moveTo>
                  <a:cubicBezTo>
                    <a:pt x="84" y="0"/>
                    <a:pt x="1" y="95"/>
                    <a:pt x="1" y="191"/>
                  </a:cubicBezTo>
                  <a:cubicBezTo>
                    <a:pt x="1" y="298"/>
                    <a:pt x="84" y="393"/>
                    <a:pt x="191" y="393"/>
                  </a:cubicBezTo>
                  <a:lnTo>
                    <a:pt x="1442" y="393"/>
                  </a:lnTo>
                  <a:cubicBezTo>
                    <a:pt x="1549" y="393"/>
                    <a:pt x="1632" y="298"/>
                    <a:pt x="1632" y="191"/>
                  </a:cubicBezTo>
                  <a:cubicBezTo>
                    <a:pt x="1632" y="95"/>
                    <a:pt x="1549" y="0"/>
                    <a:pt x="14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9904;p77">
              <a:extLst>
                <a:ext uri="{FF2B5EF4-FFF2-40B4-BE49-F238E27FC236}">
                  <a16:creationId xmlns:a16="http://schemas.microsoft.com/office/drawing/2014/main" id="{97093944-7FD6-AC88-94B8-ED7F433D57A8}"/>
                </a:ext>
              </a:extLst>
            </p:cNvPr>
            <p:cNvSpPr/>
            <p:nvPr/>
          </p:nvSpPr>
          <p:spPr>
            <a:xfrm>
              <a:off x="2397736" y="4088467"/>
              <a:ext cx="51942" cy="12540"/>
            </a:xfrm>
            <a:custGeom>
              <a:avLst/>
              <a:gdLst/>
              <a:ahLst/>
              <a:cxnLst/>
              <a:rect l="l" t="t" r="r" b="b"/>
              <a:pathLst>
                <a:path w="1632" h="394" extrusionOk="0">
                  <a:moveTo>
                    <a:pt x="191" y="0"/>
                  </a:moveTo>
                  <a:cubicBezTo>
                    <a:pt x="83" y="0"/>
                    <a:pt x="0" y="95"/>
                    <a:pt x="0" y="191"/>
                  </a:cubicBezTo>
                  <a:cubicBezTo>
                    <a:pt x="0" y="298"/>
                    <a:pt x="83" y="393"/>
                    <a:pt x="191" y="393"/>
                  </a:cubicBezTo>
                  <a:lnTo>
                    <a:pt x="1441" y="393"/>
                  </a:lnTo>
                  <a:cubicBezTo>
                    <a:pt x="1548" y="393"/>
                    <a:pt x="1631" y="298"/>
                    <a:pt x="1631" y="191"/>
                  </a:cubicBezTo>
                  <a:cubicBezTo>
                    <a:pt x="1631" y="95"/>
                    <a:pt x="1548" y="0"/>
                    <a:pt x="14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9905;p77">
              <a:extLst>
                <a:ext uri="{FF2B5EF4-FFF2-40B4-BE49-F238E27FC236}">
                  <a16:creationId xmlns:a16="http://schemas.microsoft.com/office/drawing/2014/main" id="{776878A9-ABD5-DE04-6711-27CEE5C9EB14}"/>
                </a:ext>
              </a:extLst>
            </p:cNvPr>
            <p:cNvSpPr/>
            <p:nvPr/>
          </p:nvSpPr>
          <p:spPr>
            <a:xfrm>
              <a:off x="2489813" y="4088467"/>
              <a:ext cx="52324" cy="12540"/>
            </a:xfrm>
            <a:custGeom>
              <a:avLst/>
              <a:gdLst/>
              <a:ahLst/>
              <a:cxnLst/>
              <a:rect l="l" t="t" r="r" b="b"/>
              <a:pathLst>
                <a:path w="1644" h="394" extrusionOk="0">
                  <a:moveTo>
                    <a:pt x="203" y="0"/>
                  </a:moveTo>
                  <a:cubicBezTo>
                    <a:pt x="95" y="0"/>
                    <a:pt x="0" y="95"/>
                    <a:pt x="0" y="191"/>
                  </a:cubicBezTo>
                  <a:cubicBezTo>
                    <a:pt x="0" y="298"/>
                    <a:pt x="95" y="393"/>
                    <a:pt x="203" y="393"/>
                  </a:cubicBezTo>
                  <a:lnTo>
                    <a:pt x="1441" y="393"/>
                  </a:lnTo>
                  <a:cubicBezTo>
                    <a:pt x="1548" y="393"/>
                    <a:pt x="1643" y="298"/>
                    <a:pt x="1643" y="191"/>
                  </a:cubicBezTo>
                  <a:cubicBezTo>
                    <a:pt x="1643" y="95"/>
                    <a:pt x="1572" y="0"/>
                    <a:pt x="14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9906;p77">
              <a:extLst>
                <a:ext uri="{FF2B5EF4-FFF2-40B4-BE49-F238E27FC236}">
                  <a16:creationId xmlns:a16="http://schemas.microsoft.com/office/drawing/2014/main" id="{31FB52A6-F868-6157-F39B-5A2CB81C47AD}"/>
                </a:ext>
              </a:extLst>
            </p:cNvPr>
            <p:cNvSpPr/>
            <p:nvPr/>
          </p:nvSpPr>
          <p:spPr>
            <a:xfrm>
              <a:off x="2304863" y="3969751"/>
              <a:ext cx="53088" cy="38766"/>
            </a:xfrm>
            <a:custGeom>
              <a:avLst/>
              <a:gdLst/>
              <a:ahLst/>
              <a:cxnLst/>
              <a:rect l="l" t="t" r="r" b="b"/>
              <a:pathLst>
                <a:path w="1668" h="1218" extrusionOk="0">
                  <a:moveTo>
                    <a:pt x="1454" y="1"/>
                  </a:moveTo>
                  <a:cubicBezTo>
                    <a:pt x="1406" y="1"/>
                    <a:pt x="1358" y="21"/>
                    <a:pt x="1323" y="63"/>
                  </a:cubicBezTo>
                  <a:lnTo>
                    <a:pt x="620" y="754"/>
                  </a:lnTo>
                  <a:lnTo>
                    <a:pt x="334" y="480"/>
                  </a:lnTo>
                  <a:cubicBezTo>
                    <a:pt x="299" y="438"/>
                    <a:pt x="251" y="417"/>
                    <a:pt x="203" y="417"/>
                  </a:cubicBezTo>
                  <a:cubicBezTo>
                    <a:pt x="156" y="417"/>
                    <a:pt x="108" y="438"/>
                    <a:pt x="72" y="480"/>
                  </a:cubicBezTo>
                  <a:cubicBezTo>
                    <a:pt x="1" y="551"/>
                    <a:pt x="1" y="670"/>
                    <a:pt x="72" y="742"/>
                  </a:cubicBezTo>
                  <a:lnTo>
                    <a:pt x="489" y="1158"/>
                  </a:lnTo>
                  <a:cubicBezTo>
                    <a:pt x="513" y="1194"/>
                    <a:pt x="572" y="1218"/>
                    <a:pt x="620" y="1218"/>
                  </a:cubicBezTo>
                  <a:cubicBezTo>
                    <a:pt x="668" y="1218"/>
                    <a:pt x="727" y="1206"/>
                    <a:pt x="751" y="1158"/>
                  </a:cubicBezTo>
                  <a:lnTo>
                    <a:pt x="1585" y="325"/>
                  </a:lnTo>
                  <a:cubicBezTo>
                    <a:pt x="1668" y="254"/>
                    <a:pt x="1668" y="134"/>
                    <a:pt x="1585" y="63"/>
                  </a:cubicBezTo>
                  <a:cubicBezTo>
                    <a:pt x="1549" y="21"/>
                    <a:pt x="1501" y="1"/>
                    <a:pt x="14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9907;p77">
              <a:extLst>
                <a:ext uri="{FF2B5EF4-FFF2-40B4-BE49-F238E27FC236}">
                  <a16:creationId xmlns:a16="http://schemas.microsoft.com/office/drawing/2014/main" id="{78533D44-984C-DF7D-6F96-B4F2BF80E13A}"/>
                </a:ext>
              </a:extLst>
            </p:cNvPr>
            <p:cNvSpPr/>
            <p:nvPr/>
          </p:nvSpPr>
          <p:spPr>
            <a:xfrm>
              <a:off x="2489813" y="3969751"/>
              <a:ext cx="53088" cy="38766"/>
            </a:xfrm>
            <a:custGeom>
              <a:avLst/>
              <a:gdLst/>
              <a:ahLst/>
              <a:cxnLst/>
              <a:rect l="l" t="t" r="r" b="b"/>
              <a:pathLst>
                <a:path w="1668" h="1218" extrusionOk="0">
                  <a:moveTo>
                    <a:pt x="1465" y="1"/>
                  </a:moveTo>
                  <a:cubicBezTo>
                    <a:pt x="1417" y="1"/>
                    <a:pt x="1369" y="21"/>
                    <a:pt x="1334" y="63"/>
                  </a:cubicBezTo>
                  <a:lnTo>
                    <a:pt x="631" y="754"/>
                  </a:lnTo>
                  <a:lnTo>
                    <a:pt x="346" y="480"/>
                  </a:lnTo>
                  <a:cubicBezTo>
                    <a:pt x="310" y="438"/>
                    <a:pt x="262" y="417"/>
                    <a:pt x="215" y="417"/>
                  </a:cubicBezTo>
                  <a:cubicBezTo>
                    <a:pt x="167" y="417"/>
                    <a:pt x="119" y="438"/>
                    <a:pt x="84" y="480"/>
                  </a:cubicBezTo>
                  <a:cubicBezTo>
                    <a:pt x="0" y="551"/>
                    <a:pt x="0" y="670"/>
                    <a:pt x="84" y="742"/>
                  </a:cubicBezTo>
                  <a:lnTo>
                    <a:pt x="500" y="1158"/>
                  </a:lnTo>
                  <a:cubicBezTo>
                    <a:pt x="524" y="1194"/>
                    <a:pt x="584" y="1218"/>
                    <a:pt x="631" y="1218"/>
                  </a:cubicBezTo>
                  <a:cubicBezTo>
                    <a:pt x="667" y="1218"/>
                    <a:pt x="738" y="1206"/>
                    <a:pt x="762" y="1158"/>
                  </a:cubicBezTo>
                  <a:lnTo>
                    <a:pt x="1596" y="325"/>
                  </a:lnTo>
                  <a:cubicBezTo>
                    <a:pt x="1667" y="254"/>
                    <a:pt x="1667" y="134"/>
                    <a:pt x="1596" y="63"/>
                  </a:cubicBezTo>
                  <a:cubicBezTo>
                    <a:pt x="1560" y="21"/>
                    <a:pt x="1512" y="1"/>
                    <a:pt x="14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9908;p77">
              <a:extLst>
                <a:ext uri="{FF2B5EF4-FFF2-40B4-BE49-F238E27FC236}">
                  <a16:creationId xmlns:a16="http://schemas.microsoft.com/office/drawing/2014/main" id="{80BB290F-552E-3102-17D4-4CB931C9EAE5}"/>
                </a:ext>
              </a:extLst>
            </p:cNvPr>
            <p:cNvSpPr/>
            <p:nvPr/>
          </p:nvSpPr>
          <p:spPr>
            <a:xfrm>
              <a:off x="2396972" y="4022807"/>
              <a:ext cx="53088" cy="38766"/>
            </a:xfrm>
            <a:custGeom>
              <a:avLst/>
              <a:gdLst/>
              <a:ahLst/>
              <a:cxnLst/>
              <a:rect l="l" t="t" r="r" b="b"/>
              <a:pathLst>
                <a:path w="1668" h="1218" extrusionOk="0">
                  <a:moveTo>
                    <a:pt x="1465" y="0"/>
                  </a:moveTo>
                  <a:cubicBezTo>
                    <a:pt x="1417" y="0"/>
                    <a:pt x="1369" y="21"/>
                    <a:pt x="1334" y="63"/>
                  </a:cubicBezTo>
                  <a:lnTo>
                    <a:pt x="631" y="753"/>
                  </a:lnTo>
                  <a:lnTo>
                    <a:pt x="345" y="480"/>
                  </a:lnTo>
                  <a:cubicBezTo>
                    <a:pt x="310" y="438"/>
                    <a:pt x="262" y="417"/>
                    <a:pt x="215" y="417"/>
                  </a:cubicBezTo>
                  <a:cubicBezTo>
                    <a:pt x="167" y="417"/>
                    <a:pt x="119" y="438"/>
                    <a:pt x="84" y="480"/>
                  </a:cubicBezTo>
                  <a:cubicBezTo>
                    <a:pt x="0" y="551"/>
                    <a:pt x="0" y="670"/>
                    <a:pt x="84" y="742"/>
                  </a:cubicBezTo>
                  <a:lnTo>
                    <a:pt x="500" y="1158"/>
                  </a:lnTo>
                  <a:cubicBezTo>
                    <a:pt x="536" y="1206"/>
                    <a:pt x="584" y="1218"/>
                    <a:pt x="631" y="1218"/>
                  </a:cubicBezTo>
                  <a:cubicBezTo>
                    <a:pt x="667" y="1218"/>
                    <a:pt x="738" y="1206"/>
                    <a:pt x="762" y="1158"/>
                  </a:cubicBezTo>
                  <a:lnTo>
                    <a:pt x="1596" y="325"/>
                  </a:lnTo>
                  <a:cubicBezTo>
                    <a:pt x="1667" y="253"/>
                    <a:pt x="1667" y="134"/>
                    <a:pt x="1596" y="63"/>
                  </a:cubicBezTo>
                  <a:cubicBezTo>
                    <a:pt x="1560" y="21"/>
                    <a:pt x="1512" y="0"/>
                    <a:pt x="14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9909;p77">
              <a:extLst>
                <a:ext uri="{FF2B5EF4-FFF2-40B4-BE49-F238E27FC236}">
                  <a16:creationId xmlns:a16="http://schemas.microsoft.com/office/drawing/2014/main" id="{FDCAFE88-2296-B8EA-C8E4-6A4B43934C09}"/>
                </a:ext>
              </a:extLst>
            </p:cNvPr>
            <p:cNvSpPr/>
            <p:nvPr/>
          </p:nvSpPr>
          <p:spPr>
            <a:xfrm>
              <a:off x="2212404" y="4075386"/>
              <a:ext cx="53088" cy="38861"/>
            </a:xfrm>
            <a:custGeom>
              <a:avLst/>
              <a:gdLst/>
              <a:ahLst/>
              <a:cxnLst/>
              <a:rect l="l" t="t" r="r" b="b"/>
              <a:pathLst>
                <a:path w="1668" h="1221" extrusionOk="0">
                  <a:moveTo>
                    <a:pt x="1455" y="0"/>
                  </a:moveTo>
                  <a:cubicBezTo>
                    <a:pt x="1406" y="0"/>
                    <a:pt x="1358" y="18"/>
                    <a:pt x="1322" y="54"/>
                  </a:cubicBezTo>
                  <a:lnTo>
                    <a:pt x="620" y="756"/>
                  </a:lnTo>
                  <a:lnTo>
                    <a:pt x="346" y="471"/>
                  </a:lnTo>
                  <a:cubicBezTo>
                    <a:pt x="304" y="435"/>
                    <a:pt x="254" y="417"/>
                    <a:pt x="205" y="417"/>
                  </a:cubicBezTo>
                  <a:cubicBezTo>
                    <a:pt x="156" y="417"/>
                    <a:pt x="108" y="435"/>
                    <a:pt x="72" y="471"/>
                  </a:cubicBezTo>
                  <a:cubicBezTo>
                    <a:pt x="1" y="554"/>
                    <a:pt x="1" y="673"/>
                    <a:pt x="72" y="745"/>
                  </a:cubicBezTo>
                  <a:lnTo>
                    <a:pt x="489" y="1161"/>
                  </a:lnTo>
                  <a:cubicBezTo>
                    <a:pt x="537" y="1197"/>
                    <a:pt x="584" y="1221"/>
                    <a:pt x="620" y="1221"/>
                  </a:cubicBezTo>
                  <a:cubicBezTo>
                    <a:pt x="668" y="1221"/>
                    <a:pt x="727" y="1197"/>
                    <a:pt x="763" y="1161"/>
                  </a:cubicBezTo>
                  <a:lnTo>
                    <a:pt x="1596" y="328"/>
                  </a:lnTo>
                  <a:cubicBezTo>
                    <a:pt x="1668" y="268"/>
                    <a:pt x="1668" y="137"/>
                    <a:pt x="1596" y="54"/>
                  </a:cubicBezTo>
                  <a:cubicBezTo>
                    <a:pt x="1555" y="18"/>
                    <a:pt x="1504" y="0"/>
                    <a:pt x="14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9910;p77">
              <a:extLst>
                <a:ext uri="{FF2B5EF4-FFF2-40B4-BE49-F238E27FC236}">
                  <a16:creationId xmlns:a16="http://schemas.microsoft.com/office/drawing/2014/main" id="{0E268460-8479-1760-E21C-474C6DA108BA}"/>
                </a:ext>
              </a:extLst>
            </p:cNvPr>
            <p:cNvSpPr/>
            <p:nvPr/>
          </p:nvSpPr>
          <p:spPr>
            <a:xfrm>
              <a:off x="2396972" y="3916694"/>
              <a:ext cx="53088" cy="38798"/>
            </a:xfrm>
            <a:custGeom>
              <a:avLst/>
              <a:gdLst/>
              <a:ahLst/>
              <a:cxnLst/>
              <a:rect l="l" t="t" r="r" b="b"/>
              <a:pathLst>
                <a:path w="1668" h="1219" extrusionOk="0">
                  <a:moveTo>
                    <a:pt x="1465" y="1"/>
                  </a:moveTo>
                  <a:cubicBezTo>
                    <a:pt x="1417" y="1"/>
                    <a:pt x="1369" y="21"/>
                    <a:pt x="1334" y="63"/>
                  </a:cubicBezTo>
                  <a:lnTo>
                    <a:pt x="631" y="754"/>
                  </a:lnTo>
                  <a:lnTo>
                    <a:pt x="345" y="480"/>
                  </a:lnTo>
                  <a:cubicBezTo>
                    <a:pt x="310" y="438"/>
                    <a:pt x="262" y="417"/>
                    <a:pt x="215" y="417"/>
                  </a:cubicBezTo>
                  <a:cubicBezTo>
                    <a:pt x="167" y="417"/>
                    <a:pt x="119" y="438"/>
                    <a:pt x="84" y="480"/>
                  </a:cubicBezTo>
                  <a:cubicBezTo>
                    <a:pt x="0" y="551"/>
                    <a:pt x="0" y="670"/>
                    <a:pt x="84" y="742"/>
                  </a:cubicBezTo>
                  <a:lnTo>
                    <a:pt x="500" y="1159"/>
                  </a:lnTo>
                  <a:cubicBezTo>
                    <a:pt x="536" y="1206"/>
                    <a:pt x="584" y="1218"/>
                    <a:pt x="631" y="1218"/>
                  </a:cubicBezTo>
                  <a:cubicBezTo>
                    <a:pt x="667" y="1218"/>
                    <a:pt x="738" y="1206"/>
                    <a:pt x="762" y="1159"/>
                  </a:cubicBezTo>
                  <a:lnTo>
                    <a:pt x="1596" y="325"/>
                  </a:lnTo>
                  <a:cubicBezTo>
                    <a:pt x="1667" y="266"/>
                    <a:pt x="1667" y="135"/>
                    <a:pt x="1596" y="63"/>
                  </a:cubicBezTo>
                  <a:cubicBezTo>
                    <a:pt x="1560" y="21"/>
                    <a:pt x="1512" y="1"/>
                    <a:pt x="14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5" name="Google Shape;8637;p75">
            <a:extLst>
              <a:ext uri="{FF2B5EF4-FFF2-40B4-BE49-F238E27FC236}">
                <a16:creationId xmlns:a16="http://schemas.microsoft.com/office/drawing/2014/main" id="{86BB04B4-6F99-18EF-C70B-0D77ABE2BCC4}"/>
              </a:ext>
            </a:extLst>
          </p:cNvPr>
          <p:cNvGrpSpPr/>
          <p:nvPr/>
        </p:nvGrpSpPr>
        <p:grpSpPr>
          <a:xfrm>
            <a:off x="2786968" y="1901195"/>
            <a:ext cx="334634" cy="333904"/>
            <a:chOff x="7429366" y="3223183"/>
            <a:chExt cx="334634" cy="333904"/>
          </a:xfrm>
          <a:solidFill>
            <a:schemeClr val="bg1">
              <a:lumMod val="25000"/>
            </a:schemeClr>
          </a:solidFill>
        </p:grpSpPr>
        <p:sp>
          <p:nvSpPr>
            <p:cNvPr id="86" name="Google Shape;8638;p75">
              <a:extLst>
                <a:ext uri="{FF2B5EF4-FFF2-40B4-BE49-F238E27FC236}">
                  <a16:creationId xmlns:a16="http://schemas.microsoft.com/office/drawing/2014/main" id="{E6BC02DF-88DB-1951-46A0-56FB86F04D36}"/>
                </a:ext>
              </a:extLst>
            </p:cNvPr>
            <p:cNvSpPr/>
            <p:nvPr/>
          </p:nvSpPr>
          <p:spPr>
            <a:xfrm>
              <a:off x="7429366" y="3223183"/>
              <a:ext cx="334634" cy="333904"/>
            </a:xfrm>
            <a:custGeom>
              <a:avLst/>
              <a:gdLst/>
              <a:ahLst/>
              <a:cxnLst/>
              <a:rect l="l" t="t" r="r" b="b"/>
              <a:pathLst>
                <a:path w="10538" h="10515" extrusionOk="0">
                  <a:moveTo>
                    <a:pt x="6978" y="322"/>
                  </a:moveTo>
                  <a:cubicBezTo>
                    <a:pt x="7930" y="322"/>
                    <a:pt x="8716" y="1096"/>
                    <a:pt x="8716" y="2061"/>
                  </a:cubicBezTo>
                  <a:cubicBezTo>
                    <a:pt x="8716" y="2334"/>
                    <a:pt x="8633" y="2644"/>
                    <a:pt x="8478" y="2942"/>
                  </a:cubicBezTo>
                  <a:cubicBezTo>
                    <a:pt x="8478" y="2954"/>
                    <a:pt x="8466" y="2977"/>
                    <a:pt x="8466" y="2977"/>
                  </a:cubicBezTo>
                  <a:cubicBezTo>
                    <a:pt x="8061" y="3823"/>
                    <a:pt x="7276" y="4704"/>
                    <a:pt x="6978" y="5025"/>
                  </a:cubicBezTo>
                  <a:cubicBezTo>
                    <a:pt x="6680" y="4716"/>
                    <a:pt x="5894" y="3835"/>
                    <a:pt x="5490" y="2989"/>
                  </a:cubicBezTo>
                  <a:cubicBezTo>
                    <a:pt x="5490" y="2977"/>
                    <a:pt x="5478" y="2954"/>
                    <a:pt x="5478" y="2942"/>
                  </a:cubicBezTo>
                  <a:cubicBezTo>
                    <a:pt x="5323" y="2632"/>
                    <a:pt x="5240" y="2334"/>
                    <a:pt x="5240" y="2061"/>
                  </a:cubicBezTo>
                  <a:cubicBezTo>
                    <a:pt x="5240" y="1096"/>
                    <a:pt x="6025" y="322"/>
                    <a:pt x="6978" y="322"/>
                  </a:cubicBezTo>
                  <a:close/>
                  <a:moveTo>
                    <a:pt x="5252" y="3227"/>
                  </a:moveTo>
                  <a:cubicBezTo>
                    <a:pt x="5728" y="4192"/>
                    <a:pt x="6597" y="5121"/>
                    <a:pt x="6811" y="5335"/>
                  </a:cubicBezTo>
                  <a:lnTo>
                    <a:pt x="6811" y="5811"/>
                  </a:lnTo>
                  <a:lnTo>
                    <a:pt x="3751" y="6728"/>
                  </a:lnTo>
                  <a:lnTo>
                    <a:pt x="3751" y="3668"/>
                  </a:lnTo>
                  <a:lnTo>
                    <a:pt x="5252" y="3227"/>
                  </a:lnTo>
                  <a:close/>
                  <a:moveTo>
                    <a:pt x="8704" y="3239"/>
                  </a:moveTo>
                  <a:lnTo>
                    <a:pt x="10205" y="3668"/>
                  </a:lnTo>
                  <a:lnTo>
                    <a:pt x="10205" y="6728"/>
                  </a:lnTo>
                  <a:lnTo>
                    <a:pt x="7145" y="5811"/>
                  </a:lnTo>
                  <a:lnTo>
                    <a:pt x="7145" y="5335"/>
                  </a:lnTo>
                  <a:cubicBezTo>
                    <a:pt x="7371" y="5121"/>
                    <a:pt x="8228" y="4192"/>
                    <a:pt x="8704" y="3239"/>
                  </a:cubicBezTo>
                  <a:close/>
                  <a:moveTo>
                    <a:pt x="358" y="2763"/>
                  </a:moveTo>
                  <a:lnTo>
                    <a:pt x="3418" y="3668"/>
                  </a:lnTo>
                  <a:lnTo>
                    <a:pt x="3418" y="6728"/>
                  </a:lnTo>
                  <a:lnTo>
                    <a:pt x="2263" y="6383"/>
                  </a:lnTo>
                  <a:cubicBezTo>
                    <a:pt x="2244" y="6375"/>
                    <a:pt x="2225" y="6372"/>
                    <a:pt x="2208" y="6372"/>
                  </a:cubicBezTo>
                  <a:cubicBezTo>
                    <a:pt x="2136" y="6372"/>
                    <a:pt x="2077" y="6425"/>
                    <a:pt x="2049" y="6502"/>
                  </a:cubicBezTo>
                  <a:cubicBezTo>
                    <a:pt x="2025" y="6585"/>
                    <a:pt x="2084" y="6680"/>
                    <a:pt x="2168" y="6704"/>
                  </a:cubicBezTo>
                  <a:lnTo>
                    <a:pt x="3418" y="7085"/>
                  </a:lnTo>
                  <a:lnTo>
                    <a:pt x="3418" y="10121"/>
                  </a:lnTo>
                  <a:lnTo>
                    <a:pt x="358" y="9204"/>
                  </a:lnTo>
                  <a:lnTo>
                    <a:pt x="358" y="6168"/>
                  </a:lnTo>
                  <a:lnTo>
                    <a:pt x="1513" y="6514"/>
                  </a:lnTo>
                  <a:lnTo>
                    <a:pt x="1561" y="6514"/>
                  </a:lnTo>
                  <a:cubicBezTo>
                    <a:pt x="1632" y="6514"/>
                    <a:pt x="1692" y="6466"/>
                    <a:pt x="1727" y="6394"/>
                  </a:cubicBezTo>
                  <a:cubicBezTo>
                    <a:pt x="1751" y="6311"/>
                    <a:pt x="1692" y="6216"/>
                    <a:pt x="1608" y="6192"/>
                  </a:cubicBezTo>
                  <a:lnTo>
                    <a:pt x="358" y="5811"/>
                  </a:lnTo>
                  <a:lnTo>
                    <a:pt x="358" y="2763"/>
                  </a:lnTo>
                  <a:close/>
                  <a:moveTo>
                    <a:pt x="7145" y="6156"/>
                  </a:moveTo>
                  <a:lnTo>
                    <a:pt x="10205" y="7061"/>
                  </a:lnTo>
                  <a:lnTo>
                    <a:pt x="10205" y="10121"/>
                  </a:lnTo>
                  <a:lnTo>
                    <a:pt x="7145" y="9204"/>
                  </a:lnTo>
                  <a:lnTo>
                    <a:pt x="7145" y="7990"/>
                  </a:lnTo>
                  <a:cubicBezTo>
                    <a:pt x="7145" y="7895"/>
                    <a:pt x="7073" y="7823"/>
                    <a:pt x="6978" y="7823"/>
                  </a:cubicBezTo>
                  <a:cubicBezTo>
                    <a:pt x="6895" y="7823"/>
                    <a:pt x="6811" y="7895"/>
                    <a:pt x="6811" y="7990"/>
                  </a:cubicBezTo>
                  <a:lnTo>
                    <a:pt x="6811" y="9204"/>
                  </a:lnTo>
                  <a:lnTo>
                    <a:pt x="3751" y="10121"/>
                  </a:lnTo>
                  <a:lnTo>
                    <a:pt x="3751" y="7061"/>
                  </a:lnTo>
                  <a:lnTo>
                    <a:pt x="6811" y="6156"/>
                  </a:lnTo>
                  <a:lnTo>
                    <a:pt x="6811" y="7311"/>
                  </a:lnTo>
                  <a:cubicBezTo>
                    <a:pt x="6811" y="7407"/>
                    <a:pt x="6895" y="7478"/>
                    <a:pt x="6978" y="7478"/>
                  </a:cubicBezTo>
                  <a:cubicBezTo>
                    <a:pt x="7073" y="7478"/>
                    <a:pt x="7145" y="7407"/>
                    <a:pt x="7145" y="7311"/>
                  </a:cubicBezTo>
                  <a:lnTo>
                    <a:pt x="7145" y="6156"/>
                  </a:lnTo>
                  <a:close/>
                  <a:moveTo>
                    <a:pt x="6966" y="1"/>
                  </a:moveTo>
                  <a:cubicBezTo>
                    <a:pt x="5823" y="1"/>
                    <a:pt x="4894" y="918"/>
                    <a:pt x="4894" y="2061"/>
                  </a:cubicBezTo>
                  <a:cubicBezTo>
                    <a:pt x="4894" y="2334"/>
                    <a:pt x="4966" y="2632"/>
                    <a:pt x="5085" y="2930"/>
                  </a:cubicBezTo>
                  <a:lnTo>
                    <a:pt x="3573" y="3370"/>
                  </a:lnTo>
                  <a:lnTo>
                    <a:pt x="215" y="2382"/>
                  </a:lnTo>
                  <a:cubicBezTo>
                    <a:pt x="205" y="2375"/>
                    <a:pt x="192" y="2372"/>
                    <a:pt x="179" y="2372"/>
                  </a:cubicBezTo>
                  <a:cubicBezTo>
                    <a:pt x="146" y="2372"/>
                    <a:pt x="106" y="2389"/>
                    <a:pt x="72" y="2406"/>
                  </a:cubicBezTo>
                  <a:cubicBezTo>
                    <a:pt x="25" y="2442"/>
                    <a:pt x="1" y="2477"/>
                    <a:pt x="1" y="2537"/>
                  </a:cubicBezTo>
                  <a:lnTo>
                    <a:pt x="1" y="5954"/>
                  </a:lnTo>
                  <a:lnTo>
                    <a:pt x="1" y="9335"/>
                  </a:lnTo>
                  <a:cubicBezTo>
                    <a:pt x="1" y="9419"/>
                    <a:pt x="37" y="9478"/>
                    <a:pt x="120" y="9502"/>
                  </a:cubicBezTo>
                  <a:lnTo>
                    <a:pt x="3513" y="10514"/>
                  </a:lnTo>
                  <a:lnTo>
                    <a:pt x="3573" y="10514"/>
                  </a:lnTo>
                  <a:lnTo>
                    <a:pt x="6847" y="9550"/>
                  </a:lnTo>
                  <a:cubicBezTo>
                    <a:pt x="6859" y="9562"/>
                    <a:pt x="6883" y="9562"/>
                    <a:pt x="6918" y="9562"/>
                  </a:cubicBezTo>
                  <a:cubicBezTo>
                    <a:pt x="6942" y="9562"/>
                    <a:pt x="6966" y="9562"/>
                    <a:pt x="6990" y="9550"/>
                  </a:cubicBezTo>
                  <a:lnTo>
                    <a:pt x="10264" y="10514"/>
                  </a:lnTo>
                  <a:lnTo>
                    <a:pt x="10312" y="10514"/>
                  </a:lnTo>
                  <a:cubicBezTo>
                    <a:pt x="10335" y="10514"/>
                    <a:pt x="10383" y="10502"/>
                    <a:pt x="10419" y="10490"/>
                  </a:cubicBezTo>
                  <a:cubicBezTo>
                    <a:pt x="10455" y="10454"/>
                    <a:pt x="10490" y="10407"/>
                    <a:pt x="10490" y="10347"/>
                  </a:cubicBezTo>
                  <a:lnTo>
                    <a:pt x="10538" y="6942"/>
                  </a:lnTo>
                  <a:lnTo>
                    <a:pt x="10538" y="3549"/>
                  </a:lnTo>
                  <a:cubicBezTo>
                    <a:pt x="10538" y="3477"/>
                    <a:pt x="10490" y="3418"/>
                    <a:pt x="10419" y="3394"/>
                  </a:cubicBezTo>
                  <a:lnTo>
                    <a:pt x="8835" y="2930"/>
                  </a:lnTo>
                  <a:cubicBezTo>
                    <a:pt x="8954" y="2632"/>
                    <a:pt x="9038" y="2334"/>
                    <a:pt x="9038" y="2061"/>
                  </a:cubicBezTo>
                  <a:cubicBezTo>
                    <a:pt x="9038" y="918"/>
                    <a:pt x="8109" y="1"/>
                    <a:pt x="69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639;p75">
              <a:extLst>
                <a:ext uri="{FF2B5EF4-FFF2-40B4-BE49-F238E27FC236}">
                  <a16:creationId xmlns:a16="http://schemas.microsoft.com/office/drawing/2014/main" id="{05C7AD54-ACF7-6B58-D494-8E1B90C1356F}"/>
                </a:ext>
              </a:extLst>
            </p:cNvPr>
            <p:cNvSpPr/>
            <p:nvPr/>
          </p:nvSpPr>
          <p:spPr>
            <a:xfrm>
              <a:off x="7613514" y="3251541"/>
              <a:ext cx="74878" cy="74529"/>
            </a:xfrm>
            <a:custGeom>
              <a:avLst/>
              <a:gdLst/>
              <a:ahLst/>
              <a:cxnLst/>
              <a:rect l="l" t="t" r="r" b="b"/>
              <a:pathLst>
                <a:path w="2358" h="2347" extrusionOk="0">
                  <a:moveTo>
                    <a:pt x="1179" y="322"/>
                  </a:moveTo>
                  <a:cubicBezTo>
                    <a:pt x="1643" y="322"/>
                    <a:pt x="2012" y="691"/>
                    <a:pt x="2012" y="1156"/>
                  </a:cubicBezTo>
                  <a:cubicBezTo>
                    <a:pt x="2012" y="1620"/>
                    <a:pt x="1643" y="1989"/>
                    <a:pt x="1179" y="1989"/>
                  </a:cubicBezTo>
                  <a:cubicBezTo>
                    <a:pt x="715" y="1989"/>
                    <a:pt x="345" y="1620"/>
                    <a:pt x="345" y="1156"/>
                  </a:cubicBezTo>
                  <a:cubicBezTo>
                    <a:pt x="334" y="703"/>
                    <a:pt x="715" y="322"/>
                    <a:pt x="1179" y="322"/>
                  </a:cubicBezTo>
                  <a:close/>
                  <a:moveTo>
                    <a:pt x="1179" y="1"/>
                  </a:moveTo>
                  <a:cubicBezTo>
                    <a:pt x="524" y="1"/>
                    <a:pt x="0" y="513"/>
                    <a:pt x="0" y="1168"/>
                  </a:cubicBezTo>
                  <a:cubicBezTo>
                    <a:pt x="0" y="1811"/>
                    <a:pt x="524" y="2346"/>
                    <a:pt x="1179" y="2346"/>
                  </a:cubicBezTo>
                  <a:cubicBezTo>
                    <a:pt x="1834" y="2346"/>
                    <a:pt x="2358" y="1822"/>
                    <a:pt x="2358" y="1168"/>
                  </a:cubicBezTo>
                  <a:cubicBezTo>
                    <a:pt x="2358" y="513"/>
                    <a:pt x="1834" y="1"/>
                    <a:pt x="11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Google Shape;400;p42">
            <a:extLst>
              <a:ext uri="{FF2B5EF4-FFF2-40B4-BE49-F238E27FC236}">
                <a16:creationId xmlns:a16="http://schemas.microsoft.com/office/drawing/2014/main" id="{A6D123AC-6217-620C-112D-52AFDAE2D903}"/>
              </a:ext>
            </a:extLst>
          </p:cNvPr>
          <p:cNvSpPr/>
          <p:nvPr/>
        </p:nvSpPr>
        <p:spPr>
          <a:xfrm>
            <a:off x="6775156" y="1749082"/>
            <a:ext cx="674100" cy="6741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" name="Google Shape;401;p42">
            <a:extLst>
              <a:ext uri="{FF2B5EF4-FFF2-40B4-BE49-F238E27FC236}">
                <a16:creationId xmlns:a16="http://schemas.microsoft.com/office/drawing/2014/main" id="{355CBF87-EA0E-FBBE-FF5F-3D4D34B91E77}"/>
              </a:ext>
            </a:extLst>
          </p:cNvPr>
          <p:cNvSpPr/>
          <p:nvPr/>
        </p:nvSpPr>
        <p:spPr>
          <a:xfrm>
            <a:off x="6775156" y="3131850"/>
            <a:ext cx="674100" cy="6741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" name="Google Shape;10650;p78">
            <a:extLst>
              <a:ext uri="{FF2B5EF4-FFF2-40B4-BE49-F238E27FC236}">
                <a16:creationId xmlns:a16="http://schemas.microsoft.com/office/drawing/2014/main" id="{2121CF6F-D1F5-F7F3-4C20-2C72F55D679B}"/>
              </a:ext>
            </a:extLst>
          </p:cNvPr>
          <p:cNvSpPr/>
          <p:nvPr/>
        </p:nvSpPr>
        <p:spPr>
          <a:xfrm>
            <a:off x="4852613" y="3298205"/>
            <a:ext cx="325164" cy="347783"/>
          </a:xfrm>
          <a:custGeom>
            <a:avLst/>
            <a:gdLst/>
            <a:ahLst/>
            <a:cxnLst/>
            <a:rect l="l" t="t" r="r" b="b"/>
            <a:pathLst>
              <a:path w="10264" h="10978" extrusionOk="0">
                <a:moveTo>
                  <a:pt x="3096" y="310"/>
                </a:moveTo>
                <a:lnTo>
                  <a:pt x="3096" y="381"/>
                </a:lnTo>
                <a:lnTo>
                  <a:pt x="3096" y="3870"/>
                </a:lnTo>
                <a:cubicBezTo>
                  <a:pt x="3096" y="4787"/>
                  <a:pt x="3811" y="5549"/>
                  <a:pt x="4704" y="5644"/>
                </a:cubicBezTo>
                <a:lnTo>
                  <a:pt x="4704" y="6965"/>
                </a:lnTo>
                <a:lnTo>
                  <a:pt x="2656" y="6965"/>
                </a:lnTo>
                <a:lnTo>
                  <a:pt x="2656" y="310"/>
                </a:lnTo>
                <a:close/>
                <a:moveTo>
                  <a:pt x="7585" y="310"/>
                </a:moveTo>
                <a:lnTo>
                  <a:pt x="7585" y="6965"/>
                </a:lnTo>
                <a:lnTo>
                  <a:pt x="5549" y="6965"/>
                </a:lnTo>
                <a:lnTo>
                  <a:pt x="5549" y="5644"/>
                </a:lnTo>
                <a:cubicBezTo>
                  <a:pt x="6454" y="5549"/>
                  <a:pt x="7168" y="4787"/>
                  <a:pt x="7168" y="3870"/>
                </a:cubicBezTo>
                <a:lnTo>
                  <a:pt x="7168" y="381"/>
                </a:lnTo>
                <a:lnTo>
                  <a:pt x="7168" y="310"/>
                </a:lnTo>
                <a:close/>
                <a:moveTo>
                  <a:pt x="2370" y="310"/>
                </a:moveTo>
                <a:lnTo>
                  <a:pt x="2370" y="7132"/>
                </a:lnTo>
                <a:cubicBezTo>
                  <a:pt x="2370" y="7215"/>
                  <a:pt x="2453" y="7287"/>
                  <a:pt x="2537" y="7287"/>
                </a:cubicBezTo>
                <a:lnTo>
                  <a:pt x="4728" y="7287"/>
                </a:lnTo>
                <a:lnTo>
                  <a:pt x="4728" y="7823"/>
                </a:lnTo>
                <a:lnTo>
                  <a:pt x="334" y="7823"/>
                </a:lnTo>
                <a:lnTo>
                  <a:pt x="334" y="7287"/>
                </a:lnTo>
                <a:lnTo>
                  <a:pt x="1668" y="7287"/>
                </a:lnTo>
                <a:cubicBezTo>
                  <a:pt x="1751" y="7287"/>
                  <a:pt x="1822" y="7215"/>
                  <a:pt x="1822" y="7132"/>
                </a:cubicBezTo>
                <a:lnTo>
                  <a:pt x="1822" y="6692"/>
                </a:lnTo>
                <a:cubicBezTo>
                  <a:pt x="1822" y="6608"/>
                  <a:pt x="1751" y="6537"/>
                  <a:pt x="1668" y="6537"/>
                </a:cubicBezTo>
                <a:cubicBezTo>
                  <a:pt x="1572" y="6537"/>
                  <a:pt x="1501" y="6608"/>
                  <a:pt x="1501" y="6692"/>
                </a:cubicBezTo>
                <a:lnTo>
                  <a:pt x="1501" y="6965"/>
                </a:lnTo>
                <a:lnTo>
                  <a:pt x="322" y="6965"/>
                </a:lnTo>
                <a:lnTo>
                  <a:pt x="322" y="5501"/>
                </a:lnTo>
                <a:cubicBezTo>
                  <a:pt x="596" y="5477"/>
                  <a:pt x="846" y="5346"/>
                  <a:pt x="1049" y="5144"/>
                </a:cubicBezTo>
                <a:cubicBezTo>
                  <a:pt x="1287" y="4906"/>
                  <a:pt x="1430" y="4596"/>
                  <a:pt x="1430" y="4275"/>
                </a:cubicBezTo>
                <a:lnTo>
                  <a:pt x="1430" y="310"/>
                </a:lnTo>
                <a:lnTo>
                  <a:pt x="1513" y="310"/>
                </a:lnTo>
                <a:lnTo>
                  <a:pt x="1513" y="6061"/>
                </a:lnTo>
                <a:cubicBezTo>
                  <a:pt x="1513" y="6144"/>
                  <a:pt x="1584" y="6215"/>
                  <a:pt x="1680" y="6215"/>
                </a:cubicBezTo>
                <a:cubicBezTo>
                  <a:pt x="1763" y="6215"/>
                  <a:pt x="1846" y="6144"/>
                  <a:pt x="1846" y="6061"/>
                </a:cubicBezTo>
                <a:lnTo>
                  <a:pt x="1846" y="310"/>
                </a:lnTo>
                <a:close/>
                <a:moveTo>
                  <a:pt x="8430" y="310"/>
                </a:moveTo>
                <a:lnTo>
                  <a:pt x="8430" y="7132"/>
                </a:lnTo>
                <a:cubicBezTo>
                  <a:pt x="8430" y="7215"/>
                  <a:pt x="8502" y="7287"/>
                  <a:pt x="8597" y="7287"/>
                </a:cubicBezTo>
                <a:lnTo>
                  <a:pt x="9943" y="7287"/>
                </a:lnTo>
                <a:lnTo>
                  <a:pt x="9943" y="7823"/>
                </a:lnTo>
                <a:lnTo>
                  <a:pt x="5549" y="7823"/>
                </a:lnTo>
                <a:lnTo>
                  <a:pt x="5549" y="7287"/>
                </a:lnTo>
                <a:lnTo>
                  <a:pt x="7728" y="7287"/>
                </a:lnTo>
                <a:cubicBezTo>
                  <a:pt x="7823" y="7287"/>
                  <a:pt x="7895" y="7215"/>
                  <a:pt x="7895" y="7132"/>
                </a:cubicBezTo>
                <a:lnTo>
                  <a:pt x="7895" y="310"/>
                </a:lnTo>
                <a:close/>
                <a:moveTo>
                  <a:pt x="4716" y="8144"/>
                </a:moveTo>
                <a:lnTo>
                  <a:pt x="4716" y="8751"/>
                </a:lnTo>
                <a:lnTo>
                  <a:pt x="322" y="8751"/>
                </a:lnTo>
                <a:lnTo>
                  <a:pt x="322" y="8144"/>
                </a:lnTo>
                <a:close/>
                <a:moveTo>
                  <a:pt x="9943" y="8144"/>
                </a:moveTo>
                <a:lnTo>
                  <a:pt x="9943" y="8751"/>
                </a:lnTo>
                <a:lnTo>
                  <a:pt x="5549" y="8751"/>
                </a:lnTo>
                <a:lnTo>
                  <a:pt x="5549" y="8144"/>
                </a:lnTo>
                <a:close/>
                <a:moveTo>
                  <a:pt x="4716" y="9073"/>
                </a:moveTo>
                <a:lnTo>
                  <a:pt x="4716" y="9609"/>
                </a:lnTo>
                <a:lnTo>
                  <a:pt x="322" y="9609"/>
                </a:lnTo>
                <a:lnTo>
                  <a:pt x="322" y="9073"/>
                </a:lnTo>
                <a:close/>
                <a:moveTo>
                  <a:pt x="9943" y="9073"/>
                </a:moveTo>
                <a:lnTo>
                  <a:pt x="9943" y="9609"/>
                </a:lnTo>
                <a:lnTo>
                  <a:pt x="5549" y="9609"/>
                </a:lnTo>
                <a:lnTo>
                  <a:pt x="5549" y="9073"/>
                </a:lnTo>
                <a:close/>
                <a:moveTo>
                  <a:pt x="6823" y="619"/>
                </a:moveTo>
                <a:lnTo>
                  <a:pt x="6823" y="3834"/>
                </a:lnTo>
                <a:cubicBezTo>
                  <a:pt x="6847" y="4668"/>
                  <a:pt x="6192" y="5322"/>
                  <a:pt x="5394" y="5322"/>
                </a:cubicBezTo>
                <a:cubicBezTo>
                  <a:pt x="5311" y="5322"/>
                  <a:pt x="5240" y="5406"/>
                  <a:pt x="5240" y="5489"/>
                </a:cubicBezTo>
                <a:lnTo>
                  <a:pt x="5240" y="7132"/>
                </a:lnTo>
                <a:lnTo>
                  <a:pt x="5240" y="7977"/>
                </a:lnTo>
                <a:lnTo>
                  <a:pt x="5240" y="8918"/>
                </a:lnTo>
                <a:lnTo>
                  <a:pt x="5240" y="9763"/>
                </a:lnTo>
                <a:lnTo>
                  <a:pt x="5240" y="10644"/>
                </a:lnTo>
                <a:lnTo>
                  <a:pt x="5025" y="10644"/>
                </a:lnTo>
                <a:lnTo>
                  <a:pt x="5025" y="9752"/>
                </a:lnTo>
                <a:lnTo>
                  <a:pt x="5025" y="8894"/>
                </a:lnTo>
                <a:lnTo>
                  <a:pt x="5025" y="7966"/>
                </a:lnTo>
                <a:lnTo>
                  <a:pt x="5025" y="7108"/>
                </a:lnTo>
                <a:lnTo>
                  <a:pt x="5025" y="5465"/>
                </a:lnTo>
                <a:cubicBezTo>
                  <a:pt x="5025" y="5370"/>
                  <a:pt x="4954" y="5299"/>
                  <a:pt x="4859" y="5299"/>
                </a:cubicBezTo>
                <a:cubicBezTo>
                  <a:pt x="4061" y="5299"/>
                  <a:pt x="3406" y="4644"/>
                  <a:pt x="3406" y="3834"/>
                </a:cubicBezTo>
                <a:lnTo>
                  <a:pt x="3406" y="619"/>
                </a:lnTo>
                <a:cubicBezTo>
                  <a:pt x="3942" y="869"/>
                  <a:pt x="4525" y="1012"/>
                  <a:pt x="5120" y="1012"/>
                </a:cubicBezTo>
                <a:cubicBezTo>
                  <a:pt x="5716" y="1012"/>
                  <a:pt x="6287" y="881"/>
                  <a:pt x="6823" y="619"/>
                </a:cubicBezTo>
                <a:close/>
                <a:moveTo>
                  <a:pt x="4716" y="9930"/>
                </a:moveTo>
                <a:lnTo>
                  <a:pt x="4716" y="10656"/>
                </a:lnTo>
                <a:lnTo>
                  <a:pt x="322" y="10656"/>
                </a:lnTo>
                <a:lnTo>
                  <a:pt x="322" y="9930"/>
                </a:lnTo>
                <a:close/>
                <a:moveTo>
                  <a:pt x="1251" y="0"/>
                </a:moveTo>
                <a:cubicBezTo>
                  <a:pt x="1156" y="0"/>
                  <a:pt x="1084" y="72"/>
                  <a:pt x="1084" y="155"/>
                </a:cubicBezTo>
                <a:lnTo>
                  <a:pt x="1084" y="4287"/>
                </a:lnTo>
                <a:cubicBezTo>
                  <a:pt x="1084" y="4537"/>
                  <a:pt x="989" y="4763"/>
                  <a:pt x="810" y="4941"/>
                </a:cubicBezTo>
                <a:cubicBezTo>
                  <a:pt x="632" y="5120"/>
                  <a:pt x="418" y="5203"/>
                  <a:pt x="156" y="5203"/>
                </a:cubicBezTo>
                <a:cubicBezTo>
                  <a:pt x="72" y="5203"/>
                  <a:pt x="1" y="5275"/>
                  <a:pt x="1" y="5370"/>
                </a:cubicBezTo>
                <a:lnTo>
                  <a:pt x="1" y="7144"/>
                </a:lnTo>
                <a:lnTo>
                  <a:pt x="1" y="7989"/>
                </a:lnTo>
                <a:lnTo>
                  <a:pt x="1" y="8930"/>
                </a:lnTo>
                <a:lnTo>
                  <a:pt x="1" y="9775"/>
                </a:lnTo>
                <a:lnTo>
                  <a:pt x="1" y="10811"/>
                </a:lnTo>
                <a:cubicBezTo>
                  <a:pt x="1" y="10906"/>
                  <a:pt x="72" y="10978"/>
                  <a:pt x="156" y="10978"/>
                </a:cubicBezTo>
                <a:lnTo>
                  <a:pt x="8180" y="10978"/>
                </a:lnTo>
                <a:cubicBezTo>
                  <a:pt x="8276" y="10978"/>
                  <a:pt x="8347" y="10906"/>
                  <a:pt x="8347" y="10811"/>
                </a:cubicBezTo>
                <a:cubicBezTo>
                  <a:pt x="8347" y="10728"/>
                  <a:pt x="8276" y="10656"/>
                  <a:pt x="8180" y="10656"/>
                </a:cubicBezTo>
                <a:lnTo>
                  <a:pt x="5549" y="10656"/>
                </a:lnTo>
                <a:lnTo>
                  <a:pt x="5549" y="9918"/>
                </a:lnTo>
                <a:lnTo>
                  <a:pt x="9943" y="9918"/>
                </a:lnTo>
                <a:lnTo>
                  <a:pt x="9943" y="10656"/>
                </a:lnTo>
                <a:lnTo>
                  <a:pt x="8811" y="10656"/>
                </a:lnTo>
                <a:cubicBezTo>
                  <a:pt x="8716" y="10656"/>
                  <a:pt x="8645" y="10728"/>
                  <a:pt x="8645" y="10811"/>
                </a:cubicBezTo>
                <a:cubicBezTo>
                  <a:pt x="8645" y="10906"/>
                  <a:pt x="8716" y="10978"/>
                  <a:pt x="8811" y="10978"/>
                </a:cubicBezTo>
                <a:lnTo>
                  <a:pt x="10085" y="10978"/>
                </a:lnTo>
                <a:cubicBezTo>
                  <a:pt x="10181" y="10978"/>
                  <a:pt x="10252" y="10906"/>
                  <a:pt x="10252" y="10811"/>
                </a:cubicBezTo>
                <a:lnTo>
                  <a:pt x="10252" y="6644"/>
                </a:lnTo>
                <a:cubicBezTo>
                  <a:pt x="10252" y="6561"/>
                  <a:pt x="10181" y="6489"/>
                  <a:pt x="10085" y="6489"/>
                </a:cubicBezTo>
                <a:cubicBezTo>
                  <a:pt x="10002" y="6489"/>
                  <a:pt x="9919" y="6561"/>
                  <a:pt x="9919" y="6644"/>
                </a:cubicBezTo>
                <a:lnTo>
                  <a:pt x="9919" y="6977"/>
                </a:lnTo>
                <a:lnTo>
                  <a:pt x="8752" y="6977"/>
                </a:lnTo>
                <a:lnTo>
                  <a:pt x="8752" y="322"/>
                </a:lnTo>
                <a:lnTo>
                  <a:pt x="8835" y="322"/>
                </a:lnTo>
                <a:lnTo>
                  <a:pt x="8835" y="4287"/>
                </a:lnTo>
                <a:cubicBezTo>
                  <a:pt x="8835" y="4608"/>
                  <a:pt x="8966" y="4941"/>
                  <a:pt x="9204" y="5156"/>
                </a:cubicBezTo>
                <a:cubicBezTo>
                  <a:pt x="9407" y="5358"/>
                  <a:pt x="9657" y="5489"/>
                  <a:pt x="9943" y="5513"/>
                </a:cubicBezTo>
                <a:lnTo>
                  <a:pt x="9943" y="6013"/>
                </a:lnTo>
                <a:cubicBezTo>
                  <a:pt x="9943" y="6096"/>
                  <a:pt x="10014" y="6180"/>
                  <a:pt x="10097" y="6180"/>
                </a:cubicBezTo>
                <a:cubicBezTo>
                  <a:pt x="10193" y="6180"/>
                  <a:pt x="10264" y="6096"/>
                  <a:pt x="10264" y="6013"/>
                </a:cubicBezTo>
                <a:lnTo>
                  <a:pt x="10264" y="5370"/>
                </a:lnTo>
                <a:cubicBezTo>
                  <a:pt x="10264" y="5275"/>
                  <a:pt x="10193" y="5203"/>
                  <a:pt x="10097" y="5203"/>
                </a:cubicBezTo>
                <a:cubicBezTo>
                  <a:pt x="9847" y="5203"/>
                  <a:pt x="9621" y="5120"/>
                  <a:pt x="9442" y="4941"/>
                </a:cubicBezTo>
                <a:cubicBezTo>
                  <a:pt x="9264" y="4763"/>
                  <a:pt x="9181" y="4537"/>
                  <a:pt x="9181" y="4287"/>
                </a:cubicBezTo>
                <a:lnTo>
                  <a:pt x="9181" y="155"/>
                </a:lnTo>
                <a:cubicBezTo>
                  <a:pt x="9181" y="72"/>
                  <a:pt x="9109" y="0"/>
                  <a:pt x="9014" y="0"/>
                </a:cubicBezTo>
                <a:lnTo>
                  <a:pt x="7002" y="0"/>
                </a:lnTo>
                <a:cubicBezTo>
                  <a:pt x="6918" y="0"/>
                  <a:pt x="6847" y="72"/>
                  <a:pt x="6847" y="155"/>
                </a:cubicBezTo>
                <a:lnTo>
                  <a:pt x="6847" y="310"/>
                </a:lnTo>
                <a:cubicBezTo>
                  <a:pt x="6323" y="596"/>
                  <a:pt x="5728" y="738"/>
                  <a:pt x="5132" y="738"/>
                </a:cubicBezTo>
                <a:cubicBezTo>
                  <a:pt x="4537" y="738"/>
                  <a:pt x="3942" y="596"/>
                  <a:pt x="3418" y="310"/>
                </a:cubicBezTo>
                <a:lnTo>
                  <a:pt x="3418" y="155"/>
                </a:lnTo>
                <a:cubicBezTo>
                  <a:pt x="3418" y="72"/>
                  <a:pt x="3346" y="0"/>
                  <a:pt x="3251" y="0"/>
                </a:cubicBezTo>
                <a:close/>
              </a:path>
            </a:pathLst>
          </a:custGeom>
          <a:solidFill>
            <a:schemeClr val="bg1">
              <a:lumMod val="25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" name="Google Shape;391;p42">
            <a:extLst>
              <a:ext uri="{FF2B5EF4-FFF2-40B4-BE49-F238E27FC236}">
                <a16:creationId xmlns:a16="http://schemas.microsoft.com/office/drawing/2014/main" id="{2B287A85-2A8E-0764-854B-02DF7B23368D}"/>
              </a:ext>
            </a:extLst>
          </p:cNvPr>
          <p:cNvSpPr txBox="1">
            <a:spLocks/>
          </p:cNvSpPr>
          <p:nvPr/>
        </p:nvSpPr>
        <p:spPr>
          <a:xfrm>
            <a:off x="7441243" y="1651822"/>
            <a:ext cx="1410794" cy="605519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it-IT" b="1" dirty="0">
                <a:solidFill>
                  <a:schemeClr val="dk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bert Sans Medium"/>
              </a:rPr>
              <a:t>Durata presunta</a:t>
            </a:r>
          </a:p>
        </p:txBody>
      </p:sp>
      <p:sp>
        <p:nvSpPr>
          <p:cNvPr id="19" name="Google Shape;388;p42">
            <a:extLst>
              <a:ext uri="{FF2B5EF4-FFF2-40B4-BE49-F238E27FC236}">
                <a16:creationId xmlns:a16="http://schemas.microsoft.com/office/drawing/2014/main" id="{FC0933A8-EFDF-6103-245A-D1D45707278F}"/>
              </a:ext>
            </a:extLst>
          </p:cNvPr>
          <p:cNvSpPr txBox="1">
            <a:spLocks/>
          </p:cNvSpPr>
          <p:nvPr/>
        </p:nvSpPr>
        <p:spPr>
          <a:xfrm>
            <a:off x="7445935" y="3143727"/>
            <a:ext cx="1406101" cy="620362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it-IT" b="1" dirty="0">
                <a:solidFill>
                  <a:schemeClr val="dk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bert Sans Medium"/>
              </a:rPr>
              <a:t>Ammontare dei lavori</a:t>
            </a:r>
          </a:p>
        </p:txBody>
      </p:sp>
      <p:grpSp>
        <p:nvGrpSpPr>
          <p:cNvPr id="17" name="Google Shape;9394;p77">
            <a:extLst>
              <a:ext uri="{FF2B5EF4-FFF2-40B4-BE49-F238E27FC236}">
                <a16:creationId xmlns:a16="http://schemas.microsoft.com/office/drawing/2014/main" id="{7BCDFD43-7998-D826-C958-35A5AB78A0AB}"/>
              </a:ext>
            </a:extLst>
          </p:cNvPr>
          <p:cNvGrpSpPr/>
          <p:nvPr/>
        </p:nvGrpSpPr>
        <p:grpSpPr>
          <a:xfrm>
            <a:off x="6927088" y="1909207"/>
            <a:ext cx="345265" cy="349848"/>
            <a:chOff x="3979435" y="1976585"/>
            <a:chExt cx="345265" cy="349848"/>
          </a:xfrm>
          <a:solidFill>
            <a:schemeClr val="bg1">
              <a:lumMod val="25000"/>
            </a:schemeClr>
          </a:solidFill>
        </p:grpSpPr>
        <p:sp>
          <p:nvSpPr>
            <p:cNvPr id="20" name="Google Shape;9395;p77">
              <a:extLst>
                <a:ext uri="{FF2B5EF4-FFF2-40B4-BE49-F238E27FC236}">
                  <a16:creationId xmlns:a16="http://schemas.microsoft.com/office/drawing/2014/main" id="{E478E6C7-F6FB-F7F1-78C0-47EAA45A470F}"/>
                </a:ext>
              </a:extLst>
            </p:cNvPr>
            <p:cNvSpPr/>
            <p:nvPr/>
          </p:nvSpPr>
          <p:spPr>
            <a:xfrm>
              <a:off x="3979435" y="1976585"/>
              <a:ext cx="345265" cy="349848"/>
            </a:xfrm>
            <a:custGeom>
              <a:avLst/>
              <a:gdLst/>
              <a:ahLst/>
              <a:cxnLst/>
              <a:rect l="l" t="t" r="r" b="b"/>
              <a:pathLst>
                <a:path w="10848" h="10992" extrusionOk="0">
                  <a:moveTo>
                    <a:pt x="6632" y="322"/>
                  </a:moveTo>
                  <a:cubicBezTo>
                    <a:pt x="6859" y="322"/>
                    <a:pt x="7013" y="501"/>
                    <a:pt x="7013" y="715"/>
                  </a:cubicBezTo>
                  <a:cubicBezTo>
                    <a:pt x="7013" y="929"/>
                    <a:pt x="6835" y="1096"/>
                    <a:pt x="6632" y="1096"/>
                  </a:cubicBezTo>
                  <a:lnTo>
                    <a:pt x="4906" y="1096"/>
                  </a:lnTo>
                  <a:cubicBezTo>
                    <a:pt x="4680" y="1096"/>
                    <a:pt x="4513" y="918"/>
                    <a:pt x="4513" y="715"/>
                  </a:cubicBezTo>
                  <a:cubicBezTo>
                    <a:pt x="4513" y="489"/>
                    <a:pt x="4692" y="322"/>
                    <a:pt x="4906" y="322"/>
                  </a:cubicBezTo>
                  <a:close/>
                  <a:moveTo>
                    <a:pt x="5966" y="1429"/>
                  </a:moveTo>
                  <a:lnTo>
                    <a:pt x="5966" y="1965"/>
                  </a:lnTo>
                  <a:lnTo>
                    <a:pt x="5561" y="1965"/>
                  </a:lnTo>
                  <a:lnTo>
                    <a:pt x="5561" y="1429"/>
                  </a:lnTo>
                  <a:close/>
                  <a:moveTo>
                    <a:pt x="5775" y="2289"/>
                  </a:moveTo>
                  <a:cubicBezTo>
                    <a:pt x="6988" y="2289"/>
                    <a:pt x="8193" y="2825"/>
                    <a:pt x="9026" y="3835"/>
                  </a:cubicBezTo>
                  <a:cubicBezTo>
                    <a:pt x="10466" y="5620"/>
                    <a:pt x="10204" y="8276"/>
                    <a:pt x="8407" y="9728"/>
                  </a:cubicBezTo>
                  <a:cubicBezTo>
                    <a:pt x="7623" y="10362"/>
                    <a:pt x="6686" y="10670"/>
                    <a:pt x="5757" y="10670"/>
                  </a:cubicBezTo>
                  <a:cubicBezTo>
                    <a:pt x="4540" y="10670"/>
                    <a:pt x="3337" y="10141"/>
                    <a:pt x="2513" y="9121"/>
                  </a:cubicBezTo>
                  <a:cubicBezTo>
                    <a:pt x="429" y="6561"/>
                    <a:pt x="2001" y="2715"/>
                    <a:pt x="5251" y="2322"/>
                  </a:cubicBezTo>
                  <a:cubicBezTo>
                    <a:pt x="5425" y="2300"/>
                    <a:pt x="5601" y="2289"/>
                    <a:pt x="5775" y="2289"/>
                  </a:cubicBezTo>
                  <a:close/>
                  <a:moveTo>
                    <a:pt x="4906" y="1"/>
                  </a:moveTo>
                  <a:cubicBezTo>
                    <a:pt x="4501" y="1"/>
                    <a:pt x="4192" y="322"/>
                    <a:pt x="4192" y="715"/>
                  </a:cubicBezTo>
                  <a:cubicBezTo>
                    <a:pt x="4192" y="1108"/>
                    <a:pt x="4513" y="1429"/>
                    <a:pt x="4906" y="1429"/>
                  </a:cubicBezTo>
                  <a:lnTo>
                    <a:pt x="5239" y="1429"/>
                  </a:lnTo>
                  <a:lnTo>
                    <a:pt x="5239" y="1989"/>
                  </a:lnTo>
                  <a:cubicBezTo>
                    <a:pt x="1727" y="2394"/>
                    <a:pt x="1" y="6561"/>
                    <a:pt x="2263" y="9323"/>
                  </a:cubicBezTo>
                  <a:cubicBezTo>
                    <a:pt x="3160" y="10423"/>
                    <a:pt x="4463" y="10991"/>
                    <a:pt x="5774" y="10991"/>
                  </a:cubicBezTo>
                  <a:cubicBezTo>
                    <a:pt x="6777" y="10991"/>
                    <a:pt x="7785" y="10659"/>
                    <a:pt x="8621" y="9978"/>
                  </a:cubicBezTo>
                  <a:cubicBezTo>
                    <a:pt x="10550" y="8407"/>
                    <a:pt x="10847" y="5549"/>
                    <a:pt x="9264" y="3632"/>
                  </a:cubicBezTo>
                  <a:cubicBezTo>
                    <a:pt x="8490" y="2680"/>
                    <a:pt x="7406" y="2120"/>
                    <a:pt x="6287" y="1989"/>
                  </a:cubicBezTo>
                  <a:lnTo>
                    <a:pt x="6287" y="1429"/>
                  </a:lnTo>
                  <a:lnTo>
                    <a:pt x="6632" y="1429"/>
                  </a:lnTo>
                  <a:cubicBezTo>
                    <a:pt x="7037" y="1429"/>
                    <a:pt x="7347" y="1096"/>
                    <a:pt x="7347" y="715"/>
                  </a:cubicBezTo>
                  <a:cubicBezTo>
                    <a:pt x="7347" y="310"/>
                    <a:pt x="7013" y="1"/>
                    <a:pt x="66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9396;p77">
              <a:extLst>
                <a:ext uri="{FF2B5EF4-FFF2-40B4-BE49-F238E27FC236}">
                  <a16:creationId xmlns:a16="http://schemas.microsoft.com/office/drawing/2014/main" id="{500CDFD5-6531-35CD-03CE-AC755746F48C}"/>
                </a:ext>
              </a:extLst>
            </p:cNvPr>
            <p:cNvSpPr/>
            <p:nvPr/>
          </p:nvSpPr>
          <p:spPr>
            <a:xfrm>
              <a:off x="4044236" y="2176685"/>
              <a:ext cx="144783" cy="123077"/>
            </a:xfrm>
            <a:custGeom>
              <a:avLst/>
              <a:gdLst/>
              <a:ahLst/>
              <a:cxnLst/>
              <a:rect l="l" t="t" r="r" b="b"/>
              <a:pathLst>
                <a:path w="4549" h="3867" extrusionOk="0">
                  <a:moveTo>
                    <a:pt x="203" y="0"/>
                  </a:moveTo>
                  <a:cubicBezTo>
                    <a:pt x="108" y="0"/>
                    <a:pt x="36" y="84"/>
                    <a:pt x="36" y="167"/>
                  </a:cubicBezTo>
                  <a:cubicBezTo>
                    <a:pt x="36" y="215"/>
                    <a:pt x="1" y="977"/>
                    <a:pt x="405" y="1822"/>
                  </a:cubicBezTo>
                  <a:cubicBezTo>
                    <a:pt x="667" y="2346"/>
                    <a:pt x="1048" y="2798"/>
                    <a:pt x="1525" y="3143"/>
                  </a:cubicBezTo>
                  <a:cubicBezTo>
                    <a:pt x="2186" y="3633"/>
                    <a:pt x="2944" y="3867"/>
                    <a:pt x="3694" y="3867"/>
                  </a:cubicBezTo>
                  <a:cubicBezTo>
                    <a:pt x="3929" y="3867"/>
                    <a:pt x="4164" y="3844"/>
                    <a:pt x="4394" y="3798"/>
                  </a:cubicBezTo>
                  <a:cubicBezTo>
                    <a:pt x="4489" y="3786"/>
                    <a:pt x="4549" y="3691"/>
                    <a:pt x="4537" y="3608"/>
                  </a:cubicBezTo>
                  <a:cubicBezTo>
                    <a:pt x="4526" y="3543"/>
                    <a:pt x="4446" y="3487"/>
                    <a:pt x="4368" y="3487"/>
                  </a:cubicBezTo>
                  <a:cubicBezTo>
                    <a:pt x="4361" y="3487"/>
                    <a:pt x="4354" y="3488"/>
                    <a:pt x="4346" y="3489"/>
                  </a:cubicBezTo>
                  <a:cubicBezTo>
                    <a:pt x="4139" y="3526"/>
                    <a:pt x="3932" y="3545"/>
                    <a:pt x="3725" y="3545"/>
                  </a:cubicBezTo>
                  <a:cubicBezTo>
                    <a:pt x="3018" y="3545"/>
                    <a:pt x="2326" y="3324"/>
                    <a:pt x="1727" y="2882"/>
                  </a:cubicBezTo>
                  <a:cubicBezTo>
                    <a:pt x="275" y="1810"/>
                    <a:pt x="370" y="167"/>
                    <a:pt x="370" y="167"/>
                  </a:cubicBezTo>
                  <a:cubicBezTo>
                    <a:pt x="370" y="84"/>
                    <a:pt x="298" y="0"/>
                    <a:pt x="2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9397;p77">
              <a:extLst>
                <a:ext uri="{FF2B5EF4-FFF2-40B4-BE49-F238E27FC236}">
                  <a16:creationId xmlns:a16="http://schemas.microsoft.com/office/drawing/2014/main" id="{2BD94605-6D5F-1096-A2DF-DF22CADE8E78}"/>
                </a:ext>
              </a:extLst>
            </p:cNvPr>
            <p:cNvSpPr/>
            <p:nvPr/>
          </p:nvSpPr>
          <p:spPr>
            <a:xfrm>
              <a:off x="4046910" y="2065957"/>
              <a:ext cx="204269" cy="100893"/>
            </a:xfrm>
            <a:custGeom>
              <a:avLst/>
              <a:gdLst/>
              <a:ahLst/>
              <a:cxnLst/>
              <a:rect l="l" t="t" r="r" b="b"/>
              <a:pathLst>
                <a:path w="6418" h="3170" extrusionOk="0">
                  <a:moveTo>
                    <a:pt x="3655" y="1"/>
                  </a:moveTo>
                  <a:cubicBezTo>
                    <a:pt x="1971" y="1"/>
                    <a:pt x="367" y="1170"/>
                    <a:pt x="12" y="3003"/>
                  </a:cubicBezTo>
                  <a:cubicBezTo>
                    <a:pt x="0" y="3086"/>
                    <a:pt x="71" y="3170"/>
                    <a:pt x="179" y="3170"/>
                  </a:cubicBezTo>
                  <a:cubicBezTo>
                    <a:pt x="250" y="3170"/>
                    <a:pt x="333" y="3110"/>
                    <a:pt x="345" y="3039"/>
                  </a:cubicBezTo>
                  <a:cubicBezTo>
                    <a:pt x="667" y="1358"/>
                    <a:pt x="2122" y="299"/>
                    <a:pt x="3652" y="299"/>
                  </a:cubicBezTo>
                  <a:cubicBezTo>
                    <a:pt x="4332" y="299"/>
                    <a:pt x="5027" y="509"/>
                    <a:pt x="5644" y="967"/>
                  </a:cubicBezTo>
                  <a:cubicBezTo>
                    <a:pt x="5822" y="1098"/>
                    <a:pt x="5965" y="1241"/>
                    <a:pt x="6120" y="1396"/>
                  </a:cubicBezTo>
                  <a:cubicBezTo>
                    <a:pt x="6155" y="1431"/>
                    <a:pt x="6208" y="1454"/>
                    <a:pt x="6257" y="1454"/>
                  </a:cubicBezTo>
                  <a:cubicBezTo>
                    <a:pt x="6290" y="1454"/>
                    <a:pt x="6322" y="1443"/>
                    <a:pt x="6346" y="1419"/>
                  </a:cubicBezTo>
                  <a:cubicBezTo>
                    <a:pt x="6406" y="1360"/>
                    <a:pt x="6417" y="1253"/>
                    <a:pt x="6358" y="1193"/>
                  </a:cubicBezTo>
                  <a:cubicBezTo>
                    <a:pt x="6191" y="1027"/>
                    <a:pt x="6025" y="860"/>
                    <a:pt x="5834" y="729"/>
                  </a:cubicBezTo>
                  <a:cubicBezTo>
                    <a:pt x="5159" y="229"/>
                    <a:pt x="4399" y="1"/>
                    <a:pt x="36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9398;p77">
              <a:extLst>
                <a:ext uri="{FF2B5EF4-FFF2-40B4-BE49-F238E27FC236}">
                  <a16:creationId xmlns:a16="http://schemas.microsoft.com/office/drawing/2014/main" id="{3E204F42-74C0-54C0-5396-F9AE27695B7B}"/>
                </a:ext>
              </a:extLst>
            </p:cNvPr>
            <p:cNvSpPr/>
            <p:nvPr/>
          </p:nvSpPr>
          <p:spPr>
            <a:xfrm>
              <a:off x="4195735" y="2118027"/>
              <a:ext cx="84247" cy="174224"/>
            </a:xfrm>
            <a:custGeom>
              <a:avLst/>
              <a:gdLst/>
              <a:ahLst/>
              <a:cxnLst/>
              <a:rect l="l" t="t" r="r" b="b"/>
              <a:pathLst>
                <a:path w="2647" h="5474" extrusionOk="0">
                  <a:moveTo>
                    <a:pt x="1952" y="0"/>
                  </a:moveTo>
                  <a:cubicBezTo>
                    <a:pt x="1920" y="0"/>
                    <a:pt x="1888" y="11"/>
                    <a:pt x="1861" y="33"/>
                  </a:cubicBezTo>
                  <a:cubicBezTo>
                    <a:pt x="1789" y="81"/>
                    <a:pt x="1753" y="176"/>
                    <a:pt x="1813" y="260"/>
                  </a:cubicBezTo>
                  <a:cubicBezTo>
                    <a:pt x="2158" y="795"/>
                    <a:pt x="2325" y="1403"/>
                    <a:pt x="2325" y="2046"/>
                  </a:cubicBezTo>
                  <a:cubicBezTo>
                    <a:pt x="2325" y="3451"/>
                    <a:pt x="1432" y="4689"/>
                    <a:pt x="182" y="5165"/>
                  </a:cubicBezTo>
                  <a:cubicBezTo>
                    <a:pt x="1" y="5229"/>
                    <a:pt x="67" y="5474"/>
                    <a:pt x="237" y="5474"/>
                  </a:cubicBezTo>
                  <a:cubicBezTo>
                    <a:pt x="257" y="5474"/>
                    <a:pt x="278" y="5470"/>
                    <a:pt x="301" y="5463"/>
                  </a:cubicBezTo>
                  <a:cubicBezTo>
                    <a:pt x="1682" y="4927"/>
                    <a:pt x="2646" y="3593"/>
                    <a:pt x="2646" y="2022"/>
                  </a:cubicBezTo>
                  <a:cubicBezTo>
                    <a:pt x="2646" y="1343"/>
                    <a:pt x="2456" y="653"/>
                    <a:pt x="2087" y="81"/>
                  </a:cubicBezTo>
                  <a:cubicBezTo>
                    <a:pt x="2057" y="29"/>
                    <a:pt x="2004" y="0"/>
                    <a:pt x="195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9399;p77">
              <a:extLst>
                <a:ext uri="{FF2B5EF4-FFF2-40B4-BE49-F238E27FC236}">
                  <a16:creationId xmlns:a16="http://schemas.microsoft.com/office/drawing/2014/main" id="{77EF8D93-9B5A-61B4-EE51-0C0368404C47}"/>
                </a:ext>
              </a:extLst>
            </p:cNvPr>
            <p:cNvSpPr/>
            <p:nvPr/>
          </p:nvSpPr>
          <p:spPr>
            <a:xfrm>
              <a:off x="4109037" y="2161153"/>
              <a:ext cx="81510" cy="55348"/>
            </a:xfrm>
            <a:custGeom>
              <a:avLst/>
              <a:gdLst/>
              <a:ahLst/>
              <a:cxnLst/>
              <a:rect l="l" t="t" r="r" b="b"/>
              <a:pathLst>
                <a:path w="2561" h="1739" extrusionOk="0">
                  <a:moveTo>
                    <a:pt x="1691" y="333"/>
                  </a:moveTo>
                  <a:cubicBezTo>
                    <a:pt x="1965" y="333"/>
                    <a:pt x="2144" y="655"/>
                    <a:pt x="1965" y="881"/>
                  </a:cubicBezTo>
                  <a:cubicBezTo>
                    <a:pt x="1900" y="968"/>
                    <a:pt x="1790" y="1020"/>
                    <a:pt x="1682" y="1020"/>
                  </a:cubicBezTo>
                  <a:cubicBezTo>
                    <a:pt x="1613" y="1020"/>
                    <a:pt x="1545" y="999"/>
                    <a:pt x="1489" y="953"/>
                  </a:cubicBezTo>
                  <a:cubicBezTo>
                    <a:pt x="1215" y="762"/>
                    <a:pt x="1370" y="333"/>
                    <a:pt x="1691" y="333"/>
                  </a:cubicBezTo>
                  <a:close/>
                  <a:moveTo>
                    <a:pt x="1691" y="0"/>
                  </a:moveTo>
                  <a:cubicBezTo>
                    <a:pt x="1584" y="0"/>
                    <a:pt x="1334" y="36"/>
                    <a:pt x="1156" y="274"/>
                  </a:cubicBezTo>
                  <a:cubicBezTo>
                    <a:pt x="1025" y="453"/>
                    <a:pt x="989" y="655"/>
                    <a:pt x="1048" y="845"/>
                  </a:cubicBezTo>
                  <a:lnTo>
                    <a:pt x="132" y="1441"/>
                  </a:lnTo>
                  <a:cubicBezTo>
                    <a:pt x="1" y="1536"/>
                    <a:pt x="60" y="1738"/>
                    <a:pt x="215" y="1738"/>
                  </a:cubicBezTo>
                  <a:cubicBezTo>
                    <a:pt x="310" y="1738"/>
                    <a:pt x="263" y="1726"/>
                    <a:pt x="1215" y="1131"/>
                  </a:cubicBezTo>
                  <a:cubicBezTo>
                    <a:pt x="1347" y="1275"/>
                    <a:pt x="1521" y="1344"/>
                    <a:pt x="1693" y="1344"/>
                  </a:cubicBezTo>
                  <a:cubicBezTo>
                    <a:pt x="1893" y="1344"/>
                    <a:pt x="2093" y="1251"/>
                    <a:pt x="2227" y="1072"/>
                  </a:cubicBezTo>
                  <a:cubicBezTo>
                    <a:pt x="2560" y="631"/>
                    <a:pt x="2251" y="0"/>
                    <a:pt x="16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9400;p77">
              <a:extLst>
                <a:ext uri="{FF2B5EF4-FFF2-40B4-BE49-F238E27FC236}">
                  <a16:creationId xmlns:a16="http://schemas.microsoft.com/office/drawing/2014/main" id="{7D739B15-4F48-B139-48D5-4D53F1F33F62}"/>
                </a:ext>
              </a:extLst>
            </p:cNvPr>
            <p:cNvSpPr/>
            <p:nvPr/>
          </p:nvSpPr>
          <p:spPr>
            <a:xfrm>
              <a:off x="4157160" y="2083080"/>
              <a:ext cx="10662" cy="29218"/>
            </a:xfrm>
            <a:custGeom>
              <a:avLst/>
              <a:gdLst/>
              <a:ahLst/>
              <a:cxnLst/>
              <a:rect l="l" t="t" r="r" b="b"/>
              <a:pathLst>
                <a:path w="335" h="918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lnTo>
                    <a:pt x="1" y="762"/>
                  </a:lnTo>
                  <a:cubicBezTo>
                    <a:pt x="1" y="846"/>
                    <a:pt x="72" y="917"/>
                    <a:pt x="167" y="917"/>
                  </a:cubicBezTo>
                  <a:cubicBezTo>
                    <a:pt x="275" y="917"/>
                    <a:pt x="334" y="846"/>
                    <a:pt x="334" y="762"/>
                  </a:cubicBezTo>
                  <a:lnTo>
                    <a:pt x="334" y="167"/>
                  </a:lnTo>
                  <a:cubicBezTo>
                    <a:pt x="334" y="72"/>
                    <a:pt x="263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9401;p77">
              <a:extLst>
                <a:ext uri="{FF2B5EF4-FFF2-40B4-BE49-F238E27FC236}">
                  <a16:creationId xmlns:a16="http://schemas.microsoft.com/office/drawing/2014/main" id="{094F0750-2B69-A350-53A5-2B1941885307}"/>
                </a:ext>
              </a:extLst>
            </p:cNvPr>
            <p:cNvSpPr/>
            <p:nvPr/>
          </p:nvSpPr>
          <p:spPr>
            <a:xfrm>
              <a:off x="4109419" y="2096034"/>
              <a:ext cx="21261" cy="26862"/>
            </a:xfrm>
            <a:custGeom>
              <a:avLst/>
              <a:gdLst/>
              <a:ahLst/>
              <a:cxnLst/>
              <a:rect l="l" t="t" r="r" b="b"/>
              <a:pathLst>
                <a:path w="668" h="844" extrusionOk="0">
                  <a:moveTo>
                    <a:pt x="183" y="0"/>
                  </a:moveTo>
                  <a:cubicBezTo>
                    <a:pt x="156" y="0"/>
                    <a:pt x="130" y="7"/>
                    <a:pt x="108" y="22"/>
                  </a:cubicBezTo>
                  <a:cubicBezTo>
                    <a:pt x="36" y="70"/>
                    <a:pt x="1" y="177"/>
                    <a:pt x="48" y="248"/>
                  </a:cubicBezTo>
                  <a:lnTo>
                    <a:pt x="346" y="772"/>
                  </a:lnTo>
                  <a:cubicBezTo>
                    <a:pt x="393" y="808"/>
                    <a:pt x="429" y="844"/>
                    <a:pt x="489" y="844"/>
                  </a:cubicBezTo>
                  <a:cubicBezTo>
                    <a:pt x="524" y="844"/>
                    <a:pt x="548" y="844"/>
                    <a:pt x="572" y="832"/>
                  </a:cubicBezTo>
                  <a:cubicBezTo>
                    <a:pt x="643" y="784"/>
                    <a:pt x="667" y="677"/>
                    <a:pt x="632" y="605"/>
                  </a:cubicBezTo>
                  <a:lnTo>
                    <a:pt x="334" y="82"/>
                  </a:lnTo>
                  <a:cubicBezTo>
                    <a:pt x="301" y="33"/>
                    <a:pt x="241" y="0"/>
                    <a:pt x="18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9402;p77">
              <a:extLst>
                <a:ext uri="{FF2B5EF4-FFF2-40B4-BE49-F238E27FC236}">
                  <a16:creationId xmlns:a16="http://schemas.microsoft.com/office/drawing/2014/main" id="{5E0826DE-F309-00D1-0E5F-E75C2D3D3220}"/>
                </a:ext>
              </a:extLst>
            </p:cNvPr>
            <p:cNvSpPr/>
            <p:nvPr/>
          </p:nvSpPr>
          <p:spPr>
            <a:xfrm>
              <a:off x="4074950" y="2130121"/>
              <a:ext cx="28454" cy="19669"/>
            </a:xfrm>
            <a:custGeom>
              <a:avLst/>
              <a:gdLst/>
              <a:ahLst/>
              <a:cxnLst/>
              <a:rect l="l" t="t" r="r" b="b"/>
              <a:pathLst>
                <a:path w="894" h="618" extrusionOk="0">
                  <a:moveTo>
                    <a:pt x="188" y="1"/>
                  </a:moveTo>
                  <a:cubicBezTo>
                    <a:pt x="130" y="1"/>
                    <a:pt x="72" y="33"/>
                    <a:pt x="48" y="82"/>
                  </a:cubicBezTo>
                  <a:cubicBezTo>
                    <a:pt x="0" y="154"/>
                    <a:pt x="24" y="261"/>
                    <a:pt x="107" y="308"/>
                  </a:cubicBezTo>
                  <a:lnTo>
                    <a:pt x="619" y="606"/>
                  </a:lnTo>
                  <a:cubicBezTo>
                    <a:pt x="655" y="618"/>
                    <a:pt x="679" y="618"/>
                    <a:pt x="703" y="618"/>
                  </a:cubicBezTo>
                  <a:cubicBezTo>
                    <a:pt x="762" y="618"/>
                    <a:pt x="798" y="594"/>
                    <a:pt x="834" y="546"/>
                  </a:cubicBezTo>
                  <a:cubicBezTo>
                    <a:pt x="893" y="475"/>
                    <a:pt x="881" y="368"/>
                    <a:pt x="786" y="320"/>
                  </a:cubicBezTo>
                  <a:lnTo>
                    <a:pt x="262" y="23"/>
                  </a:lnTo>
                  <a:cubicBezTo>
                    <a:pt x="240" y="8"/>
                    <a:pt x="214" y="1"/>
                    <a:pt x="1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9403;p77">
              <a:extLst>
                <a:ext uri="{FF2B5EF4-FFF2-40B4-BE49-F238E27FC236}">
                  <a16:creationId xmlns:a16="http://schemas.microsoft.com/office/drawing/2014/main" id="{0502D8D2-DB18-7A23-DCA7-D3A0D373E407}"/>
                </a:ext>
              </a:extLst>
            </p:cNvPr>
            <p:cNvSpPr/>
            <p:nvPr/>
          </p:nvSpPr>
          <p:spPr>
            <a:xfrm>
              <a:off x="4063555" y="2177067"/>
              <a:ext cx="29218" cy="10630"/>
            </a:xfrm>
            <a:custGeom>
              <a:avLst/>
              <a:gdLst/>
              <a:ahLst/>
              <a:cxnLst/>
              <a:rect l="l" t="t" r="r" b="b"/>
              <a:pathLst>
                <a:path w="918" h="334" extrusionOk="0">
                  <a:moveTo>
                    <a:pt x="168" y="0"/>
                  </a:moveTo>
                  <a:cubicBezTo>
                    <a:pt x="72" y="0"/>
                    <a:pt x="1" y="83"/>
                    <a:pt x="1" y="167"/>
                  </a:cubicBezTo>
                  <a:cubicBezTo>
                    <a:pt x="1" y="262"/>
                    <a:pt x="72" y="334"/>
                    <a:pt x="168" y="334"/>
                  </a:cubicBezTo>
                  <a:lnTo>
                    <a:pt x="763" y="334"/>
                  </a:lnTo>
                  <a:cubicBezTo>
                    <a:pt x="846" y="334"/>
                    <a:pt x="918" y="262"/>
                    <a:pt x="918" y="167"/>
                  </a:cubicBezTo>
                  <a:cubicBezTo>
                    <a:pt x="918" y="83"/>
                    <a:pt x="846" y="0"/>
                    <a:pt x="7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9404;p77">
              <a:extLst>
                <a:ext uri="{FF2B5EF4-FFF2-40B4-BE49-F238E27FC236}">
                  <a16:creationId xmlns:a16="http://schemas.microsoft.com/office/drawing/2014/main" id="{91F51E1B-44A1-8CA1-3385-18645B1AB04F}"/>
                </a:ext>
              </a:extLst>
            </p:cNvPr>
            <p:cNvSpPr/>
            <p:nvPr/>
          </p:nvSpPr>
          <p:spPr>
            <a:xfrm>
              <a:off x="4073804" y="2215005"/>
              <a:ext cx="29600" cy="20051"/>
            </a:xfrm>
            <a:custGeom>
              <a:avLst/>
              <a:gdLst/>
              <a:ahLst/>
              <a:cxnLst/>
              <a:rect l="l" t="t" r="r" b="b"/>
              <a:pathLst>
                <a:path w="930" h="630" extrusionOk="0">
                  <a:moveTo>
                    <a:pt x="735" y="1"/>
                  </a:moveTo>
                  <a:cubicBezTo>
                    <a:pt x="709" y="1"/>
                    <a:pt x="681" y="8"/>
                    <a:pt x="655" y="23"/>
                  </a:cubicBezTo>
                  <a:lnTo>
                    <a:pt x="143" y="320"/>
                  </a:lnTo>
                  <a:cubicBezTo>
                    <a:pt x="0" y="404"/>
                    <a:pt x="60" y="630"/>
                    <a:pt x="227" y="630"/>
                  </a:cubicBezTo>
                  <a:cubicBezTo>
                    <a:pt x="298" y="630"/>
                    <a:pt x="298" y="606"/>
                    <a:pt x="822" y="308"/>
                  </a:cubicBezTo>
                  <a:cubicBezTo>
                    <a:pt x="893" y="261"/>
                    <a:pt x="929" y="154"/>
                    <a:pt x="881" y="82"/>
                  </a:cubicBezTo>
                  <a:cubicBezTo>
                    <a:pt x="849" y="33"/>
                    <a:pt x="794" y="1"/>
                    <a:pt x="73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9405;p77">
              <a:extLst>
                <a:ext uri="{FF2B5EF4-FFF2-40B4-BE49-F238E27FC236}">
                  <a16:creationId xmlns:a16="http://schemas.microsoft.com/office/drawing/2014/main" id="{5882C555-447D-8FC6-5CE3-E28354512C9F}"/>
                </a:ext>
              </a:extLst>
            </p:cNvPr>
            <p:cNvSpPr/>
            <p:nvPr/>
          </p:nvSpPr>
          <p:spPr>
            <a:xfrm>
              <a:off x="4109419" y="2242472"/>
              <a:ext cx="21261" cy="26703"/>
            </a:xfrm>
            <a:custGeom>
              <a:avLst/>
              <a:gdLst/>
              <a:ahLst/>
              <a:cxnLst/>
              <a:rect l="l" t="t" r="r" b="b"/>
              <a:pathLst>
                <a:path w="668" h="839" extrusionOk="0">
                  <a:moveTo>
                    <a:pt x="496" y="0"/>
                  </a:moveTo>
                  <a:cubicBezTo>
                    <a:pt x="441" y="0"/>
                    <a:pt x="391" y="27"/>
                    <a:pt x="358" y="76"/>
                  </a:cubicBezTo>
                  <a:lnTo>
                    <a:pt x="60" y="600"/>
                  </a:lnTo>
                  <a:cubicBezTo>
                    <a:pt x="1" y="707"/>
                    <a:pt x="72" y="838"/>
                    <a:pt x="191" y="838"/>
                  </a:cubicBezTo>
                  <a:cubicBezTo>
                    <a:pt x="251" y="838"/>
                    <a:pt x="298" y="815"/>
                    <a:pt x="334" y="767"/>
                  </a:cubicBezTo>
                  <a:lnTo>
                    <a:pt x="632" y="243"/>
                  </a:lnTo>
                  <a:cubicBezTo>
                    <a:pt x="667" y="172"/>
                    <a:pt x="643" y="64"/>
                    <a:pt x="572" y="17"/>
                  </a:cubicBezTo>
                  <a:cubicBezTo>
                    <a:pt x="546" y="6"/>
                    <a:pt x="520" y="0"/>
                    <a:pt x="4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9406;p77">
              <a:extLst>
                <a:ext uri="{FF2B5EF4-FFF2-40B4-BE49-F238E27FC236}">
                  <a16:creationId xmlns:a16="http://schemas.microsoft.com/office/drawing/2014/main" id="{D0CFE2D1-70BB-5EA6-F042-78F4E6D31664}"/>
                </a:ext>
              </a:extLst>
            </p:cNvPr>
            <p:cNvSpPr/>
            <p:nvPr/>
          </p:nvSpPr>
          <p:spPr>
            <a:xfrm>
              <a:off x="4157924" y="2252466"/>
              <a:ext cx="10248" cy="29600"/>
            </a:xfrm>
            <a:custGeom>
              <a:avLst/>
              <a:gdLst/>
              <a:ahLst/>
              <a:cxnLst/>
              <a:rect l="l" t="t" r="r" b="b"/>
              <a:pathLst>
                <a:path w="322" h="930" extrusionOk="0">
                  <a:moveTo>
                    <a:pt x="155" y="0"/>
                  </a:moveTo>
                  <a:cubicBezTo>
                    <a:pt x="72" y="0"/>
                    <a:pt x="1" y="84"/>
                    <a:pt x="1" y="167"/>
                  </a:cubicBezTo>
                  <a:lnTo>
                    <a:pt x="1" y="762"/>
                  </a:lnTo>
                  <a:cubicBezTo>
                    <a:pt x="1" y="858"/>
                    <a:pt x="72" y="929"/>
                    <a:pt x="155" y="929"/>
                  </a:cubicBezTo>
                  <a:cubicBezTo>
                    <a:pt x="251" y="929"/>
                    <a:pt x="322" y="858"/>
                    <a:pt x="322" y="762"/>
                  </a:cubicBezTo>
                  <a:lnTo>
                    <a:pt x="322" y="167"/>
                  </a:lnTo>
                  <a:cubicBezTo>
                    <a:pt x="322" y="84"/>
                    <a:pt x="251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9407;p77">
              <a:extLst>
                <a:ext uri="{FF2B5EF4-FFF2-40B4-BE49-F238E27FC236}">
                  <a16:creationId xmlns:a16="http://schemas.microsoft.com/office/drawing/2014/main" id="{64AE54ED-F95A-FDB5-3C95-2206CEB95DD2}"/>
                </a:ext>
              </a:extLst>
            </p:cNvPr>
            <p:cNvSpPr/>
            <p:nvPr/>
          </p:nvSpPr>
          <p:spPr>
            <a:xfrm>
              <a:off x="4194685" y="2242472"/>
              <a:ext cx="21261" cy="27022"/>
            </a:xfrm>
            <a:custGeom>
              <a:avLst/>
              <a:gdLst/>
              <a:ahLst/>
              <a:cxnLst/>
              <a:rect l="l" t="t" r="r" b="b"/>
              <a:pathLst>
                <a:path w="668" h="849" extrusionOk="0">
                  <a:moveTo>
                    <a:pt x="181" y="0"/>
                  </a:moveTo>
                  <a:cubicBezTo>
                    <a:pt x="155" y="0"/>
                    <a:pt x="130" y="6"/>
                    <a:pt x="108" y="17"/>
                  </a:cubicBezTo>
                  <a:cubicBezTo>
                    <a:pt x="36" y="64"/>
                    <a:pt x="0" y="172"/>
                    <a:pt x="48" y="243"/>
                  </a:cubicBezTo>
                  <a:lnTo>
                    <a:pt x="346" y="767"/>
                  </a:lnTo>
                  <a:cubicBezTo>
                    <a:pt x="378" y="816"/>
                    <a:pt x="428" y="848"/>
                    <a:pt x="487" y="848"/>
                  </a:cubicBezTo>
                  <a:cubicBezTo>
                    <a:pt x="513" y="848"/>
                    <a:pt x="542" y="841"/>
                    <a:pt x="572" y="826"/>
                  </a:cubicBezTo>
                  <a:cubicBezTo>
                    <a:pt x="643" y="779"/>
                    <a:pt x="667" y="672"/>
                    <a:pt x="631" y="600"/>
                  </a:cubicBezTo>
                  <a:lnTo>
                    <a:pt x="334" y="76"/>
                  </a:lnTo>
                  <a:cubicBezTo>
                    <a:pt x="301" y="27"/>
                    <a:pt x="240" y="0"/>
                    <a:pt x="18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9408;p77">
              <a:extLst>
                <a:ext uri="{FF2B5EF4-FFF2-40B4-BE49-F238E27FC236}">
                  <a16:creationId xmlns:a16="http://schemas.microsoft.com/office/drawing/2014/main" id="{6BCCD651-EB77-2773-320A-078BEC215495}"/>
                </a:ext>
              </a:extLst>
            </p:cNvPr>
            <p:cNvSpPr/>
            <p:nvPr/>
          </p:nvSpPr>
          <p:spPr>
            <a:xfrm>
              <a:off x="4222343" y="2215387"/>
              <a:ext cx="27690" cy="19669"/>
            </a:xfrm>
            <a:custGeom>
              <a:avLst/>
              <a:gdLst/>
              <a:ahLst/>
              <a:cxnLst/>
              <a:rect l="l" t="t" r="r" b="b"/>
              <a:pathLst>
                <a:path w="870" h="618" extrusionOk="0">
                  <a:moveTo>
                    <a:pt x="176" y="1"/>
                  </a:moveTo>
                  <a:cubicBezTo>
                    <a:pt x="118" y="1"/>
                    <a:pt x="57" y="33"/>
                    <a:pt x="24" y="82"/>
                  </a:cubicBezTo>
                  <a:cubicBezTo>
                    <a:pt x="1" y="142"/>
                    <a:pt x="13" y="249"/>
                    <a:pt x="96" y="296"/>
                  </a:cubicBezTo>
                  <a:cubicBezTo>
                    <a:pt x="632" y="594"/>
                    <a:pt x="620" y="618"/>
                    <a:pt x="691" y="618"/>
                  </a:cubicBezTo>
                  <a:cubicBezTo>
                    <a:pt x="751" y="618"/>
                    <a:pt x="798" y="594"/>
                    <a:pt x="834" y="546"/>
                  </a:cubicBezTo>
                  <a:cubicBezTo>
                    <a:pt x="870" y="475"/>
                    <a:pt x="846" y="368"/>
                    <a:pt x="775" y="320"/>
                  </a:cubicBezTo>
                  <a:lnTo>
                    <a:pt x="251" y="22"/>
                  </a:lnTo>
                  <a:cubicBezTo>
                    <a:pt x="228" y="8"/>
                    <a:pt x="202" y="1"/>
                    <a:pt x="17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9409;p77">
              <a:extLst>
                <a:ext uri="{FF2B5EF4-FFF2-40B4-BE49-F238E27FC236}">
                  <a16:creationId xmlns:a16="http://schemas.microsoft.com/office/drawing/2014/main" id="{2D384261-E7DE-DD29-14AB-CBDE65A4C75F}"/>
                </a:ext>
              </a:extLst>
            </p:cNvPr>
            <p:cNvSpPr/>
            <p:nvPr/>
          </p:nvSpPr>
          <p:spPr>
            <a:xfrm>
              <a:off x="4232941" y="2177067"/>
              <a:ext cx="29600" cy="10630"/>
            </a:xfrm>
            <a:custGeom>
              <a:avLst/>
              <a:gdLst/>
              <a:ahLst/>
              <a:cxnLst/>
              <a:rect l="l" t="t" r="r" b="b"/>
              <a:pathLst>
                <a:path w="930" h="334" extrusionOk="0">
                  <a:moveTo>
                    <a:pt x="168" y="0"/>
                  </a:moveTo>
                  <a:cubicBezTo>
                    <a:pt x="72" y="0"/>
                    <a:pt x="1" y="83"/>
                    <a:pt x="1" y="167"/>
                  </a:cubicBezTo>
                  <a:cubicBezTo>
                    <a:pt x="1" y="262"/>
                    <a:pt x="72" y="334"/>
                    <a:pt x="168" y="334"/>
                  </a:cubicBezTo>
                  <a:lnTo>
                    <a:pt x="763" y="334"/>
                  </a:lnTo>
                  <a:cubicBezTo>
                    <a:pt x="858" y="334"/>
                    <a:pt x="930" y="262"/>
                    <a:pt x="930" y="167"/>
                  </a:cubicBezTo>
                  <a:cubicBezTo>
                    <a:pt x="930" y="83"/>
                    <a:pt x="858" y="0"/>
                    <a:pt x="7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9410;p77">
              <a:extLst>
                <a:ext uri="{FF2B5EF4-FFF2-40B4-BE49-F238E27FC236}">
                  <a16:creationId xmlns:a16="http://schemas.microsoft.com/office/drawing/2014/main" id="{9425A709-D7E8-E234-39FA-F89F47613122}"/>
                </a:ext>
              </a:extLst>
            </p:cNvPr>
            <p:cNvSpPr/>
            <p:nvPr/>
          </p:nvSpPr>
          <p:spPr>
            <a:xfrm>
              <a:off x="4221579" y="2130694"/>
              <a:ext cx="28454" cy="19478"/>
            </a:xfrm>
            <a:custGeom>
              <a:avLst/>
              <a:gdLst/>
              <a:ahLst/>
              <a:cxnLst/>
              <a:rect l="l" t="t" r="r" b="b"/>
              <a:pathLst>
                <a:path w="894" h="612" extrusionOk="0">
                  <a:moveTo>
                    <a:pt x="706" y="0"/>
                  </a:moveTo>
                  <a:cubicBezTo>
                    <a:pt x="679" y="0"/>
                    <a:pt x="654" y="5"/>
                    <a:pt x="632" y="16"/>
                  </a:cubicBezTo>
                  <a:lnTo>
                    <a:pt x="108" y="314"/>
                  </a:lnTo>
                  <a:cubicBezTo>
                    <a:pt x="37" y="362"/>
                    <a:pt x="1" y="469"/>
                    <a:pt x="48" y="540"/>
                  </a:cubicBezTo>
                  <a:cubicBezTo>
                    <a:pt x="96" y="588"/>
                    <a:pt x="144" y="612"/>
                    <a:pt x="203" y="612"/>
                  </a:cubicBezTo>
                  <a:cubicBezTo>
                    <a:pt x="227" y="612"/>
                    <a:pt x="263" y="612"/>
                    <a:pt x="275" y="600"/>
                  </a:cubicBezTo>
                  <a:lnTo>
                    <a:pt x="799" y="302"/>
                  </a:lnTo>
                  <a:cubicBezTo>
                    <a:pt x="870" y="255"/>
                    <a:pt x="894" y="159"/>
                    <a:pt x="858" y="76"/>
                  </a:cubicBezTo>
                  <a:cubicBezTo>
                    <a:pt x="825" y="27"/>
                    <a:pt x="764" y="0"/>
                    <a:pt x="70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9411;p77">
              <a:extLst>
                <a:ext uri="{FF2B5EF4-FFF2-40B4-BE49-F238E27FC236}">
                  <a16:creationId xmlns:a16="http://schemas.microsoft.com/office/drawing/2014/main" id="{4D1D4E17-4520-F65C-D703-E59224EABE24}"/>
                </a:ext>
              </a:extLst>
            </p:cNvPr>
            <p:cNvSpPr/>
            <p:nvPr/>
          </p:nvSpPr>
          <p:spPr>
            <a:xfrm>
              <a:off x="4194685" y="2095652"/>
              <a:ext cx="20879" cy="26862"/>
            </a:xfrm>
            <a:custGeom>
              <a:avLst/>
              <a:gdLst/>
              <a:ahLst/>
              <a:cxnLst/>
              <a:rect l="l" t="t" r="r" b="b"/>
              <a:pathLst>
                <a:path w="656" h="844" extrusionOk="0">
                  <a:moveTo>
                    <a:pt x="479" y="0"/>
                  </a:moveTo>
                  <a:cubicBezTo>
                    <a:pt x="428" y="0"/>
                    <a:pt x="378" y="33"/>
                    <a:pt x="346" y="82"/>
                  </a:cubicBezTo>
                  <a:lnTo>
                    <a:pt x="48" y="606"/>
                  </a:lnTo>
                  <a:cubicBezTo>
                    <a:pt x="0" y="677"/>
                    <a:pt x="36" y="784"/>
                    <a:pt x="108" y="820"/>
                  </a:cubicBezTo>
                  <a:cubicBezTo>
                    <a:pt x="131" y="844"/>
                    <a:pt x="167" y="844"/>
                    <a:pt x="179" y="844"/>
                  </a:cubicBezTo>
                  <a:cubicBezTo>
                    <a:pt x="239" y="844"/>
                    <a:pt x="286" y="808"/>
                    <a:pt x="310" y="760"/>
                  </a:cubicBezTo>
                  <a:lnTo>
                    <a:pt x="608" y="248"/>
                  </a:lnTo>
                  <a:cubicBezTo>
                    <a:pt x="655" y="165"/>
                    <a:pt x="631" y="70"/>
                    <a:pt x="548" y="22"/>
                  </a:cubicBezTo>
                  <a:cubicBezTo>
                    <a:pt x="526" y="7"/>
                    <a:pt x="502" y="0"/>
                    <a:pt x="4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3" name="Google Shape;9807;p77">
            <a:extLst>
              <a:ext uri="{FF2B5EF4-FFF2-40B4-BE49-F238E27FC236}">
                <a16:creationId xmlns:a16="http://schemas.microsoft.com/office/drawing/2014/main" id="{332FA72B-95F1-5F06-D43C-960814A692FC}"/>
              </a:ext>
            </a:extLst>
          </p:cNvPr>
          <p:cNvGrpSpPr/>
          <p:nvPr/>
        </p:nvGrpSpPr>
        <p:grpSpPr>
          <a:xfrm>
            <a:off x="6965379" y="3326542"/>
            <a:ext cx="336512" cy="335048"/>
            <a:chOff x="3996113" y="4291176"/>
            <a:chExt cx="336512" cy="335048"/>
          </a:xfrm>
          <a:solidFill>
            <a:schemeClr val="bg1">
              <a:lumMod val="25000"/>
            </a:schemeClr>
          </a:solidFill>
        </p:grpSpPr>
        <p:sp>
          <p:nvSpPr>
            <p:cNvPr id="44" name="Google Shape;9808;p77">
              <a:extLst>
                <a:ext uri="{FF2B5EF4-FFF2-40B4-BE49-F238E27FC236}">
                  <a16:creationId xmlns:a16="http://schemas.microsoft.com/office/drawing/2014/main" id="{1C93649D-DD0F-D0B7-2CD9-510992501ADE}"/>
                </a:ext>
              </a:extLst>
            </p:cNvPr>
            <p:cNvSpPr/>
            <p:nvPr/>
          </p:nvSpPr>
          <p:spPr>
            <a:xfrm>
              <a:off x="4082143" y="4323386"/>
              <a:ext cx="111810" cy="219833"/>
            </a:xfrm>
            <a:custGeom>
              <a:avLst/>
              <a:gdLst/>
              <a:ahLst/>
              <a:cxnLst/>
              <a:rect l="l" t="t" r="r" b="b"/>
              <a:pathLst>
                <a:path w="3513" h="6907" extrusionOk="0">
                  <a:moveTo>
                    <a:pt x="1751" y="322"/>
                  </a:moveTo>
                  <a:cubicBezTo>
                    <a:pt x="1846" y="322"/>
                    <a:pt x="1929" y="394"/>
                    <a:pt x="1929" y="501"/>
                  </a:cubicBezTo>
                  <a:lnTo>
                    <a:pt x="1929" y="942"/>
                  </a:lnTo>
                  <a:cubicBezTo>
                    <a:pt x="1929" y="1037"/>
                    <a:pt x="2001" y="1096"/>
                    <a:pt x="2084" y="1096"/>
                  </a:cubicBezTo>
                  <a:cubicBezTo>
                    <a:pt x="2691" y="1108"/>
                    <a:pt x="3179" y="1596"/>
                    <a:pt x="3179" y="2204"/>
                  </a:cubicBezTo>
                  <a:lnTo>
                    <a:pt x="3179" y="2525"/>
                  </a:lnTo>
                  <a:cubicBezTo>
                    <a:pt x="3179" y="2608"/>
                    <a:pt x="3108" y="2704"/>
                    <a:pt x="3001" y="2704"/>
                  </a:cubicBezTo>
                  <a:cubicBezTo>
                    <a:pt x="2917" y="2704"/>
                    <a:pt x="2822" y="2620"/>
                    <a:pt x="2822" y="2525"/>
                  </a:cubicBezTo>
                  <a:lnTo>
                    <a:pt x="2822" y="2204"/>
                  </a:lnTo>
                  <a:cubicBezTo>
                    <a:pt x="2834" y="1787"/>
                    <a:pt x="2501" y="1454"/>
                    <a:pt x="2060" y="1454"/>
                  </a:cubicBezTo>
                  <a:lnTo>
                    <a:pt x="1608" y="1454"/>
                  </a:lnTo>
                  <a:cubicBezTo>
                    <a:pt x="1096" y="1454"/>
                    <a:pt x="679" y="1870"/>
                    <a:pt x="679" y="2370"/>
                  </a:cubicBezTo>
                  <a:cubicBezTo>
                    <a:pt x="679" y="2882"/>
                    <a:pt x="1096" y="3299"/>
                    <a:pt x="1608" y="3299"/>
                  </a:cubicBezTo>
                  <a:lnTo>
                    <a:pt x="1917" y="3299"/>
                  </a:lnTo>
                  <a:cubicBezTo>
                    <a:pt x="2620" y="3299"/>
                    <a:pt x="3191" y="3859"/>
                    <a:pt x="3191" y="4573"/>
                  </a:cubicBezTo>
                  <a:cubicBezTo>
                    <a:pt x="3191" y="5216"/>
                    <a:pt x="2715" y="5764"/>
                    <a:pt x="2084" y="5835"/>
                  </a:cubicBezTo>
                  <a:cubicBezTo>
                    <a:pt x="2001" y="5859"/>
                    <a:pt x="1941" y="5918"/>
                    <a:pt x="1941" y="5990"/>
                  </a:cubicBezTo>
                  <a:lnTo>
                    <a:pt x="1941" y="6454"/>
                  </a:lnTo>
                  <a:cubicBezTo>
                    <a:pt x="1941" y="6538"/>
                    <a:pt x="1870" y="6633"/>
                    <a:pt x="1762" y="6633"/>
                  </a:cubicBezTo>
                  <a:cubicBezTo>
                    <a:pt x="1667" y="6633"/>
                    <a:pt x="1584" y="6549"/>
                    <a:pt x="1584" y="6454"/>
                  </a:cubicBezTo>
                  <a:lnTo>
                    <a:pt x="1584" y="6002"/>
                  </a:lnTo>
                  <a:cubicBezTo>
                    <a:pt x="1584" y="5918"/>
                    <a:pt x="1512" y="5859"/>
                    <a:pt x="1441" y="5859"/>
                  </a:cubicBezTo>
                  <a:cubicBezTo>
                    <a:pt x="834" y="5835"/>
                    <a:pt x="334" y="5347"/>
                    <a:pt x="334" y="4740"/>
                  </a:cubicBezTo>
                  <a:cubicBezTo>
                    <a:pt x="334" y="4644"/>
                    <a:pt x="417" y="4561"/>
                    <a:pt x="512" y="4561"/>
                  </a:cubicBezTo>
                  <a:cubicBezTo>
                    <a:pt x="608" y="4561"/>
                    <a:pt x="691" y="4633"/>
                    <a:pt x="691" y="4740"/>
                  </a:cubicBezTo>
                  <a:cubicBezTo>
                    <a:pt x="691" y="5156"/>
                    <a:pt x="1036" y="5502"/>
                    <a:pt x="1453" y="5502"/>
                  </a:cubicBezTo>
                  <a:lnTo>
                    <a:pt x="1929" y="5502"/>
                  </a:lnTo>
                  <a:cubicBezTo>
                    <a:pt x="2441" y="5502"/>
                    <a:pt x="2858" y="5085"/>
                    <a:pt x="2858" y="4573"/>
                  </a:cubicBezTo>
                  <a:cubicBezTo>
                    <a:pt x="2858" y="4073"/>
                    <a:pt x="2441" y="3656"/>
                    <a:pt x="1929" y="3656"/>
                  </a:cubicBezTo>
                  <a:lnTo>
                    <a:pt x="1608" y="3656"/>
                  </a:lnTo>
                  <a:cubicBezTo>
                    <a:pt x="905" y="3656"/>
                    <a:pt x="322" y="3085"/>
                    <a:pt x="322" y="2370"/>
                  </a:cubicBezTo>
                  <a:cubicBezTo>
                    <a:pt x="322" y="1727"/>
                    <a:pt x="798" y="1180"/>
                    <a:pt x="1441" y="1108"/>
                  </a:cubicBezTo>
                  <a:cubicBezTo>
                    <a:pt x="1512" y="1096"/>
                    <a:pt x="1572" y="1037"/>
                    <a:pt x="1572" y="953"/>
                  </a:cubicBezTo>
                  <a:lnTo>
                    <a:pt x="1572" y="501"/>
                  </a:lnTo>
                  <a:cubicBezTo>
                    <a:pt x="1572" y="406"/>
                    <a:pt x="1643" y="322"/>
                    <a:pt x="1751" y="322"/>
                  </a:cubicBezTo>
                  <a:close/>
                  <a:moveTo>
                    <a:pt x="1762" y="1"/>
                  </a:moveTo>
                  <a:cubicBezTo>
                    <a:pt x="1500" y="1"/>
                    <a:pt x="1274" y="227"/>
                    <a:pt x="1274" y="501"/>
                  </a:cubicBezTo>
                  <a:lnTo>
                    <a:pt x="1274" y="823"/>
                  </a:lnTo>
                  <a:cubicBezTo>
                    <a:pt x="548" y="977"/>
                    <a:pt x="24" y="1608"/>
                    <a:pt x="24" y="2370"/>
                  </a:cubicBezTo>
                  <a:cubicBezTo>
                    <a:pt x="24" y="3251"/>
                    <a:pt x="738" y="3954"/>
                    <a:pt x="1608" y="3954"/>
                  </a:cubicBezTo>
                  <a:lnTo>
                    <a:pt x="1917" y="3954"/>
                  </a:lnTo>
                  <a:cubicBezTo>
                    <a:pt x="2262" y="3954"/>
                    <a:pt x="2524" y="4216"/>
                    <a:pt x="2524" y="4561"/>
                  </a:cubicBezTo>
                  <a:cubicBezTo>
                    <a:pt x="2524" y="4906"/>
                    <a:pt x="2262" y="5168"/>
                    <a:pt x="1917" y="5168"/>
                  </a:cubicBezTo>
                  <a:lnTo>
                    <a:pt x="1441" y="5168"/>
                  </a:lnTo>
                  <a:cubicBezTo>
                    <a:pt x="1191" y="5168"/>
                    <a:pt x="977" y="4966"/>
                    <a:pt x="977" y="4704"/>
                  </a:cubicBezTo>
                  <a:cubicBezTo>
                    <a:pt x="977" y="4442"/>
                    <a:pt x="750" y="4216"/>
                    <a:pt x="488" y="4216"/>
                  </a:cubicBezTo>
                  <a:cubicBezTo>
                    <a:pt x="215" y="4216"/>
                    <a:pt x="0" y="4442"/>
                    <a:pt x="0" y="4704"/>
                  </a:cubicBezTo>
                  <a:cubicBezTo>
                    <a:pt x="0" y="5442"/>
                    <a:pt x="548" y="6037"/>
                    <a:pt x="1250" y="6121"/>
                  </a:cubicBezTo>
                  <a:lnTo>
                    <a:pt x="1250" y="6418"/>
                  </a:lnTo>
                  <a:cubicBezTo>
                    <a:pt x="1250" y="6692"/>
                    <a:pt x="1465" y="6907"/>
                    <a:pt x="1739" y="6907"/>
                  </a:cubicBezTo>
                  <a:cubicBezTo>
                    <a:pt x="2001" y="6907"/>
                    <a:pt x="2227" y="6692"/>
                    <a:pt x="2227" y="6418"/>
                  </a:cubicBezTo>
                  <a:lnTo>
                    <a:pt x="2227" y="6121"/>
                  </a:lnTo>
                  <a:cubicBezTo>
                    <a:pt x="2953" y="5978"/>
                    <a:pt x="3477" y="5335"/>
                    <a:pt x="3477" y="4573"/>
                  </a:cubicBezTo>
                  <a:cubicBezTo>
                    <a:pt x="3477" y="3692"/>
                    <a:pt x="2763" y="3001"/>
                    <a:pt x="1905" y="3001"/>
                  </a:cubicBezTo>
                  <a:lnTo>
                    <a:pt x="1608" y="3001"/>
                  </a:lnTo>
                  <a:cubicBezTo>
                    <a:pt x="1262" y="3001"/>
                    <a:pt x="989" y="2728"/>
                    <a:pt x="989" y="2382"/>
                  </a:cubicBezTo>
                  <a:cubicBezTo>
                    <a:pt x="989" y="2037"/>
                    <a:pt x="1262" y="1775"/>
                    <a:pt x="1608" y="1775"/>
                  </a:cubicBezTo>
                  <a:lnTo>
                    <a:pt x="2084" y="1775"/>
                  </a:lnTo>
                  <a:cubicBezTo>
                    <a:pt x="2334" y="1775"/>
                    <a:pt x="2536" y="1989"/>
                    <a:pt x="2536" y="2239"/>
                  </a:cubicBezTo>
                  <a:lnTo>
                    <a:pt x="2536" y="2549"/>
                  </a:lnTo>
                  <a:cubicBezTo>
                    <a:pt x="2524" y="2799"/>
                    <a:pt x="2751" y="3013"/>
                    <a:pt x="3013" y="3013"/>
                  </a:cubicBezTo>
                  <a:cubicBezTo>
                    <a:pt x="3286" y="3013"/>
                    <a:pt x="3513" y="2787"/>
                    <a:pt x="3513" y="2525"/>
                  </a:cubicBezTo>
                  <a:lnTo>
                    <a:pt x="3513" y="2204"/>
                  </a:lnTo>
                  <a:cubicBezTo>
                    <a:pt x="3513" y="1477"/>
                    <a:pt x="2953" y="882"/>
                    <a:pt x="2262" y="799"/>
                  </a:cubicBezTo>
                  <a:lnTo>
                    <a:pt x="2262" y="501"/>
                  </a:lnTo>
                  <a:cubicBezTo>
                    <a:pt x="2262" y="227"/>
                    <a:pt x="2036" y="1"/>
                    <a:pt x="17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9809;p77">
              <a:extLst>
                <a:ext uri="{FF2B5EF4-FFF2-40B4-BE49-F238E27FC236}">
                  <a16:creationId xmlns:a16="http://schemas.microsoft.com/office/drawing/2014/main" id="{CDE1EAD4-CD04-B1E5-8A5A-A12C94494CB7}"/>
                </a:ext>
              </a:extLst>
            </p:cNvPr>
            <p:cNvSpPr/>
            <p:nvPr/>
          </p:nvSpPr>
          <p:spPr>
            <a:xfrm>
              <a:off x="4226894" y="4523485"/>
              <a:ext cx="52324" cy="51942"/>
            </a:xfrm>
            <a:custGeom>
              <a:avLst/>
              <a:gdLst/>
              <a:ahLst/>
              <a:cxnLst/>
              <a:rect l="l" t="t" r="r" b="b"/>
              <a:pathLst>
                <a:path w="1644" h="1632" extrusionOk="0">
                  <a:moveTo>
                    <a:pt x="822" y="310"/>
                  </a:moveTo>
                  <a:cubicBezTo>
                    <a:pt x="1108" y="310"/>
                    <a:pt x="1322" y="536"/>
                    <a:pt x="1322" y="822"/>
                  </a:cubicBezTo>
                  <a:cubicBezTo>
                    <a:pt x="1322" y="1096"/>
                    <a:pt x="1108" y="1322"/>
                    <a:pt x="822" y="1322"/>
                  </a:cubicBezTo>
                  <a:cubicBezTo>
                    <a:pt x="536" y="1322"/>
                    <a:pt x="310" y="1096"/>
                    <a:pt x="310" y="822"/>
                  </a:cubicBezTo>
                  <a:cubicBezTo>
                    <a:pt x="310" y="536"/>
                    <a:pt x="536" y="310"/>
                    <a:pt x="822" y="310"/>
                  </a:cubicBezTo>
                  <a:close/>
                  <a:moveTo>
                    <a:pt x="822" y="0"/>
                  </a:moveTo>
                  <a:cubicBezTo>
                    <a:pt x="370" y="0"/>
                    <a:pt x="0" y="370"/>
                    <a:pt x="0" y="822"/>
                  </a:cubicBezTo>
                  <a:cubicBezTo>
                    <a:pt x="0" y="1263"/>
                    <a:pt x="370" y="1632"/>
                    <a:pt x="822" y="1632"/>
                  </a:cubicBezTo>
                  <a:cubicBezTo>
                    <a:pt x="1263" y="1632"/>
                    <a:pt x="1644" y="1263"/>
                    <a:pt x="1644" y="822"/>
                  </a:cubicBezTo>
                  <a:cubicBezTo>
                    <a:pt x="1644" y="370"/>
                    <a:pt x="1263" y="0"/>
                    <a:pt x="8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9810;p77">
              <a:extLst>
                <a:ext uri="{FF2B5EF4-FFF2-40B4-BE49-F238E27FC236}">
                  <a16:creationId xmlns:a16="http://schemas.microsoft.com/office/drawing/2014/main" id="{6F9D2333-0D66-E018-388B-6BD75C07B50E}"/>
                </a:ext>
              </a:extLst>
            </p:cNvPr>
            <p:cNvSpPr/>
            <p:nvPr/>
          </p:nvSpPr>
          <p:spPr>
            <a:xfrm>
              <a:off x="3996113" y="4291176"/>
              <a:ext cx="336512" cy="335048"/>
            </a:xfrm>
            <a:custGeom>
              <a:avLst/>
              <a:gdLst/>
              <a:ahLst/>
              <a:cxnLst/>
              <a:rect l="l" t="t" r="r" b="b"/>
              <a:pathLst>
                <a:path w="10573" h="10527" extrusionOk="0">
                  <a:moveTo>
                    <a:pt x="8216" y="5930"/>
                  </a:moveTo>
                  <a:lnTo>
                    <a:pt x="8335" y="6537"/>
                  </a:lnTo>
                  <a:cubicBezTo>
                    <a:pt x="8359" y="6597"/>
                    <a:pt x="8394" y="6645"/>
                    <a:pt x="8442" y="6657"/>
                  </a:cubicBezTo>
                  <a:cubicBezTo>
                    <a:pt x="8502" y="6668"/>
                    <a:pt x="8549" y="6692"/>
                    <a:pt x="8609" y="6716"/>
                  </a:cubicBezTo>
                  <a:cubicBezTo>
                    <a:pt x="8631" y="6729"/>
                    <a:pt x="8653" y="6734"/>
                    <a:pt x="8674" y="6734"/>
                  </a:cubicBezTo>
                  <a:cubicBezTo>
                    <a:pt x="8710" y="6734"/>
                    <a:pt x="8745" y="6719"/>
                    <a:pt x="8775" y="6704"/>
                  </a:cubicBezTo>
                  <a:lnTo>
                    <a:pt x="9252" y="6311"/>
                  </a:lnTo>
                  <a:lnTo>
                    <a:pt x="9561" y="6585"/>
                  </a:lnTo>
                  <a:lnTo>
                    <a:pt x="9264" y="7121"/>
                  </a:lnTo>
                  <a:cubicBezTo>
                    <a:pt x="9228" y="7157"/>
                    <a:pt x="9228" y="7216"/>
                    <a:pt x="9264" y="7276"/>
                  </a:cubicBezTo>
                  <a:cubicBezTo>
                    <a:pt x="9287" y="7323"/>
                    <a:pt x="9323" y="7371"/>
                    <a:pt x="9347" y="7430"/>
                  </a:cubicBezTo>
                  <a:cubicBezTo>
                    <a:pt x="9383" y="7478"/>
                    <a:pt x="9430" y="7514"/>
                    <a:pt x="9490" y="7514"/>
                  </a:cubicBezTo>
                  <a:lnTo>
                    <a:pt x="10109" y="7538"/>
                  </a:lnTo>
                  <a:lnTo>
                    <a:pt x="10180" y="7942"/>
                  </a:lnTo>
                  <a:lnTo>
                    <a:pt x="9645" y="8157"/>
                  </a:lnTo>
                  <a:cubicBezTo>
                    <a:pt x="9585" y="8181"/>
                    <a:pt x="9561" y="8240"/>
                    <a:pt x="9549" y="8276"/>
                  </a:cubicBezTo>
                  <a:cubicBezTo>
                    <a:pt x="9549" y="8335"/>
                    <a:pt x="9526" y="8383"/>
                    <a:pt x="9514" y="8442"/>
                  </a:cubicBezTo>
                  <a:cubicBezTo>
                    <a:pt x="9502" y="8502"/>
                    <a:pt x="9514" y="8562"/>
                    <a:pt x="9561" y="8597"/>
                  </a:cubicBezTo>
                  <a:lnTo>
                    <a:pt x="10014" y="8990"/>
                  </a:lnTo>
                  <a:lnTo>
                    <a:pt x="9811" y="9347"/>
                  </a:lnTo>
                  <a:lnTo>
                    <a:pt x="9228" y="9157"/>
                  </a:lnTo>
                  <a:cubicBezTo>
                    <a:pt x="9213" y="9154"/>
                    <a:pt x="9198" y="9152"/>
                    <a:pt x="9184" y="9152"/>
                  </a:cubicBezTo>
                  <a:cubicBezTo>
                    <a:pt x="9141" y="9152"/>
                    <a:pt x="9103" y="9166"/>
                    <a:pt x="9085" y="9193"/>
                  </a:cubicBezTo>
                  <a:cubicBezTo>
                    <a:pt x="9037" y="9228"/>
                    <a:pt x="8990" y="9264"/>
                    <a:pt x="8954" y="9288"/>
                  </a:cubicBezTo>
                  <a:cubicBezTo>
                    <a:pt x="8906" y="9324"/>
                    <a:pt x="8871" y="9383"/>
                    <a:pt x="8895" y="9443"/>
                  </a:cubicBezTo>
                  <a:lnTo>
                    <a:pt x="8978" y="10050"/>
                  </a:lnTo>
                  <a:lnTo>
                    <a:pt x="8597" y="10181"/>
                  </a:lnTo>
                  <a:lnTo>
                    <a:pt x="8264" y="9669"/>
                  </a:lnTo>
                  <a:cubicBezTo>
                    <a:pt x="8228" y="9621"/>
                    <a:pt x="8192" y="9585"/>
                    <a:pt x="8133" y="9585"/>
                  </a:cubicBezTo>
                  <a:lnTo>
                    <a:pt x="7954" y="9585"/>
                  </a:lnTo>
                  <a:cubicBezTo>
                    <a:pt x="7894" y="9585"/>
                    <a:pt x="7847" y="9621"/>
                    <a:pt x="7811" y="9669"/>
                  </a:cubicBezTo>
                  <a:lnTo>
                    <a:pt x="7490" y="10181"/>
                  </a:lnTo>
                  <a:lnTo>
                    <a:pt x="7097" y="10050"/>
                  </a:lnTo>
                  <a:lnTo>
                    <a:pt x="7192" y="9443"/>
                  </a:lnTo>
                  <a:cubicBezTo>
                    <a:pt x="7204" y="9383"/>
                    <a:pt x="7180" y="9324"/>
                    <a:pt x="7132" y="9288"/>
                  </a:cubicBezTo>
                  <a:cubicBezTo>
                    <a:pt x="7085" y="9264"/>
                    <a:pt x="7037" y="9216"/>
                    <a:pt x="7001" y="9193"/>
                  </a:cubicBezTo>
                  <a:cubicBezTo>
                    <a:pt x="6970" y="9161"/>
                    <a:pt x="6933" y="9145"/>
                    <a:pt x="6897" y="9145"/>
                  </a:cubicBezTo>
                  <a:cubicBezTo>
                    <a:pt x="6880" y="9145"/>
                    <a:pt x="6863" y="9149"/>
                    <a:pt x="6847" y="9157"/>
                  </a:cubicBezTo>
                  <a:lnTo>
                    <a:pt x="6275" y="9347"/>
                  </a:lnTo>
                  <a:lnTo>
                    <a:pt x="6061" y="8990"/>
                  </a:lnTo>
                  <a:lnTo>
                    <a:pt x="6525" y="8597"/>
                  </a:lnTo>
                  <a:cubicBezTo>
                    <a:pt x="6573" y="8550"/>
                    <a:pt x="6585" y="8502"/>
                    <a:pt x="6573" y="8442"/>
                  </a:cubicBezTo>
                  <a:cubicBezTo>
                    <a:pt x="6549" y="8383"/>
                    <a:pt x="6537" y="8335"/>
                    <a:pt x="6537" y="8276"/>
                  </a:cubicBezTo>
                  <a:cubicBezTo>
                    <a:pt x="6537" y="8216"/>
                    <a:pt x="6489" y="8169"/>
                    <a:pt x="6430" y="8157"/>
                  </a:cubicBezTo>
                  <a:lnTo>
                    <a:pt x="5847" y="7942"/>
                  </a:lnTo>
                  <a:lnTo>
                    <a:pt x="5930" y="7538"/>
                  </a:lnTo>
                  <a:lnTo>
                    <a:pt x="6549" y="7514"/>
                  </a:lnTo>
                  <a:cubicBezTo>
                    <a:pt x="6609" y="7514"/>
                    <a:pt x="6656" y="7490"/>
                    <a:pt x="6680" y="7430"/>
                  </a:cubicBezTo>
                  <a:cubicBezTo>
                    <a:pt x="6716" y="7383"/>
                    <a:pt x="6740" y="7323"/>
                    <a:pt x="6775" y="7276"/>
                  </a:cubicBezTo>
                  <a:cubicBezTo>
                    <a:pt x="6811" y="7240"/>
                    <a:pt x="6811" y="7180"/>
                    <a:pt x="6775" y="7121"/>
                  </a:cubicBezTo>
                  <a:lnTo>
                    <a:pt x="6478" y="6585"/>
                  </a:lnTo>
                  <a:lnTo>
                    <a:pt x="6787" y="6311"/>
                  </a:lnTo>
                  <a:lnTo>
                    <a:pt x="7263" y="6704"/>
                  </a:lnTo>
                  <a:cubicBezTo>
                    <a:pt x="7293" y="6719"/>
                    <a:pt x="7327" y="6729"/>
                    <a:pt x="7363" y="6729"/>
                  </a:cubicBezTo>
                  <a:cubicBezTo>
                    <a:pt x="7385" y="6729"/>
                    <a:pt x="7407" y="6725"/>
                    <a:pt x="7430" y="6716"/>
                  </a:cubicBezTo>
                  <a:cubicBezTo>
                    <a:pt x="7478" y="6704"/>
                    <a:pt x="7537" y="6668"/>
                    <a:pt x="7597" y="6657"/>
                  </a:cubicBezTo>
                  <a:cubicBezTo>
                    <a:pt x="7656" y="6645"/>
                    <a:pt x="7680" y="6597"/>
                    <a:pt x="7704" y="6537"/>
                  </a:cubicBezTo>
                  <a:lnTo>
                    <a:pt x="7823" y="5930"/>
                  </a:lnTo>
                  <a:close/>
                  <a:moveTo>
                    <a:pt x="4454" y="1"/>
                  </a:moveTo>
                  <a:cubicBezTo>
                    <a:pt x="3739" y="1"/>
                    <a:pt x="3025" y="180"/>
                    <a:pt x="2382" y="513"/>
                  </a:cubicBezTo>
                  <a:cubicBezTo>
                    <a:pt x="2310" y="561"/>
                    <a:pt x="2287" y="644"/>
                    <a:pt x="2322" y="715"/>
                  </a:cubicBezTo>
                  <a:cubicBezTo>
                    <a:pt x="2354" y="770"/>
                    <a:pt x="2405" y="799"/>
                    <a:pt x="2458" y="799"/>
                  </a:cubicBezTo>
                  <a:cubicBezTo>
                    <a:pt x="2485" y="799"/>
                    <a:pt x="2512" y="791"/>
                    <a:pt x="2537" y="775"/>
                  </a:cubicBezTo>
                  <a:cubicBezTo>
                    <a:pt x="3132" y="465"/>
                    <a:pt x="3787" y="299"/>
                    <a:pt x="4454" y="299"/>
                  </a:cubicBezTo>
                  <a:cubicBezTo>
                    <a:pt x="6728" y="299"/>
                    <a:pt x="8597" y="2168"/>
                    <a:pt x="8597" y="4442"/>
                  </a:cubicBezTo>
                  <a:cubicBezTo>
                    <a:pt x="8597" y="4847"/>
                    <a:pt x="8537" y="5228"/>
                    <a:pt x="8430" y="5621"/>
                  </a:cubicBezTo>
                  <a:lnTo>
                    <a:pt x="7740" y="5621"/>
                  </a:lnTo>
                  <a:cubicBezTo>
                    <a:pt x="7668" y="5621"/>
                    <a:pt x="7609" y="5656"/>
                    <a:pt x="7597" y="5728"/>
                  </a:cubicBezTo>
                  <a:lnTo>
                    <a:pt x="7466" y="6371"/>
                  </a:lnTo>
                  <a:lnTo>
                    <a:pt x="7442" y="6371"/>
                  </a:lnTo>
                  <a:lnTo>
                    <a:pt x="6942" y="5966"/>
                  </a:lnTo>
                  <a:cubicBezTo>
                    <a:pt x="6912" y="5948"/>
                    <a:pt x="6879" y="5939"/>
                    <a:pt x="6847" y="5939"/>
                  </a:cubicBezTo>
                  <a:cubicBezTo>
                    <a:pt x="6814" y="5939"/>
                    <a:pt x="6781" y="5948"/>
                    <a:pt x="6751" y="5966"/>
                  </a:cubicBezTo>
                  <a:lnTo>
                    <a:pt x="6239" y="6407"/>
                  </a:lnTo>
                  <a:cubicBezTo>
                    <a:pt x="6180" y="6442"/>
                    <a:pt x="6168" y="6537"/>
                    <a:pt x="6216" y="6597"/>
                  </a:cubicBezTo>
                  <a:lnTo>
                    <a:pt x="6525" y="7180"/>
                  </a:lnTo>
                  <a:cubicBezTo>
                    <a:pt x="6525" y="7180"/>
                    <a:pt x="6525" y="7192"/>
                    <a:pt x="6513" y="7192"/>
                  </a:cubicBezTo>
                  <a:lnTo>
                    <a:pt x="5858" y="7204"/>
                  </a:lnTo>
                  <a:cubicBezTo>
                    <a:pt x="5775" y="7204"/>
                    <a:pt x="5716" y="7264"/>
                    <a:pt x="5704" y="7335"/>
                  </a:cubicBezTo>
                  <a:lnTo>
                    <a:pt x="5585" y="7990"/>
                  </a:lnTo>
                  <a:cubicBezTo>
                    <a:pt x="5573" y="8073"/>
                    <a:pt x="5620" y="8145"/>
                    <a:pt x="5680" y="8157"/>
                  </a:cubicBezTo>
                  <a:lnTo>
                    <a:pt x="6013" y="8288"/>
                  </a:lnTo>
                  <a:cubicBezTo>
                    <a:pt x="5525" y="8502"/>
                    <a:pt x="5001" y="8585"/>
                    <a:pt x="4454" y="8585"/>
                  </a:cubicBezTo>
                  <a:cubicBezTo>
                    <a:pt x="2179" y="8585"/>
                    <a:pt x="322" y="6728"/>
                    <a:pt x="322" y="4454"/>
                  </a:cubicBezTo>
                  <a:cubicBezTo>
                    <a:pt x="322" y="3168"/>
                    <a:pt x="894" y="2001"/>
                    <a:pt x="1894" y="1203"/>
                  </a:cubicBezTo>
                  <a:cubicBezTo>
                    <a:pt x="1965" y="1144"/>
                    <a:pt x="1965" y="1061"/>
                    <a:pt x="1929" y="989"/>
                  </a:cubicBezTo>
                  <a:cubicBezTo>
                    <a:pt x="1895" y="942"/>
                    <a:pt x="1850" y="921"/>
                    <a:pt x="1804" y="921"/>
                  </a:cubicBezTo>
                  <a:cubicBezTo>
                    <a:pt x="1769" y="921"/>
                    <a:pt x="1734" y="933"/>
                    <a:pt x="1703" y="953"/>
                  </a:cubicBezTo>
                  <a:cubicBezTo>
                    <a:pt x="632" y="1799"/>
                    <a:pt x="1" y="3085"/>
                    <a:pt x="1" y="4454"/>
                  </a:cubicBezTo>
                  <a:cubicBezTo>
                    <a:pt x="1" y="5645"/>
                    <a:pt x="465" y="6764"/>
                    <a:pt x="1298" y="7597"/>
                  </a:cubicBezTo>
                  <a:cubicBezTo>
                    <a:pt x="2132" y="8431"/>
                    <a:pt x="3251" y="8883"/>
                    <a:pt x="4442" y="8883"/>
                  </a:cubicBezTo>
                  <a:cubicBezTo>
                    <a:pt x="5001" y="8883"/>
                    <a:pt x="5537" y="8788"/>
                    <a:pt x="6049" y="8585"/>
                  </a:cubicBezTo>
                  <a:lnTo>
                    <a:pt x="6049" y="8585"/>
                  </a:lnTo>
                  <a:lnTo>
                    <a:pt x="5775" y="8823"/>
                  </a:lnTo>
                  <a:cubicBezTo>
                    <a:pt x="5716" y="8871"/>
                    <a:pt x="5704" y="8966"/>
                    <a:pt x="5751" y="9026"/>
                  </a:cubicBezTo>
                  <a:lnTo>
                    <a:pt x="6073" y="9585"/>
                  </a:lnTo>
                  <a:cubicBezTo>
                    <a:pt x="6101" y="9632"/>
                    <a:pt x="6158" y="9664"/>
                    <a:pt x="6211" y="9664"/>
                  </a:cubicBezTo>
                  <a:cubicBezTo>
                    <a:pt x="6225" y="9664"/>
                    <a:pt x="6239" y="9662"/>
                    <a:pt x="6251" y="9657"/>
                  </a:cubicBezTo>
                  <a:lnTo>
                    <a:pt x="6882" y="9455"/>
                  </a:lnTo>
                  <a:cubicBezTo>
                    <a:pt x="6882" y="9455"/>
                    <a:pt x="6894" y="9455"/>
                    <a:pt x="6894" y="9466"/>
                  </a:cubicBezTo>
                  <a:lnTo>
                    <a:pt x="6787" y="10121"/>
                  </a:lnTo>
                  <a:cubicBezTo>
                    <a:pt x="6775" y="10193"/>
                    <a:pt x="6823" y="10276"/>
                    <a:pt x="6894" y="10288"/>
                  </a:cubicBezTo>
                  <a:lnTo>
                    <a:pt x="7525" y="10514"/>
                  </a:lnTo>
                  <a:cubicBezTo>
                    <a:pt x="7537" y="10514"/>
                    <a:pt x="7549" y="10526"/>
                    <a:pt x="7585" y="10526"/>
                  </a:cubicBezTo>
                  <a:cubicBezTo>
                    <a:pt x="7644" y="10526"/>
                    <a:pt x="7680" y="10490"/>
                    <a:pt x="7716" y="10455"/>
                  </a:cubicBezTo>
                  <a:lnTo>
                    <a:pt x="8061" y="9883"/>
                  </a:lnTo>
                  <a:lnTo>
                    <a:pt x="8073" y="9883"/>
                  </a:lnTo>
                  <a:lnTo>
                    <a:pt x="8418" y="10455"/>
                  </a:lnTo>
                  <a:cubicBezTo>
                    <a:pt x="8445" y="10499"/>
                    <a:pt x="8497" y="10523"/>
                    <a:pt x="8547" y="10523"/>
                  </a:cubicBezTo>
                  <a:cubicBezTo>
                    <a:pt x="8565" y="10523"/>
                    <a:pt x="8582" y="10520"/>
                    <a:pt x="8597" y="10514"/>
                  </a:cubicBezTo>
                  <a:lnTo>
                    <a:pt x="9216" y="10288"/>
                  </a:lnTo>
                  <a:cubicBezTo>
                    <a:pt x="9287" y="10252"/>
                    <a:pt x="9323" y="10193"/>
                    <a:pt x="9323" y="10121"/>
                  </a:cubicBezTo>
                  <a:lnTo>
                    <a:pt x="9216" y="9466"/>
                  </a:lnTo>
                  <a:cubicBezTo>
                    <a:pt x="9216" y="9466"/>
                    <a:pt x="9228" y="9466"/>
                    <a:pt x="9228" y="9455"/>
                  </a:cubicBezTo>
                  <a:lnTo>
                    <a:pt x="9859" y="9657"/>
                  </a:lnTo>
                  <a:cubicBezTo>
                    <a:pt x="9878" y="9666"/>
                    <a:pt x="9897" y="9671"/>
                    <a:pt x="9916" y="9671"/>
                  </a:cubicBezTo>
                  <a:cubicBezTo>
                    <a:pt x="9966" y="9671"/>
                    <a:pt x="10011" y="9638"/>
                    <a:pt x="10038" y="9585"/>
                  </a:cubicBezTo>
                  <a:lnTo>
                    <a:pt x="10359" y="9026"/>
                  </a:lnTo>
                  <a:cubicBezTo>
                    <a:pt x="10395" y="8966"/>
                    <a:pt x="10395" y="8871"/>
                    <a:pt x="10335" y="8823"/>
                  </a:cubicBezTo>
                  <a:lnTo>
                    <a:pt x="9847" y="8395"/>
                  </a:lnTo>
                  <a:lnTo>
                    <a:pt x="9847" y="8383"/>
                  </a:lnTo>
                  <a:lnTo>
                    <a:pt x="10454" y="8145"/>
                  </a:lnTo>
                  <a:cubicBezTo>
                    <a:pt x="10460" y="8146"/>
                    <a:pt x="10465" y="8146"/>
                    <a:pt x="10470" y="8146"/>
                  </a:cubicBezTo>
                  <a:cubicBezTo>
                    <a:pt x="10532" y="8146"/>
                    <a:pt x="10572" y="8080"/>
                    <a:pt x="10561" y="8014"/>
                  </a:cubicBezTo>
                  <a:lnTo>
                    <a:pt x="10442" y="7359"/>
                  </a:lnTo>
                  <a:cubicBezTo>
                    <a:pt x="10419" y="7288"/>
                    <a:pt x="10359" y="7240"/>
                    <a:pt x="10288" y="7228"/>
                  </a:cubicBezTo>
                  <a:lnTo>
                    <a:pt x="9633" y="7204"/>
                  </a:lnTo>
                  <a:cubicBezTo>
                    <a:pt x="9633" y="7204"/>
                    <a:pt x="9633" y="7192"/>
                    <a:pt x="9621" y="7192"/>
                  </a:cubicBezTo>
                  <a:lnTo>
                    <a:pt x="9930" y="6609"/>
                  </a:lnTo>
                  <a:cubicBezTo>
                    <a:pt x="9966" y="6549"/>
                    <a:pt x="9942" y="6466"/>
                    <a:pt x="9907" y="6418"/>
                  </a:cubicBezTo>
                  <a:lnTo>
                    <a:pt x="9395" y="5990"/>
                  </a:lnTo>
                  <a:cubicBezTo>
                    <a:pt x="9365" y="5966"/>
                    <a:pt x="9332" y="5954"/>
                    <a:pt x="9299" y="5954"/>
                  </a:cubicBezTo>
                  <a:cubicBezTo>
                    <a:pt x="9267" y="5954"/>
                    <a:pt x="9234" y="5966"/>
                    <a:pt x="9204" y="5990"/>
                  </a:cubicBezTo>
                  <a:lnTo>
                    <a:pt x="8692" y="6395"/>
                  </a:lnTo>
                  <a:lnTo>
                    <a:pt x="8680" y="6395"/>
                  </a:lnTo>
                  <a:lnTo>
                    <a:pt x="8609" y="6049"/>
                  </a:lnTo>
                  <a:lnTo>
                    <a:pt x="8609" y="6037"/>
                  </a:lnTo>
                  <a:cubicBezTo>
                    <a:pt x="8799" y="5525"/>
                    <a:pt x="8895" y="5002"/>
                    <a:pt x="8895" y="4454"/>
                  </a:cubicBezTo>
                  <a:cubicBezTo>
                    <a:pt x="8895" y="3263"/>
                    <a:pt x="8430" y="2144"/>
                    <a:pt x="7597" y="1311"/>
                  </a:cubicBezTo>
                  <a:cubicBezTo>
                    <a:pt x="6763" y="477"/>
                    <a:pt x="5644" y="1"/>
                    <a:pt x="44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4" name="Google Shape;9762;p77">
            <a:extLst>
              <a:ext uri="{FF2B5EF4-FFF2-40B4-BE49-F238E27FC236}">
                <a16:creationId xmlns:a16="http://schemas.microsoft.com/office/drawing/2014/main" id="{CFC3CD3D-C0B3-C52D-E6B2-78523641B3C9}"/>
              </a:ext>
            </a:extLst>
          </p:cNvPr>
          <p:cNvGrpSpPr/>
          <p:nvPr/>
        </p:nvGrpSpPr>
        <p:grpSpPr>
          <a:xfrm>
            <a:off x="653617" y="3335662"/>
            <a:ext cx="347143" cy="254684"/>
            <a:chOff x="5331913" y="3413947"/>
            <a:chExt cx="347143" cy="254684"/>
          </a:xfrm>
          <a:solidFill>
            <a:schemeClr val="bg1">
              <a:lumMod val="25000"/>
            </a:schemeClr>
          </a:solidFill>
        </p:grpSpPr>
        <p:sp>
          <p:nvSpPr>
            <p:cNvPr id="55" name="Google Shape;9763;p77">
              <a:extLst>
                <a:ext uri="{FF2B5EF4-FFF2-40B4-BE49-F238E27FC236}">
                  <a16:creationId xmlns:a16="http://schemas.microsoft.com/office/drawing/2014/main" id="{46C3404E-F62C-206D-B963-057A42C52A2D}"/>
                </a:ext>
              </a:extLst>
            </p:cNvPr>
            <p:cNvSpPr/>
            <p:nvPr/>
          </p:nvSpPr>
          <p:spPr>
            <a:xfrm>
              <a:off x="5597163" y="3523083"/>
              <a:ext cx="43222" cy="15564"/>
            </a:xfrm>
            <a:custGeom>
              <a:avLst/>
              <a:gdLst/>
              <a:ahLst/>
              <a:cxnLst/>
              <a:rect l="l" t="t" r="r" b="b"/>
              <a:pathLst>
                <a:path w="1358" h="489" extrusionOk="0">
                  <a:moveTo>
                    <a:pt x="167" y="0"/>
                  </a:moveTo>
                  <a:cubicBezTo>
                    <a:pt x="84" y="0"/>
                    <a:pt x="0" y="71"/>
                    <a:pt x="0" y="167"/>
                  </a:cubicBezTo>
                  <a:cubicBezTo>
                    <a:pt x="0" y="250"/>
                    <a:pt x="84" y="322"/>
                    <a:pt x="167" y="322"/>
                  </a:cubicBezTo>
                  <a:cubicBezTo>
                    <a:pt x="346" y="322"/>
                    <a:pt x="870" y="357"/>
                    <a:pt x="1120" y="476"/>
                  </a:cubicBezTo>
                  <a:cubicBezTo>
                    <a:pt x="1155" y="488"/>
                    <a:pt x="1167" y="488"/>
                    <a:pt x="1191" y="488"/>
                  </a:cubicBezTo>
                  <a:cubicBezTo>
                    <a:pt x="1251" y="488"/>
                    <a:pt x="1310" y="464"/>
                    <a:pt x="1346" y="405"/>
                  </a:cubicBezTo>
                  <a:cubicBezTo>
                    <a:pt x="1358" y="322"/>
                    <a:pt x="1334" y="226"/>
                    <a:pt x="1251" y="191"/>
                  </a:cubicBezTo>
                  <a:cubicBezTo>
                    <a:pt x="882" y="12"/>
                    <a:pt x="203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9764;p77">
              <a:extLst>
                <a:ext uri="{FF2B5EF4-FFF2-40B4-BE49-F238E27FC236}">
                  <a16:creationId xmlns:a16="http://schemas.microsoft.com/office/drawing/2014/main" id="{2E397A11-E0B1-6719-A8E8-AF998BCD02DC}"/>
                </a:ext>
              </a:extLst>
            </p:cNvPr>
            <p:cNvSpPr/>
            <p:nvPr/>
          </p:nvSpPr>
          <p:spPr>
            <a:xfrm>
              <a:off x="5331913" y="3413947"/>
              <a:ext cx="347143" cy="253538"/>
            </a:xfrm>
            <a:custGeom>
              <a:avLst/>
              <a:gdLst/>
              <a:ahLst/>
              <a:cxnLst/>
              <a:rect l="l" t="t" r="r" b="b"/>
              <a:pathLst>
                <a:path w="10907" h="7966" extrusionOk="0">
                  <a:moveTo>
                    <a:pt x="7168" y="357"/>
                  </a:moveTo>
                  <a:lnTo>
                    <a:pt x="7168" y="1893"/>
                  </a:lnTo>
                  <a:cubicBezTo>
                    <a:pt x="7168" y="2131"/>
                    <a:pt x="7120" y="2357"/>
                    <a:pt x="7013" y="2560"/>
                  </a:cubicBezTo>
                  <a:cubicBezTo>
                    <a:pt x="7001" y="2584"/>
                    <a:pt x="7001" y="2608"/>
                    <a:pt x="7001" y="2643"/>
                  </a:cubicBezTo>
                  <a:lnTo>
                    <a:pt x="7001" y="3084"/>
                  </a:lnTo>
                  <a:cubicBezTo>
                    <a:pt x="7001" y="3512"/>
                    <a:pt x="6822" y="3917"/>
                    <a:pt x="6513" y="4203"/>
                  </a:cubicBezTo>
                  <a:cubicBezTo>
                    <a:pt x="6465" y="4227"/>
                    <a:pt x="6429" y="4274"/>
                    <a:pt x="6394" y="4310"/>
                  </a:cubicBezTo>
                  <a:cubicBezTo>
                    <a:pt x="6111" y="4514"/>
                    <a:pt x="5775" y="4621"/>
                    <a:pt x="5415" y="4621"/>
                  </a:cubicBezTo>
                  <a:cubicBezTo>
                    <a:pt x="5396" y="4621"/>
                    <a:pt x="5377" y="4620"/>
                    <a:pt x="5358" y="4620"/>
                  </a:cubicBezTo>
                  <a:cubicBezTo>
                    <a:pt x="4536" y="4560"/>
                    <a:pt x="3917" y="3858"/>
                    <a:pt x="3917" y="3024"/>
                  </a:cubicBezTo>
                  <a:lnTo>
                    <a:pt x="3917" y="2643"/>
                  </a:lnTo>
                  <a:cubicBezTo>
                    <a:pt x="3917" y="2608"/>
                    <a:pt x="3917" y="2596"/>
                    <a:pt x="3905" y="2560"/>
                  </a:cubicBezTo>
                  <a:cubicBezTo>
                    <a:pt x="3798" y="2357"/>
                    <a:pt x="3751" y="2131"/>
                    <a:pt x="3751" y="1893"/>
                  </a:cubicBezTo>
                  <a:lnTo>
                    <a:pt x="3751" y="1548"/>
                  </a:lnTo>
                  <a:cubicBezTo>
                    <a:pt x="3751" y="893"/>
                    <a:pt x="4286" y="357"/>
                    <a:pt x="4941" y="357"/>
                  </a:cubicBezTo>
                  <a:close/>
                  <a:moveTo>
                    <a:pt x="10013" y="2905"/>
                  </a:moveTo>
                  <a:lnTo>
                    <a:pt x="10013" y="3560"/>
                  </a:lnTo>
                  <a:cubicBezTo>
                    <a:pt x="10013" y="3667"/>
                    <a:pt x="9989" y="3774"/>
                    <a:pt x="9942" y="3870"/>
                  </a:cubicBezTo>
                  <a:lnTo>
                    <a:pt x="9870" y="4036"/>
                  </a:lnTo>
                  <a:cubicBezTo>
                    <a:pt x="9858" y="4048"/>
                    <a:pt x="9858" y="4084"/>
                    <a:pt x="9858" y="4108"/>
                  </a:cubicBezTo>
                  <a:lnTo>
                    <a:pt x="9858" y="4453"/>
                  </a:lnTo>
                  <a:cubicBezTo>
                    <a:pt x="9870" y="4679"/>
                    <a:pt x="9763" y="4882"/>
                    <a:pt x="9597" y="5048"/>
                  </a:cubicBezTo>
                  <a:cubicBezTo>
                    <a:pt x="9451" y="5205"/>
                    <a:pt x="9244" y="5288"/>
                    <a:pt x="9022" y="5288"/>
                  </a:cubicBezTo>
                  <a:cubicBezTo>
                    <a:pt x="9007" y="5288"/>
                    <a:pt x="8992" y="5287"/>
                    <a:pt x="8977" y="5286"/>
                  </a:cubicBezTo>
                  <a:cubicBezTo>
                    <a:pt x="8513" y="5275"/>
                    <a:pt x="8144" y="4870"/>
                    <a:pt x="8144" y="4382"/>
                  </a:cubicBezTo>
                  <a:lnTo>
                    <a:pt x="8144" y="4084"/>
                  </a:lnTo>
                  <a:cubicBezTo>
                    <a:pt x="8144" y="4048"/>
                    <a:pt x="8144" y="4036"/>
                    <a:pt x="8132" y="4012"/>
                  </a:cubicBezTo>
                  <a:lnTo>
                    <a:pt x="8025" y="3810"/>
                  </a:lnTo>
                  <a:cubicBezTo>
                    <a:pt x="8002" y="3741"/>
                    <a:pt x="7968" y="3672"/>
                    <a:pt x="7966" y="3582"/>
                  </a:cubicBezTo>
                  <a:lnTo>
                    <a:pt x="7966" y="3582"/>
                  </a:lnTo>
                  <a:cubicBezTo>
                    <a:pt x="7973" y="3196"/>
                    <a:pt x="8279" y="2905"/>
                    <a:pt x="8644" y="2905"/>
                  </a:cubicBezTo>
                  <a:close/>
                  <a:moveTo>
                    <a:pt x="1727" y="2893"/>
                  </a:moveTo>
                  <a:cubicBezTo>
                    <a:pt x="2000" y="2893"/>
                    <a:pt x="2250" y="3000"/>
                    <a:pt x="2441" y="3191"/>
                  </a:cubicBezTo>
                  <a:cubicBezTo>
                    <a:pt x="2643" y="3381"/>
                    <a:pt x="2739" y="3655"/>
                    <a:pt x="2774" y="3929"/>
                  </a:cubicBezTo>
                  <a:cubicBezTo>
                    <a:pt x="2774" y="4024"/>
                    <a:pt x="2786" y="4132"/>
                    <a:pt x="2786" y="4227"/>
                  </a:cubicBezTo>
                  <a:lnTo>
                    <a:pt x="2786" y="4262"/>
                  </a:lnTo>
                  <a:cubicBezTo>
                    <a:pt x="2608" y="3989"/>
                    <a:pt x="2358" y="3798"/>
                    <a:pt x="2000" y="3691"/>
                  </a:cubicBezTo>
                  <a:cubicBezTo>
                    <a:pt x="1753" y="3615"/>
                    <a:pt x="1520" y="3607"/>
                    <a:pt x="1431" y="3607"/>
                  </a:cubicBezTo>
                  <a:cubicBezTo>
                    <a:pt x="1409" y="3607"/>
                    <a:pt x="1396" y="3608"/>
                    <a:pt x="1393" y="3608"/>
                  </a:cubicBezTo>
                  <a:cubicBezTo>
                    <a:pt x="1346" y="3608"/>
                    <a:pt x="1310" y="3620"/>
                    <a:pt x="1286" y="3655"/>
                  </a:cubicBezTo>
                  <a:lnTo>
                    <a:pt x="1000" y="3953"/>
                  </a:lnTo>
                  <a:cubicBezTo>
                    <a:pt x="941" y="4012"/>
                    <a:pt x="941" y="4108"/>
                    <a:pt x="1000" y="4167"/>
                  </a:cubicBezTo>
                  <a:cubicBezTo>
                    <a:pt x="1030" y="4197"/>
                    <a:pt x="1072" y="4212"/>
                    <a:pt x="1113" y="4212"/>
                  </a:cubicBezTo>
                  <a:cubicBezTo>
                    <a:pt x="1155" y="4212"/>
                    <a:pt x="1197" y="4197"/>
                    <a:pt x="1226" y="4167"/>
                  </a:cubicBezTo>
                  <a:lnTo>
                    <a:pt x="1465" y="3917"/>
                  </a:lnTo>
                  <a:cubicBezTo>
                    <a:pt x="1667" y="3929"/>
                    <a:pt x="2322" y="4012"/>
                    <a:pt x="2572" y="4572"/>
                  </a:cubicBezTo>
                  <a:cubicBezTo>
                    <a:pt x="2500" y="4989"/>
                    <a:pt x="2143" y="5298"/>
                    <a:pt x="1727" y="5298"/>
                  </a:cubicBezTo>
                  <a:cubicBezTo>
                    <a:pt x="1250" y="5298"/>
                    <a:pt x="869" y="4917"/>
                    <a:pt x="869" y="4441"/>
                  </a:cubicBezTo>
                  <a:cubicBezTo>
                    <a:pt x="869" y="4346"/>
                    <a:pt x="798" y="4274"/>
                    <a:pt x="703" y="4274"/>
                  </a:cubicBezTo>
                  <a:lnTo>
                    <a:pt x="679" y="4274"/>
                  </a:lnTo>
                  <a:lnTo>
                    <a:pt x="679" y="4227"/>
                  </a:lnTo>
                  <a:cubicBezTo>
                    <a:pt x="679" y="4132"/>
                    <a:pt x="679" y="4024"/>
                    <a:pt x="691" y="3929"/>
                  </a:cubicBezTo>
                  <a:cubicBezTo>
                    <a:pt x="703" y="3655"/>
                    <a:pt x="822" y="3381"/>
                    <a:pt x="1012" y="3191"/>
                  </a:cubicBezTo>
                  <a:cubicBezTo>
                    <a:pt x="1215" y="3000"/>
                    <a:pt x="1465" y="2893"/>
                    <a:pt x="1727" y="2893"/>
                  </a:cubicBezTo>
                  <a:close/>
                  <a:moveTo>
                    <a:pt x="643" y="4882"/>
                  </a:moveTo>
                  <a:cubicBezTo>
                    <a:pt x="726" y="5096"/>
                    <a:pt x="881" y="5275"/>
                    <a:pt x="1060" y="5405"/>
                  </a:cubicBezTo>
                  <a:lnTo>
                    <a:pt x="1060" y="5596"/>
                  </a:lnTo>
                  <a:cubicBezTo>
                    <a:pt x="762" y="5501"/>
                    <a:pt x="619" y="5346"/>
                    <a:pt x="560" y="5275"/>
                  </a:cubicBezTo>
                  <a:cubicBezTo>
                    <a:pt x="595" y="5155"/>
                    <a:pt x="631" y="5036"/>
                    <a:pt x="643" y="4882"/>
                  </a:cubicBezTo>
                  <a:close/>
                  <a:moveTo>
                    <a:pt x="2798" y="4882"/>
                  </a:moveTo>
                  <a:cubicBezTo>
                    <a:pt x="2810" y="5024"/>
                    <a:pt x="2846" y="5155"/>
                    <a:pt x="2893" y="5263"/>
                  </a:cubicBezTo>
                  <a:cubicBezTo>
                    <a:pt x="2834" y="5346"/>
                    <a:pt x="2679" y="5477"/>
                    <a:pt x="2381" y="5596"/>
                  </a:cubicBezTo>
                  <a:lnTo>
                    <a:pt x="2381" y="5405"/>
                  </a:lnTo>
                  <a:cubicBezTo>
                    <a:pt x="2560" y="5275"/>
                    <a:pt x="2715" y="5096"/>
                    <a:pt x="2798" y="4882"/>
                  </a:cubicBezTo>
                  <a:close/>
                  <a:moveTo>
                    <a:pt x="6299" y="4727"/>
                  </a:moveTo>
                  <a:lnTo>
                    <a:pt x="6299" y="5001"/>
                  </a:lnTo>
                  <a:lnTo>
                    <a:pt x="5453" y="5596"/>
                  </a:lnTo>
                  <a:lnTo>
                    <a:pt x="4584" y="5024"/>
                  </a:lnTo>
                  <a:lnTo>
                    <a:pt x="4584" y="4727"/>
                  </a:lnTo>
                  <a:cubicBezTo>
                    <a:pt x="4810" y="4846"/>
                    <a:pt x="5060" y="4917"/>
                    <a:pt x="5322" y="4929"/>
                  </a:cubicBezTo>
                  <a:lnTo>
                    <a:pt x="5441" y="4929"/>
                  </a:lnTo>
                  <a:cubicBezTo>
                    <a:pt x="5739" y="4929"/>
                    <a:pt x="6037" y="4858"/>
                    <a:pt x="6299" y="4727"/>
                  </a:cubicBezTo>
                  <a:close/>
                  <a:moveTo>
                    <a:pt x="9347" y="5572"/>
                  </a:moveTo>
                  <a:lnTo>
                    <a:pt x="9347" y="5632"/>
                  </a:lnTo>
                  <a:cubicBezTo>
                    <a:pt x="9347" y="5656"/>
                    <a:pt x="9347" y="5691"/>
                    <a:pt x="9358" y="5715"/>
                  </a:cubicBezTo>
                  <a:lnTo>
                    <a:pt x="9001" y="6072"/>
                  </a:lnTo>
                  <a:lnTo>
                    <a:pt x="8644" y="5715"/>
                  </a:lnTo>
                  <a:cubicBezTo>
                    <a:pt x="8644" y="5691"/>
                    <a:pt x="8668" y="5656"/>
                    <a:pt x="8668" y="5632"/>
                  </a:cubicBezTo>
                  <a:lnTo>
                    <a:pt x="8668" y="5572"/>
                  </a:lnTo>
                  <a:cubicBezTo>
                    <a:pt x="8763" y="5596"/>
                    <a:pt x="8870" y="5632"/>
                    <a:pt x="8977" y="5632"/>
                  </a:cubicBezTo>
                  <a:lnTo>
                    <a:pt x="9001" y="5632"/>
                  </a:lnTo>
                  <a:cubicBezTo>
                    <a:pt x="9120" y="5632"/>
                    <a:pt x="9239" y="5620"/>
                    <a:pt x="9347" y="5572"/>
                  </a:cubicBezTo>
                  <a:close/>
                  <a:moveTo>
                    <a:pt x="2108" y="5572"/>
                  </a:moveTo>
                  <a:lnTo>
                    <a:pt x="2108" y="5739"/>
                  </a:lnTo>
                  <a:cubicBezTo>
                    <a:pt x="2108" y="5798"/>
                    <a:pt x="2119" y="5834"/>
                    <a:pt x="2143" y="5882"/>
                  </a:cubicBezTo>
                  <a:lnTo>
                    <a:pt x="1965" y="6013"/>
                  </a:lnTo>
                  <a:cubicBezTo>
                    <a:pt x="1899" y="6084"/>
                    <a:pt x="1816" y="6120"/>
                    <a:pt x="1731" y="6120"/>
                  </a:cubicBezTo>
                  <a:cubicBezTo>
                    <a:pt x="1646" y="6120"/>
                    <a:pt x="1560" y="6084"/>
                    <a:pt x="1488" y="6013"/>
                  </a:cubicBezTo>
                  <a:lnTo>
                    <a:pt x="1346" y="5882"/>
                  </a:lnTo>
                  <a:cubicBezTo>
                    <a:pt x="1369" y="5834"/>
                    <a:pt x="1381" y="5775"/>
                    <a:pt x="1381" y="5739"/>
                  </a:cubicBezTo>
                  <a:lnTo>
                    <a:pt x="1381" y="5572"/>
                  </a:lnTo>
                  <a:cubicBezTo>
                    <a:pt x="1488" y="5596"/>
                    <a:pt x="1607" y="5632"/>
                    <a:pt x="1750" y="5632"/>
                  </a:cubicBezTo>
                  <a:cubicBezTo>
                    <a:pt x="1857" y="5632"/>
                    <a:pt x="1977" y="5608"/>
                    <a:pt x="2108" y="5572"/>
                  </a:cubicBezTo>
                  <a:close/>
                  <a:moveTo>
                    <a:pt x="4465" y="5298"/>
                  </a:moveTo>
                  <a:lnTo>
                    <a:pt x="5215" y="5810"/>
                  </a:lnTo>
                  <a:lnTo>
                    <a:pt x="4810" y="6215"/>
                  </a:lnTo>
                  <a:lnTo>
                    <a:pt x="4798" y="6215"/>
                  </a:lnTo>
                  <a:lnTo>
                    <a:pt x="4310" y="5465"/>
                  </a:lnTo>
                  <a:lnTo>
                    <a:pt x="4465" y="5298"/>
                  </a:lnTo>
                  <a:close/>
                  <a:moveTo>
                    <a:pt x="6429" y="5298"/>
                  </a:moveTo>
                  <a:lnTo>
                    <a:pt x="6596" y="5465"/>
                  </a:lnTo>
                  <a:lnTo>
                    <a:pt x="6108" y="6215"/>
                  </a:lnTo>
                  <a:lnTo>
                    <a:pt x="6096" y="6215"/>
                  </a:lnTo>
                  <a:lnTo>
                    <a:pt x="5691" y="5810"/>
                  </a:lnTo>
                  <a:lnTo>
                    <a:pt x="6429" y="5298"/>
                  </a:lnTo>
                  <a:close/>
                  <a:moveTo>
                    <a:pt x="4905" y="0"/>
                  </a:moveTo>
                  <a:cubicBezTo>
                    <a:pt x="4072" y="0"/>
                    <a:pt x="3381" y="691"/>
                    <a:pt x="3381" y="1524"/>
                  </a:cubicBezTo>
                  <a:lnTo>
                    <a:pt x="3381" y="1869"/>
                  </a:lnTo>
                  <a:cubicBezTo>
                    <a:pt x="3381" y="2131"/>
                    <a:pt x="3441" y="2381"/>
                    <a:pt x="3548" y="2643"/>
                  </a:cubicBezTo>
                  <a:lnTo>
                    <a:pt x="3548" y="3000"/>
                  </a:lnTo>
                  <a:cubicBezTo>
                    <a:pt x="3548" y="3596"/>
                    <a:pt x="3810" y="4132"/>
                    <a:pt x="4227" y="4465"/>
                  </a:cubicBezTo>
                  <a:lnTo>
                    <a:pt x="4227" y="5001"/>
                  </a:lnTo>
                  <a:lnTo>
                    <a:pt x="3929" y="5322"/>
                  </a:lnTo>
                  <a:cubicBezTo>
                    <a:pt x="3905" y="5346"/>
                    <a:pt x="3893" y="5394"/>
                    <a:pt x="3893" y="5441"/>
                  </a:cubicBezTo>
                  <a:lnTo>
                    <a:pt x="2905" y="5798"/>
                  </a:lnTo>
                  <a:cubicBezTo>
                    <a:pt x="2834" y="5822"/>
                    <a:pt x="2774" y="5858"/>
                    <a:pt x="2715" y="5894"/>
                  </a:cubicBezTo>
                  <a:lnTo>
                    <a:pt x="2560" y="5822"/>
                  </a:lnTo>
                  <a:cubicBezTo>
                    <a:pt x="3024" y="5632"/>
                    <a:pt x="3155" y="5346"/>
                    <a:pt x="3179" y="5334"/>
                  </a:cubicBezTo>
                  <a:cubicBezTo>
                    <a:pt x="3203" y="5286"/>
                    <a:pt x="3203" y="5227"/>
                    <a:pt x="3179" y="5179"/>
                  </a:cubicBezTo>
                  <a:cubicBezTo>
                    <a:pt x="3060" y="4965"/>
                    <a:pt x="3036" y="4524"/>
                    <a:pt x="3036" y="4203"/>
                  </a:cubicBezTo>
                  <a:cubicBezTo>
                    <a:pt x="3036" y="4084"/>
                    <a:pt x="3036" y="3977"/>
                    <a:pt x="3024" y="3893"/>
                  </a:cubicBezTo>
                  <a:cubicBezTo>
                    <a:pt x="2965" y="3131"/>
                    <a:pt x="2405" y="2548"/>
                    <a:pt x="1691" y="2548"/>
                  </a:cubicBezTo>
                  <a:cubicBezTo>
                    <a:pt x="976" y="2548"/>
                    <a:pt x="393" y="3131"/>
                    <a:pt x="345" y="3893"/>
                  </a:cubicBezTo>
                  <a:cubicBezTo>
                    <a:pt x="345" y="3977"/>
                    <a:pt x="333" y="4084"/>
                    <a:pt x="333" y="4203"/>
                  </a:cubicBezTo>
                  <a:cubicBezTo>
                    <a:pt x="322" y="4548"/>
                    <a:pt x="298" y="4965"/>
                    <a:pt x="203" y="5179"/>
                  </a:cubicBezTo>
                  <a:cubicBezTo>
                    <a:pt x="167" y="5227"/>
                    <a:pt x="167" y="5286"/>
                    <a:pt x="203" y="5334"/>
                  </a:cubicBezTo>
                  <a:cubicBezTo>
                    <a:pt x="203" y="5346"/>
                    <a:pt x="345" y="5632"/>
                    <a:pt x="810" y="5822"/>
                  </a:cubicBezTo>
                  <a:lnTo>
                    <a:pt x="369" y="6037"/>
                  </a:lnTo>
                  <a:cubicBezTo>
                    <a:pt x="155" y="6156"/>
                    <a:pt x="0" y="6370"/>
                    <a:pt x="0" y="6632"/>
                  </a:cubicBezTo>
                  <a:lnTo>
                    <a:pt x="0" y="7799"/>
                  </a:lnTo>
                  <a:cubicBezTo>
                    <a:pt x="0" y="7894"/>
                    <a:pt x="72" y="7965"/>
                    <a:pt x="167" y="7965"/>
                  </a:cubicBezTo>
                  <a:cubicBezTo>
                    <a:pt x="250" y="7965"/>
                    <a:pt x="333" y="7894"/>
                    <a:pt x="333" y="7799"/>
                  </a:cubicBezTo>
                  <a:lnTo>
                    <a:pt x="333" y="6632"/>
                  </a:lnTo>
                  <a:cubicBezTo>
                    <a:pt x="333" y="6489"/>
                    <a:pt x="405" y="6370"/>
                    <a:pt x="524" y="6310"/>
                  </a:cubicBezTo>
                  <a:lnTo>
                    <a:pt x="1060" y="6048"/>
                  </a:lnTo>
                  <a:lnTo>
                    <a:pt x="1238" y="6227"/>
                  </a:lnTo>
                  <a:cubicBezTo>
                    <a:pt x="1369" y="6346"/>
                    <a:pt x="1536" y="6406"/>
                    <a:pt x="1703" y="6406"/>
                  </a:cubicBezTo>
                  <a:cubicBezTo>
                    <a:pt x="1857" y="6406"/>
                    <a:pt x="2024" y="6346"/>
                    <a:pt x="2155" y="6227"/>
                  </a:cubicBezTo>
                  <a:lnTo>
                    <a:pt x="2334" y="6048"/>
                  </a:lnTo>
                  <a:lnTo>
                    <a:pt x="2512" y="6132"/>
                  </a:lnTo>
                  <a:cubicBezTo>
                    <a:pt x="2441" y="6275"/>
                    <a:pt x="2381" y="6418"/>
                    <a:pt x="2381" y="6584"/>
                  </a:cubicBezTo>
                  <a:lnTo>
                    <a:pt x="2381" y="7799"/>
                  </a:lnTo>
                  <a:cubicBezTo>
                    <a:pt x="2381" y="7894"/>
                    <a:pt x="2453" y="7965"/>
                    <a:pt x="2548" y="7965"/>
                  </a:cubicBezTo>
                  <a:cubicBezTo>
                    <a:pt x="2631" y="7965"/>
                    <a:pt x="2715" y="7894"/>
                    <a:pt x="2715" y="7799"/>
                  </a:cubicBezTo>
                  <a:lnTo>
                    <a:pt x="2715" y="6584"/>
                  </a:lnTo>
                  <a:cubicBezTo>
                    <a:pt x="2715" y="6358"/>
                    <a:pt x="2846" y="6167"/>
                    <a:pt x="3048" y="6096"/>
                  </a:cubicBezTo>
                  <a:lnTo>
                    <a:pt x="4084" y="5715"/>
                  </a:lnTo>
                  <a:lnTo>
                    <a:pt x="4513" y="6358"/>
                  </a:lnTo>
                  <a:cubicBezTo>
                    <a:pt x="4572" y="6453"/>
                    <a:pt x="4655" y="6489"/>
                    <a:pt x="4751" y="6513"/>
                  </a:cubicBezTo>
                  <a:lnTo>
                    <a:pt x="4775" y="6513"/>
                  </a:lnTo>
                  <a:cubicBezTo>
                    <a:pt x="4870" y="6513"/>
                    <a:pt x="4941" y="6477"/>
                    <a:pt x="5013" y="6418"/>
                  </a:cubicBezTo>
                  <a:lnTo>
                    <a:pt x="5286" y="6156"/>
                  </a:lnTo>
                  <a:lnTo>
                    <a:pt x="5286" y="7799"/>
                  </a:lnTo>
                  <a:cubicBezTo>
                    <a:pt x="5286" y="7894"/>
                    <a:pt x="5358" y="7965"/>
                    <a:pt x="5453" y="7965"/>
                  </a:cubicBezTo>
                  <a:cubicBezTo>
                    <a:pt x="5537" y="7965"/>
                    <a:pt x="5608" y="7894"/>
                    <a:pt x="5608" y="7799"/>
                  </a:cubicBezTo>
                  <a:lnTo>
                    <a:pt x="5608" y="6156"/>
                  </a:lnTo>
                  <a:lnTo>
                    <a:pt x="5882" y="6418"/>
                  </a:lnTo>
                  <a:cubicBezTo>
                    <a:pt x="5941" y="6477"/>
                    <a:pt x="6025" y="6513"/>
                    <a:pt x="6120" y="6513"/>
                  </a:cubicBezTo>
                  <a:lnTo>
                    <a:pt x="6144" y="6513"/>
                  </a:lnTo>
                  <a:cubicBezTo>
                    <a:pt x="6251" y="6489"/>
                    <a:pt x="6322" y="6453"/>
                    <a:pt x="6382" y="6358"/>
                  </a:cubicBezTo>
                  <a:lnTo>
                    <a:pt x="6822" y="5715"/>
                  </a:lnTo>
                  <a:lnTo>
                    <a:pt x="7846" y="6096"/>
                  </a:lnTo>
                  <a:cubicBezTo>
                    <a:pt x="8049" y="6167"/>
                    <a:pt x="8192" y="6358"/>
                    <a:pt x="8192" y="6584"/>
                  </a:cubicBezTo>
                  <a:lnTo>
                    <a:pt x="8192" y="7799"/>
                  </a:lnTo>
                  <a:cubicBezTo>
                    <a:pt x="8192" y="7894"/>
                    <a:pt x="8263" y="7965"/>
                    <a:pt x="8346" y="7965"/>
                  </a:cubicBezTo>
                  <a:cubicBezTo>
                    <a:pt x="8442" y="7965"/>
                    <a:pt x="8513" y="7894"/>
                    <a:pt x="8513" y="7799"/>
                  </a:cubicBezTo>
                  <a:lnTo>
                    <a:pt x="8513" y="6584"/>
                  </a:lnTo>
                  <a:cubicBezTo>
                    <a:pt x="8513" y="6358"/>
                    <a:pt x="8430" y="6156"/>
                    <a:pt x="8275" y="6001"/>
                  </a:cubicBezTo>
                  <a:lnTo>
                    <a:pt x="8323" y="5989"/>
                  </a:lnTo>
                  <a:cubicBezTo>
                    <a:pt x="8370" y="5977"/>
                    <a:pt x="8406" y="5953"/>
                    <a:pt x="8465" y="5929"/>
                  </a:cubicBezTo>
                  <a:lnTo>
                    <a:pt x="8870" y="6334"/>
                  </a:lnTo>
                  <a:lnTo>
                    <a:pt x="8870" y="7787"/>
                  </a:lnTo>
                  <a:cubicBezTo>
                    <a:pt x="8870" y="7882"/>
                    <a:pt x="8942" y="7953"/>
                    <a:pt x="9037" y="7953"/>
                  </a:cubicBezTo>
                  <a:cubicBezTo>
                    <a:pt x="9120" y="7953"/>
                    <a:pt x="9204" y="7882"/>
                    <a:pt x="9204" y="7787"/>
                  </a:cubicBezTo>
                  <a:lnTo>
                    <a:pt x="9204" y="6334"/>
                  </a:lnTo>
                  <a:lnTo>
                    <a:pt x="9597" y="5929"/>
                  </a:lnTo>
                  <a:cubicBezTo>
                    <a:pt x="9620" y="5941"/>
                    <a:pt x="9644" y="5941"/>
                    <a:pt x="9680" y="5953"/>
                  </a:cubicBezTo>
                  <a:lnTo>
                    <a:pt x="10335" y="6156"/>
                  </a:lnTo>
                  <a:cubicBezTo>
                    <a:pt x="10478" y="6191"/>
                    <a:pt x="10585" y="6334"/>
                    <a:pt x="10585" y="6489"/>
                  </a:cubicBezTo>
                  <a:lnTo>
                    <a:pt x="10585" y="7799"/>
                  </a:lnTo>
                  <a:cubicBezTo>
                    <a:pt x="10585" y="7894"/>
                    <a:pt x="10656" y="7965"/>
                    <a:pt x="10751" y="7965"/>
                  </a:cubicBezTo>
                  <a:cubicBezTo>
                    <a:pt x="10835" y="7965"/>
                    <a:pt x="10906" y="7894"/>
                    <a:pt x="10906" y="7799"/>
                  </a:cubicBezTo>
                  <a:lnTo>
                    <a:pt x="10906" y="6489"/>
                  </a:lnTo>
                  <a:cubicBezTo>
                    <a:pt x="10871" y="6227"/>
                    <a:pt x="10656" y="5953"/>
                    <a:pt x="10382" y="5870"/>
                  </a:cubicBezTo>
                  <a:lnTo>
                    <a:pt x="9716" y="5679"/>
                  </a:lnTo>
                  <a:cubicBezTo>
                    <a:pt x="9692" y="5656"/>
                    <a:pt x="9680" y="5644"/>
                    <a:pt x="9680" y="5620"/>
                  </a:cubicBezTo>
                  <a:lnTo>
                    <a:pt x="9680" y="5394"/>
                  </a:lnTo>
                  <a:cubicBezTo>
                    <a:pt x="9739" y="5358"/>
                    <a:pt x="9787" y="5322"/>
                    <a:pt x="9823" y="5275"/>
                  </a:cubicBezTo>
                  <a:cubicBezTo>
                    <a:pt x="10049" y="5048"/>
                    <a:pt x="10180" y="4751"/>
                    <a:pt x="10180" y="4429"/>
                  </a:cubicBezTo>
                  <a:lnTo>
                    <a:pt x="10180" y="4132"/>
                  </a:lnTo>
                  <a:lnTo>
                    <a:pt x="10239" y="3989"/>
                  </a:lnTo>
                  <a:cubicBezTo>
                    <a:pt x="10323" y="3858"/>
                    <a:pt x="10347" y="3691"/>
                    <a:pt x="10347" y="3548"/>
                  </a:cubicBezTo>
                  <a:lnTo>
                    <a:pt x="10347" y="2727"/>
                  </a:lnTo>
                  <a:cubicBezTo>
                    <a:pt x="10347" y="2643"/>
                    <a:pt x="10275" y="2560"/>
                    <a:pt x="10180" y="2560"/>
                  </a:cubicBezTo>
                  <a:lnTo>
                    <a:pt x="8656" y="2560"/>
                  </a:lnTo>
                  <a:cubicBezTo>
                    <a:pt x="8096" y="2560"/>
                    <a:pt x="7644" y="3012"/>
                    <a:pt x="7644" y="3572"/>
                  </a:cubicBezTo>
                  <a:lnTo>
                    <a:pt x="7644" y="3596"/>
                  </a:lnTo>
                  <a:cubicBezTo>
                    <a:pt x="7644" y="3727"/>
                    <a:pt x="7668" y="3846"/>
                    <a:pt x="7727" y="3965"/>
                  </a:cubicBezTo>
                  <a:lnTo>
                    <a:pt x="7799" y="4132"/>
                  </a:lnTo>
                  <a:lnTo>
                    <a:pt x="7799" y="4382"/>
                  </a:lnTo>
                  <a:cubicBezTo>
                    <a:pt x="7799" y="4798"/>
                    <a:pt x="8013" y="5155"/>
                    <a:pt x="8311" y="5382"/>
                  </a:cubicBezTo>
                  <a:lnTo>
                    <a:pt x="8311" y="5596"/>
                  </a:lnTo>
                  <a:cubicBezTo>
                    <a:pt x="8311" y="5632"/>
                    <a:pt x="8311" y="5644"/>
                    <a:pt x="8180" y="5691"/>
                  </a:cubicBezTo>
                  <a:lnTo>
                    <a:pt x="7858" y="5775"/>
                  </a:lnTo>
                  <a:lnTo>
                    <a:pt x="6941" y="5441"/>
                  </a:lnTo>
                  <a:cubicBezTo>
                    <a:pt x="6941" y="5394"/>
                    <a:pt x="6930" y="5346"/>
                    <a:pt x="6894" y="5322"/>
                  </a:cubicBezTo>
                  <a:lnTo>
                    <a:pt x="6596" y="5001"/>
                  </a:lnTo>
                  <a:lnTo>
                    <a:pt x="6596" y="4489"/>
                  </a:lnTo>
                  <a:cubicBezTo>
                    <a:pt x="6632" y="4453"/>
                    <a:pt x="6656" y="4429"/>
                    <a:pt x="6691" y="4405"/>
                  </a:cubicBezTo>
                  <a:cubicBezTo>
                    <a:pt x="7061" y="4072"/>
                    <a:pt x="7263" y="3560"/>
                    <a:pt x="7263" y="3060"/>
                  </a:cubicBezTo>
                  <a:lnTo>
                    <a:pt x="7263" y="2643"/>
                  </a:lnTo>
                  <a:cubicBezTo>
                    <a:pt x="7382" y="2405"/>
                    <a:pt x="7430" y="2131"/>
                    <a:pt x="7430" y="1869"/>
                  </a:cubicBezTo>
                  <a:lnTo>
                    <a:pt x="7430" y="167"/>
                  </a:lnTo>
                  <a:cubicBezTo>
                    <a:pt x="7430" y="83"/>
                    <a:pt x="7358" y="0"/>
                    <a:pt x="72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9765;p77">
              <a:extLst>
                <a:ext uri="{FF2B5EF4-FFF2-40B4-BE49-F238E27FC236}">
                  <a16:creationId xmlns:a16="http://schemas.microsoft.com/office/drawing/2014/main" id="{82B4F77E-1BD9-C61B-AD2D-A38473DE67A9}"/>
                </a:ext>
              </a:extLst>
            </p:cNvPr>
            <p:cNvSpPr/>
            <p:nvPr/>
          </p:nvSpPr>
          <p:spPr>
            <a:xfrm>
              <a:off x="5645669" y="3625759"/>
              <a:ext cx="10248" cy="42872"/>
            </a:xfrm>
            <a:custGeom>
              <a:avLst/>
              <a:gdLst/>
              <a:ahLst/>
              <a:cxnLst/>
              <a:rect l="l" t="t" r="r" b="b"/>
              <a:pathLst>
                <a:path w="322" h="1347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1179"/>
                  </a:lnTo>
                  <a:cubicBezTo>
                    <a:pt x="0" y="1263"/>
                    <a:pt x="72" y="1346"/>
                    <a:pt x="167" y="1346"/>
                  </a:cubicBezTo>
                  <a:cubicBezTo>
                    <a:pt x="251" y="1346"/>
                    <a:pt x="322" y="1263"/>
                    <a:pt x="322" y="1179"/>
                  </a:cubicBezTo>
                  <a:lnTo>
                    <a:pt x="322" y="167"/>
                  </a:lnTo>
                  <a:cubicBezTo>
                    <a:pt x="322" y="60"/>
                    <a:pt x="251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9766;p77">
              <a:extLst>
                <a:ext uri="{FF2B5EF4-FFF2-40B4-BE49-F238E27FC236}">
                  <a16:creationId xmlns:a16="http://schemas.microsoft.com/office/drawing/2014/main" id="{F99B1C7E-0D1E-44B6-F0A0-61D6CB08F880}"/>
                </a:ext>
              </a:extLst>
            </p:cNvPr>
            <p:cNvSpPr/>
            <p:nvPr/>
          </p:nvSpPr>
          <p:spPr>
            <a:xfrm>
              <a:off x="5462247" y="3461115"/>
              <a:ext cx="86825" cy="29759"/>
            </a:xfrm>
            <a:custGeom>
              <a:avLst/>
              <a:gdLst/>
              <a:ahLst/>
              <a:cxnLst/>
              <a:rect l="l" t="t" r="r" b="b"/>
              <a:pathLst>
                <a:path w="2728" h="935" extrusionOk="0">
                  <a:moveTo>
                    <a:pt x="1094" y="0"/>
                  </a:moveTo>
                  <a:cubicBezTo>
                    <a:pt x="768" y="0"/>
                    <a:pt x="473" y="35"/>
                    <a:pt x="287" y="66"/>
                  </a:cubicBezTo>
                  <a:cubicBezTo>
                    <a:pt x="120" y="102"/>
                    <a:pt x="1" y="233"/>
                    <a:pt x="1" y="399"/>
                  </a:cubicBezTo>
                  <a:lnTo>
                    <a:pt x="1" y="768"/>
                  </a:lnTo>
                  <a:cubicBezTo>
                    <a:pt x="1" y="864"/>
                    <a:pt x="72" y="935"/>
                    <a:pt x="168" y="935"/>
                  </a:cubicBezTo>
                  <a:cubicBezTo>
                    <a:pt x="251" y="935"/>
                    <a:pt x="322" y="864"/>
                    <a:pt x="322" y="768"/>
                  </a:cubicBezTo>
                  <a:lnTo>
                    <a:pt x="322" y="399"/>
                  </a:lnTo>
                  <a:cubicBezTo>
                    <a:pt x="322" y="399"/>
                    <a:pt x="322" y="387"/>
                    <a:pt x="346" y="387"/>
                  </a:cubicBezTo>
                  <a:cubicBezTo>
                    <a:pt x="498" y="361"/>
                    <a:pt x="764" y="327"/>
                    <a:pt x="1063" y="327"/>
                  </a:cubicBezTo>
                  <a:cubicBezTo>
                    <a:pt x="1162" y="327"/>
                    <a:pt x="1266" y="331"/>
                    <a:pt x="1370" y="340"/>
                  </a:cubicBezTo>
                  <a:cubicBezTo>
                    <a:pt x="1858" y="364"/>
                    <a:pt x="2215" y="506"/>
                    <a:pt x="2442" y="709"/>
                  </a:cubicBezTo>
                  <a:cubicBezTo>
                    <a:pt x="2471" y="739"/>
                    <a:pt x="2513" y="753"/>
                    <a:pt x="2555" y="753"/>
                  </a:cubicBezTo>
                  <a:cubicBezTo>
                    <a:pt x="2596" y="753"/>
                    <a:pt x="2638" y="739"/>
                    <a:pt x="2668" y="709"/>
                  </a:cubicBezTo>
                  <a:cubicBezTo>
                    <a:pt x="2727" y="637"/>
                    <a:pt x="2727" y="530"/>
                    <a:pt x="2656" y="471"/>
                  </a:cubicBezTo>
                  <a:cubicBezTo>
                    <a:pt x="2283" y="97"/>
                    <a:pt x="1643" y="0"/>
                    <a:pt x="109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9767;p77">
              <a:extLst>
                <a:ext uri="{FF2B5EF4-FFF2-40B4-BE49-F238E27FC236}">
                  <a16:creationId xmlns:a16="http://schemas.microsoft.com/office/drawing/2014/main" id="{F1E51F8B-FCBC-4C92-CDCF-74F768ED5DB6}"/>
                </a:ext>
              </a:extLst>
            </p:cNvPr>
            <p:cNvSpPr/>
            <p:nvPr/>
          </p:nvSpPr>
          <p:spPr>
            <a:xfrm>
              <a:off x="5441050" y="3636389"/>
              <a:ext cx="10248" cy="32241"/>
            </a:xfrm>
            <a:custGeom>
              <a:avLst/>
              <a:gdLst/>
              <a:ahLst/>
              <a:cxnLst/>
              <a:rect l="l" t="t" r="r" b="b"/>
              <a:pathLst>
                <a:path w="322" h="1013" extrusionOk="0">
                  <a:moveTo>
                    <a:pt x="167" y="0"/>
                  </a:moveTo>
                  <a:cubicBezTo>
                    <a:pt x="72" y="0"/>
                    <a:pt x="0" y="71"/>
                    <a:pt x="0" y="155"/>
                  </a:cubicBezTo>
                  <a:lnTo>
                    <a:pt x="0" y="845"/>
                  </a:lnTo>
                  <a:cubicBezTo>
                    <a:pt x="0" y="929"/>
                    <a:pt x="72" y="1012"/>
                    <a:pt x="167" y="1012"/>
                  </a:cubicBezTo>
                  <a:cubicBezTo>
                    <a:pt x="250" y="1012"/>
                    <a:pt x="322" y="929"/>
                    <a:pt x="322" y="845"/>
                  </a:cubicBezTo>
                  <a:lnTo>
                    <a:pt x="322" y="155"/>
                  </a:lnTo>
                  <a:cubicBezTo>
                    <a:pt x="310" y="71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9768;p77">
              <a:extLst>
                <a:ext uri="{FF2B5EF4-FFF2-40B4-BE49-F238E27FC236}">
                  <a16:creationId xmlns:a16="http://schemas.microsoft.com/office/drawing/2014/main" id="{EB16710C-B2E1-8782-4C37-F2CC087742C4}"/>
                </a:ext>
              </a:extLst>
            </p:cNvPr>
            <p:cNvSpPr/>
            <p:nvPr/>
          </p:nvSpPr>
          <p:spPr>
            <a:xfrm>
              <a:off x="5559257" y="3636389"/>
              <a:ext cx="10662" cy="32241"/>
            </a:xfrm>
            <a:custGeom>
              <a:avLst/>
              <a:gdLst/>
              <a:ahLst/>
              <a:cxnLst/>
              <a:rect l="l" t="t" r="r" b="b"/>
              <a:pathLst>
                <a:path w="335" h="1013" extrusionOk="0">
                  <a:moveTo>
                    <a:pt x="168" y="0"/>
                  </a:moveTo>
                  <a:cubicBezTo>
                    <a:pt x="84" y="0"/>
                    <a:pt x="1" y="71"/>
                    <a:pt x="1" y="155"/>
                  </a:cubicBezTo>
                  <a:lnTo>
                    <a:pt x="1" y="845"/>
                  </a:lnTo>
                  <a:cubicBezTo>
                    <a:pt x="1" y="929"/>
                    <a:pt x="84" y="1012"/>
                    <a:pt x="168" y="1012"/>
                  </a:cubicBezTo>
                  <a:cubicBezTo>
                    <a:pt x="263" y="1012"/>
                    <a:pt x="334" y="929"/>
                    <a:pt x="334" y="845"/>
                  </a:cubicBezTo>
                  <a:lnTo>
                    <a:pt x="334" y="155"/>
                  </a:lnTo>
                  <a:cubicBezTo>
                    <a:pt x="334" y="71"/>
                    <a:pt x="263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1" name="Google Shape;8927;p76">
            <a:extLst>
              <a:ext uri="{FF2B5EF4-FFF2-40B4-BE49-F238E27FC236}">
                <a16:creationId xmlns:a16="http://schemas.microsoft.com/office/drawing/2014/main" id="{87040082-086B-4F17-0C2B-6B7D0F19E398}"/>
              </a:ext>
            </a:extLst>
          </p:cNvPr>
          <p:cNvGrpSpPr/>
          <p:nvPr/>
        </p:nvGrpSpPr>
        <p:grpSpPr>
          <a:xfrm>
            <a:off x="670994" y="1902231"/>
            <a:ext cx="271213" cy="383088"/>
            <a:chOff x="1333682" y="3344330"/>
            <a:chExt cx="271213" cy="383088"/>
          </a:xfrm>
          <a:solidFill>
            <a:schemeClr val="bg1">
              <a:lumMod val="25000"/>
            </a:schemeClr>
          </a:solidFill>
        </p:grpSpPr>
        <p:sp>
          <p:nvSpPr>
            <p:cNvPr id="62" name="Google Shape;8928;p76">
              <a:extLst>
                <a:ext uri="{FF2B5EF4-FFF2-40B4-BE49-F238E27FC236}">
                  <a16:creationId xmlns:a16="http://schemas.microsoft.com/office/drawing/2014/main" id="{4812087F-04FD-E418-C272-7B41BC708C09}"/>
                </a:ext>
              </a:extLst>
            </p:cNvPr>
            <p:cNvSpPr/>
            <p:nvPr/>
          </p:nvSpPr>
          <p:spPr>
            <a:xfrm>
              <a:off x="1334065" y="3377332"/>
              <a:ext cx="270831" cy="350086"/>
            </a:xfrm>
            <a:custGeom>
              <a:avLst/>
              <a:gdLst/>
              <a:ahLst/>
              <a:cxnLst/>
              <a:rect l="l" t="t" r="r" b="b"/>
              <a:pathLst>
                <a:path w="8502" h="10990" extrusionOk="0">
                  <a:moveTo>
                    <a:pt x="6502" y="0"/>
                  </a:moveTo>
                  <a:cubicBezTo>
                    <a:pt x="6406" y="0"/>
                    <a:pt x="6323" y="84"/>
                    <a:pt x="6323" y="191"/>
                  </a:cubicBezTo>
                  <a:cubicBezTo>
                    <a:pt x="6323" y="286"/>
                    <a:pt x="6406" y="369"/>
                    <a:pt x="6502" y="369"/>
                  </a:cubicBezTo>
                  <a:lnTo>
                    <a:pt x="7276" y="369"/>
                  </a:lnTo>
                  <a:cubicBezTo>
                    <a:pt x="7383" y="369"/>
                    <a:pt x="7454" y="441"/>
                    <a:pt x="7454" y="548"/>
                  </a:cubicBezTo>
                  <a:lnTo>
                    <a:pt x="7454" y="9490"/>
                  </a:lnTo>
                  <a:cubicBezTo>
                    <a:pt x="7454" y="9597"/>
                    <a:pt x="7383" y="9668"/>
                    <a:pt x="7276" y="9668"/>
                  </a:cubicBezTo>
                  <a:lnTo>
                    <a:pt x="537" y="9668"/>
                  </a:lnTo>
                  <a:cubicBezTo>
                    <a:pt x="429" y="9668"/>
                    <a:pt x="358" y="9597"/>
                    <a:pt x="358" y="9490"/>
                  </a:cubicBezTo>
                  <a:lnTo>
                    <a:pt x="358" y="8775"/>
                  </a:lnTo>
                  <a:cubicBezTo>
                    <a:pt x="358" y="8668"/>
                    <a:pt x="287" y="8597"/>
                    <a:pt x="179" y="8597"/>
                  </a:cubicBezTo>
                  <a:cubicBezTo>
                    <a:pt x="72" y="8597"/>
                    <a:pt x="1" y="8668"/>
                    <a:pt x="1" y="8775"/>
                  </a:cubicBezTo>
                  <a:lnTo>
                    <a:pt x="1" y="9490"/>
                  </a:lnTo>
                  <a:cubicBezTo>
                    <a:pt x="1" y="9787"/>
                    <a:pt x="239" y="10013"/>
                    <a:pt x="525" y="10013"/>
                  </a:cubicBezTo>
                  <a:lnTo>
                    <a:pt x="703" y="10013"/>
                  </a:lnTo>
                  <a:lnTo>
                    <a:pt x="703" y="10466"/>
                  </a:lnTo>
                  <a:cubicBezTo>
                    <a:pt x="703" y="10763"/>
                    <a:pt x="941" y="10990"/>
                    <a:pt x="1227" y="10990"/>
                  </a:cubicBezTo>
                  <a:lnTo>
                    <a:pt x="7966" y="10990"/>
                  </a:lnTo>
                  <a:cubicBezTo>
                    <a:pt x="8264" y="10990"/>
                    <a:pt x="8490" y="10752"/>
                    <a:pt x="8490" y="10466"/>
                  </a:cubicBezTo>
                  <a:lnTo>
                    <a:pt x="8490" y="10252"/>
                  </a:lnTo>
                  <a:cubicBezTo>
                    <a:pt x="8490" y="10144"/>
                    <a:pt x="8407" y="10073"/>
                    <a:pt x="8311" y="10073"/>
                  </a:cubicBezTo>
                  <a:cubicBezTo>
                    <a:pt x="8204" y="10073"/>
                    <a:pt x="8133" y="10144"/>
                    <a:pt x="8133" y="10252"/>
                  </a:cubicBezTo>
                  <a:lnTo>
                    <a:pt x="8133" y="10466"/>
                  </a:lnTo>
                  <a:cubicBezTo>
                    <a:pt x="8133" y="10573"/>
                    <a:pt x="8049" y="10644"/>
                    <a:pt x="7954" y="10644"/>
                  </a:cubicBezTo>
                  <a:lnTo>
                    <a:pt x="1203" y="10644"/>
                  </a:lnTo>
                  <a:cubicBezTo>
                    <a:pt x="1108" y="10644"/>
                    <a:pt x="1025" y="10573"/>
                    <a:pt x="1025" y="10466"/>
                  </a:cubicBezTo>
                  <a:lnTo>
                    <a:pt x="1025" y="10013"/>
                  </a:lnTo>
                  <a:lnTo>
                    <a:pt x="7264" y="10013"/>
                  </a:lnTo>
                  <a:cubicBezTo>
                    <a:pt x="7561" y="10013"/>
                    <a:pt x="7788" y="9775"/>
                    <a:pt x="7788" y="9490"/>
                  </a:cubicBezTo>
                  <a:lnTo>
                    <a:pt x="7788" y="1358"/>
                  </a:lnTo>
                  <a:lnTo>
                    <a:pt x="7966" y="1358"/>
                  </a:lnTo>
                  <a:cubicBezTo>
                    <a:pt x="8061" y="1358"/>
                    <a:pt x="8145" y="1441"/>
                    <a:pt x="8145" y="1536"/>
                  </a:cubicBezTo>
                  <a:lnTo>
                    <a:pt x="8145" y="9501"/>
                  </a:lnTo>
                  <a:cubicBezTo>
                    <a:pt x="8145" y="9573"/>
                    <a:pt x="8228" y="9656"/>
                    <a:pt x="8323" y="9656"/>
                  </a:cubicBezTo>
                  <a:cubicBezTo>
                    <a:pt x="8430" y="9656"/>
                    <a:pt x="8502" y="9573"/>
                    <a:pt x="8502" y="9478"/>
                  </a:cubicBezTo>
                  <a:lnTo>
                    <a:pt x="8502" y="1512"/>
                  </a:lnTo>
                  <a:cubicBezTo>
                    <a:pt x="8502" y="1215"/>
                    <a:pt x="8264" y="988"/>
                    <a:pt x="7978" y="988"/>
                  </a:cubicBezTo>
                  <a:lnTo>
                    <a:pt x="7799" y="988"/>
                  </a:lnTo>
                  <a:lnTo>
                    <a:pt x="7799" y="524"/>
                  </a:lnTo>
                  <a:cubicBezTo>
                    <a:pt x="7799" y="226"/>
                    <a:pt x="7561" y="0"/>
                    <a:pt x="72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8929;p76">
              <a:extLst>
                <a:ext uri="{FF2B5EF4-FFF2-40B4-BE49-F238E27FC236}">
                  <a16:creationId xmlns:a16="http://schemas.microsoft.com/office/drawing/2014/main" id="{0631230E-CD02-F7BA-49E7-82BECF75C9A5}"/>
                </a:ext>
              </a:extLst>
            </p:cNvPr>
            <p:cNvSpPr/>
            <p:nvPr/>
          </p:nvSpPr>
          <p:spPr>
            <a:xfrm>
              <a:off x="1333682" y="3344330"/>
              <a:ext cx="189697" cy="292461"/>
            </a:xfrm>
            <a:custGeom>
              <a:avLst/>
              <a:gdLst/>
              <a:ahLst/>
              <a:cxnLst/>
              <a:rect l="l" t="t" r="r" b="b"/>
              <a:pathLst>
                <a:path w="5955" h="9181" extrusionOk="0">
                  <a:moveTo>
                    <a:pt x="2430" y="370"/>
                  </a:moveTo>
                  <a:cubicBezTo>
                    <a:pt x="2489" y="370"/>
                    <a:pt x="2549" y="429"/>
                    <a:pt x="2549" y="489"/>
                  </a:cubicBezTo>
                  <a:lnTo>
                    <a:pt x="2549" y="727"/>
                  </a:lnTo>
                  <a:lnTo>
                    <a:pt x="1858" y="727"/>
                  </a:lnTo>
                  <a:lnTo>
                    <a:pt x="1858" y="489"/>
                  </a:lnTo>
                  <a:cubicBezTo>
                    <a:pt x="1858" y="429"/>
                    <a:pt x="1918" y="370"/>
                    <a:pt x="1977" y="370"/>
                  </a:cubicBezTo>
                  <a:close/>
                  <a:moveTo>
                    <a:pt x="3037" y="1072"/>
                  </a:moveTo>
                  <a:cubicBezTo>
                    <a:pt x="3120" y="1072"/>
                    <a:pt x="3216" y="1143"/>
                    <a:pt x="3216" y="1251"/>
                  </a:cubicBezTo>
                  <a:lnTo>
                    <a:pt x="3216" y="1953"/>
                  </a:lnTo>
                  <a:lnTo>
                    <a:pt x="1215" y="1953"/>
                  </a:lnTo>
                  <a:lnTo>
                    <a:pt x="1215" y="1251"/>
                  </a:lnTo>
                  <a:cubicBezTo>
                    <a:pt x="1203" y="1167"/>
                    <a:pt x="1299" y="1072"/>
                    <a:pt x="1382" y="1072"/>
                  </a:cubicBezTo>
                  <a:close/>
                  <a:moveTo>
                    <a:pt x="1977" y="0"/>
                  </a:moveTo>
                  <a:cubicBezTo>
                    <a:pt x="1727" y="0"/>
                    <a:pt x="1501" y="203"/>
                    <a:pt x="1501" y="477"/>
                  </a:cubicBezTo>
                  <a:lnTo>
                    <a:pt x="1501" y="715"/>
                  </a:lnTo>
                  <a:lnTo>
                    <a:pt x="1370" y="715"/>
                  </a:lnTo>
                  <a:cubicBezTo>
                    <a:pt x="1156" y="715"/>
                    <a:pt x="977" y="834"/>
                    <a:pt x="894" y="1012"/>
                  </a:cubicBezTo>
                  <a:lnTo>
                    <a:pt x="525" y="1012"/>
                  </a:lnTo>
                  <a:cubicBezTo>
                    <a:pt x="227" y="1012"/>
                    <a:pt x="1" y="1251"/>
                    <a:pt x="1" y="1536"/>
                  </a:cubicBezTo>
                  <a:lnTo>
                    <a:pt x="1" y="8990"/>
                  </a:lnTo>
                  <a:cubicBezTo>
                    <a:pt x="13" y="9109"/>
                    <a:pt x="84" y="9180"/>
                    <a:pt x="191" y="9180"/>
                  </a:cubicBezTo>
                  <a:cubicBezTo>
                    <a:pt x="299" y="9180"/>
                    <a:pt x="370" y="9109"/>
                    <a:pt x="370" y="9002"/>
                  </a:cubicBezTo>
                  <a:lnTo>
                    <a:pt x="370" y="1548"/>
                  </a:lnTo>
                  <a:cubicBezTo>
                    <a:pt x="370" y="1441"/>
                    <a:pt x="441" y="1370"/>
                    <a:pt x="549" y="1370"/>
                  </a:cubicBezTo>
                  <a:lnTo>
                    <a:pt x="858" y="1370"/>
                  </a:lnTo>
                  <a:lnTo>
                    <a:pt x="858" y="1965"/>
                  </a:lnTo>
                  <a:cubicBezTo>
                    <a:pt x="858" y="2144"/>
                    <a:pt x="1013" y="2310"/>
                    <a:pt x="1203" y="2310"/>
                  </a:cubicBezTo>
                  <a:lnTo>
                    <a:pt x="3228" y="2310"/>
                  </a:lnTo>
                  <a:cubicBezTo>
                    <a:pt x="3406" y="2310"/>
                    <a:pt x="3573" y="2155"/>
                    <a:pt x="3573" y="1965"/>
                  </a:cubicBezTo>
                  <a:lnTo>
                    <a:pt x="3573" y="1370"/>
                  </a:lnTo>
                  <a:lnTo>
                    <a:pt x="5775" y="1370"/>
                  </a:lnTo>
                  <a:cubicBezTo>
                    <a:pt x="5883" y="1370"/>
                    <a:pt x="5954" y="1298"/>
                    <a:pt x="5954" y="1191"/>
                  </a:cubicBezTo>
                  <a:cubicBezTo>
                    <a:pt x="5954" y="1084"/>
                    <a:pt x="5883" y="1012"/>
                    <a:pt x="5775" y="1012"/>
                  </a:cubicBezTo>
                  <a:lnTo>
                    <a:pt x="3513" y="1012"/>
                  </a:lnTo>
                  <a:cubicBezTo>
                    <a:pt x="3418" y="834"/>
                    <a:pt x="3239" y="715"/>
                    <a:pt x="3037" y="715"/>
                  </a:cubicBezTo>
                  <a:lnTo>
                    <a:pt x="2906" y="715"/>
                  </a:lnTo>
                  <a:lnTo>
                    <a:pt x="2906" y="477"/>
                  </a:lnTo>
                  <a:cubicBezTo>
                    <a:pt x="2906" y="227"/>
                    <a:pt x="2692" y="0"/>
                    <a:pt x="24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8930;p76">
              <a:extLst>
                <a:ext uri="{FF2B5EF4-FFF2-40B4-BE49-F238E27FC236}">
                  <a16:creationId xmlns:a16="http://schemas.microsoft.com/office/drawing/2014/main" id="{E2EBD930-A99E-C72A-B7D4-34AF32259BE9}"/>
                </a:ext>
              </a:extLst>
            </p:cNvPr>
            <p:cNvSpPr/>
            <p:nvPr/>
          </p:nvSpPr>
          <p:spPr>
            <a:xfrm>
              <a:off x="1444060" y="3469488"/>
              <a:ext cx="100917" cy="11404"/>
            </a:xfrm>
            <a:custGeom>
              <a:avLst/>
              <a:gdLst/>
              <a:ahLst/>
              <a:cxnLst/>
              <a:rect l="l" t="t" r="r" b="b"/>
              <a:pathLst>
                <a:path w="3168" h="358" extrusionOk="0">
                  <a:moveTo>
                    <a:pt x="179" y="0"/>
                  </a:moveTo>
                  <a:cubicBezTo>
                    <a:pt x="72" y="0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2989" y="358"/>
                  </a:lnTo>
                  <a:cubicBezTo>
                    <a:pt x="3096" y="358"/>
                    <a:pt x="3168" y="286"/>
                    <a:pt x="3168" y="179"/>
                  </a:cubicBezTo>
                  <a:cubicBezTo>
                    <a:pt x="3168" y="72"/>
                    <a:pt x="3084" y="0"/>
                    <a:pt x="298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8931;p76">
              <a:extLst>
                <a:ext uri="{FF2B5EF4-FFF2-40B4-BE49-F238E27FC236}">
                  <a16:creationId xmlns:a16="http://schemas.microsoft.com/office/drawing/2014/main" id="{8672F03D-D707-1862-17D1-FB97DED02D25}"/>
                </a:ext>
              </a:extLst>
            </p:cNvPr>
            <p:cNvSpPr/>
            <p:nvPr/>
          </p:nvSpPr>
          <p:spPr>
            <a:xfrm>
              <a:off x="1444060" y="3493762"/>
              <a:ext cx="100917" cy="11404"/>
            </a:xfrm>
            <a:custGeom>
              <a:avLst/>
              <a:gdLst/>
              <a:ahLst/>
              <a:cxnLst/>
              <a:rect l="l" t="t" r="r" b="b"/>
              <a:pathLst>
                <a:path w="3168" h="358" extrusionOk="0">
                  <a:moveTo>
                    <a:pt x="179" y="0"/>
                  </a:moveTo>
                  <a:cubicBezTo>
                    <a:pt x="72" y="0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2989" y="358"/>
                  </a:lnTo>
                  <a:cubicBezTo>
                    <a:pt x="3096" y="358"/>
                    <a:pt x="3168" y="286"/>
                    <a:pt x="3168" y="179"/>
                  </a:cubicBezTo>
                  <a:cubicBezTo>
                    <a:pt x="3168" y="72"/>
                    <a:pt x="3084" y="0"/>
                    <a:pt x="298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8932;p76">
              <a:extLst>
                <a:ext uri="{FF2B5EF4-FFF2-40B4-BE49-F238E27FC236}">
                  <a16:creationId xmlns:a16="http://schemas.microsoft.com/office/drawing/2014/main" id="{EEEF218E-539E-AEA8-83A8-AA3FC61D5440}"/>
                </a:ext>
              </a:extLst>
            </p:cNvPr>
            <p:cNvSpPr/>
            <p:nvPr/>
          </p:nvSpPr>
          <p:spPr>
            <a:xfrm>
              <a:off x="1444060" y="3541927"/>
              <a:ext cx="100917" cy="11404"/>
            </a:xfrm>
            <a:custGeom>
              <a:avLst/>
              <a:gdLst/>
              <a:ahLst/>
              <a:cxnLst/>
              <a:rect l="l" t="t" r="r" b="b"/>
              <a:pathLst>
                <a:path w="3168" h="358" extrusionOk="0">
                  <a:moveTo>
                    <a:pt x="179" y="1"/>
                  </a:moveTo>
                  <a:cubicBezTo>
                    <a:pt x="72" y="1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2989" y="358"/>
                  </a:lnTo>
                  <a:cubicBezTo>
                    <a:pt x="3096" y="358"/>
                    <a:pt x="3168" y="286"/>
                    <a:pt x="3168" y="179"/>
                  </a:cubicBezTo>
                  <a:cubicBezTo>
                    <a:pt x="3168" y="84"/>
                    <a:pt x="3084" y="1"/>
                    <a:pt x="29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8933;p76">
              <a:extLst>
                <a:ext uri="{FF2B5EF4-FFF2-40B4-BE49-F238E27FC236}">
                  <a16:creationId xmlns:a16="http://schemas.microsoft.com/office/drawing/2014/main" id="{FE08FC07-397C-A37B-72C0-6A0369519E30}"/>
                </a:ext>
              </a:extLst>
            </p:cNvPr>
            <p:cNvSpPr/>
            <p:nvPr/>
          </p:nvSpPr>
          <p:spPr>
            <a:xfrm>
              <a:off x="1444060" y="3565818"/>
              <a:ext cx="100917" cy="11404"/>
            </a:xfrm>
            <a:custGeom>
              <a:avLst/>
              <a:gdLst/>
              <a:ahLst/>
              <a:cxnLst/>
              <a:rect l="l" t="t" r="r" b="b"/>
              <a:pathLst>
                <a:path w="3168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2989" y="358"/>
                  </a:lnTo>
                  <a:cubicBezTo>
                    <a:pt x="3096" y="358"/>
                    <a:pt x="3168" y="286"/>
                    <a:pt x="3168" y="179"/>
                  </a:cubicBezTo>
                  <a:cubicBezTo>
                    <a:pt x="3168" y="72"/>
                    <a:pt x="3084" y="1"/>
                    <a:pt x="29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8934;p76">
              <a:extLst>
                <a:ext uri="{FF2B5EF4-FFF2-40B4-BE49-F238E27FC236}">
                  <a16:creationId xmlns:a16="http://schemas.microsoft.com/office/drawing/2014/main" id="{A328902E-3660-88A2-74A1-17C437A986AA}"/>
                </a:ext>
              </a:extLst>
            </p:cNvPr>
            <p:cNvSpPr/>
            <p:nvPr/>
          </p:nvSpPr>
          <p:spPr>
            <a:xfrm>
              <a:off x="1444060" y="3614747"/>
              <a:ext cx="100917" cy="11404"/>
            </a:xfrm>
            <a:custGeom>
              <a:avLst/>
              <a:gdLst/>
              <a:ahLst/>
              <a:cxnLst/>
              <a:rect l="l" t="t" r="r" b="b"/>
              <a:pathLst>
                <a:path w="3168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74"/>
                    <a:pt x="72" y="358"/>
                    <a:pt x="179" y="358"/>
                  </a:cubicBezTo>
                  <a:lnTo>
                    <a:pt x="2989" y="358"/>
                  </a:lnTo>
                  <a:cubicBezTo>
                    <a:pt x="3096" y="358"/>
                    <a:pt x="3168" y="274"/>
                    <a:pt x="3168" y="179"/>
                  </a:cubicBezTo>
                  <a:cubicBezTo>
                    <a:pt x="3168" y="72"/>
                    <a:pt x="3084" y="1"/>
                    <a:pt x="29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8935;p76">
              <a:extLst>
                <a:ext uri="{FF2B5EF4-FFF2-40B4-BE49-F238E27FC236}">
                  <a16:creationId xmlns:a16="http://schemas.microsoft.com/office/drawing/2014/main" id="{8C28A63C-9F23-62C4-4268-277883EBAC47}"/>
                </a:ext>
              </a:extLst>
            </p:cNvPr>
            <p:cNvSpPr/>
            <p:nvPr/>
          </p:nvSpPr>
          <p:spPr>
            <a:xfrm>
              <a:off x="1444060" y="3638256"/>
              <a:ext cx="100917" cy="11404"/>
            </a:xfrm>
            <a:custGeom>
              <a:avLst/>
              <a:gdLst/>
              <a:ahLst/>
              <a:cxnLst/>
              <a:rect l="l" t="t" r="r" b="b"/>
              <a:pathLst>
                <a:path w="3168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7"/>
                    <a:pt x="72" y="358"/>
                    <a:pt x="179" y="358"/>
                  </a:cubicBezTo>
                  <a:lnTo>
                    <a:pt x="2989" y="358"/>
                  </a:lnTo>
                  <a:cubicBezTo>
                    <a:pt x="3096" y="358"/>
                    <a:pt x="3168" y="287"/>
                    <a:pt x="3168" y="179"/>
                  </a:cubicBezTo>
                  <a:cubicBezTo>
                    <a:pt x="3168" y="72"/>
                    <a:pt x="3084" y="1"/>
                    <a:pt x="29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8936;p76">
              <a:extLst>
                <a:ext uri="{FF2B5EF4-FFF2-40B4-BE49-F238E27FC236}">
                  <a16:creationId xmlns:a16="http://schemas.microsoft.com/office/drawing/2014/main" id="{4319EEAA-8FC3-6BB4-8564-CC14DF3EBF0D}"/>
                </a:ext>
              </a:extLst>
            </p:cNvPr>
            <p:cNvSpPr/>
            <p:nvPr/>
          </p:nvSpPr>
          <p:spPr>
            <a:xfrm>
              <a:off x="1371622" y="3459454"/>
              <a:ext cx="70208" cy="57084"/>
            </a:xfrm>
            <a:custGeom>
              <a:avLst/>
              <a:gdLst/>
              <a:ahLst/>
              <a:cxnLst/>
              <a:rect l="l" t="t" r="r" b="b"/>
              <a:pathLst>
                <a:path w="2204" h="1792" extrusionOk="0">
                  <a:moveTo>
                    <a:pt x="1417" y="387"/>
                  </a:moveTo>
                  <a:lnTo>
                    <a:pt x="1417" y="470"/>
                  </a:lnTo>
                  <a:lnTo>
                    <a:pt x="1072" y="768"/>
                  </a:lnTo>
                  <a:lnTo>
                    <a:pt x="905" y="589"/>
                  </a:lnTo>
                  <a:cubicBezTo>
                    <a:pt x="873" y="544"/>
                    <a:pt x="823" y="523"/>
                    <a:pt x="773" y="523"/>
                  </a:cubicBezTo>
                  <a:cubicBezTo>
                    <a:pt x="731" y="523"/>
                    <a:pt x="688" y="538"/>
                    <a:pt x="655" y="566"/>
                  </a:cubicBezTo>
                  <a:cubicBezTo>
                    <a:pt x="584" y="625"/>
                    <a:pt x="584" y="744"/>
                    <a:pt x="632" y="827"/>
                  </a:cubicBezTo>
                  <a:lnTo>
                    <a:pt x="917" y="1125"/>
                  </a:lnTo>
                  <a:cubicBezTo>
                    <a:pt x="953" y="1161"/>
                    <a:pt x="989" y="1185"/>
                    <a:pt x="1048" y="1185"/>
                  </a:cubicBezTo>
                  <a:cubicBezTo>
                    <a:pt x="1096" y="1185"/>
                    <a:pt x="1132" y="1161"/>
                    <a:pt x="1167" y="1137"/>
                  </a:cubicBezTo>
                  <a:lnTo>
                    <a:pt x="1429" y="923"/>
                  </a:lnTo>
                  <a:lnTo>
                    <a:pt x="1417" y="1447"/>
                  </a:lnTo>
                  <a:lnTo>
                    <a:pt x="358" y="1447"/>
                  </a:lnTo>
                  <a:lnTo>
                    <a:pt x="358" y="387"/>
                  </a:lnTo>
                  <a:close/>
                  <a:moveTo>
                    <a:pt x="2007" y="1"/>
                  </a:moveTo>
                  <a:cubicBezTo>
                    <a:pt x="1966" y="1"/>
                    <a:pt x="1925" y="17"/>
                    <a:pt x="1894" y="54"/>
                  </a:cubicBezTo>
                  <a:lnTo>
                    <a:pt x="1727" y="185"/>
                  </a:lnTo>
                  <a:cubicBezTo>
                    <a:pt x="1679" y="89"/>
                    <a:pt x="1596" y="30"/>
                    <a:pt x="1489" y="30"/>
                  </a:cubicBezTo>
                  <a:lnTo>
                    <a:pt x="263" y="30"/>
                  </a:lnTo>
                  <a:cubicBezTo>
                    <a:pt x="120" y="30"/>
                    <a:pt x="1" y="149"/>
                    <a:pt x="1" y="304"/>
                  </a:cubicBezTo>
                  <a:lnTo>
                    <a:pt x="1" y="1518"/>
                  </a:lnTo>
                  <a:cubicBezTo>
                    <a:pt x="1" y="1673"/>
                    <a:pt x="120" y="1792"/>
                    <a:pt x="263" y="1792"/>
                  </a:cubicBezTo>
                  <a:lnTo>
                    <a:pt x="1489" y="1792"/>
                  </a:lnTo>
                  <a:cubicBezTo>
                    <a:pt x="1632" y="1792"/>
                    <a:pt x="1751" y="1673"/>
                    <a:pt x="1751" y="1518"/>
                  </a:cubicBezTo>
                  <a:lnTo>
                    <a:pt x="1751" y="613"/>
                  </a:lnTo>
                  <a:lnTo>
                    <a:pt x="2108" y="304"/>
                  </a:lnTo>
                  <a:cubicBezTo>
                    <a:pt x="2203" y="256"/>
                    <a:pt x="2203" y="137"/>
                    <a:pt x="2144" y="65"/>
                  </a:cubicBezTo>
                  <a:cubicBezTo>
                    <a:pt x="2111" y="26"/>
                    <a:pt x="2059" y="1"/>
                    <a:pt x="200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8937;p76">
              <a:extLst>
                <a:ext uri="{FF2B5EF4-FFF2-40B4-BE49-F238E27FC236}">
                  <a16:creationId xmlns:a16="http://schemas.microsoft.com/office/drawing/2014/main" id="{0D0CEBCA-746C-73C9-2657-D8F2A99EA063}"/>
                </a:ext>
              </a:extLst>
            </p:cNvPr>
            <p:cNvSpPr/>
            <p:nvPr/>
          </p:nvSpPr>
          <p:spPr>
            <a:xfrm>
              <a:off x="1371622" y="3532434"/>
              <a:ext cx="70208" cy="56543"/>
            </a:xfrm>
            <a:custGeom>
              <a:avLst/>
              <a:gdLst/>
              <a:ahLst/>
              <a:cxnLst/>
              <a:rect l="l" t="t" r="r" b="b"/>
              <a:pathLst>
                <a:path w="2204" h="1775" extrusionOk="0">
                  <a:moveTo>
                    <a:pt x="1417" y="382"/>
                  </a:moveTo>
                  <a:lnTo>
                    <a:pt x="1417" y="465"/>
                  </a:lnTo>
                  <a:lnTo>
                    <a:pt x="1072" y="763"/>
                  </a:lnTo>
                  <a:lnTo>
                    <a:pt x="905" y="584"/>
                  </a:lnTo>
                  <a:cubicBezTo>
                    <a:pt x="874" y="547"/>
                    <a:pt x="827" y="529"/>
                    <a:pt x="779" y="529"/>
                  </a:cubicBezTo>
                  <a:cubicBezTo>
                    <a:pt x="734" y="529"/>
                    <a:pt x="690" y="544"/>
                    <a:pt x="655" y="572"/>
                  </a:cubicBezTo>
                  <a:cubicBezTo>
                    <a:pt x="584" y="632"/>
                    <a:pt x="584" y="751"/>
                    <a:pt x="632" y="822"/>
                  </a:cubicBezTo>
                  <a:lnTo>
                    <a:pt x="917" y="1120"/>
                  </a:lnTo>
                  <a:cubicBezTo>
                    <a:pt x="953" y="1168"/>
                    <a:pt x="989" y="1180"/>
                    <a:pt x="1048" y="1180"/>
                  </a:cubicBezTo>
                  <a:cubicBezTo>
                    <a:pt x="1096" y="1180"/>
                    <a:pt x="1132" y="1168"/>
                    <a:pt x="1167" y="1132"/>
                  </a:cubicBezTo>
                  <a:lnTo>
                    <a:pt x="1429" y="930"/>
                  </a:lnTo>
                  <a:lnTo>
                    <a:pt x="1417" y="1430"/>
                  </a:lnTo>
                  <a:lnTo>
                    <a:pt x="358" y="1430"/>
                  </a:lnTo>
                  <a:lnTo>
                    <a:pt x="358" y="382"/>
                  </a:lnTo>
                  <a:close/>
                  <a:moveTo>
                    <a:pt x="2012" y="1"/>
                  </a:moveTo>
                  <a:cubicBezTo>
                    <a:pt x="1969" y="1"/>
                    <a:pt x="1926" y="16"/>
                    <a:pt x="1894" y="49"/>
                  </a:cubicBezTo>
                  <a:lnTo>
                    <a:pt x="1727" y="180"/>
                  </a:lnTo>
                  <a:cubicBezTo>
                    <a:pt x="1679" y="96"/>
                    <a:pt x="1596" y="13"/>
                    <a:pt x="1489" y="13"/>
                  </a:cubicBezTo>
                  <a:lnTo>
                    <a:pt x="263" y="13"/>
                  </a:lnTo>
                  <a:cubicBezTo>
                    <a:pt x="120" y="13"/>
                    <a:pt x="1" y="132"/>
                    <a:pt x="1" y="287"/>
                  </a:cubicBezTo>
                  <a:lnTo>
                    <a:pt x="1" y="1501"/>
                  </a:lnTo>
                  <a:cubicBezTo>
                    <a:pt x="1" y="1656"/>
                    <a:pt x="120" y="1775"/>
                    <a:pt x="263" y="1775"/>
                  </a:cubicBezTo>
                  <a:lnTo>
                    <a:pt x="1489" y="1775"/>
                  </a:lnTo>
                  <a:cubicBezTo>
                    <a:pt x="1632" y="1775"/>
                    <a:pt x="1751" y="1656"/>
                    <a:pt x="1751" y="1501"/>
                  </a:cubicBezTo>
                  <a:lnTo>
                    <a:pt x="1751" y="608"/>
                  </a:lnTo>
                  <a:lnTo>
                    <a:pt x="2108" y="299"/>
                  </a:lnTo>
                  <a:cubicBezTo>
                    <a:pt x="2203" y="239"/>
                    <a:pt x="2203" y="144"/>
                    <a:pt x="2144" y="60"/>
                  </a:cubicBezTo>
                  <a:cubicBezTo>
                    <a:pt x="2111" y="22"/>
                    <a:pt x="2062" y="1"/>
                    <a:pt x="20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8938;p76">
              <a:extLst>
                <a:ext uri="{FF2B5EF4-FFF2-40B4-BE49-F238E27FC236}">
                  <a16:creationId xmlns:a16="http://schemas.microsoft.com/office/drawing/2014/main" id="{C64B1109-B9C7-84A8-A5A8-64E52009E3CD}"/>
                </a:ext>
              </a:extLst>
            </p:cNvPr>
            <p:cNvSpPr/>
            <p:nvPr/>
          </p:nvSpPr>
          <p:spPr>
            <a:xfrm>
              <a:off x="1371622" y="3605254"/>
              <a:ext cx="70208" cy="55810"/>
            </a:xfrm>
            <a:custGeom>
              <a:avLst/>
              <a:gdLst/>
              <a:ahLst/>
              <a:cxnLst/>
              <a:rect l="l" t="t" r="r" b="b"/>
              <a:pathLst>
                <a:path w="2204" h="1752" extrusionOk="0">
                  <a:moveTo>
                    <a:pt x="1417" y="358"/>
                  </a:moveTo>
                  <a:lnTo>
                    <a:pt x="1417" y="489"/>
                  </a:lnTo>
                  <a:lnTo>
                    <a:pt x="1072" y="787"/>
                  </a:lnTo>
                  <a:lnTo>
                    <a:pt x="905" y="608"/>
                  </a:lnTo>
                  <a:cubicBezTo>
                    <a:pt x="874" y="571"/>
                    <a:pt x="827" y="553"/>
                    <a:pt x="779" y="553"/>
                  </a:cubicBezTo>
                  <a:cubicBezTo>
                    <a:pt x="734" y="553"/>
                    <a:pt x="690" y="568"/>
                    <a:pt x="655" y="596"/>
                  </a:cubicBezTo>
                  <a:cubicBezTo>
                    <a:pt x="584" y="644"/>
                    <a:pt x="584" y="775"/>
                    <a:pt x="632" y="846"/>
                  </a:cubicBezTo>
                  <a:lnTo>
                    <a:pt x="917" y="1144"/>
                  </a:lnTo>
                  <a:cubicBezTo>
                    <a:pt x="953" y="1192"/>
                    <a:pt x="989" y="1203"/>
                    <a:pt x="1048" y="1203"/>
                  </a:cubicBezTo>
                  <a:cubicBezTo>
                    <a:pt x="1096" y="1203"/>
                    <a:pt x="1132" y="1192"/>
                    <a:pt x="1167" y="1156"/>
                  </a:cubicBezTo>
                  <a:lnTo>
                    <a:pt x="1429" y="953"/>
                  </a:lnTo>
                  <a:lnTo>
                    <a:pt x="1417" y="1406"/>
                  </a:lnTo>
                  <a:lnTo>
                    <a:pt x="358" y="1406"/>
                  </a:lnTo>
                  <a:lnTo>
                    <a:pt x="358" y="358"/>
                  </a:lnTo>
                  <a:close/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lnTo>
                    <a:pt x="1" y="1489"/>
                  </a:lnTo>
                  <a:cubicBezTo>
                    <a:pt x="1" y="1632"/>
                    <a:pt x="120" y="1751"/>
                    <a:pt x="263" y="1751"/>
                  </a:cubicBezTo>
                  <a:lnTo>
                    <a:pt x="1489" y="1751"/>
                  </a:lnTo>
                  <a:cubicBezTo>
                    <a:pt x="1632" y="1751"/>
                    <a:pt x="1751" y="1632"/>
                    <a:pt x="1751" y="1489"/>
                  </a:cubicBezTo>
                  <a:lnTo>
                    <a:pt x="1751" y="632"/>
                  </a:lnTo>
                  <a:lnTo>
                    <a:pt x="2108" y="322"/>
                  </a:lnTo>
                  <a:cubicBezTo>
                    <a:pt x="2191" y="263"/>
                    <a:pt x="2203" y="144"/>
                    <a:pt x="2132" y="72"/>
                  </a:cubicBezTo>
                  <a:cubicBezTo>
                    <a:pt x="2107" y="47"/>
                    <a:pt x="2062" y="32"/>
                    <a:pt x="2014" y="32"/>
                  </a:cubicBezTo>
                  <a:cubicBezTo>
                    <a:pt x="1972" y="32"/>
                    <a:pt x="1927" y="44"/>
                    <a:pt x="1894" y="72"/>
                  </a:cubicBezTo>
                  <a:lnTo>
                    <a:pt x="1739" y="191"/>
                  </a:lnTo>
                  <a:cubicBezTo>
                    <a:pt x="1715" y="84"/>
                    <a:pt x="1608" y="1"/>
                    <a:pt x="14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5" name="Google Shape;8956;p76">
            <a:extLst>
              <a:ext uri="{FF2B5EF4-FFF2-40B4-BE49-F238E27FC236}">
                <a16:creationId xmlns:a16="http://schemas.microsoft.com/office/drawing/2014/main" id="{4973B877-3A86-8450-7329-8F003F1603B7}"/>
              </a:ext>
            </a:extLst>
          </p:cNvPr>
          <p:cNvGrpSpPr/>
          <p:nvPr/>
        </p:nvGrpSpPr>
        <p:grpSpPr>
          <a:xfrm>
            <a:off x="2820844" y="3314197"/>
            <a:ext cx="304566" cy="350501"/>
            <a:chOff x="3982553" y="1971730"/>
            <a:chExt cx="304566" cy="350501"/>
          </a:xfrm>
          <a:solidFill>
            <a:schemeClr val="bg1">
              <a:lumMod val="25000"/>
            </a:schemeClr>
          </a:solidFill>
        </p:grpSpPr>
        <p:sp>
          <p:nvSpPr>
            <p:cNvPr id="96" name="Google Shape;8957;p76">
              <a:extLst>
                <a:ext uri="{FF2B5EF4-FFF2-40B4-BE49-F238E27FC236}">
                  <a16:creationId xmlns:a16="http://schemas.microsoft.com/office/drawing/2014/main" id="{6B2BDA39-68BA-6613-88C6-3577CC582572}"/>
                </a:ext>
              </a:extLst>
            </p:cNvPr>
            <p:cNvSpPr/>
            <p:nvPr/>
          </p:nvSpPr>
          <p:spPr>
            <a:xfrm>
              <a:off x="4037535" y="2176558"/>
              <a:ext cx="196513" cy="145673"/>
            </a:xfrm>
            <a:custGeom>
              <a:avLst/>
              <a:gdLst/>
              <a:ahLst/>
              <a:cxnLst/>
              <a:rect l="l" t="t" r="r" b="b"/>
              <a:pathLst>
                <a:path w="6169" h="4573" extrusionOk="0">
                  <a:moveTo>
                    <a:pt x="1441" y="322"/>
                  </a:moveTo>
                  <a:cubicBezTo>
                    <a:pt x="1584" y="322"/>
                    <a:pt x="1727" y="441"/>
                    <a:pt x="1727" y="595"/>
                  </a:cubicBezTo>
                  <a:lnTo>
                    <a:pt x="1727" y="4251"/>
                  </a:lnTo>
                  <a:lnTo>
                    <a:pt x="1167" y="4251"/>
                  </a:lnTo>
                  <a:lnTo>
                    <a:pt x="1167" y="595"/>
                  </a:lnTo>
                  <a:lnTo>
                    <a:pt x="1156" y="595"/>
                  </a:lnTo>
                  <a:cubicBezTo>
                    <a:pt x="1156" y="453"/>
                    <a:pt x="1275" y="322"/>
                    <a:pt x="1441" y="322"/>
                  </a:cubicBezTo>
                  <a:close/>
                  <a:moveTo>
                    <a:pt x="3061" y="322"/>
                  </a:moveTo>
                  <a:cubicBezTo>
                    <a:pt x="3227" y="322"/>
                    <a:pt x="3346" y="441"/>
                    <a:pt x="3346" y="595"/>
                  </a:cubicBezTo>
                  <a:lnTo>
                    <a:pt x="3346" y="4251"/>
                  </a:lnTo>
                  <a:lnTo>
                    <a:pt x="2799" y="4251"/>
                  </a:lnTo>
                  <a:lnTo>
                    <a:pt x="2799" y="595"/>
                  </a:lnTo>
                  <a:lnTo>
                    <a:pt x="2775" y="595"/>
                  </a:lnTo>
                  <a:cubicBezTo>
                    <a:pt x="2775" y="453"/>
                    <a:pt x="2894" y="322"/>
                    <a:pt x="3061" y="322"/>
                  </a:cubicBezTo>
                  <a:close/>
                  <a:moveTo>
                    <a:pt x="4680" y="322"/>
                  </a:moveTo>
                  <a:cubicBezTo>
                    <a:pt x="4835" y="322"/>
                    <a:pt x="4966" y="441"/>
                    <a:pt x="4966" y="595"/>
                  </a:cubicBezTo>
                  <a:lnTo>
                    <a:pt x="4966" y="4251"/>
                  </a:lnTo>
                  <a:lnTo>
                    <a:pt x="4406" y="4251"/>
                  </a:lnTo>
                  <a:lnTo>
                    <a:pt x="4406" y="595"/>
                  </a:lnTo>
                  <a:cubicBezTo>
                    <a:pt x="4406" y="453"/>
                    <a:pt x="4525" y="322"/>
                    <a:pt x="4680" y="322"/>
                  </a:cubicBezTo>
                  <a:close/>
                  <a:moveTo>
                    <a:pt x="1441" y="0"/>
                  </a:moveTo>
                  <a:cubicBezTo>
                    <a:pt x="1108" y="0"/>
                    <a:pt x="846" y="274"/>
                    <a:pt x="846" y="595"/>
                  </a:cubicBezTo>
                  <a:lnTo>
                    <a:pt x="846" y="4251"/>
                  </a:lnTo>
                  <a:lnTo>
                    <a:pt x="322" y="4251"/>
                  </a:lnTo>
                  <a:lnTo>
                    <a:pt x="322" y="2536"/>
                  </a:lnTo>
                  <a:cubicBezTo>
                    <a:pt x="322" y="2441"/>
                    <a:pt x="251" y="2370"/>
                    <a:pt x="155" y="2370"/>
                  </a:cubicBezTo>
                  <a:cubicBezTo>
                    <a:pt x="72" y="2370"/>
                    <a:pt x="1" y="2441"/>
                    <a:pt x="1" y="2536"/>
                  </a:cubicBezTo>
                  <a:lnTo>
                    <a:pt x="1" y="4405"/>
                  </a:lnTo>
                  <a:cubicBezTo>
                    <a:pt x="1" y="4501"/>
                    <a:pt x="72" y="4572"/>
                    <a:pt x="155" y="4572"/>
                  </a:cubicBezTo>
                  <a:lnTo>
                    <a:pt x="6001" y="4572"/>
                  </a:lnTo>
                  <a:cubicBezTo>
                    <a:pt x="6097" y="4572"/>
                    <a:pt x="6168" y="4501"/>
                    <a:pt x="6168" y="4405"/>
                  </a:cubicBezTo>
                  <a:lnTo>
                    <a:pt x="6168" y="834"/>
                  </a:lnTo>
                  <a:cubicBezTo>
                    <a:pt x="6144" y="750"/>
                    <a:pt x="6073" y="679"/>
                    <a:pt x="5978" y="679"/>
                  </a:cubicBezTo>
                  <a:cubicBezTo>
                    <a:pt x="5894" y="679"/>
                    <a:pt x="5811" y="750"/>
                    <a:pt x="5811" y="834"/>
                  </a:cubicBezTo>
                  <a:lnTo>
                    <a:pt x="5811" y="4251"/>
                  </a:lnTo>
                  <a:lnTo>
                    <a:pt x="5299" y="4251"/>
                  </a:lnTo>
                  <a:lnTo>
                    <a:pt x="5299" y="595"/>
                  </a:lnTo>
                  <a:cubicBezTo>
                    <a:pt x="5299" y="274"/>
                    <a:pt x="5025" y="0"/>
                    <a:pt x="4704" y="0"/>
                  </a:cubicBezTo>
                  <a:cubicBezTo>
                    <a:pt x="4370" y="0"/>
                    <a:pt x="4108" y="274"/>
                    <a:pt x="4108" y="595"/>
                  </a:cubicBezTo>
                  <a:lnTo>
                    <a:pt x="4108" y="4251"/>
                  </a:lnTo>
                  <a:lnTo>
                    <a:pt x="3656" y="4251"/>
                  </a:lnTo>
                  <a:lnTo>
                    <a:pt x="3656" y="595"/>
                  </a:lnTo>
                  <a:cubicBezTo>
                    <a:pt x="3656" y="274"/>
                    <a:pt x="3394" y="0"/>
                    <a:pt x="3061" y="0"/>
                  </a:cubicBezTo>
                  <a:cubicBezTo>
                    <a:pt x="2739" y="0"/>
                    <a:pt x="2465" y="274"/>
                    <a:pt x="2465" y="595"/>
                  </a:cubicBezTo>
                  <a:lnTo>
                    <a:pt x="2465" y="4251"/>
                  </a:lnTo>
                  <a:lnTo>
                    <a:pt x="2037" y="4251"/>
                  </a:lnTo>
                  <a:lnTo>
                    <a:pt x="2037" y="595"/>
                  </a:lnTo>
                  <a:cubicBezTo>
                    <a:pt x="2037" y="274"/>
                    <a:pt x="1763" y="0"/>
                    <a:pt x="14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8958;p76">
              <a:extLst>
                <a:ext uri="{FF2B5EF4-FFF2-40B4-BE49-F238E27FC236}">
                  <a16:creationId xmlns:a16="http://schemas.microsoft.com/office/drawing/2014/main" id="{24A2E659-240B-0759-5F6C-0AFB19EE2CDD}"/>
                </a:ext>
              </a:extLst>
            </p:cNvPr>
            <p:cNvSpPr/>
            <p:nvPr/>
          </p:nvSpPr>
          <p:spPr>
            <a:xfrm>
              <a:off x="3982553" y="1971730"/>
              <a:ext cx="304566" cy="272360"/>
            </a:xfrm>
            <a:custGeom>
              <a:avLst/>
              <a:gdLst/>
              <a:ahLst/>
              <a:cxnLst/>
              <a:rect l="l" t="t" r="r" b="b"/>
              <a:pathLst>
                <a:path w="9561" h="8550" extrusionOk="0">
                  <a:moveTo>
                    <a:pt x="8632" y="346"/>
                  </a:moveTo>
                  <a:cubicBezTo>
                    <a:pt x="8966" y="346"/>
                    <a:pt x="9239" y="632"/>
                    <a:pt x="9239" y="953"/>
                  </a:cubicBezTo>
                  <a:cubicBezTo>
                    <a:pt x="9239" y="1287"/>
                    <a:pt x="8954" y="1572"/>
                    <a:pt x="8632" y="1572"/>
                  </a:cubicBezTo>
                  <a:lnTo>
                    <a:pt x="929" y="1572"/>
                  </a:lnTo>
                  <a:cubicBezTo>
                    <a:pt x="596" y="1572"/>
                    <a:pt x="322" y="1287"/>
                    <a:pt x="322" y="953"/>
                  </a:cubicBezTo>
                  <a:cubicBezTo>
                    <a:pt x="322" y="632"/>
                    <a:pt x="607" y="346"/>
                    <a:pt x="929" y="346"/>
                  </a:cubicBezTo>
                  <a:close/>
                  <a:moveTo>
                    <a:pt x="6787" y="3835"/>
                  </a:moveTo>
                  <a:cubicBezTo>
                    <a:pt x="6811" y="4073"/>
                    <a:pt x="6930" y="4275"/>
                    <a:pt x="7096" y="4442"/>
                  </a:cubicBezTo>
                  <a:lnTo>
                    <a:pt x="2524" y="4442"/>
                  </a:lnTo>
                  <a:cubicBezTo>
                    <a:pt x="2715" y="4275"/>
                    <a:pt x="2822" y="4049"/>
                    <a:pt x="2858" y="3835"/>
                  </a:cubicBezTo>
                  <a:close/>
                  <a:moveTo>
                    <a:pt x="7870" y="1882"/>
                  </a:moveTo>
                  <a:cubicBezTo>
                    <a:pt x="8573" y="1882"/>
                    <a:pt x="9144" y="2453"/>
                    <a:pt x="9144" y="3156"/>
                  </a:cubicBezTo>
                  <a:cubicBezTo>
                    <a:pt x="9168" y="3870"/>
                    <a:pt x="8597" y="4442"/>
                    <a:pt x="7894" y="4442"/>
                  </a:cubicBezTo>
                  <a:lnTo>
                    <a:pt x="7823" y="4442"/>
                  </a:lnTo>
                  <a:cubicBezTo>
                    <a:pt x="7644" y="4406"/>
                    <a:pt x="7477" y="4335"/>
                    <a:pt x="7334" y="4216"/>
                  </a:cubicBezTo>
                  <a:cubicBezTo>
                    <a:pt x="7203" y="4097"/>
                    <a:pt x="7108" y="3918"/>
                    <a:pt x="7096" y="3716"/>
                  </a:cubicBezTo>
                  <a:cubicBezTo>
                    <a:pt x="7084" y="3513"/>
                    <a:pt x="7156" y="3323"/>
                    <a:pt x="7275" y="3192"/>
                  </a:cubicBezTo>
                  <a:cubicBezTo>
                    <a:pt x="7377" y="3070"/>
                    <a:pt x="7523" y="3011"/>
                    <a:pt x="7672" y="3011"/>
                  </a:cubicBezTo>
                  <a:cubicBezTo>
                    <a:pt x="7801" y="3011"/>
                    <a:pt x="7932" y="3056"/>
                    <a:pt x="8037" y="3144"/>
                  </a:cubicBezTo>
                  <a:cubicBezTo>
                    <a:pt x="8108" y="3215"/>
                    <a:pt x="8156" y="3311"/>
                    <a:pt x="8168" y="3418"/>
                  </a:cubicBezTo>
                  <a:cubicBezTo>
                    <a:pt x="8168" y="3513"/>
                    <a:pt x="8132" y="3620"/>
                    <a:pt x="8061" y="3692"/>
                  </a:cubicBezTo>
                  <a:cubicBezTo>
                    <a:pt x="8001" y="3751"/>
                    <a:pt x="8001" y="3858"/>
                    <a:pt x="8073" y="3918"/>
                  </a:cubicBezTo>
                  <a:cubicBezTo>
                    <a:pt x="8101" y="3946"/>
                    <a:pt x="8140" y="3961"/>
                    <a:pt x="8180" y="3961"/>
                  </a:cubicBezTo>
                  <a:cubicBezTo>
                    <a:pt x="8224" y="3961"/>
                    <a:pt x="8268" y="3943"/>
                    <a:pt x="8299" y="3906"/>
                  </a:cubicBezTo>
                  <a:cubicBezTo>
                    <a:pt x="8430" y="3751"/>
                    <a:pt x="8489" y="3573"/>
                    <a:pt x="8477" y="3382"/>
                  </a:cubicBezTo>
                  <a:cubicBezTo>
                    <a:pt x="8466" y="3192"/>
                    <a:pt x="8394" y="3013"/>
                    <a:pt x="8239" y="2894"/>
                  </a:cubicBezTo>
                  <a:cubicBezTo>
                    <a:pt x="8075" y="2746"/>
                    <a:pt x="7872" y="2674"/>
                    <a:pt x="7672" y="2674"/>
                  </a:cubicBezTo>
                  <a:cubicBezTo>
                    <a:pt x="7437" y="2674"/>
                    <a:pt x="7204" y="2773"/>
                    <a:pt x="7037" y="2965"/>
                  </a:cubicBezTo>
                  <a:cubicBezTo>
                    <a:pt x="6906" y="3120"/>
                    <a:pt x="6811" y="3287"/>
                    <a:pt x="6787" y="3489"/>
                  </a:cubicBezTo>
                  <a:lnTo>
                    <a:pt x="2858" y="3489"/>
                  </a:lnTo>
                  <a:cubicBezTo>
                    <a:pt x="2822" y="3287"/>
                    <a:pt x="2751" y="3120"/>
                    <a:pt x="2596" y="2965"/>
                  </a:cubicBezTo>
                  <a:cubicBezTo>
                    <a:pt x="2453" y="2799"/>
                    <a:pt x="2239" y="2692"/>
                    <a:pt x="2000" y="2680"/>
                  </a:cubicBezTo>
                  <a:cubicBezTo>
                    <a:pt x="1985" y="2679"/>
                    <a:pt x="1970" y="2678"/>
                    <a:pt x="1954" y="2678"/>
                  </a:cubicBezTo>
                  <a:cubicBezTo>
                    <a:pt x="1754" y="2678"/>
                    <a:pt x="1547" y="2750"/>
                    <a:pt x="1381" y="2894"/>
                  </a:cubicBezTo>
                  <a:cubicBezTo>
                    <a:pt x="1227" y="3025"/>
                    <a:pt x="1155" y="3192"/>
                    <a:pt x="1143" y="3382"/>
                  </a:cubicBezTo>
                  <a:cubicBezTo>
                    <a:pt x="1119" y="3573"/>
                    <a:pt x="1203" y="3751"/>
                    <a:pt x="1322" y="3906"/>
                  </a:cubicBezTo>
                  <a:cubicBezTo>
                    <a:pt x="1355" y="3939"/>
                    <a:pt x="1402" y="3957"/>
                    <a:pt x="1447" y="3957"/>
                  </a:cubicBezTo>
                  <a:cubicBezTo>
                    <a:pt x="1485" y="3957"/>
                    <a:pt x="1521" y="3945"/>
                    <a:pt x="1548" y="3918"/>
                  </a:cubicBezTo>
                  <a:cubicBezTo>
                    <a:pt x="1596" y="3858"/>
                    <a:pt x="1619" y="3751"/>
                    <a:pt x="1560" y="3692"/>
                  </a:cubicBezTo>
                  <a:cubicBezTo>
                    <a:pt x="1488" y="3620"/>
                    <a:pt x="1453" y="3513"/>
                    <a:pt x="1453" y="3418"/>
                  </a:cubicBezTo>
                  <a:cubicBezTo>
                    <a:pt x="1453" y="3311"/>
                    <a:pt x="1512" y="3204"/>
                    <a:pt x="1584" y="3144"/>
                  </a:cubicBezTo>
                  <a:cubicBezTo>
                    <a:pt x="1682" y="3068"/>
                    <a:pt x="1800" y="3012"/>
                    <a:pt x="1937" y="3012"/>
                  </a:cubicBezTo>
                  <a:cubicBezTo>
                    <a:pt x="1950" y="3012"/>
                    <a:pt x="1963" y="3012"/>
                    <a:pt x="1977" y="3013"/>
                  </a:cubicBezTo>
                  <a:cubicBezTo>
                    <a:pt x="2120" y="3025"/>
                    <a:pt x="2239" y="3085"/>
                    <a:pt x="2346" y="3192"/>
                  </a:cubicBezTo>
                  <a:cubicBezTo>
                    <a:pt x="2608" y="3489"/>
                    <a:pt x="2584" y="3954"/>
                    <a:pt x="2286" y="4216"/>
                  </a:cubicBezTo>
                  <a:cubicBezTo>
                    <a:pt x="2155" y="4335"/>
                    <a:pt x="1977" y="4406"/>
                    <a:pt x="1798" y="4442"/>
                  </a:cubicBezTo>
                  <a:lnTo>
                    <a:pt x="1727" y="4442"/>
                  </a:lnTo>
                  <a:cubicBezTo>
                    <a:pt x="1024" y="4442"/>
                    <a:pt x="441" y="3858"/>
                    <a:pt x="441" y="3156"/>
                  </a:cubicBezTo>
                  <a:cubicBezTo>
                    <a:pt x="441" y="2465"/>
                    <a:pt x="1024" y="1882"/>
                    <a:pt x="1727" y="1882"/>
                  </a:cubicBezTo>
                  <a:close/>
                  <a:moveTo>
                    <a:pt x="7537" y="4763"/>
                  </a:moveTo>
                  <a:lnTo>
                    <a:pt x="7537" y="5573"/>
                  </a:lnTo>
                  <a:lnTo>
                    <a:pt x="2036" y="5573"/>
                  </a:lnTo>
                  <a:lnTo>
                    <a:pt x="2036" y="4763"/>
                  </a:lnTo>
                  <a:close/>
                  <a:moveTo>
                    <a:pt x="929" y="1"/>
                  </a:moveTo>
                  <a:cubicBezTo>
                    <a:pt x="417" y="1"/>
                    <a:pt x="0" y="418"/>
                    <a:pt x="0" y="941"/>
                  </a:cubicBezTo>
                  <a:cubicBezTo>
                    <a:pt x="0" y="1418"/>
                    <a:pt x="357" y="1811"/>
                    <a:pt x="798" y="1870"/>
                  </a:cubicBezTo>
                  <a:cubicBezTo>
                    <a:pt x="393" y="2168"/>
                    <a:pt x="143" y="2620"/>
                    <a:pt x="143" y="3144"/>
                  </a:cubicBezTo>
                  <a:cubicBezTo>
                    <a:pt x="143" y="4013"/>
                    <a:pt x="834" y="4728"/>
                    <a:pt x="1691" y="4739"/>
                  </a:cubicBezTo>
                  <a:lnTo>
                    <a:pt x="1703" y="4739"/>
                  </a:lnTo>
                  <a:lnTo>
                    <a:pt x="1703" y="5704"/>
                  </a:lnTo>
                  <a:lnTo>
                    <a:pt x="1703" y="8383"/>
                  </a:lnTo>
                  <a:cubicBezTo>
                    <a:pt x="1703" y="8478"/>
                    <a:pt x="1786" y="8549"/>
                    <a:pt x="1869" y="8549"/>
                  </a:cubicBezTo>
                  <a:cubicBezTo>
                    <a:pt x="1965" y="8549"/>
                    <a:pt x="2036" y="8478"/>
                    <a:pt x="2036" y="8383"/>
                  </a:cubicBezTo>
                  <a:lnTo>
                    <a:pt x="2036" y="5894"/>
                  </a:lnTo>
                  <a:lnTo>
                    <a:pt x="7537" y="5894"/>
                  </a:lnTo>
                  <a:lnTo>
                    <a:pt x="7537" y="6692"/>
                  </a:lnTo>
                  <a:cubicBezTo>
                    <a:pt x="7537" y="6775"/>
                    <a:pt x="7620" y="6847"/>
                    <a:pt x="7704" y="6847"/>
                  </a:cubicBezTo>
                  <a:cubicBezTo>
                    <a:pt x="7799" y="6847"/>
                    <a:pt x="7870" y="6775"/>
                    <a:pt x="7870" y="6692"/>
                  </a:cubicBezTo>
                  <a:lnTo>
                    <a:pt x="7870" y="5740"/>
                  </a:lnTo>
                  <a:lnTo>
                    <a:pt x="7870" y="4763"/>
                  </a:lnTo>
                  <a:lnTo>
                    <a:pt x="7918" y="4763"/>
                  </a:lnTo>
                  <a:cubicBezTo>
                    <a:pt x="7930" y="4763"/>
                    <a:pt x="7942" y="4763"/>
                    <a:pt x="7954" y="4751"/>
                  </a:cubicBezTo>
                  <a:cubicBezTo>
                    <a:pt x="8823" y="4728"/>
                    <a:pt x="9501" y="4025"/>
                    <a:pt x="9501" y="3156"/>
                  </a:cubicBezTo>
                  <a:cubicBezTo>
                    <a:pt x="9489" y="2644"/>
                    <a:pt x="9228" y="2168"/>
                    <a:pt x="8823" y="1870"/>
                  </a:cubicBezTo>
                  <a:cubicBezTo>
                    <a:pt x="9251" y="1775"/>
                    <a:pt x="9561" y="1406"/>
                    <a:pt x="9561" y="941"/>
                  </a:cubicBezTo>
                  <a:cubicBezTo>
                    <a:pt x="9561" y="418"/>
                    <a:pt x="9144" y="1"/>
                    <a:pt x="86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5573200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1974E7-FB97-4C12-C827-7E039947CD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236;p33">
            <a:extLst>
              <a:ext uri="{FF2B5EF4-FFF2-40B4-BE49-F238E27FC236}">
                <a16:creationId xmlns:a16="http://schemas.microsoft.com/office/drawing/2014/main" id="{450845EE-CF40-8A23-E68C-666469BAEEB3}"/>
              </a:ext>
            </a:extLst>
          </p:cNvPr>
          <p:cNvSpPr txBox="1">
            <a:spLocks/>
          </p:cNvSpPr>
          <p:nvPr/>
        </p:nvSpPr>
        <p:spPr>
          <a:xfrm>
            <a:off x="3945785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/>
            <a:r>
              <a:rPr lang="it-IT" sz="1050" i="1" dirty="0"/>
              <a:t>Lorenza Patrone</a:t>
            </a:r>
          </a:p>
          <a:p>
            <a:pPr marL="0" indent="0"/>
            <a:endParaRPr lang="it-IT" dirty="0"/>
          </a:p>
        </p:txBody>
      </p:sp>
      <p:sp>
        <p:nvSpPr>
          <p:cNvPr id="6" name="Google Shape;236;p33">
            <a:extLst>
              <a:ext uri="{FF2B5EF4-FFF2-40B4-BE49-F238E27FC236}">
                <a16:creationId xmlns:a16="http://schemas.microsoft.com/office/drawing/2014/main" id="{A1DDF784-B371-185D-B2EE-1273D42376F8}"/>
              </a:ext>
            </a:extLst>
          </p:cNvPr>
          <p:cNvSpPr txBox="1">
            <a:spLocks/>
          </p:cNvSpPr>
          <p:nvPr/>
        </p:nvSpPr>
        <p:spPr>
          <a:xfrm>
            <a:off x="292052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l"/>
            <a:r>
              <a:rPr lang="it-IT" sz="1050" i="1" dirty="0"/>
              <a:t>2 Dicembre 2024</a:t>
            </a:r>
          </a:p>
          <a:p>
            <a:pPr marL="0" indent="0"/>
            <a:endParaRPr lang="it-IT" dirty="0"/>
          </a:p>
        </p:txBody>
      </p:sp>
      <p:sp>
        <p:nvSpPr>
          <p:cNvPr id="9" name="Google Shape;236;p33">
            <a:extLst>
              <a:ext uri="{FF2B5EF4-FFF2-40B4-BE49-F238E27FC236}">
                <a16:creationId xmlns:a16="http://schemas.microsoft.com/office/drawing/2014/main" id="{BD5611C2-3521-810A-56F1-BED2F96CFC66}"/>
              </a:ext>
            </a:extLst>
          </p:cNvPr>
          <p:cNvSpPr txBox="1">
            <a:spLocks/>
          </p:cNvSpPr>
          <p:nvPr/>
        </p:nvSpPr>
        <p:spPr>
          <a:xfrm>
            <a:off x="3789661" y="175508"/>
            <a:ext cx="1564678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/>
            <a:r>
              <a:rPr lang="it-IT" sz="1050" i="1" dirty="0"/>
              <a:t>Politecnico di Torino</a:t>
            </a:r>
          </a:p>
          <a:p>
            <a:pPr marL="0" indent="0"/>
            <a:endParaRPr lang="it-IT" dirty="0"/>
          </a:p>
        </p:txBody>
      </p:sp>
      <p:sp>
        <p:nvSpPr>
          <p:cNvPr id="10" name="Google Shape;236;p33">
            <a:extLst>
              <a:ext uri="{FF2B5EF4-FFF2-40B4-BE49-F238E27FC236}">
                <a16:creationId xmlns:a16="http://schemas.microsoft.com/office/drawing/2014/main" id="{93619698-9DAD-718B-DDD9-8235602EAFAA}"/>
              </a:ext>
            </a:extLst>
          </p:cNvPr>
          <p:cNvSpPr txBox="1">
            <a:spLocks/>
          </p:cNvSpPr>
          <p:nvPr/>
        </p:nvSpPr>
        <p:spPr>
          <a:xfrm>
            <a:off x="5789146" y="174553"/>
            <a:ext cx="3112741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r"/>
            <a:r>
              <a:rPr lang="it-IT" sz="1050" i="1" dirty="0"/>
              <a:t>Corso di Laurea Magistrale in Ingegneria Edile</a:t>
            </a:r>
          </a:p>
          <a:p>
            <a:pPr marL="0" indent="0"/>
            <a:endParaRPr lang="it-IT" dirty="0"/>
          </a:p>
        </p:txBody>
      </p:sp>
      <p:sp>
        <p:nvSpPr>
          <p:cNvPr id="11" name="Google Shape;236;p33">
            <a:extLst>
              <a:ext uri="{FF2B5EF4-FFF2-40B4-BE49-F238E27FC236}">
                <a16:creationId xmlns:a16="http://schemas.microsoft.com/office/drawing/2014/main" id="{2A41FA4C-8DBD-BB96-5576-B58595E820FA}"/>
              </a:ext>
            </a:extLst>
          </p:cNvPr>
          <p:cNvSpPr txBox="1">
            <a:spLocks/>
          </p:cNvSpPr>
          <p:nvPr/>
        </p:nvSpPr>
        <p:spPr>
          <a:xfrm>
            <a:off x="7649457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r"/>
            <a:r>
              <a:rPr lang="it-IT" sz="1050" i="1" dirty="0"/>
              <a:t>11</a:t>
            </a:r>
          </a:p>
          <a:p>
            <a:pPr marL="0" indent="0"/>
            <a:endParaRPr lang="it-IT" dirty="0"/>
          </a:p>
        </p:txBody>
      </p:sp>
      <p:graphicFrame>
        <p:nvGraphicFramePr>
          <p:cNvPr id="3" name="Google Shape;568;p52">
            <a:extLst>
              <a:ext uri="{FF2B5EF4-FFF2-40B4-BE49-F238E27FC236}">
                <a16:creationId xmlns:a16="http://schemas.microsoft.com/office/drawing/2014/main" id="{A8C0CCB2-58CE-C436-2774-7C7AF9601D9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20838400"/>
              </p:ext>
            </p:extLst>
          </p:nvPr>
        </p:nvGraphicFramePr>
        <p:xfrm>
          <a:off x="720000" y="1554020"/>
          <a:ext cx="2845236" cy="1335027"/>
        </p:xfrm>
        <a:graphic>
          <a:graphicData uri="http://schemas.openxmlformats.org/drawingml/2006/table">
            <a:tbl>
              <a:tblPr>
                <a:noFill/>
                <a:tableStyleId>{DD0DBDA5-55D5-43B1-8255-E06EEEFC2019}</a:tableStyleId>
              </a:tblPr>
              <a:tblGrid>
                <a:gridCol w="18985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78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9876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69932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 dirty="0">
                          <a:solidFill>
                            <a:schemeClr val="dk1"/>
                          </a:solidFill>
                          <a:latin typeface="Albert Sans Medium"/>
                          <a:ea typeface="Albert Sans Medium"/>
                          <a:cs typeface="Albert Sans Medium"/>
                          <a:sym typeface="Albert Sans Medium"/>
                        </a:rPr>
                        <a:t>Durata presunta dei lavori [gg]</a:t>
                      </a:r>
                      <a:endParaRPr sz="1000" dirty="0">
                        <a:solidFill>
                          <a:schemeClr val="dk1"/>
                        </a:solidFill>
                        <a:latin typeface="Albert Sans Medium"/>
                        <a:ea typeface="Albert Sans Medium"/>
                        <a:cs typeface="Albert Sans Medium"/>
                        <a:sym typeface="Albert Sans Medium"/>
                      </a:endParaRPr>
                    </a:p>
                  </a:txBody>
                  <a:tcPr marL="57556" marR="57556" marT="43171" marB="43171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dirty="0">
                        <a:solidFill>
                          <a:schemeClr val="dk1"/>
                        </a:solidFill>
                        <a:latin typeface="Albert Sans Medium"/>
                        <a:ea typeface="Albert Sans Medium"/>
                        <a:cs typeface="Albert Sans Medium"/>
                        <a:sym typeface="Albert Sans Medium"/>
                      </a:endParaRPr>
                    </a:p>
                  </a:txBody>
                  <a:tcPr marL="57556" marR="57556" marT="43171" marB="43171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endParaRPr sz="1200" dirty="0">
                        <a:solidFill>
                          <a:schemeClr val="dk1"/>
                        </a:solidFill>
                        <a:latin typeface="Albert Sans Medium"/>
                        <a:ea typeface="Albert Sans Medium"/>
                        <a:cs typeface="Albert Sans Medium"/>
                        <a:sym typeface="Albert Sans Medium"/>
                      </a:endParaRPr>
                    </a:p>
                  </a:txBody>
                  <a:tcPr marL="57556" marR="57556" marT="43171" marB="43171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300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≤30</a:t>
                      </a:r>
                      <a:endParaRPr sz="80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1</a:t>
                      </a:r>
                      <a:endParaRPr sz="80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7,69%</a:t>
                      </a:r>
                      <a:endParaRPr sz="80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2662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1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31 - 90</a:t>
                      </a:r>
                      <a:endParaRPr sz="800" b="1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1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5</a:t>
                      </a:r>
                      <a:endParaRPr sz="800" b="1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1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38,46%</a:t>
                      </a:r>
                      <a:endParaRPr sz="800" b="1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225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1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91 - 180</a:t>
                      </a:r>
                      <a:endParaRPr sz="800" b="1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1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5</a:t>
                      </a:r>
                      <a:endParaRPr sz="800" b="1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1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38,46%</a:t>
                      </a: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225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181 - 364</a:t>
                      </a:r>
                      <a:endParaRPr sz="80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0</a:t>
                      </a:r>
                      <a:endParaRPr sz="80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0,00%</a:t>
                      </a:r>
                      <a:endParaRPr sz="80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7459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≥365</a:t>
                      </a:r>
                      <a:endParaRPr sz="80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</a:t>
                      </a:r>
                      <a:endParaRPr sz="80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15,38%</a:t>
                      </a:r>
                      <a:endParaRPr sz="80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7459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tot</a:t>
                      </a:r>
                      <a:endParaRPr sz="80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13</a:t>
                      </a:r>
                      <a:endParaRPr sz="80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100,00%</a:t>
                      </a:r>
                      <a:endParaRPr sz="80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7" name="Google Shape;568;p52">
            <a:extLst>
              <a:ext uri="{FF2B5EF4-FFF2-40B4-BE49-F238E27FC236}">
                <a16:creationId xmlns:a16="http://schemas.microsoft.com/office/drawing/2014/main" id="{6FB90BAB-3754-DEE7-A2F5-22ADDC5BCD2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43666742"/>
              </p:ext>
            </p:extLst>
          </p:nvPr>
        </p:nvGraphicFramePr>
        <p:xfrm>
          <a:off x="720000" y="3022709"/>
          <a:ext cx="2845236" cy="1114845"/>
        </p:xfrm>
        <a:graphic>
          <a:graphicData uri="http://schemas.openxmlformats.org/drawingml/2006/table">
            <a:tbl>
              <a:tblPr>
                <a:noFill/>
                <a:tableStyleId>{DD0DBDA5-55D5-43B1-8255-E06EEEFC2019}</a:tableStyleId>
              </a:tblPr>
              <a:tblGrid>
                <a:gridCol w="18846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33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32004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 dirty="0">
                          <a:solidFill>
                            <a:schemeClr val="dk1"/>
                          </a:solidFill>
                          <a:latin typeface="Albert Sans Medium"/>
                          <a:ea typeface="Albert Sans Medium"/>
                          <a:cs typeface="Albert Sans Medium"/>
                          <a:sym typeface="Albert Sans Medium"/>
                        </a:rPr>
                        <a:t>Numero previsto di imprese</a:t>
                      </a:r>
                      <a:endParaRPr sz="1000" dirty="0">
                        <a:solidFill>
                          <a:schemeClr val="dk1"/>
                        </a:solidFill>
                        <a:latin typeface="Albert Sans Medium"/>
                        <a:ea typeface="Albert Sans Medium"/>
                        <a:cs typeface="Albert Sans Medium"/>
                        <a:sym typeface="Albert Sans Medium"/>
                      </a:endParaRPr>
                    </a:p>
                  </a:txBody>
                  <a:tcPr marL="49469" marR="49469" marT="37105" marB="37105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solidFill>
                          <a:schemeClr val="dk1"/>
                        </a:solidFill>
                        <a:latin typeface="Albert Sans Medium"/>
                        <a:ea typeface="Albert Sans Medium"/>
                        <a:cs typeface="Albert Sans Medium"/>
                        <a:sym typeface="Albert Sans Medium"/>
                      </a:endParaRPr>
                    </a:p>
                  </a:txBody>
                  <a:tcPr marL="49469" marR="49469" marT="37105" marB="37105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endParaRPr sz="1000" dirty="0">
                        <a:solidFill>
                          <a:schemeClr val="dk1"/>
                        </a:solidFill>
                        <a:latin typeface="Albert Sans Medium"/>
                        <a:ea typeface="Albert Sans Medium"/>
                        <a:cs typeface="Albert Sans Medium"/>
                        <a:sym typeface="Albert Sans Medium"/>
                      </a:endParaRPr>
                    </a:p>
                  </a:txBody>
                  <a:tcPr marL="49469" marR="49469" marT="37105" marB="37105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300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1</a:t>
                      </a:r>
                      <a:endParaRPr sz="80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3</a:t>
                      </a:r>
                      <a:endParaRPr sz="80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23,08%</a:t>
                      </a:r>
                      <a:endParaRPr sz="80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266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2 - 5</a:t>
                      </a:r>
                      <a:endParaRPr sz="8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6</a:t>
                      </a:r>
                      <a:endParaRPr sz="8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46,15%</a:t>
                      </a:r>
                      <a:endParaRPr sz="8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225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1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6 - 10</a:t>
                      </a:r>
                      <a:endParaRPr sz="800" b="1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1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3</a:t>
                      </a:r>
                      <a:endParaRPr sz="800" b="1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1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23,08%</a:t>
                      </a: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7459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≥11</a:t>
                      </a:r>
                      <a:endParaRPr sz="80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1</a:t>
                      </a:r>
                      <a:endParaRPr sz="80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7,69%</a:t>
                      </a:r>
                      <a:endParaRPr sz="80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7459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tot</a:t>
                      </a:r>
                      <a:endParaRPr sz="80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13</a:t>
                      </a:r>
                      <a:endParaRPr sz="80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100,00%</a:t>
                      </a:r>
                      <a:endParaRPr sz="80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8" name="Immagine 7">
            <a:extLst>
              <a:ext uri="{FF2B5EF4-FFF2-40B4-BE49-F238E27FC236}">
                <a16:creationId xmlns:a16="http://schemas.microsoft.com/office/drawing/2014/main" id="{07616A5D-2C23-5E2B-96FB-947BE3CA5D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 bwMode="auto">
          <a:xfrm>
            <a:off x="4517151" y="1469351"/>
            <a:ext cx="3795872" cy="2583794"/>
          </a:xfrm>
          <a:prstGeom prst="rect">
            <a:avLst/>
          </a:prstGeom>
          <a:noFill/>
        </p:spPr>
      </p:pic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BEAFA49C-4A17-D0DC-C197-7B81EAAC6381}"/>
              </a:ext>
            </a:extLst>
          </p:cNvPr>
          <p:cNvSpPr txBox="1"/>
          <p:nvPr/>
        </p:nvSpPr>
        <p:spPr>
          <a:xfrm>
            <a:off x="4406174" y="4072899"/>
            <a:ext cx="40178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800" i="1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Distribuzione delle notifiche preliminari (in blu) e dei casi di infortunio (in rosso) in un grafico semilogaritmico durata – numero di imprese</a:t>
            </a:r>
          </a:p>
        </p:txBody>
      </p:sp>
      <p:sp>
        <p:nvSpPr>
          <p:cNvPr id="2" name="Google Shape;393;p42">
            <a:extLst>
              <a:ext uri="{FF2B5EF4-FFF2-40B4-BE49-F238E27FC236}">
                <a16:creationId xmlns:a16="http://schemas.microsoft.com/office/drawing/2014/main" id="{A57B6736-D19E-C8F6-EC11-69F56B4720BC}"/>
              </a:ext>
            </a:extLst>
          </p:cNvPr>
          <p:cNvSpPr txBox="1">
            <a:spLocks/>
          </p:cNvSpPr>
          <p:nvPr/>
        </p:nvSpPr>
        <p:spPr>
          <a:xfrm>
            <a:off x="720000" y="613509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it-IT" sz="3500" dirty="0">
                <a:solidFill>
                  <a:schemeClr val="dk1"/>
                </a:solidFill>
                <a:latin typeface="Albert Sans SemiBold"/>
                <a:sym typeface="Albert Sans SemiBold"/>
              </a:rPr>
              <a:t>Analisi comparativa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CCA0E4FB-ACEB-00DB-C4FC-D5CBC0D00877}"/>
              </a:ext>
            </a:extLst>
          </p:cNvPr>
          <p:cNvSpPr txBox="1"/>
          <p:nvPr/>
        </p:nvSpPr>
        <p:spPr>
          <a:xfrm>
            <a:off x="133705" y="4137554"/>
            <a:ext cx="40178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800" i="1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Analisi degli infortuni gravi e gravissimi del comune di Torino in funzione dei parametri “durata presunta dei lavori” e “ numero previsto di imprese” per l’anno 2022</a:t>
            </a:r>
          </a:p>
        </p:txBody>
      </p:sp>
    </p:spTree>
    <p:extLst>
      <p:ext uri="{BB962C8B-B14F-4D97-AF65-F5344CB8AC3E}">
        <p14:creationId xmlns:p14="http://schemas.microsoft.com/office/powerpoint/2010/main" val="4185628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FDFE57-207E-555C-D09E-AFCEC59CA8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236;p33">
            <a:extLst>
              <a:ext uri="{FF2B5EF4-FFF2-40B4-BE49-F238E27FC236}">
                <a16:creationId xmlns:a16="http://schemas.microsoft.com/office/drawing/2014/main" id="{7FA6CDE2-1EC6-0A32-1738-8EFF832C56CD}"/>
              </a:ext>
            </a:extLst>
          </p:cNvPr>
          <p:cNvSpPr txBox="1">
            <a:spLocks/>
          </p:cNvSpPr>
          <p:nvPr/>
        </p:nvSpPr>
        <p:spPr>
          <a:xfrm>
            <a:off x="3945785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/>
            <a:r>
              <a:rPr lang="it-IT" sz="1050" i="1" dirty="0"/>
              <a:t>Lorenza Patrone</a:t>
            </a:r>
          </a:p>
          <a:p>
            <a:pPr marL="0" indent="0"/>
            <a:endParaRPr lang="it-IT" dirty="0"/>
          </a:p>
        </p:txBody>
      </p:sp>
      <p:sp>
        <p:nvSpPr>
          <p:cNvPr id="6" name="Google Shape;236;p33">
            <a:extLst>
              <a:ext uri="{FF2B5EF4-FFF2-40B4-BE49-F238E27FC236}">
                <a16:creationId xmlns:a16="http://schemas.microsoft.com/office/drawing/2014/main" id="{7A2F468E-4B6D-BBE2-E295-AC8F71345B21}"/>
              </a:ext>
            </a:extLst>
          </p:cNvPr>
          <p:cNvSpPr txBox="1">
            <a:spLocks/>
          </p:cNvSpPr>
          <p:nvPr/>
        </p:nvSpPr>
        <p:spPr>
          <a:xfrm>
            <a:off x="292052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l"/>
            <a:r>
              <a:rPr lang="it-IT" sz="1050" i="1" dirty="0"/>
              <a:t>2 Dicembre 2024</a:t>
            </a:r>
          </a:p>
          <a:p>
            <a:pPr marL="0" indent="0"/>
            <a:endParaRPr lang="it-IT" dirty="0"/>
          </a:p>
        </p:txBody>
      </p:sp>
      <p:sp>
        <p:nvSpPr>
          <p:cNvPr id="9" name="Google Shape;236;p33">
            <a:extLst>
              <a:ext uri="{FF2B5EF4-FFF2-40B4-BE49-F238E27FC236}">
                <a16:creationId xmlns:a16="http://schemas.microsoft.com/office/drawing/2014/main" id="{30ABB8AE-243A-4ED9-EA5B-5FA824A371C6}"/>
              </a:ext>
            </a:extLst>
          </p:cNvPr>
          <p:cNvSpPr txBox="1">
            <a:spLocks/>
          </p:cNvSpPr>
          <p:nvPr/>
        </p:nvSpPr>
        <p:spPr>
          <a:xfrm>
            <a:off x="3789661" y="175508"/>
            <a:ext cx="1564678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/>
            <a:r>
              <a:rPr lang="it-IT" sz="1050" i="1" dirty="0"/>
              <a:t>Politecnico di Torino</a:t>
            </a:r>
          </a:p>
          <a:p>
            <a:pPr marL="0" indent="0"/>
            <a:endParaRPr lang="it-IT" dirty="0"/>
          </a:p>
        </p:txBody>
      </p:sp>
      <p:sp>
        <p:nvSpPr>
          <p:cNvPr id="10" name="Google Shape;236;p33">
            <a:extLst>
              <a:ext uri="{FF2B5EF4-FFF2-40B4-BE49-F238E27FC236}">
                <a16:creationId xmlns:a16="http://schemas.microsoft.com/office/drawing/2014/main" id="{149402AB-8902-2519-B8E8-3EC1E485821D}"/>
              </a:ext>
            </a:extLst>
          </p:cNvPr>
          <p:cNvSpPr txBox="1">
            <a:spLocks/>
          </p:cNvSpPr>
          <p:nvPr/>
        </p:nvSpPr>
        <p:spPr>
          <a:xfrm>
            <a:off x="5789146" y="174553"/>
            <a:ext cx="3112741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r"/>
            <a:r>
              <a:rPr lang="it-IT" sz="1050" i="1" dirty="0"/>
              <a:t>Corso di Laurea Magistrale in Ingegneria Edile</a:t>
            </a:r>
          </a:p>
          <a:p>
            <a:pPr marL="0" indent="0"/>
            <a:endParaRPr lang="it-IT" dirty="0"/>
          </a:p>
        </p:txBody>
      </p:sp>
      <p:sp>
        <p:nvSpPr>
          <p:cNvPr id="11" name="Google Shape;236;p33">
            <a:extLst>
              <a:ext uri="{FF2B5EF4-FFF2-40B4-BE49-F238E27FC236}">
                <a16:creationId xmlns:a16="http://schemas.microsoft.com/office/drawing/2014/main" id="{E259901D-3C79-10F2-09A6-6DFEBEE2ECE8}"/>
              </a:ext>
            </a:extLst>
          </p:cNvPr>
          <p:cNvSpPr txBox="1">
            <a:spLocks/>
          </p:cNvSpPr>
          <p:nvPr/>
        </p:nvSpPr>
        <p:spPr>
          <a:xfrm>
            <a:off x="7649457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r"/>
            <a:r>
              <a:rPr lang="it-IT" sz="1050" i="1" dirty="0"/>
              <a:t>12</a:t>
            </a:r>
          </a:p>
          <a:p>
            <a:pPr marL="0" indent="0"/>
            <a:endParaRPr lang="it-IT" dirty="0"/>
          </a:p>
        </p:txBody>
      </p:sp>
      <p:graphicFrame>
        <p:nvGraphicFramePr>
          <p:cNvPr id="3" name="Google Shape;568;p52">
            <a:extLst>
              <a:ext uri="{FF2B5EF4-FFF2-40B4-BE49-F238E27FC236}">
                <a16:creationId xmlns:a16="http://schemas.microsoft.com/office/drawing/2014/main" id="{7907277C-F42F-4E55-F7E2-0F7289645FD1}"/>
              </a:ext>
            </a:extLst>
          </p:cNvPr>
          <p:cNvGraphicFramePr/>
          <p:nvPr/>
        </p:nvGraphicFramePr>
        <p:xfrm>
          <a:off x="720000" y="1554020"/>
          <a:ext cx="2845236" cy="1335027"/>
        </p:xfrm>
        <a:graphic>
          <a:graphicData uri="http://schemas.openxmlformats.org/drawingml/2006/table">
            <a:tbl>
              <a:tblPr>
                <a:noFill/>
                <a:tableStyleId>{DD0DBDA5-55D5-43B1-8255-E06EEEFC2019}</a:tableStyleId>
              </a:tblPr>
              <a:tblGrid>
                <a:gridCol w="18985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78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9876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69932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 dirty="0">
                          <a:solidFill>
                            <a:schemeClr val="dk1"/>
                          </a:solidFill>
                          <a:latin typeface="Albert Sans Medium"/>
                          <a:ea typeface="Albert Sans Medium"/>
                          <a:cs typeface="Albert Sans Medium"/>
                          <a:sym typeface="Albert Sans Medium"/>
                        </a:rPr>
                        <a:t>Durata presunta dei lavori [gg]</a:t>
                      </a:r>
                      <a:endParaRPr sz="1000" dirty="0">
                        <a:solidFill>
                          <a:schemeClr val="dk1"/>
                        </a:solidFill>
                        <a:latin typeface="Albert Sans Medium"/>
                        <a:ea typeface="Albert Sans Medium"/>
                        <a:cs typeface="Albert Sans Medium"/>
                        <a:sym typeface="Albert Sans Medium"/>
                      </a:endParaRPr>
                    </a:p>
                  </a:txBody>
                  <a:tcPr marL="57556" marR="57556" marT="43171" marB="43171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dirty="0">
                        <a:solidFill>
                          <a:schemeClr val="dk1"/>
                        </a:solidFill>
                        <a:latin typeface="Albert Sans Medium"/>
                        <a:ea typeface="Albert Sans Medium"/>
                        <a:cs typeface="Albert Sans Medium"/>
                        <a:sym typeface="Albert Sans Medium"/>
                      </a:endParaRPr>
                    </a:p>
                  </a:txBody>
                  <a:tcPr marL="57556" marR="57556" marT="43171" marB="43171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endParaRPr sz="1200" dirty="0">
                        <a:solidFill>
                          <a:schemeClr val="dk1"/>
                        </a:solidFill>
                        <a:latin typeface="Albert Sans Medium"/>
                        <a:ea typeface="Albert Sans Medium"/>
                        <a:cs typeface="Albert Sans Medium"/>
                        <a:sym typeface="Albert Sans Medium"/>
                      </a:endParaRPr>
                    </a:p>
                  </a:txBody>
                  <a:tcPr marL="57556" marR="57556" marT="43171" marB="43171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300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≤30</a:t>
                      </a:r>
                      <a:endParaRPr sz="80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1</a:t>
                      </a:r>
                      <a:endParaRPr sz="80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7,69%</a:t>
                      </a:r>
                      <a:endParaRPr sz="80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2662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1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31 - 90</a:t>
                      </a:r>
                      <a:endParaRPr sz="800" b="1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1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5</a:t>
                      </a:r>
                      <a:endParaRPr sz="800" b="1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1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38,46%</a:t>
                      </a:r>
                      <a:endParaRPr sz="800" b="1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225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1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91 - 180</a:t>
                      </a:r>
                      <a:endParaRPr sz="800" b="1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1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5</a:t>
                      </a:r>
                      <a:endParaRPr sz="800" b="1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1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38,46%</a:t>
                      </a: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225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181 - 364</a:t>
                      </a:r>
                      <a:endParaRPr sz="80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0</a:t>
                      </a:r>
                      <a:endParaRPr sz="80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0,00%</a:t>
                      </a:r>
                      <a:endParaRPr sz="80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7459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≥365</a:t>
                      </a:r>
                      <a:endParaRPr sz="80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</a:t>
                      </a:r>
                      <a:endParaRPr sz="80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15,38%</a:t>
                      </a:r>
                      <a:endParaRPr sz="80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7459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tot</a:t>
                      </a:r>
                      <a:endParaRPr sz="80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13</a:t>
                      </a:r>
                      <a:endParaRPr sz="80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100,00%</a:t>
                      </a:r>
                      <a:endParaRPr sz="80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7" name="Google Shape;568;p52">
            <a:extLst>
              <a:ext uri="{FF2B5EF4-FFF2-40B4-BE49-F238E27FC236}">
                <a16:creationId xmlns:a16="http://schemas.microsoft.com/office/drawing/2014/main" id="{DE1D573E-BB66-6135-207B-F8BDC87B50D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92064846"/>
              </p:ext>
            </p:extLst>
          </p:nvPr>
        </p:nvGraphicFramePr>
        <p:xfrm>
          <a:off x="720000" y="3022709"/>
          <a:ext cx="2845236" cy="1114845"/>
        </p:xfrm>
        <a:graphic>
          <a:graphicData uri="http://schemas.openxmlformats.org/drawingml/2006/table">
            <a:tbl>
              <a:tblPr>
                <a:noFill/>
                <a:tableStyleId>{DD0DBDA5-55D5-43B1-8255-E06EEEFC2019}</a:tableStyleId>
              </a:tblPr>
              <a:tblGrid>
                <a:gridCol w="18846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33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32004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 dirty="0">
                          <a:solidFill>
                            <a:schemeClr val="dk1"/>
                          </a:solidFill>
                          <a:latin typeface="Albert Sans Medium"/>
                          <a:ea typeface="Albert Sans Medium"/>
                          <a:cs typeface="Albert Sans Medium"/>
                          <a:sym typeface="Albert Sans Medium"/>
                        </a:rPr>
                        <a:t>Ammontare dei lavori</a:t>
                      </a:r>
                      <a:endParaRPr sz="1000" dirty="0">
                        <a:solidFill>
                          <a:schemeClr val="dk1"/>
                        </a:solidFill>
                        <a:latin typeface="Albert Sans Medium"/>
                        <a:ea typeface="Albert Sans Medium"/>
                        <a:cs typeface="Albert Sans Medium"/>
                        <a:sym typeface="Albert Sans Medium"/>
                      </a:endParaRPr>
                    </a:p>
                  </a:txBody>
                  <a:tcPr marL="49469" marR="49469" marT="37105" marB="37105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solidFill>
                          <a:schemeClr val="dk1"/>
                        </a:solidFill>
                        <a:latin typeface="Albert Sans Medium"/>
                        <a:ea typeface="Albert Sans Medium"/>
                        <a:cs typeface="Albert Sans Medium"/>
                        <a:sym typeface="Albert Sans Medium"/>
                      </a:endParaRPr>
                    </a:p>
                  </a:txBody>
                  <a:tcPr marL="49469" marR="49469" marT="37105" marB="37105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endParaRPr sz="1000" dirty="0">
                        <a:solidFill>
                          <a:schemeClr val="dk1"/>
                        </a:solidFill>
                        <a:latin typeface="Albert Sans Medium"/>
                        <a:ea typeface="Albert Sans Medium"/>
                        <a:cs typeface="Albert Sans Medium"/>
                        <a:sym typeface="Albert Sans Medium"/>
                      </a:endParaRPr>
                    </a:p>
                  </a:txBody>
                  <a:tcPr marL="49469" marR="49469" marT="37105" marB="37105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300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≤150.000</a:t>
                      </a:r>
                      <a:endParaRPr sz="80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5</a:t>
                      </a:r>
                      <a:endParaRPr sz="80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38,46%</a:t>
                      </a:r>
                      <a:endParaRPr sz="80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266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1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150.001 – 500.000</a:t>
                      </a:r>
                      <a:endParaRPr sz="800" b="1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1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4</a:t>
                      </a:r>
                      <a:endParaRPr sz="800" b="1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1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30,77%</a:t>
                      </a:r>
                      <a:endParaRPr sz="800" b="1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225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500.001 – 1.000.000</a:t>
                      </a:r>
                      <a:endParaRPr sz="8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1</a:t>
                      </a:r>
                      <a:endParaRPr sz="8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7,69%</a:t>
                      </a: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7459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1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≥1.000.001</a:t>
                      </a:r>
                      <a:endParaRPr sz="800" b="1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1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3</a:t>
                      </a:r>
                      <a:endParaRPr sz="800" b="1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1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23,08%</a:t>
                      </a:r>
                      <a:endParaRPr sz="800" b="1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7459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tot</a:t>
                      </a:r>
                      <a:endParaRPr sz="8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13</a:t>
                      </a:r>
                      <a:endParaRPr sz="8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100,00%</a:t>
                      </a:r>
                      <a:endParaRPr sz="8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8" name="Immagine 7">
            <a:extLst>
              <a:ext uri="{FF2B5EF4-FFF2-40B4-BE49-F238E27FC236}">
                <a16:creationId xmlns:a16="http://schemas.microsoft.com/office/drawing/2014/main" id="{D31DEB33-2F71-6FB1-9819-9B8C5E7C0F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 bwMode="auto">
          <a:xfrm>
            <a:off x="4546918" y="1556709"/>
            <a:ext cx="3736337" cy="2516190"/>
          </a:xfrm>
          <a:prstGeom prst="rect">
            <a:avLst/>
          </a:prstGeom>
          <a:noFill/>
        </p:spPr>
      </p:pic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61C9F3A9-4875-6476-06EB-C21EBD9E44A7}"/>
              </a:ext>
            </a:extLst>
          </p:cNvPr>
          <p:cNvSpPr txBox="1"/>
          <p:nvPr/>
        </p:nvSpPr>
        <p:spPr>
          <a:xfrm>
            <a:off x="4406174" y="4072899"/>
            <a:ext cx="40178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800" i="1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Distribuzione delle notifiche preliminari (in blu) e dei casi di infortunio (in rosso) in un grafico logaritmico durata – ammontare dei lavori</a:t>
            </a:r>
          </a:p>
        </p:txBody>
      </p:sp>
      <p:sp>
        <p:nvSpPr>
          <p:cNvPr id="2" name="Google Shape;393;p42">
            <a:extLst>
              <a:ext uri="{FF2B5EF4-FFF2-40B4-BE49-F238E27FC236}">
                <a16:creationId xmlns:a16="http://schemas.microsoft.com/office/drawing/2014/main" id="{F464E952-2DBB-0252-0317-B807E67C070B}"/>
              </a:ext>
            </a:extLst>
          </p:cNvPr>
          <p:cNvSpPr txBox="1">
            <a:spLocks/>
          </p:cNvSpPr>
          <p:nvPr/>
        </p:nvSpPr>
        <p:spPr>
          <a:xfrm>
            <a:off x="720000" y="613509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it-IT" sz="3500" dirty="0">
                <a:solidFill>
                  <a:schemeClr val="dk1"/>
                </a:solidFill>
                <a:latin typeface="Albert Sans SemiBold"/>
                <a:sym typeface="Albert Sans SemiBold"/>
              </a:rPr>
              <a:t>Analisi comparativa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800E5E9C-61D4-166D-781B-A32CB710FF14}"/>
              </a:ext>
            </a:extLst>
          </p:cNvPr>
          <p:cNvSpPr txBox="1"/>
          <p:nvPr/>
        </p:nvSpPr>
        <p:spPr>
          <a:xfrm>
            <a:off x="133705" y="4137554"/>
            <a:ext cx="40178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800" i="1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Analisi degli infortuni gravi e gravissimi del comune di Torino in funzione dei parametri “durata presunta dei lavori” e “ ammontare dei lavori” per l’anno 2022</a:t>
            </a:r>
          </a:p>
        </p:txBody>
      </p:sp>
    </p:spTree>
    <p:extLst>
      <p:ext uri="{BB962C8B-B14F-4D97-AF65-F5344CB8AC3E}">
        <p14:creationId xmlns:p14="http://schemas.microsoft.com/office/powerpoint/2010/main" val="8600347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47AFD0-8044-4953-1B55-D0EDCF50FB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236;p33">
            <a:extLst>
              <a:ext uri="{FF2B5EF4-FFF2-40B4-BE49-F238E27FC236}">
                <a16:creationId xmlns:a16="http://schemas.microsoft.com/office/drawing/2014/main" id="{9C88A7EE-7BE9-A98B-E383-618DCFDCD15F}"/>
              </a:ext>
            </a:extLst>
          </p:cNvPr>
          <p:cNvSpPr txBox="1">
            <a:spLocks/>
          </p:cNvSpPr>
          <p:nvPr/>
        </p:nvSpPr>
        <p:spPr>
          <a:xfrm>
            <a:off x="3945785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/>
            <a:r>
              <a:rPr lang="it-IT" sz="1050" i="1" dirty="0"/>
              <a:t>Lorenza Patrone</a:t>
            </a:r>
          </a:p>
          <a:p>
            <a:pPr marL="0" indent="0"/>
            <a:endParaRPr lang="it-IT" dirty="0"/>
          </a:p>
        </p:txBody>
      </p:sp>
      <p:sp>
        <p:nvSpPr>
          <p:cNvPr id="6" name="Google Shape;236;p33">
            <a:extLst>
              <a:ext uri="{FF2B5EF4-FFF2-40B4-BE49-F238E27FC236}">
                <a16:creationId xmlns:a16="http://schemas.microsoft.com/office/drawing/2014/main" id="{83B5F855-D88A-2A0E-73E8-7CDB86AD6713}"/>
              </a:ext>
            </a:extLst>
          </p:cNvPr>
          <p:cNvSpPr txBox="1">
            <a:spLocks/>
          </p:cNvSpPr>
          <p:nvPr/>
        </p:nvSpPr>
        <p:spPr>
          <a:xfrm>
            <a:off x="292052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l"/>
            <a:r>
              <a:rPr lang="it-IT" sz="1050" i="1" dirty="0"/>
              <a:t>2 Dicembre 2024</a:t>
            </a:r>
          </a:p>
          <a:p>
            <a:pPr marL="0" indent="0"/>
            <a:endParaRPr lang="it-IT" dirty="0"/>
          </a:p>
        </p:txBody>
      </p:sp>
      <p:sp>
        <p:nvSpPr>
          <p:cNvPr id="9" name="Google Shape;236;p33">
            <a:extLst>
              <a:ext uri="{FF2B5EF4-FFF2-40B4-BE49-F238E27FC236}">
                <a16:creationId xmlns:a16="http://schemas.microsoft.com/office/drawing/2014/main" id="{8D562E69-1718-EC5D-FCF3-C75B5277223B}"/>
              </a:ext>
            </a:extLst>
          </p:cNvPr>
          <p:cNvSpPr txBox="1">
            <a:spLocks/>
          </p:cNvSpPr>
          <p:nvPr/>
        </p:nvSpPr>
        <p:spPr>
          <a:xfrm>
            <a:off x="3789661" y="175508"/>
            <a:ext cx="1564678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/>
            <a:r>
              <a:rPr lang="it-IT" sz="1050" i="1" dirty="0"/>
              <a:t>Politecnico di Torino</a:t>
            </a:r>
          </a:p>
          <a:p>
            <a:pPr marL="0" indent="0"/>
            <a:endParaRPr lang="it-IT" dirty="0"/>
          </a:p>
        </p:txBody>
      </p:sp>
      <p:sp>
        <p:nvSpPr>
          <p:cNvPr id="10" name="Google Shape;236;p33">
            <a:extLst>
              <a:ext uri="{FF2B5EF4-FFF2-40B4-BE49-F238E27FC236}">
                <a16:creationId xmlns:a16="http://schemas.microsoft.com/office/drawing/2014/main" id="{62727295-1D5F-AB58-39EB-B88DE685E188}"/>
              </a:ext>
            </a:extLst>
          </p:cNvPr>
          <p:cNvSpPr txBox="1">
            <a:spLocks/>
          </p:cNvSpPr>
          <p:nvPr/>
        </p:nvSpPr>
        <p:spPr>
          <a:xfrm>
            <a:off x="5789146" y="174553"/>
            <a:ext cx="3112741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r"/>
            <a:r>
              <a:rPr lang="it-IT" sz="1050" i="1" dirty="0"/>
              <a:t>Corso di Laurea Magistrale in Ingegneria Edile</a:t>
            </a:r>
          </a:p>
          <a:p>
            <a:pPr marL="0" indent="0"/>
            <a:endParaRPr lang="it-IT" dirty="0"/>
          </a:p>
        </p:txBody>
      </p:sp>
      <p:sp>
        <p:nvSpPr>
          <p:cNvPr id="11" name="Google Shape;236;p33">
            <a:extLst>
              <a:ext uri="{FF2B5EF4-FFF2-40B4-BE49-F238E27FC236}">
                <a16:creationId xmlns:a16="http://schemas.microsoft.com/office/drawing/2014/main" id="{2CB89517-56BF-62C8-5032-062A0FE1D276}"/>
              </a:ext>
            </a:extLst>
          </p:cNvPr>
          <p:cNvSpPr txBox="1">
            <a:spLocks/>
          </p:cNvSpPr>
          <p:nvPr/>
        </p:nvSpPr>
        <p:spPr>
          <a:xfrm>
            <a:off x="7649457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r"/>
            <a:r>
              <a:rPr lang="it-IT" sz="1050" i="1" dirty="0"/>
              <a:t>13</a:t>
            </a:r>
          </a:p>
          <a:p>
            <a:pPr marL="0" indent="0"/>
            <a:endParaRPr lang="it-IT" dirty="0"/>
          </a:p>
        </p:txBody>
      </p:sp>
      <p:graphicFrame>
        <p:nvGraphicFramePr>
          <p:cNvPr id="12" name="Google Shape;568;p52">
            <a:extLst>
              <a:ext uri="{FF2B5EF4-FFF2-40B4-BE49-F238E27FC236}">
                <a16:creationId xmlns:a16="http://schemas.microsoft.com/office/drawing/2014/main" id="{4C429349-1BD7-63F0-7C1C-5449DDF6BEA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86814603"/>
              </p:ext>
            </p:extLst>
          </p:nvPr>
        </p:nvGraphicFramePr>
        <p:xfrm>
          <a:off x="1494543" y="1956389"/>
          <a:ext cx="2845236" cy="1406205"/>
        </p:xfrm>
        <a:graphic>
          <a:graphicData uri="http://schemas.openxmlformats.org/drawingml/2006/table">
            <a:tbl>
              <a:tblPr>
                <a:noFill/>
                <a:tableStyleId>{DD0DBDA5-55D5-43B1-8255-E06EEEFC2019}</a:tableStyleId>
              </a:tblPr>
              <a:tblGrid>
                <a:gridCol w="18985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78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9876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69932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 dirty="0">
                          <a:solidFill>
                            <a:schemeClr val="dk1"/>
                          </a:solidFill>
                          <a:latin typeface="Albert Sans Medium"/>
                          <a:ea typeface="Albert Sans Medium"/>
                          <a:cs typeface="Albert Sans Medium"/>
                          <a:sym typeface="Albert Sans Medium"/>
                        </a:rPr>
                        <a:t>Natura dell’opera</a:t>
                      </a:r>
                      <a:endParaRPr sz="1000" dirty="0">
                        <a:solidFill>
                          <a:schemeClr val="dk1"/>
                        </a:solidFill>
                        <a:latin typeface="Albert Sans Medium"/>
                        <a:ea typeface="Albert Sans Medium"/>
                        <a:cs typeface="Albert Sans Medium"/>
                        <a:sym typeface="Albert Sans Medium"/>
                      </a:endParaRPr>
                    </a:p>
                  </a:txBody>
                  <a:tcPr marL="57556" marR="57556" marT="43171" marB="43171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dirty="0">
                        <a:solidFill>
                          <a:schemeClr val="dk1"/>
                        </a:solidFill>
                        <a:latin typeface="Albert Sans Medium"/>
                        <a:ea typeface="Albert Sans Medium"/>
                        <a:cs typeface="Albert Sans Medium"/>
                        <a:sym typeface="Albert Sans Medium"/>
                      </a:endParaRPr>
                    </a:p>
                  </a:txBody>
                  <a:tcPr marL="57556" marR="57556" marT="43171" marB="43171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endParaRPr sz="1200" dirty="0">
                        <a:solidFill>
                          <a:schemeClr val="dk1"/>
                        </a:solidFill>
                        <a:latin typeface="Albert Sans Medium"/>
                        <a:ea typeface="Albert Sans Medium"/>
                        <a:cs typeface="Albert Sans Medium"/>
                        <a:sym typeface="Albert Sans Medium"/>
                      </a:endParaRPr>
                    </a:p>
                  </a:txBody>
                  <a:tcPr marL="57556" marR="57556" marT="43171" marB="43171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300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1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Acquedotti e fognature</a:t>
                      </a:r>
                      <a:endParaRPr sz="800" b="1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1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1</a:t>
                      </a:r>
                      <a:endParaRPr sz="800" b="1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1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7,69%</a:t>
                      </a:r>
                      <a:endParaRPr sz="800" b="1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2662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Edilizia civile o produttiva, compresi impianti e forniture</a:t>
                      </a:r>
                      <a:endParaRPr sz="8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7</a:t>
                      </a:r>
                      <a:endParaRPr sz="8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53,85%</a:t>
                      </a:r>
                      <a:endParaRPr sz="8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225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1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Lavori in facciata, opere esterne</a:t>
                      </a:r>
                      <a:endParaRPr sz="800" b="1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1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4</a:t>
                      </a:r>
                      <a:endParaRPr sz="800" b="1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1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30,77%</a:t>
                      </a: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225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1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Restauro e manutenzione di beni tutelati</a:t>
                      </a:r>
                      <a:endParaRPr sz="800" b="1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1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1</a:t>
                      </a:r>
                      <a:endParaRPr sz="800" b="1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1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7,69%</a:t>
                      </a:r>
                      <a:endParaRPr sz="800" b="1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7459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altro</a:t>
                      </a:r>
                      <a:endParaRPr sz="8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0</a:t>
                      </a:r>
                      <a:endParaRPr sz="8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0,00%</a:t>
                      </a:r>
                      <a:endParaRPr sz="8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7459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tot</a:t>
                      </a:r>
                      <a:endParaRPr sz="8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13</a:t>
                      </a:r>
                      <a:endParaRPr sz="8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100,00%</a:t>
                      </a:r>
                      <a:endParaRPr sz="8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13" name="Google Shape;568;p52">
            <a:extLst>
              <a:ext uri="{FF2B5EF4-FFF2-40B4-BE49-F238E27FC236}">
                <a16:creationId xmlns:a16="http://schemas.microsoft.com/office/drawing/2014/main" id="{93CC86BC-C153-BE68-265B-E97C1CD5A4C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3092819"/>
              </p:ext>
            </p:extLst>
          </p:nvPr>
        </p:nvGraphicFramePr>
        <p:xfrm>
          <a:off x="4804221" y="1956389"/>
          <a:ext cx="2845236" cy="1405862"/>
        </p:xfrm>
        <a:graphic>
          <a:graphicData uri="http://schemas.openxmlformats.org/drawingml/2006/table">
            <a:tbl>
              <a:tblPr>
                <a:noFill/>
                <a:tableStyleId>{DD0DBDA5-55D5-43B1-8255-E06EEEFC2019}</a:tableStyleId>
              </a:tblPr>
              <a:tblGrid>
                <a:gridCol w="18985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78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9876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69932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 dirty="0">
                          <a:solidFill>
                            <a:schemeClr val="dk1"/>
                          </a:solidFill>
                          <a:latin typeface="Albert Sans Medium"/>
                          <a:ea typeface="Albert Sans Medium"/>
                          <a:cs typeface="Albert Sans Medium"/>
                          <a:sym typeface="Albert Sans Medium"/>
                        </a:rPr>
                        <a:t>Categoria dell’opera</a:t>
                      </a:r>
                      <a:endParaRPr sz="1000" dirty="0">
                        <a:solidFill>
                          <a:schemeClr val="dk1"/>
                        </a:solidFill>
                        <a:latin typeface="Albert Sans Medium"/>
                        <a:ea typeface="Albert Sans Medium"/>
                        <a:cs typeface="Albert Sans Medium"/>
                        <a:sym typeface="Albert Sans Medium"/>
                      </a:endParaRPr>
                    </a:p>
                  </a:txBody>
                  <a:tcPr marL="57556" marR="57556" marT="43171" marB="43171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dirty="0">
                        <a:solidFill>
                          <a:schemeClr val="dk1"/>
                        </a:solidFill>
                        <a:latin typeface="Albert Sans Medium"/>
                        <a:ea typeface="Albert Sans Medium"/>
                        <a:cs typeface="Albert Sans Medium"/>
                        <a:sym typeface="Albert Sans Medium"/>
                      </a:endParaRPr>
                    </a:p>
                  </a:txBody>
                  <a:tcPr marL="57556" marR="57556" marT="43171" marB="43171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endParaRPr sz="1200" dirty="0">
                        <a:solidFill>
                          <a:schemeClr val="dk1"/>
                        </a:solidFill>
                        <a:latin typeface="Albert Sans Medium"/>
                        <a:ea typeface="Albert Sans Medium"/>
                        <a:cs typeface="Albert Sans Medium"/>
                        <a:sym typeface="Albert Sans Medium"/>
                      </a:endParaRPr>
                    </a:p>
                  </a:txBody>
                  <a:tcPr marL="57556" marR="57556" marT="43171" marB="43171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300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1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Manutenzione/ristrutturazione/</a:t>
                      </a: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1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conservazione/risanamento</a:t>
                      </a:r>
                      <a:endParaRPr sz="800" b="1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1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10</a:t>
                      </a:r>
                      <a:endParaRPr sz="800" b="1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1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76,92%</a:t>
                      </a:r>
                      <a:endParaRPr sz="800" b="1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2662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1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Nuova costruzione</a:t>
                      </a:r>
                      <a:endParaRPr sz="800" b="1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1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1</a:t>
                      </a:r>
                      <a:endParaRPr sz="800" b="1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1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7,69%</a:t>
                      </a:r>
                      <a:endParaRPr sz="800" b="1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225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Privato</a:t>
                      </a:r>
                      <a:endParaRPr sz="8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</a:t>
                      </a:r>
                      <a:endParaRPr sz="8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15,38%</a:t>
                      </a: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225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Pubblico</a:t>
                      </a:r>
                      <a:endParaRPr sz="8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0</a:t>
                      </a:r>
                      <a:endParaRPr sz="8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0,00%</a:t>
                      </a:r>
                      <a:endParaRPr sz="8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7459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altro</a:t>
                      </a:r>
                      <a:endParaRPr sz="8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0</a:t>
                      </a:r>
                      <a:endParaRPr sz="8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0,00%</a:t>
                      </a: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7459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tot</a:t>
                      </a:r>
                      <a:endParaRPr sz="8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13</a:t>
                      </a:r>
                      <a:endParaRPr sz="8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100,00%</a:t>
                      </a:r>
                      <a:endParaRPr sz="8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" name="Google Shape;393;p42">
            <a:extLst>
              <a:ext uri="{FF2B5EF4-FFF2-40B4-BE49-F238E27FC236}">
                <a16:creationId xmlns:a16="http://schemas.microsoft.com/office/drawing/2014/main" id="{C9C97BFC-37A8-064E-E20D-E90F80E74B3A}"/>
              </a:ext>
            </a:extLst>
          </p:cNvPr>
          <p:cNvSpPr txBox="1">
            <a:spLocks/>
          </p:cNvSpPr>
          <p:nvPr/>
        </p:nvSpPr>
        <p:spPr>
          <a:xfrm>
            <a:off x="720000" y="613509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it-IT" sz="3500" dirty="0">
                <a:solidFill>
                  <a:schemeClr val="dk1"/>
                </a:solidFill>
                <a:latin typeface="Albert Sans SemiBold"/>
                <a:sym typeface="Albert Sans SemiBold"/>
              </a:rPr>
              <a:t>Analisi comparativa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AF3A6A3C-62FE-A3DC-B5F1-9F6830E94C9F}"/>
              </a:ext>
            </a:extLst>
          </p:cNvPr>
          <p:cNvSpPr txBox="1"/>
          <p:nvPr/>
        </p:nvSpPr>
        <p:spPr>
          <a:xfrm>
            <a:off x="1494543" y="3362594"/>
            <a:ext cx="28452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800" i="1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Analisi degli infortuni gravi e gravissimi del comune di Torino in funzione del parametro “natura dell’opera” per l’anno 2022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CB149D72-6507-9621-0E0B-392598BFB597}"/>
              </a:ext>
            </a:extLst>
          </p:cNvPr>
          <p:cNvSpPr txBox="1"/>
          <p:nvPr/>
        </p:nvSpPr>
        <p:spPr>
          <a:xfrm>
            <a:off x="4804221" y="3376135"/>
            <a:ext cx="28452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800" i="1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Analisi degli infortuni gravi e gravissimi del comune di Torino in funzione del parametro “categoria dell’opera” per l’anno 2022</a:t>
            </a:r>
          </a:p>
        </p:txBody>
      </p:sp>
      <p:pic>
        <p:nvPicPr>
          <p:cNvPr id="8" name="Elemento grafico 7" descr="Avviso con riempimento a tinta unita">
            <a:extLst>
              <a:ext uri="{FF2B5EF4-FFF2-40B4-BE49-F238E27FC236}">
                <a16:creationId xmlns:a16="http://schemas.microsoft.com/office/drawing/2014/main" id="{04264F36-E499-BF35-E763-C963C2F085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76272" y="1584321"/>
            <a:ext cx="546367" cy="546367"/>
          </a:xfrm>
          <a:prstGeom prst="rect">
            <a:avLst/>
          </a:prstGeom>
        </p:spPr>
      </p:pic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2210B9A6-5F65-1485-4214-67E8277F8089}"/>
              </a:ext>
            </a:extLst>
          </p:cNvPr>
          <p:cNvSpPr txBox="1"/>
          <p:nvPr/>
        </p:nvSpPr>
        <p:spPr>
          <a:xfrm>
            <a:off x="7780393" y="1536726"/>
            <a:ext cx="10046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800" dirty="0">
                <a:solidFill>
                  <a:srgbClr val="FF0000"/>
                </a:solidFill>
                <a:latin typeface="Albert Sans"/>
              </a:rPr>
              <a:t>Ambiguità causata dall’interpretazione del parametro </a:t>
            </a:r>
          </a:p>
        </p:txBody>
      </p:sp>
      <p:sp>
        <p:nvSpPr>
          <p:cNvPr id="17" name="Rettangolo con angoli arrotondati 16">
            <a:extLst>
              <a:ext uri="{FF2B5EF4-FFF2-40B4-BE49-F238E27FC236}">
                <a16:creationId xmlns:a16="http://schemas.microsoft.com/office/drawing/2014/main" id="{6B875042-F759-279A-32B7-BF5E494E08B8}"/>
              </a:ext>
            </a:extLst>
          </p:cNvPr>
          <p:cNvSpPr/>
          <p:nvPr/>
        </p:nvSpPr>
        <p:spPr>
          <a:xfrm>
            <a:off x="7780392" y="1522872"/>
            <a:ext cx="1004654" cy="473150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714966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9CB715-E3AA-E83F-C258-57680BD73B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ttangolo 17">
            <a:extLst>
              <a:ext uri="{FF2B5EF4-FFF2-40B4-BE49-F238E27FC236}">
                <a16:creationId xmlns:a16="http://schemas.microsoft.com/office/drawing/2014/main" id="{B6DF45EF-54C1-83D4-4886-3669029153A1}"/>
              </a:ext>
            </a:extLst>
          </p:cNvPr>
          <p:cNvSpPr/>
          <p:nvPr/>
        </p:nvSpPr>
        <p:spPr>
          <a:xfrm>
            <a:off x="6332480" y="3142346"/>
            <a:ext cx="594000" cy="593400"/>
          </a:xfrm>
          <a:prstGeom prst="rect">
            <a:avLst/>
          </a:prstGeom>
          <a:solidFill>
            <a:srgbClr val="B2BBD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Rettangolo 1">
            <a:extLst>
              <a:ext uri="{FF2B5EF4-FFF2-40B4-BE49-F238E27FC236}">
                <a16:creationId xmlns:a16="http://schemas.microsoft.com/office/drawing/2014/main" id="{BCE58BC6-4D0C-1494-5350-525D356950AE}"/>
              </a:ext>
            </a:extLst>
          </p:cNvPr>
          <p:cNvSpPr/>
          <p:nvPr/>
        </p:nvSpPr>
        <p:spPr>
          <a:xfrm>
            <a:off x="3452003" y="3142346"/>
            <a:ext cx="594000" cy="593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10B8483D-BEE0-50C7-DDE3-0AD170D4BB3F}"/>
              </a:ext>
            </a:extLst>
          </p:cNvPr>
          <p:cNvSpPr/>
          <p:nvPr/>
        </p:nvSpPr>
        <p:spPr>
          <a:xfrm>
            <a:off x="567274" y="3142346"/>
            <a:ext cx="594000" cy="593400"/>
          </a:xfrm>
          <a:prstGeom prst="rect">
            <a:avLst/>
          </a:prstGeom>
          <a:solidFill>
            <a:srgbClr val="B2BBD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85DE1B05-C207-6C22-BA79-EDEC0177EED1}"/>
              </a:ext>
            </a:extLst>
          </p:cNvPr>
          <p:cNvSpPr/>
          <p:nvPr/>
        </p:nvSpPr>
        <p:spPr>
          <a:xfrm>
            <a:off x="6335781" y="1846067"/>
            <a:ext cx="594000" cy="593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A1F02CA4-5585-F4A2-032C-200A304344FB}"/>
              </a:ext>
            </a:extLst>
          </p:cNvPr>
          <p:cNvSpPr/>
          <p:nvPr/>
        </p:nvSpPr>
        <p:spPr>
          <a:xfrm>
            <a:off x="3452004" y="1854601"/>
            <a:ext cx="594000" cy="593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id="{7E3827C8-EC4B-6ACC-DB74-2DE21E558D3E}"/>
              </a:ext>
            </a:extLst>
          </p:cNvPr>
          <p:cNvSpPr/>
          <p:nvPr/>
        </p:nvSpPr>
        <p:spPr>
          <a:xfrm>
            <a:off x="567275" y="1846067"/>
            <a:ext cx="594000" cy="593400"/>
          </a:xfrm>
          <a:prstGeom prst="rect">
            <a:avLst/>
          </a:prstGeom>
          <a:solidFill>
            <a:srgbClr val="B2BBD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Google Shape;236;p33">
            <a:extLst>
              <a:ext uri="{FF2B5EF4-FFF2-40B4-BE49-F238E27FC236}">
                <a16:creationId xmlns:a16="http://schemas.microsoft.com/office/drawing/2014/main" id="{F5350ABB-9123-4A7C-8BE8-5B7CB581D9EE}"/>
              </a:ext>
            </a:extLst>
          </p:cNvPr>
          <p:cNvSpPr txBox="1">
            <a:spLocks/>
          </p:cNvSpPr>
          <p:nvPr/>
        </p:nvSpPr>
        <p:spPr>
          <a:xfrm>
            <a:off x="3945785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/>
            <a:r>
              <a:rPr lang="it-IT" sz="1050" i="1" dirty="0"/>
              <a:t>Lorenza Patrone</a:t>
            </a:r>
          </a:p>
          <a:p>
            <a:pPr marL="0" indent="0"/>
            <a:endParaRPr lang="it-IT" dirty="0"/>
          </a:p>
        </p:txBody>
      </p:sp>
      <p:sp>
        <p:nvSpPr>
          <p:cNvPr id="6" name="Google Shape;236;p33">
            <a:extLst>
              <a:ext uri="{FF2B5EF4-FFF2-40B4-BE49-F238E27FC236}">
                <a16:creationId xmlns:a16="http://schemas.microsoft.com/office/drawing/2014/main" id="{EC3F2A3B-CCFF-5BD7-8A2B-8D53D33E90A4}"/>
              </a:ext>
            </a:extLst>
          </p:cNvPr>
          <p:cNvSpPr txBox="1">
            <a:spLocks/>
          </p:cNvSpPr>
          <p:nvPr/>
        </p:nvSpPr>
        <p:spPr>
          <a:xfrm>
            <a:off x="292052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l"/>
            <a:r>
              <a:rPr lang="it-IT" sz="1050" i="1" dirty="0"/>
              <a:t>2 Dicembre 2024</a:t>
            </a:r>
          </a:p>
          <a:p>
            <a:pPr marL="0" indent="0"/>
            <a:endParaRPr lang="it-IT" dirty="0"/>
          </a:p>
        </p:txBody>
      </p:sp>
      <p:sp>
        <p:nvSpPr>
          <p:cNvPr id="9" name="Google Shape;236;p33">
            <a:extLst>
              <a:ext uri="{FF2B5EF4-FFF2-40B4-BE49-F238E27FC236}">
                <a16:creationId xmlns:a16="http://schemas.microsoft.com/office/drawing/2014/main" id="{5A166A82-8A43-3D47-CED6-F39E8EF0BE5F}"/>
              </a:ext>
            </a:extLst>
          </p:cNvPr>
          <p:cNvSpPr txBox="1">
            <a:spLocks/>
          </p:cNvSpPr>
          <p:nvPr/>
        </p:nvSpPr>
        <p:spPr>
          <a:xfrm>
            <a:off x="3789661" y="175508"/>
            <a:ext cx="1564678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/>
            <a:r>
              <a:rPr lang="it-IT" sz="1050" i="1" dirty="0"/>
              <a:t>Politecnico di Torino</a:t>
            </a:r>
          </a:p>
          <a:p>
            <a:pPr marL="0" indent="0"/>
            <a:endParaRPr lang="it-IT" dirty="0"/>
          </a:p>
        </p:txBody>
      </p:sp>
      <p:sp>
        <p:nvSpPr>
          <p:cNvPr id="10" name="Google Shape;236;p33">
            <a:extLst>
              <a:ext uri="{FF2B5EF4-FFF2-40B4-BE49-F238E27FC236}">
                <a16:creationId xmlns:a16="http://schemas.microsoft.com/office/drawing/2014/main" id="{AED5BB37-C8B2-98A2-E7AF-233E0653CD89}"/>
              </a:ext>
            </a:extLst>
          </p:cNvPr>
          <p:cNvSpPr txBox="1">
            <a:spLocks/>
          </p:cNvSpPr>
          <p:nvPr/>
        </p:nvSpPr>
        <p:spPr>
          <a:xfrm>
            <a:off x="5789146" y="174553"/>
            <a:ext cx="3112741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r"/>
            <a:r>
              <a:rPr lang="it-IT" sz="1050" i="1" dirty="0"/>
              <a:t>Corso di Laurea Magistrale in Ingegneria Edile</a:t>
            </a:r>
          </a:p>
          <a:p>
            <a:pPr marL="0" indent="0"/>
            <a:endParaRPr lang="it-IT" dirty="0"/>
          </a:p>
        </p:txBody>
      </p:sp>
      <p:sp>
        <p:nvSpPr>
          <p:cNvPr id="11" name="Google Shape;236;p33">
            <a:extLst>
              <a:ext uri="{FF2B5EF4-FFF2-40B4-BE49-F238E27FC236}">
                <a16:creationId xmlns:a16="http://schemas.microsoft.com/office/drawing/2014/main" id="{BBBDEE0E-3A6F-7C6E-879B-FFC5811E5211}"/>
              </a:ext>
            </a:extLst>
          </p:cNvPr>
          <p:cNvSpPr txBox="1">
            <a:spLocks/>
          </p:cNvSpPr>
          <p:nvPr/>
        </p:nvSpPr>
        <p:spPr>
          <a:xfrm>
            <a:off x="7649457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r"/>
            <a:r>
              <a:rPr lang="it-IT" sz="1050" i="1" dirty="0"/>
              <a:t>14</a:t>
            </a:r>
          </a:p>
          <a:p>
            <a:pPr marL="0" indent="0"/>
            <a:endParaRPr lang="it-IT" dirty="0"/>
          </a:p>
        </p:txBody>
      </p:sp>
      <p:sp>
        <p:nvSpPr>
          <p:cNvPr id="15" name="Google Shape;254;p35">
            <a:extLst>
              <a:ext uri="{FF2B5EF4-FFF2-40B4-BE49-F238E27FC236}">
                <a16:creationId xmlns:a16="http://schemas.microsoft.com/office/drawing/2014/main" id="{6E385E40-DC2B-9159-6AE4-ACA425445514}"/>
              </a:ext>
            </a:extLst>
          </p:cNvPr>
          <p:cNvSpPr txBox="1">
            <a:spLocks/>
          </p:cNvSpPr>
          <p:nvPr/>
        </p:nvSpPr>
        <p:spPr>
          <a:xfrm>
            <a:off x="564927" y="1846067"/>
            <a:ext cx="597300" cy="593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" sz="2400" b="1" dirty="0">
                <a:solidFill>
                  <a:schemeClr val="dk1"/>
                </a:solidFill>
                <a:latin typeface="Albert Sans SemiBold"/>
                <a:sym typeface="Albert Sans SemiBold"/>
              </a:rPr>
              <a:t>01</a:t>
            </a:r>
          </a:p>
        </p:txBody>
      </p:sp>
      <p:sp>
        <p:nvSpPr>
          <p:cNvPr id="17" name="Google Shape;256;p35">
            <a:extLst>
              <a:ext uri="{FF2B5EF4-FFF2-40B4-BE49-F238E27FC236}">
                <a16:creationId xmlns:a16="http://schemas.microsoft.com/office/drawing/2014/main" id="{9EACC790-D1F6-B870-6377-B080CBDD2C22}"/>
              </a:ext>
            </a:extLst>
          </p:cNvPr>
          <p:cNvSpPr txBox="1">
            <a:spLocks/>
          </p:cNvSpPr>
          <p:nvPr/>
        </p:nvSpPr>
        <p:spPr>
          <a:xfrm>
            <a:off x="4046004" y="1890193"/>
            <a:ext cx="1947596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it-IT" dirty="0">
                <a:solidFill>
                  <a:schemeClr val="dk1"/>
                </a:solidFill>
                <a:latin typeface="Albert Sans Medium"/>
              </a:rPr>
              <a:t>Valutazione delle Notifiche Preliminari</a:t>
            </a:r>
          </a:p>
        </p:txBody>
      </p:sp>
      <p:sp>
        <p:nvSpPr>
          <p:cNvPr id="19" name="Google Shape;258;p35">
            <a:extLst>
              <a:ext uri="{FF2B5EF4-FFF2-40B4-BE49-F238E27FC236}">
                <a16:creationId xmlns:a16="http://schemas.microsoft.com/office/drawing/2014/main" id="{6B7F54A2-4D75-00AE-A744-6A25635BC329}"/>
              </a:ext>
            </a:extLst>
          </p:cNvPr>
          <p:cNvSpPr txBox="1">
            <a:spLocks/>
          </p:cNvSpPr>
          <p:nvPr/>
        </p:nvSpPr>
        <p:spPr>
          <a:xfrm>
            <a:off x="1161275" y="3196646"/>
            <a:ext cx="2087893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it-IT" dirty="0">
                <a:solidFill>
                  <a:schemeClr val="dk1"/>
                </a:solidFill>
                <a:latin typeface="Albert Sans Medium"/>
              </a:rPr>
              <a:t>Selezione dei parametri per l’integrazione</a:t>
            </a:r>
          </a:p>
        </p:txBody>
      </p:sp>
      <p:sp>
        <p:nvSpPr>
          <p:cNvPr id="21" name="Google Shape;260;p35">
            <a:extLst>
              <a:ext uri="{FF2B5EF4-FFF2-40B4-BE49-F238E27FC236}">
                <a16:creationId xmlns:a16="http://schemas.microsoft.com/office/drawing/2014/main" id="{DD0C620D-73A6-6CE1-21AD-93201F86B64F}"/>
              </a:ext>
            </a:extLst>
          </p:cNvPr>
          <p:cNvSpPr txBox="1">
            <a:spLocks/>
          </p:cNvSpPr>
          <p:nvPr/>
        </p:nvSpPr>
        <p:spPr>
          <a:xfrm>
            <a:off x="4046004" y="3200619"/>
            <a:ext cx="2086941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it-IT" dirty="0">
                <a:solidFill>
                  <a:schemeClr val="dk1"/>
                </a:solidFill>
                <a:latin typeface="Albert Sans Medium"/>
              </a:rPr>
              <a:t>Integrazione delle Notifiche Preliminari</a:t>
            </a:r>
          </a:p>
        </p:txBody>
      </p:sp>
      <p:sp>
        <p:nvSpPr>
          <p:cNvPr id="22" name="Google Shape;261;p35">
            <a:extLst>
              <a:ext uri="{FF2B5EF4-FFF2-40B4-BE49-F238E27FC236}">
                <a16:creationId xmlns:a16="http://schemas.microsoft.com/office/drawing/2014/main" id="{822E6B81-4B00-616A-4B21-C4C9F493D1E2}"/>
              </a:ext>
            </a:extLst>
          </p:cNvPr>
          <p:cNvSpPr txBox="1">
            <a:spLocks/>
          </p:cNvSpPr>
          <p:nvPr/>
        </p:nvSpPr>
        <p:spPr>
          <a:xfrm>
            <a:off x="720000" y="692006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it-IT" sz="3500" dirty="0">
                <a:solidFill>
                  <a:schemeClr val="dk1"/>
                </a:solidFill>
                <a:latin typeface="Albert Sans SemiBold"/>
                <a:sym typeface="Albert Sans SemiBold"/>
              </a:rPr>
              <a:t>Struttura del Progetto</a:t>
            </a:r>
          </a:p>
        </p:txBody>
      </p:sp>
      <p:sp>
        <p:nvSpPr>
          <p:cNvPr id="23" name="Google Shape;262;p35">
            <a:extLst>
              <a:ext uri="{FF2B5EF4-FFF2-40B4-BE49-F238E27FC236}">
                <a16:creationId xmlns:a16="http://schemas.microsoft.com/office/drawing/2014/main" id="{9057FAB3-2C80-7CC0-4023-CE3567567919}"/>
              </a:ext>
            </a:extLst>
          </p:cNvPr>
          <p:cNvSpPr txBox="1">
            <a:spLocks/>
          </p:cNvSpPr>
          <p:nvPr/>
        </p:nvSpPr>
        <p:spPr>
          <a:xfrm>
            <a:off x="1161275" y="1900367"/>
            <a:ext cx="1940700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it-IT" dirty="0">
                <a:solidFill>
                  <a:schemeClr val="dk1"/>
                </a:solidFill>
                <a:latin typeface="Albert Sans Medium"/>
              </a:rPr>
              <a:t>Raccolta e analisi dei casi di Infortunio</a:t>
            </a:r>
          </a:p>
        </p:txBody>
      </p:sp>
      <p:sp>
        <p:nvSpPr>
          <p:cNvPr id="25" name="Google Shape;264;p35">
            <a:extLst>
              <a:ext uri="{FF2B5EF4-FFF2-40B4-BE49-F238E27FC236}">
                <a16:creationId xmlns:a16="http://schemas.microsoft.com/office/drawing/2014/main" id="{6AEE1D18-5ED4-BFFA-A17E-7B6210F4BDAC}"/>
              </a:ext>
            </a:extLst>
          </p:cNvPr>
          <p:cNvSpPr txBox="1">
            <a:spLocks/>
          </p:cNvSpPr>
          <p:nvPr/>
        </p:nvSpPr>
        <p:spPr>
          <a:xfrm>
            <a:off x="6929781" y="1902556"/>
            <a:ext cx="2018729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it-IT" b="1" dirty="0">
                <a:solidFill>
                  <a:schemeClr val="dk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bert Sans Medium"/>
              </a:rPr>
              <a:t>Elaborazione dell’Indicatore di Rischio</a:t>
            </a:r>
          </a:p>
        </p:txBody>
      </p:sp>
      <p:sp>
        <p:nvSpPr>
          <p:cNvPr id="27" name="Google Shape;266;p35">
            <a:extLst>
              <a:ext uri="{FF2B5EF4-FFF2-40B4-BE49-F238E27FC236}">
                <a16:creationId xmlns:a16="http://schemas.microsoft.com/office/drawing/2014/main" id="{29CCE2E6-15F0-4251-4990-088BD0E527D3}"/>
              </a:ext>
            </a:extLst>
          </p:cNvPr>
          <p:cNvSpPr txBox="1">
            <a:spLocks/>
          </p:cNvSpPr>
          <p:nvPr/>
        </p:nvSpPr>
        <p:spPr>
          <a:xfrm>
            <a:off x="6929782" y="3196646"/>
            <a:ext cx="1844764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it-IT" dirty="0">
                <a:solidFill>
                  <a:schemeClr val="dk1"/>
                </a:solidFill>
                <a:latin typeface="Albert Sans Medium"/>
              </a:rPr>
              <a:t>Conclusioni e prospettive future</a:t>
            </a:r>
          </a:p>
        </p:txBody>
      </p:sp>
      <p:sp>
        <p:nvSpPr>
          <p:cNvPr id="31" name="Google Shape;254;p35">
            <a:extLst>
              <a:ext uri="{FF2B5EF4-FFF2-40B4-BE49-F238E27FC236}">
                <a16:creationId xmlns:a16="http://schemas.microsoft.com/office/drawing/2014/main" id="{C5EBEB9B-87E9-938F-6D25-F91CC80F26D5}"/>
              </a:ext>
            </a:extLst>
          </p:cNvPr>
          <p:cNvSpPr txBox="1">
            <a:spLocks/>
          </p:cNvSpPr>
          <p:nvPr/>
        </p:nvSpPr>
        <p:spPr>
          <a:xfrm>
            <a:off x="3448704" y="1846067"/>
            <a:ext cx="597300" cy="593400"/>
          </a:xfrm>
          <a:prstGeom prst="rect">
            <a:avLst/>
          </a:prstGeom>
          <a:solidFill>
            <a:srgbClr val="B2BBDA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" sz="2400" b="1" dirty="0">
                <a:solidFill>
                  <a:schemeClr val="dk1"/>
                </a:solidFill>
                <a:latin typeface="Albert Sans SemiBold"/>
                <a:sym typeface="Albert Sans SemiBold"/>
              </a:rPr>
              <a:t>02</a:t>
            </a:r>
          </a:p>
        </p:txBody>
      </p:sp>
      <p:sp>
        <p:nvSpPr>
          <p:cNvPr id="32" name="Google Shape;254;p35">
            <a:extLst>
              <a:ext uri="{FF2B5EF4-FFF2-40B4-BE49-F238E27FC236}">
                <a16:creationId xmlns:a16="http://schemas.microsoft.com/office/drawing/2014/main" id="{83C8A613-369A-1395-6C6E-651911D20C9A}"/>
              </a:ext>
            </a:extLst>
          </p:cNvPr>
          <p:cNvSpPr txBox="1">
            <a:spLocks/>
          </p:cNvSpPr>
          <p:nvPr/>
        </p:nvSpPr>
        <p:spPr>
          <a:xfrm>
            <a:off x="6332481" y="1846079"/>
            <a:ext cx="597300" cy="593400"/>
          </a:xfrm>
          <a:prstGeom prst="rect">
            <a:avLst/>
          </a:prstGeom>
          <a:solidFill>
            <a:srgbClr val="B2BBDA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" sz="2400" b="1" dirty="0">
                <a:solidFill>
                  <a:schemeClr val="dk1"/>
                </a:solidFill>
                <a:latin typeface="Albert Sans SemiBold"/>
                <a:sym typeface="Albert Sans SemiBold"/>
              </a:rPr>
              <a:t>03</a:t>
            </a:r>
          </a:p>
        </p:txBody>
      </p:sp>
      <p:sp>
        <p:nvSpPr>
          <p:cNvPr id="33" name="Google Shape;254;p35">
            <a:extLst>
              <a:ext uri="{FF2B5EF4-FFF2-40B4-BE49-F238E27FC236}">
                <a16:creationId xmlns:a16="http://schemas.microsoft.com/office/drawing/2014/main" id="{9E6F54E0-5B29-E0BC-2EAF-D098C1D1638C}"/>
              </a:ext>
            </a:extLst>
          </p:cNvPr>
          <p:cNvSpPr txBox="1">
            <a:spLocks/>
          </p:cNvSpPr>
          <p:nvPr/>
        </p:nvSpPr>
        <p:spPr>
          <a:xfrm>
            <a:off x="564927" y="3142346"/>
            <a:ext cx="597300" cy="593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" sz="2400" b="1" dirty="0">
                <a:solidFill>
                  <a:schemeClr val="dk1"/>
                </a:solidFill>
                <a:latin typeface="Albert Sans SemiBold"/>
                <a:sym typeface="Albert Sans SemiBold"/>
              </a:rPr>
              <a:t>04</a:t>
            </a:r>
          </a:p>
        </p:txBody>
      </p:sp>
      <p:sp>
        <p:nvSpPr>
          <p:cNvPr id="34" name="Google Shape;254;p35">
            <a:extLst>
              <a:ext uri="{FF2B5EF4-FFF2-40B4-BE49-F238E27FC236}">
                <a16:creationId xmlns:a16="http://schemas.microsoft.com/office/drawing/2014/main" id="{C3AB0803-6B7F-CAC6-A73C-5A5DB56AB792}"/>
              </a:ext>
            </a:extLst>
          </p:cNvPr>
          <p:cNvSpPr txBox="1">
            <a:spLocks/>
          </p:cNvSpPr>
          <p:nvPr/>
        </p:nvSpPr>
        <p:spPr>
          <a:xfrm>
            <a:off x="3448704" y="3142346"/>
            <a:ext cx="597300" cy="593400"/>
          </a:xfrm>
          <a:prstGeom prst="rect">
            <a:avLst/>
          </a:prstGeom>
          <a:solidFill>
            <a:srgbClr val="B2BBDA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" sz="2400" b="1" dirty="0">
                <a:solidFill>
                  <a:schemeClr val="dk1"/>
                </a:solidFill>
                <a:latin typeface="Albert Sans SemiBold"/>
                <a:sym typeface="Albert Sans SemiBold"/>
              </a:rPr>
              <a:t>05</a:t>
            </a:r>
          </a:p>
        </p:txBody>
      </p:sp>
      <p:sp>
        <p:nvSpPr>
          <p:cNvPr id="35" name="Google Shape;254;p35">
            <a:extLst>
              <a:ext uri="{FF2B5EF4-FFF2-40B4-BE49-F238E27FC236}">
                <a16:creationId xmlns:a16="http://schemas.microsoft.com/office/drawing/2014/main" id="{3210784D-9E23-4C73-7220-ACF516733A3A}"/>
              </a:ext>
            </a:extLst>
          </p:cNvPr>
          <p:cNvSpPr txBox="1">
            <a:spLocks/>
          </p:cNvSpPr>
          <p:nvPr/>
        </p:nvSpPr>
        <p:spPr>
          <a:xfrm>
            <a:off x="6332481" y="3142346"/>
            <a:ext cx="597300" cy="593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" sz="2400" b="1" dirty="0">
                <a:solidFill>
                  <a:schemeClr val="dk1"/>
                </a:solidFill>
                <a:latin typeface="Albert Sans SemiBold"/>
                <a:sym typeface="Albert Sans SemiBold"/>
              </a:rPr>
              <a:t>06</a:t>
            </a:r>
          </a:p>
        </p:txBody>
      </p:sp>
    </p:spTree>
    <p:extLst>
      <p:ext uri="{BB962C8B-B14F-4D97-AF65-F5344CB8AC3E}">
        <p14:creationId xmlns:p14="http://schemas.microsoft.com/office/powerpoint/2010/main" val="2299309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 dir="ou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6CEC94-7B7D-667D-DEA7-F86695C964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236;p33">
            <a:extLst>
              <a:ext uri="{FF2B5EF4-FFF2-40B4-BE49-F238E27FC236}">
                <a16:creationId xmlns:a16="http://schemas.microsoft.com/office/drawing/2014/main" id="{03B90E72-4840-ACC9-B35C-A88D29F1606F}"/>
              </a:ext>
            </a:extLst>
          </p:cNvPr>
          <p:cNvSpPr txBox="1">
            <a:spLocks/>
          </p:cNvSpPr>
          <p:nvPr/>
        </p:nvSpPr>
        <p:spPr>
          <a:xfrm>
            <a:off x="3945785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/>
            <a:r>
              <a:rPr lang="it-IT" sz="1050" i="1" dirty="0"/>
              <a:t>Lorenza Patrone</a:t>
            </a:r>
          </a:p>
          <a:p>
            <a:pPr marL="0" indent="0"/>
            <a:endParaRPr lang="it-IT" dirty="0"/>
          </a:p>
        </p:txBody>
      </p:sp>
      <p:sp>
        <p:nvSpPr>
          <p:cNvPr id="6" name="Google Shape;236;p33">
            <a:extLst>
              <a:ext uri="{FF2B5EF4-FFF2-40B4-BE49-F238E27FC236}">
                <a16:creationId xmlns:a16="http://schemas.microsoft.com/office/drawing/2014/main" id="{8A4BB17A-FB3A-8651-5E08-948AC1D013F2}"/>
              </a:ext>
            </a:extLst>
          </p:cNvPr>
          <p:cNvSpPr txBox="1">
            <a:spLocks/>
          </p:cNvSpPr>
          <p:nvPr/>
        </p:nvSpPr>
        <p:spPr>
          <a:xfrm>
            <a:off x="292052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l"/>
            <a:r>
              <a:rPr lang="it-IT" sz="1050" i="1" dirty="0"/>
              <a:t>2 Dicembre 2024</a:t>
            </a:r>
          </a:p>
          <a:p>
            <a:pPr marL="0" indent="0"/>
            <a:endParaRPr lang="it-IT" dirty="0"/>
          </a:p>
        </p:txBody>
      </p:sp>
      <p:sp>
        <p:nvSpPr>
          <p:cNvPr id="9" name="Google Shape;236;p33">
            <a:extLst>
              <a:ext uri="{FF2B5EF4-FFF2-40B4-BE49-F238E27FC236}">
                <a16:creationId xmlns:a16="http://schemas.microsoft.com/office/drawing/2014/main" id="{37213952-8A2A-FCFF-DB52-9C65B5E40014}"/>
              </a:ext>
            </a:extLst>
          </p:cNvPr>
          <p:cNvSpPr txBox="1">
            <a:spLocks/>
          </p:cNvSpPr>
          <p:nvPr/>
        </p:nvSpPr>
        <p:spPr>
          <a:xfrm>
            <a:off x="3789661" y="175508"/>
            <a:ext cx="1564678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/>
            <a:r>
              <a:rPr lang="it-IT" sz="1050" i="1" dirty="0"/>
              <a:t>Politecnico di Torino</a:t>
            </a:r>
          </a:p>
          <a:p>
            <a:pPr marL="0" indent="0"/>
            <a:endParaRPr lang="it-IT" dirty="0"/>
          </a:p>
        </p:txBody>
      </p:sp>
      <p:sp>
        <p:nvSpPr>
          <p:cNvPr id="10" name="Google Shape;236;p33">
            <a:extLst>
              <a:ext uri="{FF2B5EF4-FFF2-40B4-BE49-F238E27FC236}">
                <a16:creationId xmlns:a16="http://schemas.microsoft.com/office/drawing/2014/main" id="{3470D0DF-07D5-979B-63D6-47F6D6AFD3C5}"/>
              </a:ext>
            </a:extLst>
          </p:cNvPr>
          <p:cNvSpPr txBox="1">
            <a:spLocks/>
          </p:cNvSpPr>
          <p:nvPr/>
        </p:nvSpPr>
        <p:spPr>
          <a:xfrm>
            <a:off x="5789146" y="174553"/>
            <a:ext cx="3112741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r"/>
            <a:r>
              <a:rPr lang="it-IT" sz="1050" i="1" dirty="0"/>
              <a:t>Corso di Laurea Magistrale in Ingegneria Edile</a:t>
            </a:r>
          </a:p>
          <a:p>
            <a:pPr marL="0" indent="0"/>
            <a:endParaRPr lang="it-IT" dirty="0"/>
          </a:p>
        </p:txBody>
      </p:sp>
      <p:sp>
        <p:nvSpPr>
          <p:cNvPr id="11" name="Google Shape;236;p33">
            <a:extLst>
              <a:ext uri="{FF2B5EF4-FFF2-40B4-BE49-F238E27FC236}">
                <a16:creationId xmlns:a16="http://schemas.microsoft.com/office/drawing/2014/main" id="{F675885E-9E8A-33C3-9CD5-476F479C56E5}"/>
              </a:ext>
            </a:extLst>
          </p:cNvPr>
          <p:cNvSpPr txBox="1">
            <a:spLocks/>
          </p:cNvSpPr>
          <p:nvPr/>
        </p:nvSpPr>
        <p:spPr>
          <a:xfrm>
            <a:off x="7649457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r"/>
            <a:r>
              <a:rPr lang="it-IT" sz="1050" i="1" dirty="0"/>
              <a:t>15</a:t>
            </a:r>
          </a:p>
          <a:p>
            <a:pPr marL="0" indent="0"/>
            <a:endParaRPr lang="it-IT" dirty="0"/>
          </a:p>
        </p:txBody>
      </p:sp>
      <p:sp>
        <p:nvSpPr>
          <p:cNvPr id="2" name="Google Shape;288;p38">
            <a:extLst>
              <a:ext uri="{FF2B5EF4-FFF2-40B4-BE49-F238E27FC236}">
                <a16:creationId xmlns:a16="http://schemas.microsoft.com/office/drawing/2014/main" id="{50B0941F-E300-E296-F890-A9169E2F8150}"/>
              </a:ext>
            </a:extLst>
          </p:cNvPr>
          <p:cNvSpPr txBox="1">
            <a:spLocks/>
          </p:cNvSpPr>
          <p:nvPr/>
        </p:nvSpPr>
        <p:spPr>
          <a:xfrm>
            <a:off x="336273" y="3091428"/>
            <a:ext cx="7505400" cy="7508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 b="0" i="0" u="none" strike="noStrike" cap="none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 b="0" i="0" u="none" strike="noStrike" cap="none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 b="0" i="0" u="none" strike="noStrike" cap="none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 b="0" i="0" u="none" strike="noStrike" cap="none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 b="0" i="0" u="none" strike="noStrike" cap="none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 b="0" i="0" u="none" strike="noStrike" cap="none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 b="0" i="0" u="none" strike="noStrike" cap="none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 b="0" i="0" u="none" strike="noStrike" cap="none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 b="0" i="0" u="none" strike="noStrike" cap="none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9pPr>
          </a:lstStyle>
          <a:p>
            <a:r>
              <a:rPr lang="it-IT" dirty="0"/>
              <a:t>Elaborazione dell’Indicatore di Rischio</a:t>
            </a:r>
          </a:p>
        </p:txBody>
      </p:sp>
      <p:sp>
        <p:nvSpPr>
          <p:cNvPr id="4" name="Google Shape;290;p38">
            <a:extLst>
              <a:ext uri="{FF2B5EF4-FFF2-40B4-BE49-F238E27FC236}">
                <a16:creationId xmlns:a16="http://schemas.microsoft.com/office/drawing/2014/main" id="{FA5AADFE-7C6A-BFA4-654E-97B2D58682FA}"/>
              </a:ext>
            </a:extLst>
          </p:cNvPr>
          <p:cNvSpPr txBox="1">
            <a:spLocks/>
          </p:cNvSpPr>
          <p:nvPr/>
        </p:nvSpPr>
        <p:spPr>
          <a:xfrm>
            <a:off x="403767" y="2286172"/>
            <a:ext cx="1029000" cy="95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 b="0" i="0" u="none" strike="noStrike" cap="none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 b="0" i="0" u="none" strike="noStrike" cap="none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 b="0" i="0" u="none" strike="noStrike" cap="none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 b="0" i="0" u="none" strike="noStrike" cap="none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 b="0" i="0" u="none" strike="noStrike" cap="none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 b="0" i="0" u="none" strike="noStrike" cap="none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 b="0" i="0" u="none" strike="noStrike" cap="none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 b="0" i="0" u="none" strike="noStrike" cap="none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 b="0" i="0" u="none" strike="noStrike" cap="none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9pPr>
          </a:lstStyle>
          <a:p>
            <a:pPr algn="ctr"/>
            <a:r>
              <a:rPr lang="en" dirty="0"/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8103935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0F038B-C392-91F1-976B-E01F4AB7DB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236;p33">
            <a:extLst>
              <a:ext uri="{FF2B5EF4-FFF2-40B4-BE49-F238E27FC236}">
                <a16:creationId xmlns:a16="http://schemas.microsoft.com/office/drawing/2014/main" id="{E69216B9-463B-F8A8-0067-4FE434FA94D6}"/>
              </a:ext>
            </a:extLst>
          </p:cNvPr>
          <p:cNvSpPr txBox="1">
            <a:spLocks/>
          </p:cNvSpPr>
          <p:nvPr/>
        </p:nvSpPr>
        <p:spPr>
          <a:xfrm>
            <a:off x="3945785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/>
            <a:r>
              <a:rPr lang="it-IT" sz="1050" i="1" dirty="0"/>
              <a:t>Lorenza Patrone</a:t>
            </a:r>
          </a:p>
          <a:p>
            <a:pPr marL="0" indent="0"/>
            <a:endParaRPr lang="it-IT" dirty="0"/>
          </a:p>
        </p:txBody>
      </p:sp>
      <p:sp>
        <p:nvSpPr>
          <p:cNvPr id="6" name="Google Shape;236;p33">
            <a:extLst>
              <a:ext uri="{FF2B5EF4-FFF2-40B4-BE49-F238E27FC236}">
                <a16:creationId xmlns:a16="http://schemas.microsoft.com/office/drawing/2014/main" id="{622110B4-733C-EDF3-DAE4-AD2DFA412871}"/>
              </a:ext>
            </a:extLst>
          </p:cNvPr>
          <p:cNvSpPr txBox="1">
            <a:spLocks/>
          </p:cNvSpPr>
          <p:nvPr/>
        </p:nvSpPr>
        <p:spPr>
          <a:xfrm>
            <a:off x="292052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l"/>
            <a:r>
              <a:rPr lang="it-IT" sz="1050" i="1" dirty="0"/>
              <a:t>2 Dicembre 2024</a:t>
            </a:r>
          </a:p>
          <a:p>
            <a:pPr marL="0" indent="0"/>
            <a:endParaRPr lang="it-IT" dirty="0"/>
          </a:p>
        </p:txBody>
      </p:sp>
      <p:sp>
        <p:nvSpPr>
          <p:cNvPr id="9" name="Google Shape;236;p33">
            <a:extLst>
              <a:ext uri="{FF2B5EF4-FFF2-40B4-BE49-F238E27FC236}">
                <a16:creationId xmlns:a16="http://schemas.microsoft.com/office/drawing/2014/main" id="{E3B7B97C-1765-8B74-C4C4-358A432821FB}"/>
              </a:ext>
            </a:extLst>
          </p:cNvPr>
          <p:cNvSpPr txBox="1">
            <a:spLocks/>
          </p:cNvSpPr>
          <p:nvPr/>
        </p:nvSpPr>
        <p:spPr>
          <a:xfrm>
            <a:off x="3789661" y="175508"/>
            <a:ext cx="1564678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/>
            <a:r>
              <a:rPr lang="it-IT" sz="1050" i="1" dirty="0"/>
              <a:t>Politecnico di Torino</a:t>
            </a:r>
          </a:p>
          <a:p>
            <a:pPr marL="0" indent="0"/>
            <a:endParaRPr lang="it-IT" dirty="0"/>
          </a:p>
        </p:txBody>
      </p:sp>
      <p:sp>
        <p:nvSpPr>
          <p:cNvPr id="10" name="Google Shape;236;p33">
            <a:extLst>
              <a:ext uri="{FF2B5EF4-FFF2-40B4-BE49-F238E27FC236}">
                <a16:creationId xmlns:a16="http://schemas.microsoft.com/office/drawing/2014/main" id="{06A6E6F3-3218-8E69-DCF0-B3724094D2D7}"/>
              </a:ext>
            </a:extLst>
          </p:cNvPr>
          <p:cNvSpPr txBox="1">
            <a:spLocks/>
          </p:cNvSpPr>
          <p:nvPr/>
        </p:nvSpPr>
        <p:spPr>
          <a:xfrm>
            <a:off x="5789146" y="174553"/>
            <a:ext cx="3112741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r"/>
            <a:r>
              <a:rPr lang="it-IT" sz="1050" i="1" dirty="0"/>
              <a:t>Corso di Laurea Magistrale in Ingegneria Edile</a:t>
            </a:r>
          </a:p>
          <a:p>
            <a:pPr marL="0" indent="0"/>
            <a:endParaRPr lang="it-IT" dirty="0"/>
          </a:p>
        </p:txBody>
      </p:sp>
      <p:sp>
        <p:nvSpPr>
          <p:cNvPr id="11" name="Google Shape;236;p33">
            <a:extLst>
              <a:ext uri="{FF2B5EF4-FFF2-40B4-BE49-F238E27FC236}">
                <a16:creationId xmlns:a16="http://schemas.microsoft.com/office/drawing/2014/main" id="{5409F223-BBC4-B04D-F0D4-DC36F703EA91}"/>
              </a:ext>
            </a:extLst>
          </p:cNvPr>
          <p:cNvSpPr txBox="1">
            <a:spLocks/>
          </p:cNvSpPr>
          <p:nvPr/>
        </p:nvSpPr>
        <p:spPr>
          <a:xfrm>
            <a:off x="7649457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r"/>
            <a:r>
              <a:rPr lang="it-IT" sz="1050" i="1" dirty="0"/>
              <a:t>16</a:t>
            </a:r>
          </a:p>
          <a:p>
            <a:pPr marL="0" indent="0"/>
            <a:endParaRPr lang="it-IT" dirty="0"/>
          </a:p>
        </p:txBody>
      </p:sp>
      <p:sp>
        <p:nvSpPr>
          <p:cNvPr id="16" name="Google Shape;393;p42">
            <a:extLst>
              <a:ext uri="{FF2B5EF4-FFF2-40B4-BE49-F238E27FC236}">
                <a16:creationId xmlns:a16="http://schemas.microsoft.com/office/drawing/2014/main" id="{F7522831-1D98-25EE-0122-416E850E4F31}"/>
              </a:ext>
            </a:extLst>
          </p:cNvPr>
          <p:cNvSpPr txBox="1">
            <a:spLocks/>
          </p:cNvSpPr>
          <p:nvPr/>
        </p:nvSpPr>
        <p:spPr>
          <a:xfrm>
            <a:off x="720000" y="613509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it-IT" sz="3500" dirty="0">
                <a:solidFill>
                  <a:schemeClr val="dk1"/>
                </a:solidFill>
                <a:latin typeface="Albert Sans SemiBold"/>
                <a:sym typeface="Albert Sans SemiBold"/>
              </a:rPr>
              <a:t>I punteggi</a:t>
            </a:r>
          </a:p>
        </p:txBody>
      </p:sp>
      <p:sp>
        <p:nvSpPr>
          <p:cNvPr id="2" name="Google Shape;470;p46">
            <a:extLst>
              <a:ext uri="{FF2B5EF4-FFF2-40B4-BE49-F238E27FC236}">
                <a16:creationId xmlns:a16="http://schemas.microsoft.com/office/drawing/2014/main" id="{ABAE9C02-58FE-4ED1-0F56-5E1C5D6493A1}"/>
              </a:ext>
            </a:extLst>
          </p:cNvPr>
          <p:cNvSpPr/>
          <p:nvPr/>
        </p:nvSpPr>
        <p:spPr>
          <a:xfrm>
            <a:off x="1770085" y="2521432"/>
            <a:ext cx="737400" cy="7374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" name="Google Shape;471;p46">
            <a:extLst>
              <a:ext uri="{FF2B5EF4-FFF2-40B4-BE49-F238E27FC236}">
                <a16:creationId xmlns:a16="http://schemas.microsoft.com/office/drawing/2014/main" id="{B2BAC3DF-A81A-7179-31FB-51DB6F61B608}"/>
              </a:ext>
            </a:extLst>
          </p:cNvPr>
          <p:cNvSpPr/>
          <p:nvPr/>
        </p:nvSpPr>
        <p:spPr>
          <a:xfrm>
            <a:off x="1770085" y="3684882"/>
            <a:ext cx="737400" cy="7374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" name="Google Shape;472;p46">
            <a:extLst>
              <a:ext uri="{FF2B5EF4-FFF2-40B4-BE49-F238E27FC236}">
                <a16:creationId xmlns:a16="http://schemas.microsoft.com/office/drawing/2014/main" id="{9A8C69DA-9F2B-D74E-8EDD-F3BCD82BA759}"/>
              </a:ext>
            </a:extLst>
          </p:cNvPr>
          <p:cNvSpPr/>
          <p:nvPr/>
        </p:nvSpPr>
        <p:spPr>
          <a:xfrm>
            <a:off x="1770085" y="1390257"/>
            <a:ext cx="737400" cy="7374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" name="Google Shape;473;p46">
            <a:extLst>
              <a:ext uri="{FF2B5EF4-FFF2-40B4-BE49-F238E27FC236}">
                <a16:creationId xmlns:a16="http://schemas.microsoft.com/office/drawing/2014/main" id="{4D682DC2-7A5D-EAAD-0FBF-056A1C032C35}"/>
              </a:ext>
            </a:extLst>
          </p:cNvPr>
          <p:cNvSpPr txBox="1">
            <a:spLocks/>
          </p:cNvSpPr>
          <p:nvPr/>
        </p:nvSpPr>
        <p:spPr>
          <a:xfrm>
            <a:off x="2530987" y="1557111"/>
            <a:ext cx="2310737" cy="401693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it-IT" dirty="0">
                <a:solidFill>
                  <a:schemeClr val="dk1"/>
                </a:solidFill>
                <a:latin typeface="Albert Sans Medium"/>
                <a:sym typeface="Albert Sans Medium"/>
              </a:rPr>
              <a:t>Durata presunta dei lavori</a:t>
            </a:r>
          </a:p>
        </p:txBody>
      </p:sp>
      <p:cxnSp>
        <p:nvCxnSpPr>
          <p:cNvPr id="17" name="Google Shape;480;p46">
            <a:extLst>
              <a:ext uri="{FF2B5EF4-FFF2-40B4-BE49-F238E27FC236}">
                <a16:creationId xmlns:a16="http://schemas.microsoft.com/office/drawing/2014/main" id="{1FCC9CFC-22F8-9DA9-B036-FF053448546A}"/>
              </a:ext>
            </a:extLst>
          </p:cNvPr>
          <p:cNvCxnSpPr/>
          <p:nvPr/>
        </p:nvCxnSpPr>
        <p:spPr>
          <a:xfrm>
            <a:off x="-512615" y="1765469"/>
            <a:ext cx="18324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" name="Google Shape;481;p46">
            <a:extLst>
              <a:ext uri="{FF2B5EF4-FFF2-40B4-BE49-F238E27FC236}">
                <a16:creationId xmlns:a16="http://schemas.microsoft.com/office/drawing/2014/main" id="{0DD49730-06D5-34D5-22FE-BE496386CEFE}"/>
              </a:ext>
            </a:extLst>
          </p:cNvPr>
          <p:cNvCxnSpPr/>
          <p:nvPr/>
        </p:nvCxnSpPr>
        <p:spPr>
          <a:xfrm>
            <a:off x="-512615" y="2906282"/>
            <a:ext cx="18324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9" name="Google Shape;482;p46">
            <a:extLst>
              <a:ext uri="{FF2B5EF4-FFF2-40B4-BE49-F238E27FC236}">
                <a16:creationId xmlns:a16="http://schemas.microsoft.com/office/drawing/2014/main" id="{4B68AF3B-5EA7-B87B-1A2A-7CF59CA1C814}"/>
              </a:ext>
            </a:extLst>
          </p:cNvPr>
          <p:cNvCxnSpPr/>
          <p:nvPr/>
        </p:nvCxnSpPr>
        <p:spPr>
          <a:xfrm>
            <a:off x="-512615" y="4053582"/>
            <a:ext cx="18324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0" name="Google Shape;483;p46">
            <a:extLst>
              <a:ext uri="{FF2B5EF4-FFF2-40B4-BE49-F238E27FC236}">
                <a16:creationId xmlns:a16="http://schemas.microsoft.com/office/drawing/2014/main" id="{CDB22F31-E745-7243-D78F-81A0D5D73A34}"/>
              </a:ext>
            </a:extLst>
          </p:cNvPr>
          <p:cNvSpPr/>
          <p:nvPr/>
        </p:nvSpPr>
        <p:spPr>
          <a:xfrm>
            <a:off x="1319784" y="1678764"/>
            <a:ext cx="173400" cy="173400"/>
          </a:xfrm>
          <a:prstGeom prst="plaque">
            <a:avLst>
              <a:gd name="adj" fmla="val 50000"/>
            </a:avLst>
          </a:prstGeom>
          <a:solidFill>
            <a:schemeClr val="dk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" name="Google Shape;484;p46">
            <a:extLst>
              <a:ext uri="{FF2B5EF4-FFF2-40B4-BE49-F238E27FC236}">
                <a16:creationId xmlns:a16="http://schemas.microsoft.com/office/drawing/2014/main" id="{E4BCF618-326A-C0EB-12A9-E5489B28ACD9}"/>
              </a:ext>
            </a:extLst>
          </p:cNvPr>
          <p:cNvSpPr/>
          <p:nvPr/>
        </p:nvSpPr>
        <p:spPr>
          <a:xfrm>
            <a:off x="1319784" y="2819601"/>
            <a:ext cx="173400" cy="173400"/>
          </a:xfrm>
          <a:prstGeom prst="plaque">
            <a:avLst>
              <a:gd name="adj" fmla="val 50000"/>
            </a:avLst>
          </a:prstGeom>
          <a:solidFill>
            <a:schemeClr val="dk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485;p46">
            <a:extLst>
              <a:ext uri="{FF2B5EF4-FFF2-40B4-BE49-F238E27FC236}">
                <a16:creationId xmlns:a16="http://schemas.microsoft.com/office/drawing/2014/main" id="{7B1E61FA-99A2-9870-5C0C-7715558B617F}"/>
              </a:ext>
            </a:extLst>
          </p:cNvPr>
          <p:cNvSpPr/>
          <p:nvPr/>
        </p:nvSpPr>
        <p:spPr>
          <a:xfrm>
            <a:off x="1319784" y="3966901"/>
            <a:ext cx="173400" cy="173400"/>
          </a:xfrm>
          <a:prstGeom prst="plaque">
            <a:avLst>
              <a:gd name="adj" fmla="val 50000"/>
            </a:avLst>
          </a:prstGeom>
          <a:solidFill>
            <a:schemeClr val="dk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254;p35">
            <a:extLst>
              <a:ext uri="{FF2B5EF4-FFF2-40B4-BE49-F238E27FC236}">
                <a16:creationId xmlns:a16="http://schemas.microsoft.com/office/drawing/2014/main" id="{733962D2-FE3A-8EB8-53D4-76986BDDC7DD}"/>
              </a:ext>
            </a:extLst>
          </p:cNvPr>
          <p:cNvSpPr txBox="1">
            <a:spLocks/>
          </p:cNvSpPr>
          <p:nvPr/>
        </p:nvSpPr>
        <p:spPr>
          <a:xfrm>
            <a:off x="1770085" y="1450582"/>
            <a:ext cx="737400" cy="593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" sz="2400" b="1" dirty="0">
                <a:solidFill>
                  <a:schemeClr val="dk1"/>
                </a:solidFill>
                <a:latin typeface="Albert Sans SemiBold"/>
                <a:sym typeface="Albert Sans SemiBold"/>
              </a:rPr>
              <a:t>30%</a:t>
            </a:r>
          </a:p>
        </p:txBody>
      </p:sp>
      <p:sp>
        <p:nvSpPr>
          <p:cNvPr id="39" name="Google Shape;473;p46">
            <a:extLst>
              <a:ext uri="{FF2B5EF4-FFF2-40B4-BE49-F238E27FC236}">
                <a16:creationId xmlns:a16="http://schemas.microsoft.com/office/drawing/2014/main" id="{E334212D-865C-A080-32BB-7D358D582F16}"/>
              </a:ext>
            </a:extLst>
          </p:cNvPr>
          <p:cNvSpPr txBox="1">
            <a:spLocks/>
          </p:cNvSpPr>
          <p:nvPr/>
        </p:nvSpPr>
        <p:spPr>
          <a:xfrm>
            <a:off x="2530987" y="2686086"/>
            <a:ext cx="2310737" cy="401693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it-IT" dirty="0">
                <a:solidFill>
                  <a:schemeClr val="dk1"/>
                </a:solidFill>
                <a:latin typeface="Albert Sans Medium"/>
                <a:sym typeface="Albert Sans Medium"/>
              </a:rPr>
              <a:t>Ammontare dei lavori</a:t>
            </a:r>
          </a:p>
        </p:txBody>
      </p:sp>
      <p:sp>
        <p:nvSpPr>
          <p:cNvPr id="40" name="Google Shape;254;p35">
            <a:extLst>
              <a:ext uri="{FF2B5EF4-FFF2-40B4-BE49-F238E27FC236}">
                <a16:creationId xmlns:a16="http://schemas.microsoft.com/office/drawing/2014/main" id="{CD92D979-AC99-08B9-6D77-E427E97B13F6}"/>
              </a:ext>
            </a:extLst>
          </p:cNvPr>
          <p:cNvSpPr txBox="1">
            <a:spLocks/>
          </p:cNvSpPr>
          <p:nvPr/>
        </p:nvSpPr>
        <p:spPr>
          <a:xfrm>
            <a:off x="1781836" y="2591297"/>
            <a:ext cx="737400" cy="593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" sz="2400" b="1" dirty="0">
                <a:solidFill>
                  <a:schemeClr val="dk1"/>
                </a:solidFill>
                <a:latin typeface="Albert Sans SemiBold"/>
                <a:sym typeface="Albert Sans SemiBold"/>
              </a:rPr>
              <a:t>20%</a:t>
            </a:r>
          </a:p>
        </p:txBody>
      </p:sp>
      <p:sp>
        <p:nvSpPr>
          <p:cNvPr id="41" name="Google Shape;473;p46">
            <a:extLst>
              <a:ext uri="{FF2B5EF4-FFF2-40B4-BE49-F238E27FC236}">
                <a16:creationId xmlns:a16="http://schemas.microsoft.com/office/drawing/2014/main" id="{B421627B-6AC6-3398-E072-3551A0A8CD48}"/>
              </a:ext>
            </a:extLst>
          </p:cNvPr>
          <p:cNvSpPr txBox="1">
            <a:spLocks/>
          </p:cNvSpPr>
          <p:nvPr/>
        </p:nvSpPr>
        <p:spPr>
          <a:xfrm>
            <a:off x="2530987" y="3852735"/>
            <a:ext cx="2310737" cy="401693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it-IT" dirty="0">
                <a:solidFill>
                  <a:schemeClr val="dk1"/>
                </a:solidFill>
                <a:latin typeface="Albert Sans Medium"/>
                <a:sym typeface="Albert Sans Medium"/>
              </a:rPr>
              <a:t>Categoria dell’opera</a:t>
            </a:r>
          </a:p>
        </p:txBody>
      </p:sp>
      <p:sp>
        <p:nvSpPr>
          <p:cNvPr id="42" name="Google Shape;254;p35">
            <a:extLst>
              <a:ext uri="{FF2B5EF4-FFF2-40B4-BE49-F238E27FC236}">
                <a16:creationId xmlns:a16="http://schemas.microsoft.com/office/drawing/2014/main" id="{9D339E98-82FC-3148-2AF5-0F783D19B4E6}"/>
              </a:ext>
            </a:extLst>
          </p:cNvPr>
          <p:cNvSpPr txBox="1">
            <a:spLocks/>
          </p:cNvSpPr>
          <p:nvPr/>
        </p:nvSpPr>
        <p:spPr>
          <a:xfrm>
            <a:off x="1781836" y="3757946"/>
            <a:ext cx="737400" cy="593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" sz="2400" b="1" dirty="0">
                <a:solidFill>
                  <a:schemeClr val="dk1"/>
                </a:solidFill>
                <a:latin typeface="Albert Sans SemiBold"/>
                <a:sym typeface="Albert Sans SemiBold"/>
              </a:rPr>
              <a:t>5%</a:t>
            </a:r>
          </a:p>
        </p:txBody>
      </p:sp>
      <p:sp>
        <p:nvSpPr>
          <p:cNvPr id="43" name="Google Shape;470;p46">
            <a:extLst>
              <a:ext uri="{FF2B5EF4-FFF2-40B4-BE49-F238E27FC236}">
                <a16:creationId xmlns:a16="http://schemas.microsoft.com/office/drawing/2014/main" id="{8BE0114A-9A7F-1C02-C506-D270077C7AD1}"/>
              </a:ext>
            </a:extLst>
          </p:cNvPr>
          <p:cNvSpPr/>
          <p:nvPr/>
        </p:nvSpPr>
        <p:spPr>
          <a:xfrm>
            <a:off x="6689213" y="3125520"/>
            <a:ext cx="737400" cy="7374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" name="Google Shape;472;p46">
            <a:extLst>
              <a:ext uri="{FF2B5EF4-FFF2-40B4-BE49-F238E27FC236}">
                <a16:creationId xmlns:a16="http://schemas.microsoft.com/office/drawing/2014/main" id="{C9C450C9-21EF-6C65-BB2B-2D3EEB18516A}"/>
              </a:ext>
            </a:extLst>
          </p:cNvPr>
          <p:cNvSpPr/>
          <p:nvPr/>
        </p:nvSpPr>
        <p:spPr>
          <a:xfrm>
            <a:off x="6689213" y="1957655"/>
            <a:ext cx="737400" cy="7374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46" name="Google Shape;480;p46">
            <a:extLst>
              <a:ext uri="{FF2B5EF4-FFF2-40B4-BE49-F238E27FC236}">
                <a16:creationId xmlns:a16="http://schemas.microsoft.com/office/drawing/2014/main" id="{4E7D2A72-8EB2-E43B-E400-3F009CDD507E}"/>
              </a:ext>
            </a:extLst>
          </p:cNvPr>
          <p:cNvCxnSpPr>
            <a:cxnSpLocks/>
          </p:cNvCxnSpPr>
          <p:nvPr/>
        </p:nvCxnSpPr>
        <p:spPr>
          <a:xfrm>
            <a:off x="7924859" y="2313272"/>
            <a:ext cx="18324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2" name="Google Shape;481;p46">
            <a:extLst>
              <a:ext uri="{FF2B5EF4-FFF2-40B4-BE49-F238E27FC236}">
                <a16:creationId xmlns:a16="http://schemas.microsoft.com/office/drawing/2014/main" id="{7D4240FC-7A2A-F58E-BEBC-1B8DDF19C9A4}"/>
              </a:ext>
            </a:extLst>
          </p:cNvPr>
          <p:cNvCxnSpPr>
            <a:cxnSpLocks/>
          </p:cNvCxnSpPr>
          <p:nvPr/>
        </p:nvCxnSpPr>
        <p:spPr>
          <a:xfrm>
            <a:off x="7924859" y="3454085"/>
            <a:ext cx="18324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4" name="Google Shape;483;p46">
            <a:extLst>
              <a:ext uri="{FF2B5EF4-FFF2-40B4-BE49-F238E27FC236}">
                <a16:creationId xmlns:a16="http://schemas.microsoft.com/office/drawing/2014/main" id="{2FBA3EE4-65E2-96EB-6017-0DF0409861B8}"/>
              </a:ext>
            </a:extLst>
          </p:cNvPr>
          <p:cNvSpPr/>
          <p:nvPr/>
        </p:nvSpPr>
        <p:spPr>
          <a:xfrm>
            <a:off x="7751459" y="2226572"/>
            <a:ext cx="173400" cy="173400"/>
          </a:xfrm>
          <a:prstGeom prst="plaque">
            <a:avLst>
              <a:gd name="adj" fmla="val 50000"/>
            </a:avLst>
          </a:prstGeom>
          <a:solidFill>
            <a:schemeClr val="dk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484;p46">
            <a:extLst>
              <a:ext uri="{FF2B5EF4-FFF2-40B4-BE49-F238E27FC236}">
                <a16:creationId xmlns:a16="http://schemas.microsoft.com/office/drawing/2014/main" id="{1961A386-6080-4B8F-C7D6-718530FC2AAE}"/>
              </a:ext>
            </a:extLst>
          </p:cNvPr>
          <p:cNvSpPr/>
          <p:nvPr/>
        </p:nvSpPr>
        <p:spPr>
          <a:xfrm>
            <a:off x="7751459" y="3367385"/>
            <a:ext cx="173400" cy="173400"/>
          </a:xfrm>
          <a:prstGeom prst="plaque">
            <a:avLst>
              <a:gd name="adj" fmla="val 50000"/>
            </a:avLst>
          </a:prstGeom>
          <a:solidFill>
            <a:schemeClr val="dk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254;p35">
            <a:extLst>
              <a:ext uri="{FF2B5EF4-FFF2-40B4-BE49-F238E27FC236}">
                <a16:creationId xmlns:a16="http://schemas.microsoft.com/office/drawing/2014/main" id="{10FEDA28-B7B1-245A-44C5-DF4705CA7782}"/>
              </a:ext>
            </a:extLst>
          </p:cNvPr>
          <p:cNvSpPr txBox="1">
            <a:spLocks/>
          </p:cNvSpPr>
          <p:nvPr/>
        </p:nvSpPr>
        <p:spPr>
          <a:xfrm>
            <a:off x="6689213" y="2017980"/>
            <a:ext cx="737400" cy="593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" sz="2400" b="1" dirty="0">
                <a:solidFill>
                  <a:schemeClr val="dk1"/>
                </a:solidFill>
                <a:latin typeface="Albert Sans SemiBold"/>
                <a:sym typeface="Albert Sans SemiBold"/>
              </a:rPr>
              <a:t>30%</a:t>
            </a:r>
          </a:p>
        </p:txBody>
      </p:sp>
      <p:sp>
        <p:nvSpPr>
          <p:cNvPr id="58" name="Google Shape;254;p35">
            <a:extLst>
              <a:ext uri="{FF2B5EF4-FFF2-40B4-BE49-F238E27FC236}">
                <a16:creationId xmlns:a16="http://schemas.microsoft.com/office/drawing/2014/main" id="{6B724B70-EF3D-AA1D-05BE-915442D510FD}"/>
              </a:ext>
            </a:extLst>
          </p:cNvPr>
          <p:cNvSpPr txBox="1">
            <a:spLocks/>
          </p:cNvSpPr>
          <p:nvPr/>
        </p:nvSpPr>
        <p:spPr>
          <a:xfrm>
            <a:off x="6700964" y="3195385"/>
            <a:ext cx="737400" cy="593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" sz="2400" b="1" dirty="0">
                <a:solidFill>
                  <a:schemeClr val="dk1"/>
                </a:solidFill>
                <a:latin typeface="Albert Sans SemiBold"/>
                <a:sym typeface="Albert Sans SemiBold"/>
              </a:rPr>
              <a:t>15%</a:t>
            </a:r>
          </a:p>
        </p:txBody>
      </p:sp>
      <p:sp>
        <p:nvSpPr>
          <p:cNvPr id="62" name="Google Shape;473;p46">
            <a:extLst>
              <a:ext uri="{FF2B5EF4-FFF2-40B4-BE49-F238E27FC236}">
                <a16:creationId xmlns:a16="http://schemas.microsoft.com/office/drawing/2014/main" id="{A500C7F2-A56D-F473-2F94-A696FDC438BF}"/>
              </a:ext>
            </a:extLst>
          </p:cNvPr>
          <p:cNvSpPr txBox="1">
            <a:spLocks/>
          </p:cNvSpPr>
          <p:nvPr/>
        </p:nvSpPr>
        <p:spPr>
          <a:xfrm>
            <a:off x="4366725" y="2090547"/>
            <a:ext cx="2310737" cy="401693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it-IT" dirty="0">
                <a:solidFill>
                  <a:schemeClr val="dk1"/>
                </a:solidFill>
                <a:latin typeface="Albert Sans Medium"/>
                <a:sym typeface="Albert Sans Medium"/>
              </a:rPr>
              <a:t>Numero previsto di imprese</a:t>
            </a:r>
          </a:p>
        </p:txBody>
      </p:sp>
      <p:sp>
        <p:nvSpPr>
          <p:cNvPr id="63" name="Google Shape;473;p46">
            <a:extLst>
              <a:ext uri="{FF2B5EF4-FFF2-40B4-BE49-F238E27FC236}">
                <a16:creationId xmlns:a16="http://schemas.microsoft.com/office/drawing/2014/main" id="{C4401B7E-B0E9-FE01-11BD-2C258762A409}"/>
              </a:ext>
            </a:extLst>
          </p:cNvPr>
          <p:cNvSpPr txBox="1">
            <a:spLocks/>
          </p:cNvSpPr>
          <p:nvPr/>
        </p:nvSpPr>
        <p:spPr>
          <a:xfrm>
            <a:off x="4354974" y="3291238"/>
            <a:ext cx="2310737" cy="401693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it-IT" dirty="0">
                <a:solidFill>
                  <a:schemeClr val="dk1"/>
                </a:solidFill>
                <a:latin typeface="Albert Sans Medium"/>
                <a:sym typeface="Albert Sans Medium"/>
              </a:rPr>
              <a:t>Natura dell’opera</a:t>
            </a:r>
          </a:p>
        </p:txBody>
      </p:sp>
    </p:spTree>
    <p:extLst>
      <p:ext uri="{BB962C8B-B14F-4D97-AF65-F5344CB8AC3E}">
        <p14:creationId xmlns:p14="http://schemas.microsoft.com/office/powerpoint/2010/main" val="14226905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688195-4181-F7EB-9C38-7A66FE30C3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236;p33">
            <a:extLst>
              <a:ext uri="{FF2B5EF4-FFF2-40B4-BE49-F238E27FC236}">
                <a16:creationId xmlns:a16="http://schemas.microsoft.com/office/drawing/2014/main" id="{F783FAB5-57BA-FC9B-E7D1-EEA9DD261CC1}"/>
              </a:ext>
            </a:extLst>
          </p:cNvPr>
          <p:cNvSpPr txBox="1">
            <a:spLocks/>
          </p:cNvSpPr>
          <p:nvPr/>
        </p:nvSpPr>
        <p:spPr>
          <a:xfrm>
            <a:off x="3945785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/>
            <a:r>
              <a:rPr lang="it-IT" sz="1050" i="1" dirty="0"/>
              <a:t>Lorenza Patrone</a:t>
            </a:r>
          </a:p>
          <a:p>
            <a:pPr marL="0" indent="0"/>
            <a:endParaRPr lang="it-IT" dirty="0"/>
          </a:p>
        </p:txBody>
      </p:sp>
      <p:sp>
        <p:nvSpPr>
          <p:cNvPr id="6" name="Google Shape;236;p33">
            <a:extLst>
              <a:ext uri="{FF2B5EF4-FFF2-40B4-BE49-F238E27FC236}">
                <a16:creationId xmlns:a16="http://schemas.microsoft.com/office/drawing/2014/main" id="{45DB100E-DA37-CA6D-B681-6E48CB8CE215}"/>
              </a:ext>
            </a:extLst>
          </p:cNvPr>
          <p:cNvSpPr txBox="1">
            <a:spLocks/>
          </p:cNvSpPr>
          <p:nvPr/>
        </p:nvSpPr>
        <p:spPr>
          <a:xfrm>
            <a:off x="292052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l"/>
            <a:r>
              <a:rPr lang="it-IT" sz="1050" i="1" dirty="0"/>
              <a:t>2 Dicembre 2024</a:t>
            </a:r>
          </a:p>
          <a:p>
            <a:pPr marL="0" indent="0"/>
            <a:endParaRPr lang="it-IT" dirty="0"/>
          </a:p>
        </p:txBody>
      </p:sp>
      <p:sp>
        <p:nvSpPr>
          <p:cNvPr id="9" name="Google Shape;236;p33">
            <a:extLst>
              <a:ext uri="{FF2B5EF4-FFF2-40B4-BE49-F238E27FC236}">
                <a16:creationId xmlns:a16="http://schemas.microsoft.com/office/drawing/2014/main" id="{0C0A7D7E-50DA-36A1-264E-E44455FFF67B}"/>
              </a:ext>
            </a:extLst>
          </p:cNvPr>
          <p:cNvSpPr txBox="1">
            <a:spLocks/>
          </p:cNvSpPr>
          <p:nvPr/>
        </p:nvSpPr>
        <p:spPr>
          <a:xfrm>
            <a:off x="3789661" y="175508"/>
            <a:ext cx="1564678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/>
            <a:r>
              <a:rPr lang="it-IT" sz="1050" i="1" dirty="0"/>
              <a:t>Politecnico di Torino</a:t>
            </a:r>
          </a:p>
          <a:p>
            <a:pPr marL="0" indent="0"/>
            <a:endParaRPr lang="it-IT" dirty="0"/>
          </a:p>
        </p:txBody>
      </p:sp>
      <p:sp>
        <p:nvSpPr>
          <p:cNvPr id="10" name="Google Shape;236;p33">
            <a:extLst>
              <a:ext uri="{FF2B5EF4-FFF2-40B4-BE49-F238E27FC236}">
                <a16:creationId xmlns:a16="http://schemas.microsoft.com/office/drawing/2014/main" id="{11CD8494-E2FF-377B-E59C-A50271637B9E}"/>
              </a:ext>
            </a:extLst>
          </p:cNvPr>
          <p:cNvSpPr txBox="1">
            <a:spLocks/>
          </p:cNvSpPr>
          <p:nvPr/>
        </p:nvSpPr>
        <p:spPr>
          <a:xfrm>
            <a:off x="5789146" y="174553"/>
            <a:ext cx="3112741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r"/>
            <a:r>
              <a:rPr lang="it-IT" sz="1050" i="1" dirty="0"/>
              <a:t>Corso di Laurea Magistrale in Ingegneria Edile</a:t>
            </a:r>
          </a:p>
          <a:p>
            <a:pPr marL="0" indent="0"/>
            <a:endParaRPr lang="it-IT" dirty="0"/>
          </a:p>
        </p:txBody>
      </p:sp>
      <p:sp>
        <p:nvSpPr>
          <p:cNvPr id="11" name="Google Shape;236;p33">
            <a:extLst>
              <a:ext uri="{FF2B5EF4-FFF2-40B4-BE49-F238E27FC236}">
                <a16:creationId xmlns:a16="http://schemas.microsoft.com/office/drawing/2014/main" id="{6223AF4C-CA91-7E00-3E18-35D5C225994A}"/>
              </a:ext>
            </a:extLst>
          </p:cNvPr>
          <p:cNvSpPr txBox="1">
            <a:spLocks/>
          </p:cNvSpPr>
          <p:nvPr/>
        </p:nvSpPr>
        <p:spPr>
          <a:xfrm>
            <a:off x="7649457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r"/>
            <a:r>
              <a:rPr lang="it-IT" sz="1050" i="1" dirty="0"/>
              <a:t>17</a:t>
            </a:r>
          </a:p>
          <a:p>
            <a:pPr marL="0" indent="0"/>
            <a:endParaRPr lang="it-IT" dirty="0"/>
          </a:p>
        </p:txBody>
      </p:sp>
      <p:sp>
        <p:nvSpPr>
          <p:cNvPr id="16" name="Google Shape;393;p42">
            <a:extLst>
              <a:ext uri="{FF2B5EF4-FFF2-40B4-BE49-F238E27FC236}">
                <a16:creationId xmlns:a16="http://schemas.microsoft.com/office/drawing/2014/main" id="{FB214532-B15E-956E-818D-62AAA4B85676}"/>
              </a:ext>
            </a:extLst>
          </p:cNvPr>
          <p:cNvSpPr txBox="1">
            <a:spLocks/>
          </p:cNvSpPr>
          <p:nvPr/>
        </p:nvSpPr>
        <p:spPr>
          <a:xfrm>
            <a:off x="720000" y="613509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it-IT" sz="3500" dirty="0">
                <a:solidFill>
                  <a:schemeClr val="dk1"/>
                </a:solidFill>
                <a:latin typeface="Albert Sans SemiBold"/>
                <a:sym typeface="Albert Sans SemiBold"/>
              </a:rPr>
              <a:t>I punteggi</a:t>
            </a:r>
          </a:p>
        </p:txBody>
      </p:sp>
      <p:graphicFrame>
        <p:nvGraphicFramePr>
          <p:cNvPr id="47" name="Google Shape;568;p52">
            <a:extLst>
              <a:ext uri="{FF2B5EF4-FFF2-40B4-BE49-F238E27FC236}">
                <a16:creationId xmlns:a16="http://schemas.microsoft.com/office/drawing/2014/main" id="{08340F92-A5EA-0EE3-DAE8-39135571E8F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17188250"/>
              </p:ext>
            </p:extLst>
          </p:nvPr>
        </p:nvGraphicFramePr>
        <p:xfrm>
          <a:off x="1223811" y="2887996"/>
          <a:ext cx="1968310" cy="1042424"/>
        </p:xfrm>
        <a:graphic>
          <a:graphicData uri="http://schemas.openxmlformats.org/drawingml/2006/table">
            <a:tbl>
              <a:tblPr>
                <a:noFill/>
                <a:tableStyleId>{DD0DBDA5-55D5-43B1-8255-E06EEEFC2019}</a:tableStyleId>
              </a:tblPr>
              <a:tblGrid>
                <a:gridCol w="16176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0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1468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 dirty="0">
                          <a:solidFill>
                            <a:schemeClr val="dk1"/>
                          </a:solidFill>
                          <a:latin typeface="Albert Sans Medium"/>
                          <a:ea typeface="Albert Sans Medium"/>
                          <a:cs typeface="Albert Sans Medium"/>
                          <a:sym typeface="Albert Sans Medium"/>
                        </a:rPr>
                        <a:t>Durata presunta dei lavori</a:t>
                      </a:r>
                      <a:endParaRPr sz="1000" dirty="0">
                        <a:solidFill>
                          <a:schemeClr val="dk1"/>
                        </a:solidFill>
                        <a:latin typeface="Albert Sans Medium"/>
                        <a:ea typeface="Albert Sans Medium"/>
                        <a:cs typeface="Albert Sans Medium"/>
                        <a:sym typeface="Albert Sans Medium"/>
                      </a:endParaRPr>
                    </a:p>
                  </a:txBody>
                  <a:tcPr marL="45775" marR="45775" marT="34334" marB="34334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  <a:tabLst/>
                        <a:defRPr/>
                      </a:pPr>
                      <a:endParaRPr lang="it-IT" sz="1000" dirty="0">
                        <a:solidFill>
                          <a:schemeClr val="dk1"/>
                        </a:solidFill>
                        <a:latin typeface="Albert Sans Medium"/>
                        <a:ea typeface="Albert Sans Medium"/>
                        <a:cs typeface="Albert Sans Medium"/>
                        <a:sym typeface="Albert Sans Medium"/>
                      </a:endParaRPr>
                    </a:p>
                  </a:txBody>
                  <a:tcPr marL="45775" marR="45775" marT="34334" marB="34334" anchor="ctr">
                    <a:lnL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2BB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0086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60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≤30</a:t>
                      </a:r>
                      <a:endParaRPr sz="60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60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</a:t>
                      </a:r>
                      <a:endParaRPr sz="60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977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600" b="1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31 - 90</a:t>
                      </a:r>
                      <a:endParaRPr sz="600" b="1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600" b="1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3</a:t>
                      </a:r>
                      <a:endParaRPr sz="600" b="1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8646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600" b="1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91 - 180</a:t>
                      </a:r>
                      <a:endParaRPr sz="600" b="1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600" b="1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4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8646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60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181 - 364</a:t>
                      </a:r>
                      <a:endParaRPr sz="60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60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1</a:t>
                      </a:r>
                      <a:endParaRPr sz="60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4208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60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≥365</a:t>
                      </a:r>
                      <a:endParaRPr sz="60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60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</a:t>
                      </a:r>
                      <a:endParaRPr sz="60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48" name="Google Shape;568;p52">
            <a:extLst>
              <a:ext uri="{FF2B5EF4-FFF2-40B4-BE49-F238E27FC236}">
                <a16:creationId xmlns:a16="http://schemas.microsoft.com/office/drawing/2014/main" id="{BA463A21-9FB4-73CD-A824-6ED09385A49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2826184"/>
              </p:ext>
            </p:extLst>
          </p:nvPr>
        </p:nvGraphicFramePr>
        <p:xfrm>
          <a:off x="2357912" y="1712257"/>
          <a:ext cx="1948092" cy="873778"/>
        </p:xfrm>
        <a:graphic>
          <a:graphicData uri="http://schemas.openxmlformats.org/drawingml/2006/table">
            <a:tbl>
              <a:tblPr>
                <a:noFill/>
                <a:tableStyleId>{DD0DBDA5-55D5-43B1-8255-E06EEEFC2019}</a:tableStyleId>
              </a:tblPr>
              <a:tblGrid>
                <a:gridCol w="16176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04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1468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 dirty="0">
                          <a:solidFill>
                            <a:schemeClr val="dk1"/>
                          </a:solidFill>
                          <a:latin typeface="Albert Sans Medium"/>
                          <a:ea typeface="Albert Sans Medium"/>
                          <a:cs typeface="Albert Sans Medium"/>
                          <a:sym typeface="Albert Sans Medium"/>
                        </a:rPr>
                        <a:t>Numero previsto di imprese</a:t>
                      </a:r>
                      <a:endParaRPr sz="1000" dirty="0">
                        <a:solidFill>
                          <a:schemeClr val="dk1"/>
                        </a:solidFill>
                        <a:latin typeface="Albert Sans Medium"/>
                        <a:ea typeface="Albert Sans Medium"/>
                        <a:cs typeface="Albert Sans Medium"/>
                        <a:sym typeface="Albert Sans Medium"/>
                      </a:endParaRPr>
                    </a:p>
                  </a:txBody>
                  <a:tcPr marL="45775" marR="45775" marT="34334" marB="34334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dirty="0">
                        <a:solidFill>
                          <a:schemeClr val="dk1"/>
                        </a:solidFill>
                        <a:latin typeface="Albert Sans Medium"/>
                        <a:ea typeface="Albert Sans Medium"/>
                        <a:cs typeface="Albert Sans Medium"/>
                        <a:sym typeface="Albert Sans Medium"/>
                      </a:endParaRPr>
                    </a:p>
                  </a:txBody>
                  <a:tcPr marL="45775" marR="45775" marT="34334" marB="34334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2BB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0086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60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1</a:t>
                      </a:r>
                      <a:endParaRPr sz="60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60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3</a:t>
                      </a:r>
                      <a:endParaRPr sz="60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977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6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2 - 5</a:t>
                      </a:r>
                      <a:endParaRPr sz="6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6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</a:t>
                      </a:r>
                      <a:endParaRPr sz="6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8646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600" b="1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6 - 10</a:t>
                      </a:r>
                      <a:endParaRPr sz="600" b="1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600" b="1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4</a:t>
                      </a:r>
                      <a:endParaRPr sz="600" b="1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4208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60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≥11</a:t>
                      </a:r>
                      <a:endParaRPr sz="60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60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</a:t>
                      </a:r>
                      <a:endParaRPr sz="60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49" name="Google Shape;568;p52">
            <a:extLst>
              <a:ext uri="{FF2B5EF4-FFF2-40B4-BE49-F238E27FC236}">
                <a16:creationId xmlns:a16="http://schemas.microsoft.com/office/drawing/2014/main" id="{DFC8E72A-9A21-CFE5-7AC1-BE9904E8770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99823368"/>
              </p:ext>
            </p:extLst>
          </p:nvPr>
        </p:nvGraphicFramePr>
        <p:xfrm>
          <a:off x="4837998" y="1707334"/>
          <a:ext cx="1968310" cy="873778"/>
        </p:xfrm>
        <a:graphic>
          <a:graphicData uri="http://schemas.openxmlformats.org/drawingml/2006/table">
            <a:tbl>
              <a:tblPr>
                <a:noFill/>
                <a:tableStyleId>{DD0DBDA5-55D5-43B1-8255-E06EEEFC2019}</a:tableStyleId>
              </a:tblPr>
              <a:tblGrid>
                <a:gridCol w="16176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0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1468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 dirty="0">
                          <a:solidFill>
                            <a:schemeClr val="dk1"/>
                          </a:solidFill>
                          <a:latin typeface="Albert Sans Medium"/>
                          <a:ea typeface="Albert Sans Medium"/>
                          <a:cs typeface="Albert Sans Medium"/>
                          <a:sym typeface="Albert Sans Medium"/>
                        </a:rPr>
                        <a:t>Ammontare dei lavori</a:t>
                      </a:r>
                      <a:endParaRPr sz="1000" dirty="0">
                        <a:solidFill>
                          <a:schemeClr val="dk1"/>
                        </a:solidFill>
                        <a:latin typeface="Albert Sans Medium"/>
                        <a:ea typeface="Albert Sans Medium"/>
                        <a:cs typeface="Albert Sans Medium"/>
                        <a:sym typeface="Albert Sans Medium"/>
                      </a:endParaRPr>
                    </a:p>
                  </a:txBody>
                  <a:tcPr marL="45775" marR="45775" marT="34334" marB="34334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  <a:tabLst/>
                        <a:defRPr/>
                      </a:pPr>
                      <a:endParaRPr lang="it-IT" sz="1000" dirty="0">
                        <a:solidFill>
                          <a:schemeClr val="dk1"/>
                        </a:solidFill>
                        <a:latin typeface="Albert Sans Medium"/>
                        <a:ea typeface="Albert Sans Medium"/>
                        <a:cs typeface="Albert Sans Medium"/>
                        <a:sym typeface="Albert Sans Medium"/>
                      </a:endParaRPr>
                    </a:p>
                  </a:txBody>
                  <a:tcPr marL="45775" marR="45775" marT="34334" marB="34334" anchor="ctr">
                    <a:lnL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2BB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0086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60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≤150.000</a:t>
                      </a:r>
                      <a:endParaRPr sz="60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60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</a:t>
                      </a:r>
                      <a:endParaRPr sz="60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977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600" b="1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150.001 – 500.000</a:t>
                      </a:r>
                      <a:endParaRPr sz="600" b="1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600" b="1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4</a:t>
                      </a:r>
                      <a:endParaRPr sz="600" b="1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8646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600" b="1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500.001 – 1.000.000</a:t>
                      </a:r>
                      <a:endParaRPr sz="600" b="1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600" b="1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1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4208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60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≥1.000.001</a:t>
                      </a:r>
                      <a:endParaRPr sz="60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60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3</a:t>
                      </a:r>
                      <a:endParaRPr sz="60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50" name="Google Shape;568;p52">
            <a:extLst>
              <a:ext uri="{FF2B5EF4-FFF2-40B4-BE49-F238E27FC236}">
                <a16:creationId xmlns:a16="http://schemas.microsoft.com/office/drawing/2014/main" id="{C26E24A4-CE32-C8AA-A056-F560DBD5766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91324552"/>
              </p:ext>
            </p:extLst>
          </p:nvPr>
        </p:nvGraphicFramePr>
        <p:xfrm>
          <a:off x="3597954" y="2887996"/>
          <a:ext cx="1948092" cy="1061096"/>
        </p:xfrm>
        <a:graphic>
          <a:graphicData uri="http://schemas.openxmlformats.org/drawingml/2006/table">
            <a:tbl>
              <a:tblPr>
                <a:noFill/>
                <a:tableStyleId>{DD0DBDA5-55D5-43B1-8255-E06EEEFC2019}</a:tableStyleId>
              </a:tblPr>
              <a:tblGrid>
                <a:gridCol w="16176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04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1468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 dirty="0">
                          <a:solidFill>
                            <a:schemeClr val="dk1"/>
                          </a:solidFill>
                          <a:latin typeface="Albert Sans Medium"/>
                          <a:ea typeface="Albert Sans Medium"/>
                          <a:cs typeface="Albert Sans Medium"/>
                          <a:sym typeface="Albert Sans Medium"/>
                        </a:rPr>
                        <a:t>Natura dell’opera</a:t>
                      </a:r>
                      <a:endParaRPr sz="1000" dirty="0">
                        <a:solidFill>
                          <a:schemeClr val="dk1"/>
                        </a:solidFill>
                        <a:latin typeface="Albert Sans Medium"/>
                        <a:ea typeface="Albert Sans Medium"/>
                        <a:cs typeface="Albert Sans Medium"/>
                        <a:sym typeface="Albert Sans Medium"/>
                      </a:endParaRPr>
                    </a:p>
                  </a:txBody>
                  <a:tcPr marL="45775" marR="45775" marT="34334" marB="34334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dirty="0">
                        <a:solidFill>
                          <a:schemeClr val="dk1"/>
                        </a:solidFill>
                        <a:latin typeface="Albert Sans Medium"/>
                        <a:ea typeface="Albert Sans Medium"/>
                        <a:cs typeface="Albert Sans Medium"/>
                        <a:sym typeface="Albert Sans Medium"/>
                      </a:endParaRPr>
                    </a:p>
                  </a:txBody>
                  <a:tcPr marL="45775" marR="45775" marT="34334" marB="34334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2BB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0086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600" b="1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Acquedotti e fognature</a:t>
                      </a: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600" b="1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4</a:t>
                      </a:r>
                      <a:endParaRPr sz="600" b="1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977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6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Edilizia civile o produttiva, compresi impianti e forniture</a:t>
                      </a: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6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</a:t>
                      </a:r>
                      <a:endParaRPr sz="6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8646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600" b="1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Lavori in facciata, opere esterne</a:t>
                      </a: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600" b="1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3</a:t>
                      </a:r>
                      <a:endParaRPr sz="600" b="1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4208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600" b="1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Restauro e manutenzione di beni tutelati</a:t>
                      </a: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600" b="1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4</a:t>
                      </a:r>
                      <a:endParaRPr sz="600" b="1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4208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60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altro</a:t>
                      </a: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60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1</a:t>
                      </a:r>
                      <a:endParaRPr sz="60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9034557"/>
                  </a:ext>
                </a:extLst>
              </a:tr>
            </a:tbl>
          </a:graphicData>
        </a:graphic>
      </p:graphicFrame>
      <p:graphicFrame>
        <p:nvGraphicFramePr>
          <p:cNvPr id="51" name="Tabella 50">
            <a:extLst>
              <a:ext uri="{FF2B5EF4-FFF2-40B4-BE49-F238E27FC236}">
                <a16:creationId xmlns:a16="http://schemas.microsoft.com/office/drawing/2014/main" id="{924BBBBE-13FE-56CA-51DA-DD314C3D3B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0337592"/>
              </p:ext>
            </p:extLst>
          </p:nvPr>
        </p:nvGraphicFramePr>
        <p:xfrm>
          <a:off x="5951879" y="2888312"/>
          <a:ext cx="1948092" cy="1060780"/>
        </p:xfrm>
        <a:graphic>
          <a:graphicData uri="http://schemas.openxmlformats.org/drawingml/2006/table">
            <a:tbl>
              <a:tblPr>
                <a:noFill/>
                <a:tableStyleId>{DD0DBDA5-55D5-43B1-8255-E06EEEFC2019}</a:tableStyleId>
              </a:tblPr>
              <a:tblGrid>
                <a:gridCol w="1617635">
                  <a:extLst>
                    <a:ext uri="{9D8B030D-6E8A-4147-A177-3AD203B41FA5}">
                      <a16:colId xmlns:a16="http://schemas.microsoft.com/office/drawing/2014/main" val="44973100"/>
                    </a:ext>
                  </a:extLst>
                </a:gridCol>
                <a:gridCol w="330457">
                  <a:extLst>
                    <a:ext uri="{9D8B030D-6E8A-4147-A177-3AD203B41FA5}">
                      <a16:colId xmlns:a16="http://schemas.microsoft.com/office/drawing/2014/main" val="4257773453"/>
                    </a:ext>
                  </a:extLst>
                </a:gridCol>
              </a:tblGrid>
              <a:tr h="151976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 dirty="0">
                          <a:solidFill>
                            <a:schemeClr val="dk1"/>
                          </a:solidFill>
                          <a:latin typeface="Albert Sans Medium"/>
                          <a:ea typeface="Albert Sans Medium"/>
                          <a:cs typeface="Albert Sans Medium"/>
                          <a:sym typeface="Albert Sans Medium"/>
                        </a:rPr>
                        <a:t>Categoria dell’opera</a:t>
                      </a:r>
                      <a:endParaRPr sz="1000" dirty="0">
                        <a:solidFill>
                          <a:schemeClr val="dk1"/>
                        </a:solidFill>
                        <a:latin typeface="Albert Sans Medium"/>
                        <a:ea typeface="Albert Sans Medium"/>
                        <a:cs typeface="Albert Sans Medium"/>
                        <a:sym typeface="Albert Sans Medium"/>
                      </a:endParaRPr>
                    </a:p>
                  </a:txBody>
                  <a:tcPr marL="45775" marR="45775" marT="34334" marB="34334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dirty="0">
                        <a:solidFill>
                          <a:schemeClr val="dk1"/>
                        </a:solidFill>
                        <a:latin typeface="Albert Sans Medium"/>
                        <a:ea typeface="Albert Sans Medium"/>
                        <a:cs typeface="Albert Sans Medium"/>
                        <a:sym typeface="Albert Sans Medium"/>
                      </a:endParaRPr>
                    </a:p>
                  </a:txBody>
                  <a:tcPr marL="45775" marR="45775" marT="34334" marB="34334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2BB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4413005"/>
                  </a:ext>
                </a:extLst>
              </a:tr>
              <a:tr h="160086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600" b="1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Manutenzione/ristrutturazione/conservazione/</a:t>
                      </a: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600" b="1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risanamento</a:t>
                      </a: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600" b="1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3</a:t>
                      </a:r>
                      <a:endParaRPr sz="600" b="1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6885770"/>
                  </a:ext>
                </a:extLst>
              </a:tr>
              <a:tr h="15977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600" b="1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Nuova costruzione</a:t>
                      </a: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600" b="1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4</a:t>
                      </a:r>
                      <a:endParaRPr sz="600" b="1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4177439"/>
                  </a:ext>
                </a:extLst>
              </a:tr>
              <a:tr h="168646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6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Privato</a:t>
                      </a: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6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</a:t>
                      </a:r>
                      <a:endParaRPr sz="6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5487810"/>
                  </a:ext>
                </a:extLst>
              </a:tr>
              <a:tr h="164208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60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Pubblico</a:t>
                      </a: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60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1</a:t>
                      </a:r>
                      <a:endParaRPr sz="60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534940"/>
                  </a:ext>
                </a:extLst>
              </a:tr>
              <a:tr h="164208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60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altro</a:t>
                      </a: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60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1</a:t>
                      </a:r>
                      <a:endParaRPr sz="60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4206801"/>
                  </a:ext>
                </a:extLst>
              </a:tr>
            </a:tbl>
          </a:graphicData>
        </a:graphic>
      </p:graphicFrame>
      <p:graphicFrame>
        <p:nvGraphicFramePr>
          <p:cNvPr id="4" name="Google Shape;568;p52">
            <a:extLst>
              <a:ext uri="{FF2B5EF4-FFF2-40B4-BE49-F238E27FC236}">
                <a16:creationId xmlns:a16="http://schemas.microsoft.com/office/drawing/2014/main" id="{BC2F28A8-7A09-A6B0-358C-5AD30E04CCA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74773419"/>
              </p:ext>
            </p:extLst>
          </p:nvPr>
        </p:nvGraphicFramePr>
        <p:xfrm>
          <a:off x="7416442" y="769340"/>
          <a:ext cx="1308804" cy="652710"/>
        </p:xfrm>
        <a:graphic>
          <a:graphicData uri="http://schemas.openxmlformats.org/drawingml/2006/table">
            <a:tbl>
              <a:tblPr>
                <a:noFill/>
                <a:tableStyleId>{DD0DBDA5-55D5-43B1-8255-E06EEEFC2019}</a:tableStyleId>
              </a:tblPr>
              <a:tblGrid>
                <a:gridCol w="9783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04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60086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dirty="0">
                          <a:solidFill>
                            <a:srgbClr val="FF0000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Basso</a:t>
                      </a:r>
                      <a:endParaRPr sz="800" b="0" dirty="0">
                        <a:solidFill>
                          <a:srgbClr val="FF0000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dirty="0">
                          <a:solidFill>
                            <a:srgbClr val="FF0000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1</a:t>
                      </a:r>
                      <a:endParaRPr sz="800" b="0" dirty="0">
                        <a:solidFill>
                          <a:srgbClr val="FF0000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977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dirty="0">
                          <a:solidFill>
                            <a:srgbClr val="FFA005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Medio - Basso</a:t>
                      </a:r>
                      <a:endParaRPr sz="800" b="0" dirty="0">
                        <a:solidFill>
                          <a:srgbClr val="FFA005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dirty="0">
                          <a:solidFill>
                            <a:srgbClr val="FFA005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</a:t>
                      </a:r>
                      <a:endParaRPr sz="800" b="0" dirty="0">
                        <a:solidFill>
                          <a:srgbClr val="FFA005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8646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dirty="0">
                          <a:solidFill>
                            <a:srgbClr val="FFA005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Medio - Alto</a:t>
                      </a:r>
                      <a:endParaRPr sz="800" b="0" dirty="0">
                        <a:solidFill>
                          <a:srgbClr val="FFA005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dirty="0">
                          <a:solidFill>
                            <a:srgbClr val="FFA005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3</a:t>
                      </a:r>
                      <a:endParaRPr sz="800" b="0" dirty="0">
                        <a:solidFill>
                          <a:srgbClr val="FFA005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4208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dirty="0">
                          <a:solidFill>
                            <a:srgbClr val="00B050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Alto</a:t>
                      </a:r>
                      <a:endParaRPr sz="800" b="0" dirty="0">
                        <a:solidFill>
                          <a:srgbClr val="00B050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dirty="0">
                          <a:solidFill>
                            <a:srgbClr val="00B050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4</a:t>
                      </a:r>
                      <a:endParaRPr sz="800" b="0" dirty="0">
                        <a:solidFill>
                          <a:srgbClr val="00B050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" name="CasellaDiTesto 1">
            <a:extLst>
              <a:ext uri="{FF2B5EF4-FFF2-40B4-BE49-F238E27FC236}">
                <a16:creationId xmlns:a16="http://schemas.microsoft.com/office/drawing/2014/main" id="{AD31C183-76F1-A762-89B7-AFCF41750B9A}"/>
              </a:ext>
            </a:extLst>
          </p:cNvPr>
          <p:cNvSpPr txBox="1"/>
          <p:nvPr/>
        </p:nvSpPr>
        <p:spPr>
          <a:xfrm>
            <a:off x="992902" y="4118733"/>
            <a:ext cx="713797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800" i="1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Definizione dei punteggi per ciascun parametro in analisi</a:t>
            </a:r>
          </a:p>
        </p:txBody>
      </p:sp>
    </p:spTree>
    <p:extLst>
      <p:ext uri="{BB962C8B-B14F-4D97-AF65-F5344CB8AC3E}">
        <p14:creationId xmlns:p14="http://schemas.microsoft.com/office/powerpoint/2010/main" val="32498352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458494-AEF4-62E1-F11C-E6E3608477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>
            <a:extLst>
              <a:ext uri="{FF2B5EF4-FFF2-40B4-BE49-F238E27FC236}">
                <a16:creationId xmlns:a16="http://schemas.microsoft.com/office/drawing/2014/main" id="{0430E115-1F36-65CC-60E6-90718CBA6885}"/>
              </a:ext>
            </a:extLst>
          </p:cNvPr>
          <p:cNvSpPr/>
          <p:nvPr/>
        </p:nvSpPr>
        <p:spPr>
          <a:xfrm>
            <a:off x="3413942" y="3145926"/>
            <a:ext cx="5730058" cy="1020970"/>
          </a:xfrm>
          <a:prstGeom prst="rect">
            <a:avLst/>
          </a:prstGeom>
          <a:solidFill>
            <a:srgbClr val="B2BBD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Rettangolo 1">
            <a:extLst>
              <a:ext uri="{FF2B5EF4-FFF2-40B4-BE49-F238E27FC236}">
                <a16:creationId xmlns:a16="http://schemas.microsoft.com/office/drawing/2014/main" id="{9C9CD062-1484-302A-59E9-86A5A8C647D5}"/>
              </a:ext>
            </a:extLst>
          </p:cNvPr>
          <p:cNvSpPr/>
          <p:nvPr/>
        </p:nvSpPr>
        <p:spPr>
          <a:xfrm>
            <a:off x="0" y="1760680"/>
            <a:ext cx="5730058" cy="10209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Google Shape;236;p33">
            <a:extLst>
              <a:ext uri="{FF2B5EF4-FFF2-40B4-BE49-F238E27FC236}">
                <a16:creationId xmlns:a16="http://schemas.microsoft.com/office/drawing/2014/main" id="{9ACB2EDF-7D20-A7C8-A7DF-CE52D0F70C63}"/>
              </a:ext>
            </a:extLst>
          </p:cNvPr>
          <p:cNvSpPr txBox="1">
            <a:spLocks/>
          </p:cNvSpPr>
          <p:nvPr/>
        </p:nvSpPr>
        <p:spPr>
          <a:xfrm>
            <a:off x="3945785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/>
            <a:r>
              <a:rPr lang="it-IT" sz="1050" i="1" dirty="0"/>
              <a:t>Lorenza Patrone</a:t>
            </a:r>
          </a:p>
          <a:p>
            <a:pPr marL="0" indent="0"/>
            <a:endParaRPr lang="it-IT" dirty="0"/>
          </a:p>
        </p:txBody>
      </p:sp>
      <p:sp>
        <p:nvSpPr>
          <p:cNvPr id="6" name="Google Shape;236;p33">
            <a:extLst>
              <a:ext uri="{FF2B5EF4-FFF2-40B4-BE49-F238E27FC236}">
                <a16:creationId xmlns:a16="http://schemas.microsoft.com/office/drawing/2014/main" id="{08BE7EAA-7835-845A-53E1-C640F9A2378F}"/>
              </a:ext>
            </a:extLst>
          </p:cNvPr>
          <p:cNvSpPr txBox="1">
            <a:spLocks/>
          </p:cNvSpPr>
          <p:nvPr/>
        </p:nvSpPr>
        <p:spPr>
          <a:xfrm>
            <a:off x="292052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l"/>
            <a:r>
              <a:rPr lang="it-IT" sz="1050" i="1" dirty="0"/>
              <a:t>2 Dicembre 2024</a:t>
            </a:r>
          </a:p>
          <a:p>
            <a:pPr marL="0" indent="0"/>
            <a:endParaRPr lang="it-IT" dirty="0"/>
          </a:p>
        </p:txBody>
      </p:sp>
      <p:sp>
        <p:nvSpPr>
          <p:cNvPr id="9" name="Google Shape;236;p33">
            <a:extLst>
              <a:ext uri="{FF2B5EF4-FFF2-40B4-BE49-F238E27FC236}">
                <a16:creationId xmlns:a16="http://schemas.microsoft.com/office/drawing/2014/main" id="{635E4AF5-AED5-11CE-7B74-5A517CBEEB24}"/>
              </a:ext>
            </a:extLst>
          </p:cNvPr>
          <p:cNvSpPr txBox="1">
            <a:spLocks/>
          </p:cNvSpPr>
          <p:nvPr/>
        </p:nvSpPr>
        <p:spPr>
          <a:xfrm>
            <a:off x="3789661" y="175508"/>
            <a:ext cx="1564678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/>
            <a:r>
              <a:rPr lang="it-IT" sz="1050" i="1" dirty="0"/>
              <a:t>Politecnico di Torino</a:t>
            </a:r>
          </a:p>
          <a:p>
            <a:pPr marL="0" indent="0"/>
            <a:endParaRPr lang="it-IT" dirty="0"/>
          </a:p>
        </p:txBody>
      </p:sp>
      <p:sp>
        <p:nvSpPr>
          <p:cNvPr id="10" name="Google Shape;236;p33">
            <a:extLst>
              <a:ext uri="{FF2B5EF4-FFF2-40B4-BE49-F238E27FC236}">
                <a16:creationId xmlns:a16="http://schemas.microsoft.com/office/drawing/2014/main" id="{BEC6EBB7-4F4F-D47E-48B1-FEC478DA82B9}"/>
              </a:ext>
            </a:extLst>
          </p:cNvPr>
          <p:cNvSpPr txBox="1">
            <a:spLocks/>
          </p:cNvSpPr>
          <p:nvPr/>
        </p:nvSpPr>
        <p:spPr>
          <a:xfrm>
            <a:off x="5789146" y="174553"/>
            <a:ext cx="3112741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r"/>
            <a:r>
              <a:rPr lang="it-IT" sz="1050" i="1" dirty="0"/>
              <a:t>Corso di Laurea Magistrale in Ingegneria Edile</a:t>
            </a:r>
          </a:p>
          <a:p>
            <a:pPr marL="0" indent="0"/>
            <a:endParaRPr lang="it-IT" dirty="0"/>
          </a:p>
        </p:txBody>
      </p:sp>
      <p:sp>
        <p:nvSpPr>
          <p:cNvPr id="11" name="Google Shape;236;p33">
            <a:extLst>
              <a:ext uri="{FF2B5EF4-FFF2-40B4-BE49-F238E27FC236}">
                <a16:creationId xmlns:a16="http://schemas.microsoft.com/office/drawing/2014/main" id="{3A46CE96-443A-508F-866C-31CC9FFB4FB4}"/>
              </a:ext>
            </a:extLst>
          </p:cNvPr>
          <p:cNvSpPr txBox="1">
            <a:spLocks/>
          </p:cNvSpPr>
          <p:nvPr/>
        </p:nvSpPr>
        <p:spPr>
          <a:xfrm>
            <a:off x="7649457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r"/>
            <a:r>
              <a:rPr lang="it-IT" sz="1050" i="1" dirty="0"/>
              <a:t>2</a:t>
            </a:r>
          </a:p>
          <a:p>
            <a:pPr marL="0" indent="0"/>
            <a:endParaRPr lang="it-IT" dirty="0"/>
          </a:p>
        </p:txBody>
      </p:sp>
      <p:sp>
        <p:nvSpPr>
          <p:cNvPr id="25" name="Google Shape;299;p39">
            <a:extLst>
              <a:ext uri="{FF2B5EF4-FFF2-40B4-BE49-F238E27FC236}">
                <a16:creationId xmlns:a16="http://schemas.microsoft.com/office/drawing/2014/main" id="{11281D01-CE84-E7CB-9908-7F908E4C8994}"/>
              </a:ext>
            </a:extLst>
          </p:cNvPr>
          <p:cNvSpPr txBox="1">
            <a:spLocks/>
          </p:cNvSpPr>
          <p:nvPr/>
        </p:nvSpPr>
        <p:spPr>
          <a:xfrm>
            <a:off x="720000" y="792651"/>
            <a:ext cx="7704000" cy="572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Albert Sans SemiBold"/>
              <a:buNone/>
              <a:defRPr sz="8500" b="0" i="0" u="none" strike="noStrike" cap="none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Albert Sans SemiBold"/>
              <a:buNone/>
              <a:defRPr sz="5200" b="0" i="0" u="none" strike="noStrike" cap="none">
                <a:solidFill>
                  <a:srgbClr val="191919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Albert Sans SemiBold"/>
              <a:buNone/>
              <a:defRPr sz="5200" b="0" i="0" u="none" strike="noStrike" cap="none">
                <a:solidFill>
                  <a:srgbClr val="191919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Albert Sans SemiBold"/>
              <a:buNone/>
              <a:defRPr sz="5200" b="0" i="0" u="none" strike="noStrike" cap="none">
                <a:solidFill>
                  <a:srgbClr val="191919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Albert Sans SemiBold"/>
              <a:buNone/>
              <a:defRPr sz="5200" b="0" i="0" u="none" strike="noStrike" cap="none">
                <a:solidFill>
                  <a:srgbClr val="191919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Albert Sans SemiBold"/>
              <a:buNone/>
              <a:defRPr sz="5200" b="0" i="0" u="none" strike="noStrike" cap="none">
                <a:solidFill>
                  <a:srgbClr val="191919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Albert Sans SemiBold"/>
              <a:buNone/>
              <a:defRPr sz="5200" b="0" i="0" u="none" strike="noStrike" cap="none">
                <a:solidFill>
                  <a:srgbClr val="191919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Albert Sans SemiBold"/>
              <a:buNone/>
              <a:defRPr sz="5200" b="0" i="0" u="none" strike="noStrike" cap="none">
                <a:solidFill>
                  <a:srgbClr val="191919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Albert Sans SemiBold"/>
              <a:buNone/>
              <a:defRPr sz="5200" b="0" i="0" u="none" strike="noStrike" cap="none">
                <a:solidFill>
                  <a:srgbClr val="191919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9pPr>
          </a:lstStyle>
          <a:p>
            <a:r>
              <a:rPr lang="it-IT" sz="3500" dirty="0"/>
              <a:t>Perché parlare di sicurezza?</a:t>
            </a:r>
          </a:p>
        </p:txBody>
      </p:sp>
      <p:sp>
        <p:nvSpPr>
          <p:cNvPr id="12" name="Google Shape;534;p49">
            <a:extLst>
              <a:ext uri="{FF2B5EF4-FFF2-40B4-BE49-F238E27FC236}">
                <a16:creationId xmlns:a16="http://schemas.microsoft.com/office/drawing/2014/main" id="{F8571592-C035-1E28-45A3-4C736C91A78C}"/>
              </a:ext>
            </a:extLst>
          </p:cNvPr>
          <p:cNvSpPr txBox="1">
            <a:spLocks/>
          </p:cNvSpPr>
          <p:nvPr/>
        </p:nvSpPr>
        <p:spPr>
          <a:xfrm>
            <a:off x="0" y="1760680"/>
            <a:ext cx="5730058" cy="1020970"/>
          </a:xfrm>
          <a:prstGeom prst="rect">
            <a:avLst/>
          </a:prstGeom>
          <a:solidFill>
            <a:srgbClr val="B2BBDA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Clr>
                <a:schemeClr val="dk1"/>
              </a:buClr>
              <a:buSzPts val="8500"/>
            </a:pPr>
            <a:r>
              <a:rPr lang="en" sz="5400" dirty="0">
                <a:solidFill>
                  <a:schemeClr val="dk1"/>
                </a:solidFill>
                <a:latin typeface="Albert Sans SemiBold"/>
                <a:sym typeface="Albert Sans SemiBold"/>
              </a:rPr>
              <a:t>40.135</a:t>
            </a:r>
          </a:p>
        </p:txBody>
      </p:sp>
      <p:sp>
        <p:nvSpPr>
          <p:cNvPr id="19" name="Google Shape;534;p49">
            <a:extLst>
              <a:ext uri="{FF2B5EF4-FFF2-40B4-BE49-F238E27FC236}">
                <a16:creationId xmlns:a16="http://schemas.microsoft.com/office/drawing/2014/main" id="{E8EED718-7304-AB64-C814-DCD498AF2C5D}"/>
              </a:ext>
            </a:extLst>
          </p:cNvPr>
          <p:cNvSpPr txBox="1">
            <a:spLocks/>
          </p:cNvSpPr>
          <p:nvPr/>
        </p:nvSpPr>
        <p:spPr>
          <a:xfrm>
            <a:off x="3413942" y="3135705"/>
            <a:ext cx="5730058" cy="102097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Clr>
                <a:schemeClr val="dk1"/>
              </a:buClr>
              <a:buSzPts val="8500"/>
            </a:pPr>
            <a:r>
              <a:rPr lang="en" sz="5400" dirty="0">
                <a:solidFill>
                  <a:schemeClr val="dk1"/>
                </a:solidFill>
                <a:latin typeface="Albert Sans SemiBold"/>
                <a:sym typeface="Albert Sans SemiBold"/>
              </a:rPr>
              <a:t>175</a:t>
            </a:r>
          </a:p>
        </p:txBody>
      </p:sp>
      <p:sp>
        <p:nvSpPr>
          <p:cNvPr id="20" name="Google Shape;513;p48">
            <a:extLst>
              <a:ext uri="{FF2B5EF4-FFF2-40B4-BE49-F238E27FC236}">
                <a16:creationId xmlns:a16="http://schemas.microsoft.com/office/drawing/2014/main" id="{0717297E-9F5F-2330-2F70-B4C6529781FC}"/>
              </a:ext>
            </a:extLst>
          </p:cNvPr>
          <p:cNvSpPr txBox="1">
            <a:spLocks/>
          </p:cNvSpPr>
          <p:nvPr/>
        </p:nvSpPr>
        <p:spPr>
          <a:xfrm flipH="1">
            <a:off x="3835842" y="2123053"/>
            <a:ext cx="1691285" cy="48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chemeClr val="dk1"/>
              </a:buClr>
              <a:buSzPts val="1200"/>
            </a:pPr>
            <a:r>
              <a:rPr lang="it-IT" sz="2100" dirty="0">
                <a:solidFill>
                  <a:schemeClr val="dk1"/>
                </a:solidFill>
                <a:latin typeface="Albert Sans Medium"/>
                <a:sym typeface="Albert Sans Medium"/>
              </a:rPr>
              <a:t>Infortuni</a:t>
            </a:r>
          </a:p>
        </p:txBody>
      </p:sp>
      <p:sp>
        <p:nvSpPr>
          <p:cNvPr id="21" name="Google Shape;513;p48">
            <a:extLst>
              <a:ext uri="{FF2B5EF4-FFF2-40B4-BE49-F238E27FC236}">
                <a16:creationId xmlns:a16="http://schemas.microsoft.com/office/drawing/2014/main" id="{76D07D8F-C6C4-F97E-7281-85A5A5C886B9}"/>
              </a:ext>
            </a:extLst>
          </p:cNvPr>
          <p:cNvSpPr txBox="1">
            <a:spLocks/>
          </p:cNvSpPr>
          <p:nvPr/>
        </p:nvSpPr>
        <p:spPr>
          <a:xfrm flipH="1">
            <a:off x="6848170" y="3511202"/>
            <a:ext cx="1691285" cy="48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chemeClr val="dk1"/>
              </a:buClr>
              <a:buSzPts val="1200"/>
            </a:pPr>
            <a:r>
              <a:rPr lang="it-IT" sz="2100" dirty="0">
                <a:solidFill>
                  <a:schemeClr val="dk1"/>
                </a:solidFill>
                <a:latin typeface="Albert Sans Medium"/>
                <a:sym typeface="Albert Sans Medium"/>
              </a:rPr>
              <a:t>Decessi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04B708EA-D9FA-10ED-A788-7B06CC7B83C8}"/>
              </a:ext>
            </a:extLst>
          </p:cNvPr>
          <p:cNvSpPr txBox="1"/>
          <p:nvPr/>
        </p:nvSpPr>
        <p:spPr>
          <a:xfrm>
            <a:off x="292052" y="4309029"/>
            <a:ext cx="40178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800" i="1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Dati Inail per il settore delle costruzioni </a:t>
            </a:r>
          </a:p>
          <a:p>
            <a:r>
              <a:rPr lang="it-IT" sz="800" i="1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anno 2022</a:t>
            </a:r>
          </a:p>
        </p:txBody>
      </p:sp>
    </p:spTree>
    <p:extLst>
      <p:ext uri="{BB962C8B-B14F-4D97-AF65-F5344CB8AC3E}">
        <p14:creationId xmlns:p14="http://schemas.microsoft.com/office/powerpoint/2010/main" val="40405050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2" grpId="0" animBg="1"/>
      <p:bldP spid="19" grpId="0" animBg="1"/>
      <p:bldP spid="20" grpId="0"/>
      <p:bldP spid="21" grpId="0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2DE243-BF6C-17C4-2F55-DA75F2E523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236;p33">
            <a:extLst>
              <a:ext uri="{FF2B5EF4-FFF2-40B4-BE49-F238E27FC236}">
                <a16:creationId xmlns:a16="http://schemas.microsoft.com/office/drawing/2014/main" id="{D8EBB48A-73DB-B11A-D66B-8B9E21984923}"/>
              </a:ext>
            </a:extLst>
          </p:cNvPr>
          <p:cNvSpPr txBox="1">
            <a:spLocks/>
          </p:cNvSpPr>
          <p:nvPr/>
        </p:nvSpPr>
        <p:spPr>
          <a:xfrm>
            <a:off x="3945785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/>
            <a:r>
              <a:rPr lang="it-IT" sz="1050" i="1" dirty="0"/>
              <a:t>Lorenza Patrone</a:t>
            </a:r>
          </a:p>
          <a:p>
            <a:pPr marL="0" indent="0"/>
            <a:endParaRPr lang="it-IT" dirty="0"/>
          </a:p>
        </p:txBody>
      </p:sp>
      <p:sp>
        <p:nvSpPr>
          <p:cNvPr id="6" name="Google Shape;236;p33">
            <a:extLst>
              <a:ext uri="{FF2B5EF4-FFF2-40B4-BE49-F238E27FC236}">
                <a16:creationId xmlns:a16="http://schemas.microsoft.com/office/drawing/2014/main" id="{A0174847-4328-2B08-1FA2-8FC11D9920DE}"/>
              </a:ext>
            </a:extLst>
          </p:cNvPr>
          <p:cNvSpPr txBox="1">
            <a:spLocks/>
          </p:cNvSpPr>
          <p:nvPr/>
        </p:nvSpPr>
        <p:spPr>
          <a:xfrm>
            <a:off x="292052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l"/>
            <a:r>
              <a:rPr lang="it-IT" sz="1050" i="1" dirty="0"/>
              <a:t>2 Dicembre 2024</a:t>
            </a:r>
          </a:p>
          <a:p>
            <a:pPr marL="0" indent="0"/>
            <a:endParaRPr lang="it-IT" dirty="0"/>
          </a:p>
        </p:txBody>
      </p:sp>
      <p:sp>
        <p:nvSpPr>
          <p:cNvPr id="9" name="Google Shape;236;p33">
            <a:extLst>
              <a:ext uri="{FF2B5EF4-FFF2-40B4-BE49-F238E27FC236}">
                <a16:creationId xmlns:a16="http://schemas.microsoft.com/office/drawing/2014/main" id="{146E5ED6-C028-DC49-8389-11CB86586F4C}"/>
              </a:ext>
            </a:extLst>
          </p:cNvPr>
          <p:cNvSpPr txBox="1">
            <a:spLocks/>
          </p:cNvSpPr>
          <p:nvPr/>
        </p:nvSpPr>
        <p:spPr>
          <a:xfrm>
            <a:off x="3789661" y="175508"/>
            <a:ext cx="1564678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/>
            <a:r>
              <a:rPr lang="it-IT" sz="1050" i="1" dirty="0"/>
              <a:t>Politecnico di Torino</a:t>
            </a:r>
          </a:p>
          <a:p>
            <a:pPr marL="0" indent="0"/>
            <a:endParaRPr lang="it-IT" dirty="0"/>
          </a:p>
        </p:txBody>
      </p:sp>
      <p:sp>
        <p:nvSpPr>
          <p:cNvPr id="10" name="Google Shape;236;p33">
            <a:extLst>
              <a:ext uri="{FF2B5EF4-FFF2-40B4-BE49-F238E27FC236}">
                <a16:creationId xmlns:a16="http://schemas.microsoft.com/office/drawing/2014/main" id="{8F2FC45C-48C7-6792-7479-1C9B7E3AD02B}"/>
              </a:ext>
            </a:extLst>
          </p:cNvPr>
          <p:cNvSpPr txBox="1">
            <a:spLocks/>
          </p:cNvSpPr>
          <p:nvPr/>
        </p:nvSpPr>
        <p:spPr>
          <a:xfrm>
            <a:off x="5789146" y="174553"/>
            <a:ext cx="3112741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r"/>
            <a:r>
              <a:rPr lang="it-IT" sz="1050" i="1" dirty="0"/>
              <a:t>Corso di Laurea Magistrale in Ingegneria Edile</a:t>
            </a:r>
          </a:p>
          <a:p>
            <a:pPr marL="0" indent="0"/>
            <a:endParaRPr lang="it-IT" dirty="0"/>
          </a:p>
        </p:txBody>
      </p:sp>
      <p:sp>
        <p:nvSpPr>
          <p:cNvPr id="11" name="Google Shape;236;p33">
            <a:extLst>
              <a:ext uri="{FF2B5EF4-FFF2-40B4-BE49-F238E27FC236}">
                <a16:creationId xmlns:a16="http://schemas.microsoft.com/office/drawing/2014/main" id="{3187E505-BC35-000D-6127-F30EFAE8F052}"/>
              </a:ext>
            </a:extLst>
          </p:cNvPr>
          <p:cNvSpPr txBox="1">
            <a:spLocks/>
          </p:cNvSpPr>
          <p:nvPr/>
        </p:nvSpPr>
        <p:spPr>
          <a:xfrm>
            <a:off x="7649457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r"/>
            <a:r>
              <a:rPr lang="it-IT" sz="1050" i="1" dirty="0"/>
              <a:t>18</a:t>
            </a:r>
          </a:p>
          <a:p>
            <a:pPr marL="0" indent="0"/>
            <a:endParaRPr lang="it-IT" dirty="0"/>
          </a:p>
        </p:txBody>
      </p:sp>
      <p:sp>
        <p:nvSpPr>
          <p:cNvPr id="16" name="Google Shape;393;p42">
            <a:extLst>
              <a:ext uri="{FF2B5EF4-FFF2-40B4-BE49-F238E27FC236}">
                <a16:creationId xmlns:a16="http://schemas.microsoft.com/office/drawing/2014/main" id="{E98A5800-98A1-19B6-6BD4-1F1FC806D3F7}"/>
              </a:ext>
            </a:extLst>
          </p:cNvPr>
          <p:cNvSpPr txBox="1">
            <a:spLocks/>
          </p:cNvSpPr>
          <p:nvPr/>
        </p:nvSpPr>
        <p:spPr>
          <a:xfrm>
            <a:off x="720000" y="613509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it-IT" sz="3500" dirty="0">
                <a:solidFill>
                  <a:schemeClr val="dk1"/>
                </a:solidFill>
                <a:latin typeface="Albert Sans SemiBold"/>
                <a:sym typeface="Albert Sans SemiBold"/>
              </a:rPr>
              <a:t>L’Indicatore di Rischio</a:t>
            </a:r>
          </a:p>
        </p:txBody>
      </p:sp>
      <p:graphicFrame>
        <p:nvGraphicFramePr>
          <p:cNvPr id="3" name="Google Shape;568;p52">
            <a:extLst>
              <a:ext uri="{FF2B5EF4-FFF2-40B4-BE49-F238E27FC236}">
                <a16:creationId xmlns:a16="http://schemas.microsoft.com/office/drawing/2014/main" id="{FEC2BEB4-756D-70D2-D2A7-3C85EB999C9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49577455"/>
              </p:ext>
            </p:extLst>
          </p:nvPr>
        </p:nvGraphicFramePr>
        <p:xfrm>
          <a:off x="6437923" y="1475521"/>
          <a:ext cx="1699488" cy="2745096"/>
        </p:xfrm>
        <a:graphic>
          <a:graphicData uri="http://schemas.openxmlformats.org/drawingml/2006/table">
            <a:tbl>
              <a:tblPr>
                <a:noFill/>
                <a:tableStyleId>{DD0DBDA5-55D5-43B1-8255-E06EEEFC2019}</a:tableStyleId>
              </a:tblPr>
              <a:tblGrid>
                <a:gridCol w="8529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64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50806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050" dirty="0">
                          <a:solidFill>
                            <a:schemeClr val="dk1"/>
                          </a:solidFill>
                          <a:latin typeface="Albert Sans Medium"/>
                          <a:ea typeface="Albert Sans Medium"/>
                          <a:cs typeface="Albert Sans Medium"/>
                          <a:sym typeface="Albert Sans Medium"/>
                        </a:rPr>
                        <a:t>caso</a:t>
                      </a:r>
                      <a:endParaRPr sz="1050" dirty="0">
                        <a:solidFill>
                          <a:schemeClr val="dk1"/>
                        </a:solidFill>
                        <a:latin typeface="Albert Sans Medium"/>
                        <a:ea typeface="Albert Sans Medium"/>
                        <a:cs typeface="Albert Sans Medium"/>
                        <a:sym typeface="Albert Sans Medium"/>
                      </a:endParaRPr>
                    </a:p>
                  </a:txBody>
                  <a:tcPr marL="53478" marR="53478" marT="40112" marB="40112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2BBDA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050" dirty="0">
                          <a:solidFill>
                            <a:schemeClr val="dk1"/>
                          </a:solidFill>
                          <a:latin typeface="Albert Sans Medium"/>
                          <a:ea typeface="Albert Sans Medium"/>
                          <a:cs typeface="Albert Sans Medium"/>
                          <a:sym typeface="Albert Sans Medium"/>
                        </a:rPr>
                        <a:t>indice</a:t>
                      </a:r>
                      <a:endParaRPr sz="1050" dirty="0">
                        <a:solidFill>
                          <a:schemeClr val="dk1"/>
                        </a:solidFill>
                        <a:latin typeface="Albert Sans Medium"/>
                        <a:ea typeface="Albert Sans Medium"/>
                        <a:cs typeface="Albert Sans Medium"/>
                        <a:sym typeface="Albert Sans Medium"/>
                      </a:endParaRPr>
                    </a:p>
                  </a:txBody>
                  <a:tcPr marL="53478" marR="53478" marT="40112" marB="40112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2BB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702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A</a:t>
                      </a:r>
                      <a:endParaRPr sz="8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2,30</a:t>
                      </a:r>
                      <a:endParaRPr sz="8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665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B</a:t>
                      </a:r>
                      <a:endParaRPr sz="8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dirty="0">
                          <a:solidFill>
                            <a:srgbClr val="FF0000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2,90</a:t>
                      </a:r>
                      <a:endParaRPr sz="800" b="0" dirty="0">
                        <a:solidFill>
                          <a:srgbClr val="FF0000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2929">
                        <a:alpha val="3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702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C</a:t>
                      </a:r>
                      <a:endParaRPr sz="8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dirty="0">
                          <a:solidFill>
                            <a:srgbClr val="FF0000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2,90</a:t>
                      </a:r>
                      <a:endParaRPr sz="800" b="0" dirty="0">
                        <a:solidFill>
                          <a:srgbClr val="FF0000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2929">
                        <a:alpha val="3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702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D</a:t>
                      </a:r>
                      <a:endParaRPr sz="8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dirty="0">
                          <a:solidFill>
                            <a:srgbClr val="FF0000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3,50</a:t>
                      </a:r>
                      <a:endParaRPr sz="800" b="0" dirty="0">
                        <a:solidFill>
                          <a:srgbClr val="FF0000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2929">
                        <a:alpha val="3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184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E</a:t>
                      </a:r>
                      <a:endParaRPr sz="8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dirty="0">
                          <a:solidFill>
                            <a:srgbClr val="FF0000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2,85</a:t>
                      </a:r>
                      <a:endParaRPr sz="800" b="0" dirty="0">
                        <a:solidFill>
                          <a:srgbClr val="FF0000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2929">
                        <a:alpha val="3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184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F</a:t>
                      </a:r>
                      <a:endParaRPr sz="8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dirty="0">
                          <a:solidFill>
                            <a:srgbClr val="FF0000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2,65</a:t>
                      </a:r>
                      <a:endParaRPr sz="800" b="0" dirty="0">
                        <a:solidFill>
                          <a:srgbClr val="FF0000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2929">
                        <a:alpha val="3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184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G</a:t>
                      </a:r>
                      <a:endParaRPr sz="8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2,35</a:t>
                      </a:r>
                      <a:endParaRPr sz="8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2578721"/>
                  </a:ext>
                </a:extLst>
              </a:tr>
              <a:tr h="19184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H</a:t>
                      </a:r>
                      <a:endParaRPr sz="8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dirty="0">
                          <a:solidFill>
                            <a:srgbClr val="FF0000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3,35</a:t>
                      </a:r>
                      <a:endParaRPr sz="800" b="0" dirty="0">
                        <a:solidFill>
                          <a:srgbClr val="FF0000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2929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9376493"/>
                  </a:ext>
                </a:extLst>
              </a:tr>
              <a:tr h="19184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I</a:t>
                      </a:r>
                      <a:endParaRPr sz="8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dirty="0">
                          <a:solidFill>
                            <a:srgbClr val="FF0000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2,85</a:t>
                      </a:r>
                      <a:endParaRPr sz="800" b="0" dirty="0">
                        <a:solidFill>
                          <a:srgbClr val="FF0000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2929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4185097"/>
                  </a:ext>
                </a:extLst>
              </a:tr>
              <a:tr h="19184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J</a:t>
                      </a:r>
                      <a:endParaRPr sz="8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dirty="0">
                          <a:solidFill>
                            <a:srgbClr val="FF0000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3,30</a:t>
                      </a:r>
                      <a:endParaRPr sz="800" b="0" dirty="0">
                        <a:solidFill>
                          <a:srgbClr val="FF0000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2929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6132041"/>
                  </a:ext>
                </a:extLst>
              </a:tr>
              <a:tr h="19184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K</a:t>
                      </a:r>
                      <a:endParaRPr sz="8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2,20</a:t>
                      </a:r>
                      <a:endParaRPr sz="8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1933820"/>
                  </a:ext>
                </a:extLst>
              </a:tr>
              <a:tr h="19184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L</a:t>
                      </a:r>
                      <a:endParaRPr sz="8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rgbClr val="FF0000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3,20</a:t>
                      </a:r>
                      <a:endParaRPr sz="800" b="0" i="0" u="none" strike="noStrike" cap="none" dirty="0">
                        <a:solidFill>
                          <a:srgbClr val="FF0000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2929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2160383"/>
                  </a:ext>
                </a:extLst>
              </a:tr>
              <a:tr h="19184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M</a:t>
                      </a:r>
                      <a:endParaRPr sz="8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rgbClr val="FF0000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2,65</a:t>
                      </a:r>
                      <a:endParaRPr sz="800" b="0" i="0" u="none" strike="noStrike" cap="none" dirty="0">
                        <a:solidFill>
                          <a:srgbClr val="FF0000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2929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748858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4" name="CasellaDiTesto 3">
                <a:extLst>
                  <a:ext uri="{FF2B5EF4-FFF2-40B4-BE49-F238E27FC236}">
                    <a16:creationId xmlns:a16="http://schemas.microsoft.com/office/drawing/2014/main" id="{2D6E3D83-887C-51AB-A652-BB4126863E72}"/>
                  </a:ext>
                </a:extLst>
              </p:cNvPr>
              <p:cNvSpPr txBox="1"/>
              <p:nvPr/>
            </p:nvSpPr>
            <p:spPr>
              <a:xfrm>
                <a:off x="704423" y="1888251"/>
                <a:ext cx="842748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it-IT" sz="2400" i="1" dirty="0">
                    <a:latin typeface="Cambria Math" panose="02040503050406030204" pitchFamily="18" charset="0"/>
                  </a:rPr>
                  <a:t>R</a:t>
                </a:r>
                <a:r>
                  <a:rPr lang="it-IT" sz="2400" dirty="0"/>
                  <a:t> </a:t>
                </a:r>
                <a14:m>
                  <m:oMath xmlns:m="http://schemas.openxmlformats.org/officeDocument/2006/math">
                    <m:r>
                      <a:rPr lang="it-IT" sz="240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it-IT" sz="2400" dirty="0"/>
              </a:p>
            </p:txBody>
          </p:sp>
        </mc:Choice>
        <mc:Fallback xmlns="">
          <p:sp>
            <p:nvSpPr>
              <p:cNvPr id="4" name="CasellaDiTesto 3">
                <a:extLst>
                  <a:ext uri="{FF2B5EF4-FFF2-40B4-BE49-F238E27FC236}">
                    <a16:creationId xmlns:a16="http://schemas.microsoft.com/office/drawing/2014/main" id="{2D6E3D83-887C-51AB-A652-BB4126863E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4423" y="1888251"/>
                <a:ext cx="842748" cy="369332"/>
              </a:xfrm>
              <a:prstGeom prst="rect">
                <a:avLst/>
              </a:prstGeom>
              <a:blipFill>
                <a:blip r:embed="rId2"/>
                <a:stretch>
                  <a:fillRect l="-22464" t="-26667" b="-50000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CasellaDiTesto 6">
                <a:extLst>
                  <a:ext uri="{FF2B5EF4-FFF2-40B4-BE49-F238E27FC236}">
                    <a16:creationId xmlns:a16="http://schemas.microsoft.com/office/drawing/2014/main" id="{A7D17756-F41E-69A7-7E74-ACBB895E7F91}"/>
                  </a:ext>
                </a:extLst>
              </p:cNvPr>
              <p:cNvSpPr txBox="1"/>
              <p:nvPr/>
            </p:nvSpPr>
            <p:spPr>
              <a:xfrm>
                <a:off x="1141214" y="1529859"/>
                <a:ext cx="921488" cy="104355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ctrlPr>
                            <a:rPr lang="it-IT" sz="240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it-IT" sz="2400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it-IT" sz="2400" b="0" i="1" smtClean="0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it-IT" sz="2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sup>
                        <m:e>
                          <m:r>
                            <a:rPr lang="it-IT" sz="24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it-IT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∙</m:t>
                          </m:r>
                          <m:r>
                            <a:rPr lang="it-IT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𝑏</m:t>
                          </m:r>
                        </m:e>
                      </m:nary>
                    </m:oMath>
                  </m:oMathPara>
                </a14:m>
                <a:endParaRPr lang="it-IT" dirty="0"/>
              </a:p>
            </p:txBody>
          </p:sp>
        </mc:Choice>
        <mc:Fallback xmlns="">
          <p:sp>
            <p:nvSpPr>
              <p:cNvPr id="7" name="CasellaDiTesto 6">
                <a:extLst>
                  <a:ext uri="{FF2B5EF4-FFF2-40B4-BE49-F238E27FC236}">
                    <a16:creationId xmlns:a16="http://schemas.microsoft.com/office/drawing/2014/main" id="{A7D17756-F41E-69A7-7E74-ACBB895E7F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1214" y="1529859"/>
                <a:ext cx="921488" cy="1043555"/>
              </a:xfrm>
              <a:prstGeom prst="rect">
                <a:avLst/>
              </a:prstGeom>
              <a:blipFill>
                <a:blip r:embed="rId3"/>
                <a:stretch>
                  <a:fillRect r="-13245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Ovale 7">
            <a:extLst>
              <a:ext uri="{FF2B5EF4-FFF2-40B4-BE49-F238E27FC236}">
                <a16:creationId xmlns:a16="http://schemas.microsoft.com/office/drawing/2014/main" id="{4F1C44CC-0CC6-2D0A-C47A-9A5126A21583}"/>
              </a:ext>
            </a:extLst>
          </p:cNvPr>
          <p:cNvSpPr/>
          <p:nvPr/>
        </p:nvSpPr>
        <p:spPr>
          <a:xfrm>
            <a:off x="1529814" y="1925181"/>
            <a:ext cx="370056" cy="370056"/>
          </a:xfrm>
          <a:prstGeom prst="ellipse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13" name="Connettore diritto 12">
            <a:extLst>
              <a:ext uri="{FF2B5EF4-FFF2-40B4-BE49-F238E27FC236}">
                <a16:creationId xmlns:a16="http://schemas.microsoft.com/office/drawing/2014/main" id="{8F6988AE-91C9-471B-6038-1F380E1D13D6}"/>
              </a:ext>
            </a:extLst>
          </p:cNvPr>
          <p:cNvCxnSpPr>
            <a:cxnSpLocks/>
          </p:cNvCxnSpPr>
          <p:nvPr/>
        </p:nvCxnSpPr>
        <p:spPr>
          <a:xfrm>
            <a:off x="1714842" y="2290619"/>
            <a:ext cx="0" cy="1034474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ttore diritto 14">
            <a:extLst>
              <a:ext uri="{FF2B5EF4-FFF2-40B4-BE49-F238E27FC236}">
                <a16:creationId xmlns:a16="http://schemas.microsoft.com/office/drawing/2014/main" id="{D9162893-E98D-6778-C0AD-71573BF87516}"/>
              </a:ext>
            </a:extLst>
          </p:cNvPr>
          <p:cNvCxnSpPr>
            <a:cxnSpLocks/>
          </p:cNvCxnSpPr>
          <p:nvPr/>
        </p:nvCxnSpPr>
        <p:spPr>
          <a:xfrm>
            <a:off x="1714842" y="3325093"/>
            <a:ext cx="418763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Google Shape;473;p46">
            <a:extLst>
              <a:ext uri="{FF2B5EF4-FFF2-40B4-BE49-F238E27FC236}">
                <a16:creationId xmlns:a16="http://schemas.microsoft.com/office/drawing/2014/main" id="{E2DEBD5C-D2B2-4996-82FC-E8F07B68DF27}"/>
              </a:ext>
            </a:extLst>
          </p:cNvPr>
          <p:cNvSpPr txBox="1">
            <a:spLocks/>
          </p:cNvSpPr>
          <p:nvPr/>
        </p:nvSpPr>
        <p:spPr>
          <a:xfrm>
            <a:off x="2094512" y="3010404"/>
            <a:ext cx="1992584" cy="572699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it-IT" dirty="0">
                <a:solidFill>
                  <a:schemeClr val="dk1"/>
                </a:solidFill>
                <a:latin typeface="Albert Sans Medium"/>
                <a:sym typeface="Albert Sans Medium"/>
              </a:rPr>
              <a:t>percentuale assegnata ad ogni parametro</a:t>
            </a:r>
          </a:p>
        </p:txBody>
      </p:sp>
      <p:sp>
        <p:nvSpPr>
          <p:cNvPr id="20" name="Ovale 19">
            <a:extLst>
              <a:ext uri="{FF2B5EF4-FFF2-40B4-BE49-F238E27FC236}">
                <a16:creationId xmlns:a16="http://schemas.microsoft.com/office/drawing/2014/main" id="{A2E49D5D-96D6-A9B4-3517-8D0C397AA755}"/>
              </a:ext>
            </a:extLst>
          </p:cNvPr>
          <p:cNvSpPr/>
          <p:nvPr/>
        </p:nvSpPr>
        <p:spPr>
          <a:xfrm>
            <a:off x="1925309" y="1920563"/>
            <a:ext cx="370056" cy="370056"/>
          </a:xfrm>
          <a:prstGeom prst="ellipse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21" name="Connettore diritto 20">
            <a:extLst>
              <a:ext uri="{FF2B5EF4-FFF2-40B4-BE49-F238E27FC236}">
                <a16:creationId xmlns:a16="http://schemas.microsoft.com/office/drawing/2014/main" id="{F8EDB5CA-6D0F-284F-F846-0109DE23C64C}"/>
              </a:ext>
            </a:extLst>
          </p:cNvPr>
          <p:cNvCxnSpPr>
            <a:cxnSpLocks/>
          </p:cNvCxnSpPr>
          <p:nvPr/>
        </p:nvCxnSpPr>
        <p:spPr>
          <a:xfrm>
            <a:off x="2110337" y="2284320"/>
            <a:ext cx="0" cy="245415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ttore diritto 21">
            <a:extLst>
              <a:ext uri="{FF2B5EF4-FFF2-40B4-BE49-F238E27FC236}">
                <a16:creationId xmlns:a16="http://schemas.microsoft.com/office/drawing/2014/main" id="{3472BBB6-00A4-652D-8C82-954AA27A5D2E}"/>
              </a:ext>
            </a:extLst>
          </p:cNvPr>
          <p:cNvCxnSpPr>
            <a:cxnSpLocks/>
          </p:cNvCxnSpPr>
          <p:nvPr/>
        </p:nvCxnSpPr>
        <p:spPr>
          <a:xfrm>
            <a:off x="2110337" y="2529735"/>
            <a:ext cx="668621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Google Shape;473;p46">
            <a:extLst>
              <a:ext uri="{FF2B5EF4-FFF2-40B4-BE49-F238E27FC236}">
                <a16:creationId xmlns:a16="http://schemas.microsoft.com/office/drawing/2014/main" id="{88ACDB6B-2A44-F03C-5CE4-624AB6A22EA5}"/>
              </a:ext>
            </a:extLst>
          </p:cNvPr>
          <p:cNvSpPr txBox="1">
            <a:spLocks/>
          </p:cNvSpPr>
          <p:nvPr/>
        </p:nvSpPr>
        <p:spPr>
          <a:xfrm>
            <a:off x="2744145" y="1966035"/>
            <a:ext cx="2751159" cy="841821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it-IT" dirty="0">
                <a:solidFill>
                  <a:schemeClr val="dk1"/>
                </a:solidFill>
                <a:latin typeface="Albert Sans Medium"/>
              </a:rPr>
              <a:t>punteggio da 1 a 4 associato a ciascuna voce di ciascun parametro</a:t>
            </a:r>
            <a:endParaRPr lang="it-IT" dirty="0">
              <a:solidFill>
                <a:schemeClr val="dk1"/>
              </a:solidFill>
              <a:latin typeface="Albert Sans Medium"/>
              <a:sym typeface="Albert Sans Medium"/>
            </a:endParaRPr>
          </a:p>
        </p:txBody>
      </p:sp>
      <p:sp>
        <p:nvSpPr>
          <p:cNvPr id="27" name="Ovale 26">
            <a:extLst>
              <a:ext uri="{FF2B5EF4-FFF2-40B4-BE49-F238E27FC236}">
                <a16:creationId xmlns:a16="http://schemas.microsoft.com/office/drawing/2014/main" id="{E8172D95-77EF-88DF-24EE-9F728D8D1C35}"/>
              </a:ext>
            </a:extLst>
          </p:cNvPr>
          <p:cNvSpPr/>
          <p:nvPr/>
        </p:nvSpPr>
        <p:spPr>
          <a:xfrm>
            <a:off x="1064563" y="2349235"/>
            <a:ext cx="304071" cy="304071"/>
          </a:xfrm>
          <a:prstGeom prst="ellipse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28" name="Connettore diritto 27">
            <a:extLst>
              <a:ext uri="{FF2B5EF4-FFF2-40B4-BE49-F238E27FC236}">
                <a16:creationId xmlns:a16="http://schemas.microsoft.com/office/drawing/2014/main" id="{E8370E2C-368F-DD2E-AAC0-2CF1ED297A52}"/>
              </a:ext>
            </a:extLst>
          </p:cNvPr>
          <p:cNvCxnSpPr>
            <a:cxnSpLocks/>
          </p:cNvCxnSpPr>
          <p:nvPr/>
        </p:nvCxnSpPr>
        <p:spPr>
          <a:xfrm>
            <a:off x="1216598" y="2653306"/>
            <a:ext cx="0" cy="1401457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ttore diritto 28">
            <a:extLst>
              <a:ext uri="{FF2B5EF4-FFF2-40B4-BE49-F238E27FC236}">
                <a16:creationId xmlns:a16="http://schemas.microsoft.com/office/drawing/2014/main" id="{02045F71-5533-C05E-91B5-D08023129C62}"/>
              </a:ext>
            </a:extLst>
          </p:cNvPr>
          <p:cNvCxnSpPr>
            <a:cxnSpLocks/>
          </p:cNvCxnSpPr>
          <p:nvPr/>
        </p:nvCxnSpPr>
        <p:spPr>
          <a:xfrm>
            <a:off x="1216598" y="4054764"/>
            <a:ext cx="529595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Google Shape;473;p46">
            <a:extLst>
              <a:ext uri="{FF2B5EF4-FFF2-40B4-BE49-F238E27FC236}">
                <a16:creationId xmlns:a16="http://schemas.microsoft.com/office/drawing/2014/main" id="{EA4312B4-22ED-894F-E37C-95B212606127}"/>
              </a:ext>
            </a:extLst>
          </p:cNvPr>
          <p:cNvSpPr txBox="1">
            <a:spLocks/>
          </p:cNvSpPr>
          <p:nvPr/>
        </p:nvSpPr>
        <p:spPr>
          <a:xfrm>
            <a:off x="1746193" y="3768414"/>
            <a:ext cx="2696504" cy="572699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it-IT" dirty="0">
                <a:solidFill>
                  <a:schemeClr val="dk1"/>
                </a:solidFill>
                <a:latin typeface="Albert Sans Medium"/>
                <a:sym typeface="Albert Sans Medium"/>
              </a:rPr>
              <a:t>numero di parametri utilizzati per la definizione dell’indicatore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9CB88974-4C6E-2233-723E-AB2F01E061DE}"/>
              </a:ext>
            </a:extLst>
          </p:cNvPr>
          <p:cNvSpPr txBox="1"/>
          <p:nvPr/>
        </p:nvSpPr>
        <p:spPr>
          <a:xfrm>
            <a:off x="6046140" y="4191437"/>
            <a:ext cx="24830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800" i="1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Risultati del calcolo dell’indice per i tredici casi di infortunio oggetto di analisi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860DDF4D-197C-F1AC-0C1D-8584C71A451F}"/>
              </a:ext>
            </a:extLst>
          </p:cNvPr>
          <p:cNvSpPr txBox="1"/>
          <p:nvPr/>
        </p:nvSpPr>
        <p:spPr>
          <a:xfrm>
            <a:off x="5152698" y="3385984"/>
            <a:ext cx="1036730" cy="584775"/>
          </a:xfrm>
          <a:prstGeom prst="rect">
            <a:avLst/>
          </a:prstGeom>
          <a:noFill/>
          <a:ln w="15875">
            <a:noFill/>
            <a:round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800" dirty="0">
                <a:solidFill>
                  <a:schemeClr val="dk1"/>
                </a:solidFill>
                <a:latin typeface="Albert Sans"/>
              </a:rPr>
              <a:t>15,78% delle notifiche preliminari del 2022 presentano un rischio alto</a:t>
            </a:r>
          </a:p>
        </p:txBody>
      </p:sp>
      <p:sp>
        <p:nvSpPr>
          <p:cNvPr id="14" name="Fumetto: rettangolo con angoli arrotondati 13">
            <a:extLst>
              <a:ext uri="{FF2B5EF4-FFF2-40B4-BE49-F238E27FC236}">
                <a16:creationId xmlns:a16="http://schemas.microsoft.com/office/drawing/2014/main" id="{84C98577-72A5-AD10-4F23-476BA02075F4}"/>
              </a:ext>
            </a:extLst>
          </p:cNvPr>
          <p:cNvSpPr/>
          <p:nvPr/>
        </p:nvSpPr>
        <p:spPr>
          <a:xfrm>
            <a:off x="5162367" y="3350160"/>
            <a:ext cx="1027061" cy="641372"/>
          </a:xfrm>
          <a:prstGeom prst="wedgeRoundRectCallout">
            <a:avLst>
              <a:gd name="adj1" fmla="val 45026"/>
              <a:gd name="adj2" fmla="val 70715"/>
              <a:gd name="adj3" fmla="val 16667"/>
            </a:avLst>
          </a:prstGeom>
          <a:noFill/>
          <a:ln>
            <a:solidFill>
              <a:srgbClr val="525B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142013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7" grpId="0"/>
      <p:bldP spid="20" grpId="0" animBg="1"/>
      <p:bldP spid="23" grpId="0"/>
      <p:bldP spid="27" grpId="0" animBg="1"/>
      <p:bldP spid="31" grpId="0"/>
      <p:bldP spid="2" grpId="0"/>
      <p:bldP spid="12" grpId="0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29991A-6885-2C6E-FFC3-85B3ADA49F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ttangolo 17">
            <a:extLst>
              <a:ext uri="{FF2B5EF4-FFF2-40B4-BE49-F238E27FC236}">
                <a16:creationId xmlns:a16="http://schemas.microsoft.com/office/drawing/2014/main" id="{8E973C2F-4A6E-CF59-6E68-DCA1423B8BE7}"/>
              </a:ext>
            </a:extLst>
          </p:cNvPr>
          <p:cNvSpPr/>
          <p:nvPr/>
        </p:nvSpPr>
        <p:spPr>
          <a:xfrm>
            <a:off x="6332480" y="3142346"/>
            <a:ext cx="594000" cy="593400"/>
          </a:xfrm>
          <a:prstGeom prst="rect">
            <a:avLst/>
          </a:prstGeom>
          <a:solidFill>
            <a:srgbClr val="B2BBD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Rettangolo 1">
            <a:extLst>
              <a:ext uri="{FF2B5EF4-FFF2-40B4-BE49-F238E27FC236}">
                <a16:creationId xmlns:a16="http://schemas.microsoft.com/office/drawing/2014/main" id="{2E1EECDE-0819-DEBF-E076-DC53D638397E}"/>
              </a:ext>
            </a:extLst>
          </p:cNvPr>
          <p:cNvSpPr/>
          <p:nvPr/>
        </p:nvSpPr>
        <p:spPr>
          <a:xfrm>
            <a:off x="3452003" y="3142346"/>
            <a:ext cx="594000" cy="593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9A0A15BA-DB39-9CB4-05C5-A143A846491C}"/>
              </a:ext>
            </a:extLst>
          </p:cNvPr>
          <p:cNvSpPr/>
          <p:nvPr/>
        </p:nvSpPr>
        <p:spPr>
          <a:xfrm>
            <a:off x="567274" y="3142346"/>
            <a:ext cx="594000" cy="593400"/>
          </a:xfrm>
          <a:prstGeom prst="rect">
            <a:avLst/>
          </a:prstGeom>
          <a:solidFill>
            <a:srgbClr val="B2BBD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D7D992C5-8A79-CE5E-0458-5080B93DD460}"/>
              </a:ext>
            </a:extLst>
          </p:cNvPr>
          <p:cNvSpPr/>
          <p:nvPr/>
        </p:nvSpPr>
        <p:spPr>
          <a:xfrm>
            <a:off x="6335781" y="1846067"/>
            <a:ext cx="594000" cy="593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5DEEB19C-7A92-0F32-660D-D8F8AF877260}"/>
              </a:ext>
            </a:extLst>
          </p:cNvPr>
          <p:cNvSpPr/>
          <p:nvPr/>
        </p:nvSpPr>
        <p:spPr>
          <a:xfrm>
            <a:off x="3452004" y="1854601"/>
            <a:ext cx="594000" cy="593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id="{0575C1ED-1E49-03EC-B0D6-9C9B77BE512A}"/>
              </a:ext>
            </a:extLst>
          </p:cNvPr>
          <p:cNvSpPr/>
          <p:nvPr/>
        </p:nvSpPr>
        <p:spPr>
          <a:xfrm>
            <a:off x="567275" y="1846067"/>
            <a:ext cx="594000" cy="593400"/>
          </a:xfrm>
          <a:prstGeom prst="rect">
            <a:avLst/>
          </a:prstGeom>
          <a:solidFill>
            <a:srgbClr val="B2BBD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Google Shape;236;p33">
            <a:extLst>
              <a:ext uri="{FF2B5EF4-FFF2-40B4-BE49-F238E27FC236}">
                <a16:creationId xmlns:a16="http://schemas.microsoft.com/office/drawing/2014/main" id="{86C59D3A-5555-E348-FABE-8D7549790104}"/>
              </a:ext>
            </a:extLst>
          </p:cNvPr>
          <p:cNvSpPr txBox="1">
            <a:spLocks/>
          </p:cNvSpPr>
          <p:nvPr/>
        </p:nvSpPr>
        <p:spPr>
          <a:xfrm>
            <a:off x="3945785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/>
            <a:r>
              <a:rPr lang="it-IT" sz="1050" i="1" dirty="0"/>
              <a:t>Lorenza Patrone</a:t>
            </a:r>
          </a:p>
          <a:p>
            <a:pPr marL="0" indent="0"/>
            <a:endParaRPr lang="it-IT" dirty="0"/>
          </a:p>
        </p:txBody>
      </p:sp>
      <p:sp>
        <p:nvSpPr>
          <p:cNvPr id="6" name="Google Shape;236;p33">
            <a:extLst>
              <a:ext uri="{FF2B5EF4-FFF2-40B4-BE49-F238E27FC236}">
                <a16:creationId xmlns:a16="http://schemas.microsoft.com/office/drawing/2014/main" id="{CF5C853E-8FF0-15F8-80D7-F3F7341CCFC4}"/>
              </a:ext>
            </a:extLst>
          </p:cNvPr>
          <p:cNvSpPr txBox="1">
            <a:spLocks/>
          </p:cNvSpPr>
          <p:nvPr/>
        </p:nvSpPr>
        <p:spPr>
          <a:xfrm>
            <a:off x="292052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l"/>
            <a:r>
              <a:rPr lang="it-IT" sz="1050" i="1" dirty="0"/>
              <a:t>2 Dicembre 2024</a:t>
            </a:r>
          </a:p>
          <a:p>
            <a:pPr marL="0" indent="0"/>
            <a:endParaRPr lang="it-IT" dirty="0"/>
          </a:p>
        </p:txBody>
      </p:sp>
      <p:sp>
        <p:nvSpPr>
          <p:cNvPr id="9" name="Google Shape;236;p33">
            <a:extLst>
              <a:ext uri="{FF2B5EF4-FFF2-40B4-BE49-F238E27FC236}">
                <a16:creationId xmlns:a16="http://schemas.microsoft.com/office/drawing/2014/main" id="{533F4DAB-74D0-BF38-EA59-711507D29B8A}"/>
              </a:ext>
            </a:extLst>
          </p:cNvPr>
          <p:cNvSpPr txBox="1">
            <a:spLocks/>
          </p:cNvSpPr>
          <p:nvPr/>
        </p:nvSpPr>
        <p:spPr>
          <a:xfrm>
            <a:off x="3789661" y="175508"/>
            <a:ext cx="1564678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/>
            <a:r>
              <a:rPr lang="it-IT" sz="1050" i="1" dirty="0"/>
              <a:t>Politecnico di Torino</a:t>
            </a:r>
          </a:p>
          <a:p>
            <a:pPr marL="0" indent="0"/>
            <a:endParaRPr lang="it-IT" dirty="0"/>
          </a:p>
        </p:txBody>
      </p:sp>
      <p:sp>
        <p:nvSpPr>
          <p:cNvPr id="10" name="Google Shape;236;p33">
            <a:extLst>
              <a:ext uri="{FF2B5EF4-FFF2-40B4-BE49-F238E27FC236}">
                <a16:creationId xmlns:a16="http://schemas.microsoft.com/office/drawing/2014/main" id="{59D23D32-ECDB-5413-5F09-CAE4A7454FC4}"/>
              </a:ext>
            </a:extLst>
          </p:cNvPr>
          <p:cNvSpPr txBox="1">
            <a:spLocks/>
          </p:cNvSpPr>
          <p:nvPr/>
        </p:nvSpPr>
        <p:spPr>
          <a:xfrm>
            <a:off x="5789146" y="174553"/>
            <a:ext cx="3112741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r"/>
            <a:r>
              <a:rPr lang="it-IT" sz="1050" i="1" dirty="0"/>
              <a:t>Corso di Laurea Magistrale in Ingegneria Edile</a:t>
            </a:r>
          </a:p>
          <a:p>
            <a:pPr marL="0" indent="0"/>
            <a:endParaRPr lang="it-IT" dirty="0"/>
          </a:p>
        </p:txBody>
      </p:sp>
      <p:sp>
        <p:nvSpPr>
          <p:cNvPr id="11" name="Google Shape;236;p33">
            <a:extLst>
              <a:ext uri="{FF2B5EF4-FFF2-40B4-BE49-F238E27FC236}">
                <a16:creationId xmlns:a16="http://schemas.microsoft.com/office/drawing/2014/main" id="{154ED07C-8C2A-98DA-47BD-A8EDC5AB8927}"/>
              </a:ext>
            </a:extLst>
          </p:cNvPr>
          <p:cNvSpPr txBox="1">
            <a:spLocks/>
          </p:cNvSpPr>
          <p:nvPr/>
        </p:nvSpPr>
        <p:spPr>
          <a:xfrm>
            <a:off x="7649457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r"/>
            <a:r>
              <a:rPr lang="it-IT" sz="1050" i="1" dirty="0"/>
              <a:t>19</a:t>
            </a:r>
          </a:p>
          <a:p>
            <a:pPr marL="0" indent="0"/>
            <a:endParaRPr lang="it-IT" dirty="0"/>
          </a:p>
        </p:txBody>
      </p:sp>
      <p:sp>
        <p:nvSpPr>
          <p:cNvPr id="15" name="Google Shape;254;p35">
            <a:extLst>
              <a:ext uri="{FF2B5EF4-FFF2-40B4-BE49-F238E27FC236}">
                <a16:creationId xmlns:a16="http://schemas.microsoft.com/office/drawing/2014/main" id="{1C52A58F-CB3E-5157-6EB4-7AE2C33C3990}"/>
              </a:ext>
            </a:extLst>
          </p:cNvPr>
          <p:cNvSpPr txBox="1">
            <a:spLocks/>
          </p:cNvSpPr>
          <p:nvPr/>
        </p:nvSpPr>
        <p:spPr>
          <a:xfrm>
            <a:off x="564927" y="1846067"/>
            <a:ext cx="597300" cy="593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" sz="2400" b="1" dirty="0">
                <a:solidFill>
                  <a:schemeClr val="dk1"/>
                </a:solidFill>
                <a:latin typeface="Albert Sans SemiBold"/>
                <a:sym typeface="Albert Sans SemiBold"/>
              </a:rPr>
              <a:t>01</a:t>
            </a:r>
          </a:p>
        </p:txBody>
      </p:sp>
      <p:sp>
        <p:nvSpPr>
          <p:cNvPr id="17" name="Google Shape;256;p35">
            <a:extLst>
              <a:ext uri="{FF2B5EF4-FFF2-40B4-BE49-F238E27FC236}">
                <a16:creationId xmlns:a16="http://schemas.microsoft.com/office/drawing/2014/main" id="{7F7D53FC-60BA-BD08-70AD-A3447D4D5B69}"/>
              </a:ext>
            </a:extLst>
          </p:cNvPr>
          <p:cNvSpPr txBox="1">
            <a:spLocks/>
          </p:cNvSpPr>
          <p:nvPr/>
        </p:nvSpPr>
        <p:spPr>
          <a:xfrm>
            <a:off x="4046004" y="1890193"/>
            <a:ext cx="1947596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it-IT" dirty="0">
                <a:solidFill>
                  <a:schemeClr val="dk1"/>
                </a:solidFill>
                <a:latin typeface="Albert Sans Medium"/>
              </a:rPr>
              <a:t>Valutazione delle Notifiche Preliminari</a:t>
            </a:r>
          </a:p>
        </p:txBody>
      </p:sp>
      <p:sp>
        <p:nvSpPr>
          <p:cNvPr id="19" name="Google Shape;258;p35">
            <a:extLst>
              <a:ext uri="{FF2B5EF4-FFF2-40B4-BE49-F238E27FC236}">
                <a16:creationId xmlns:a16="http://schemas.microsoft.com/office/drawing/2014/main" id="{1CCDDBE4-8168-F3F4-1CBF-15BA072EB175}"/>
              </a:ext>
            </a:extLst>
          </p:cNvPr>
          <p:cNvSpPr txBox="1">
            <a:spLocks/>
          </p:cNvSpPr>
          <p:nvPr/>
        </p:nvSpPr>
        <p:spPr>
          <a:xfrm>
            <a:off x="1161275" y="3196646"/>
            <a:ext cx="2087893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it-IT" b="1" dirty="0">
                <a:solidFill>
                  <a:schemeClr val="dk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bert Sans Medium"/>
              </a:rPr>
              <a:t>Selezione dei parametri per l’integrazione</a:t>
            </a:r>
          </a:p>
        </p:txBody>
      </p:sp>
      <p:sp>
        <p:nvSpPr>
          <p:cNvPr id="21" name="Google Shape;260;p35">
            <a:extLst>
              <a:ext uri="{FF2B5EF4-FFF2-40B4-BE49-F238E27FC236}">
                <a16:creationId xmlns:a16="http://schemas.microsoft.com/office/drawing/2014/main" id="{CD520DAB-1279-4C75-2841-6520972B88BA}"/>
              </a:ext>
            </a:extLst>
          </p:cNvPr>
          <p:cNvSpPr txBox="1">
            <a:spLocks/>
          </p:cNvSpPr>
          <p:nvPr/>
        </p:nvSpPr>
        <p:spPr>
          <a:xfrm>
            <a:off x="4046004" y="3200619"/>
            <a:ext cx="2086941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it-IT" dirty="0">
                <a:solidFill>
                  <a:schemeClr val="dk1"/>
                </a:solidFill>
                <a:latin typeface="Albert Sans Medium"/>
              </a:rPr>
              <a:t>Integrazione delle Notifiche Preliminari</a:t>
            </a:r>
          </a:p>
        </p:txBody>
      </p:sp>
      <p:sp>
        <p:nvSpPr>
          <p:cNvPr id="22" name="Google Shape;261;p35">
            <a:extLst>
              <a:ext uri="{FF2B5EF4-FFF2-40B4-BE49-F238E27FC236}">
                <a16:creationId xmlns:a16="http://schemas.microsoft.com/office/drawing/2014/main" id="{1D434F70-2C81-A432-59FF-30861967504B}"/>
              </a:ext>
            </a:extLst>
          </p:cNvPr>
          <p:cNvSpPr txBox="1">
            <a:spLocks/>
          </p:cNvSpPr>
          <p:nvPr/>
        </p:nvSpPr>
        <p:spPr>
          <a:xfrm>
            <a:off x="720000" y="692006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it-IT" sz="3500" dirty="0">
                <a:solidFill>
                  <a:schemeClr val="dk1"/>
                </a:solidFill>
                <a:latin typeface="Albert Sans SemiBold"/>
                <a:sym typeface="Albert Sans SemiBold"/>
              </a:rPr>
              <a:t>Struttura del Progetto</a:t>
            </a:r>
          </a:p>
        </p:txBody>
      </p:sp>
      <p:sp>
        <p:nvSpPr>
          <p:cNvPr id="23" name="Google Shape;262;p35">
            <a:extLst>
              <a:ext uri="{FF2B5EF4-FFF2-40B4-BE49-F238E27FC236}">
                <a16:creationId xmlns:a16="http://schemas.microsoft.com/office/drawing/2014/main" id="{67043FDD-3A81-4FA9-5CE5-25CE3AC31544}"/>
              </a:ext>
            </a:extLst>
          </p:cNvPr>
          <p:cNvSpPr txBox="1">
            <a:spLocks/>
          </p:cNvSpPr>
          <p:nvPr/>
        </p:nvSpPr>
        <p:spPr>
          <a:xfrm>
            <a:off x="1161275" y="1900367"/>
            <a:ext cx="1940700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it-IT" dirty="0">
                <a:solidFill>
                  <a:schemeClr val="dk1"/>
                </a:solidFill>
                <a:latin typeface="Albert Sans Medium"/>
              </a:rPr>
              <a:t>Raccolta e analisi dei casi di Infortunio</a:t>
            </a:r>
          </a:p>
        </p:txBody>
      </p:sp>
      <p:sp>
        <p:nvSpPr>
          <p:cNvPr id="25" name="Google Shape;264;p35">
            <a:extLst>
              <a:ext uri="{FF2B5EF4-FFF2-40B4-BE49-F238E27FC236}">
                <a16:creationId xmlns:a16="http://schemas.microsoft.com/office/drawing/2014/main" id="{6945D348-885B-6B5B-3CA0-30BE4CA3409E}"/>
              </a:ext>
            </a:extLst>
          </p:cNvPr>
          <p:cNvSpPr txBox="1">
            <a:spLocks/>
          </p:cNvSpPr>
          <p:nvPr/>
        </p:nvSpPr>
        <p:spPr>
          <a:xfrm>
            <a:off x="6929781" y="1902556"/>
            <a:ext cx="2018729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it-IT" dirty="0">
                <a:solidFill>
                  <a:schemeClr val="dk1"/>
                </a:solidFill>
                <a:latin typeface="Albert Sans Medium"/>
              </a:rPr>
              <a:t>Elaborazione dell’Indicatore di Rischio</a:t>
            </a:r>
          </a:p>
        </p:txBody>
      </p:sp>
      <p:sp>
        <p:nvSpPr>
          <p:cNvPr id="27" name="Google Shape;266;p35">
            <a:extLst>
              <a:ext uri="{FF2B5EF4-FFF2-40B4-BE49-F238E27FC236}">
                <a16:creationId xmlns:a16="http://schemas.microsoft.com/office/drawing/2014/main" id="{A1D9C640-70AA-C935-930E-95B62C87CF68}"/>
              </a:ext>
            </a:extLst>
          </p:cNvPr>
          <p:cNvSpPr txBox="1">
            <a:spLocks/>
          </p:cNvSpPr>
          <p:nvPr/>
        </p:nvSpPr>
        <p:spPr>
          <a:xfrm>
            <a:off x="6929782" y="3196646"/>
            <a:ext cx="1844764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it-IT" dirty="0">
                <a:solidFill>
                  <a:schemeClr val="dk1"/>
                </a:solidFill>
                <a:latin typeface="Albert Sans Medium"/>
              </a:rPr>
              <a:t>Conclusioni e prospettive future</a:t>
            </a:r>
          </a:p>
        </p:txBody>
      </p:sp>
      <p:sp>
        <p:nvSpPr>
          <p:cNvPr id="31" name="Google Shape;254;p35">
            <a:extLst>
              <a:ext uri="{FF2B5EF4-FFF2-40B4-BE49-F238E27FC236}">
                <a16:creationId xmlns:a16="http://schemas.microsoft.com/office/drawing/2014/main" id="{2C793DA4-2492-849B-B213-15918E0D7E25}"/>
              </a:ext>
            </a:extLst>
          </p:cNvPr>
          <p:cNvSpPr txBox="1">
            <a:spLocks/>
          </p:cNvSpPr>
          <p:nvPr/>
        </p:nvSpPr>
        <p:spPr>
          <a:xfrm>
            <a:off x="3448704" y="1846067"/>
            <a:ext cx="597300" cy="593400"/>
          </a:xfrm>
          <a:prstGeom prst="rect">
            <a:avLst/>
          </a:prstGeom>
          <a:solidFill>
            <a:srgbClr val="B2BBDA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" sz="2400" b="1" dirty="0">
                <a:solidFill>
                  <a:schemeClr val="dk1"/>
                </a:solidFill>
                <a:latin typeface="Albert Sans SemiBold"/>
                <a:sym typeface="Albert Sans SemiBold"/>
              </a:rPr>
              <a:t>02</a:t>
            </a:r>
          </a:p>
        </p:txBody>
      </p:sp>
      <p:sp>
        <p:nvSpPr>
          <p:cNvPr id="32" name="Google Shape;254;p35">
            <a:extLst>
              <a:ext uri="{FF2B5EF4-FFF2-40B4-BE49-F238E27FC236}">
                <a16:creationId xmlns:a16="http://schemas.microsoft.com/office/drawing/2014/main" id="{A33EC9E9-6C0B-ACA3-99BB-FCD70253CCDC}"/>
              </a:ext>
            </a:extLst>
          </p:cNvPr>
          <p:cNvSpPr txBox="1">
            <a:spLocks/>
          </p:cNvSpPr>
          <p:nvPr/>
        </p:nvSpPr>
        <p:spPr>
          <a:xfrm>
            <a:off x="6332481" y="1846079"/>
            <a:ext cx="597300" cy="593400"/>
          </a:xfrm>
          <a:prstGeom prst="rect">
            <a:avLst/>
          </a:prstGeom>
          <a:solidFill>
            <a:srgbClr val="B2BBDA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" sz="2400" b="1" dirty="0">
                <a:solidFill>
                  <a:schemeClr val="dk1"/>
                </a:solidFill>
                <a:latin typeface="Albert Sans SemiBold"/>
                <a:sym typeface="Albert Sans SemiBold"/>
              </a:rPr>
              <a:t>03</a:t>
            </a:r>
          </a:p>
        </p:txBody>
      </p:sp>
      <p:sp>
        <p:nvSpPr>
          <p:cNvPr id="33" name="Google Shape;254;p35">
            <a:extLst>
              <a:ext uri="{FF2B5EF4-FFF2-40B4-BE49-F238E27FC236}">
                <a16:creationId xmlns:a16="http://schemas.microsoft.com/office/drawing/2014/main" id="{509B1843-C782-D36E-5768-F7A036EFC73C}"/>
              </a:ext>
            </a:extLst>
          </p:cNvPr>
          <p:cNvSpPr txBox="1">
            <a:spLocks/>
          </p:cNvSpPr>
          <p:nvPr/>
        </p:nvSpPr>
        <p:spPr>
          <a:xfrm>
            <a:off x="564927" y="3142346"/>
            <a:ext cx="597300" cy="593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" sz="2400" b="1" dirty="0">
                <a:solidFill>
                  <a:schemeClr val="dk1"/>
                </a:solidFill>
                <a:latin typeface="Albert Sans SemiBold"/>
                <a:sym typeface="Albert Sans SemiBold"/>
              </a:rPr>
              <a:t>04</a:t>
            </a:r>
          </a:p>
        </p:txBody>
      </p:sp>
      <p:sp>
        <p:nvSpPr>
          <p:cNvPr id="34" name="Google Shape;254;p35">
            <a:extLst>
              <a:ext uri="{FF2B5EF4-FFF2-40B4-BE49-F238E27FC236}">
                <a16:creationId xmlns:a16="http://schemas.microsoft.com/office/drawing/2014/main" id="{50F6C598-D48F-2B2B-3A3B-3DEA8D433AE1}"/>
              </a:ext>
            </a:extLst>
          </p:cNvPr>
          <p:cNvSpPr txBox="1">
            <a:spLocks/>
          </p:cNvSpPr>
          <p:nvPr/>
        </p:nvSpPr>
        <p:spPr>
          <a:xfrm>
            <a:off x="3448704" y="3142346"/>
            <a:ext cx="597300" cy="593400"/>
          </a:xfrm>
          <a:prstGeom prst="rect">
            <a:avLst/>
          </a:prstGeom>
          <a:solidFill>
            <a:srgbClr val="B2BBDA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" sz="2400" b="1" dirty="0">
                <a:solidFill>
                  <a:schemeClr val="dk1"/>
                </a:solidFill>
                <a:latin typeface="Albert Sans SemiBold"/>
                <a:sym typeface="Albert Sans SemiBold"/>
              </a:rPr>
              <a:t>05</a:t>
            </a:r>
          </a:p>
        </p:txBody>
      </p:sp>
      <p:sp>
        <p:nvSpPr>
          <p:cNvPr id="35" name="Google Shape;254;p35">
            <a:extLst>
              <a:ext uri="{FF2B5EF4-FFF2-40B4-BE49-F238E27FC236}">
                <a16:creationId xmlns:a16="http://schemas.microsoft.com/office/drawing/2014/main" id="{D206D3A3-475B-3654-B80C-7002DE8A2969}"/>
              </a:ext>
            </a:extLst>
          </p:cNvPr>
          <p:cNvSpPr txBox="1">
            <a:spLocks/>
          </p:cNvSpPr>
          <p:nvPr/>
        </p:nvSpPr>
        <p:spPr>
          <a:xfrm>
            <a:off x="6332481" y="3142346"/>
            <a:ext cx="597300" cy="593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" sz="2400" b="1" dirty="0">
                <a:solidFill>
                  <a:schemeClr val="dk1"/>
                </a:solidFill>
                <a:latin typeface="Albert Sans SemiBold"/>
                <a:sym typeface="Albert Sans SemiBold"/>
              </a:rPr>
              <a:t>06</a:t>
            </a:r>
          </a:p>
        </p:txBody>
      </p:sp>
    </p:spTree>
    <p:extLst>
      <p:ext uri="{BB962C8B-B14F-4D97-AF65-F5344CB8AC3E}">
        <p14:creationId xmlns:p14="http://schemas.microsoft.com/office/powerpoint/2010/main" val="2878251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 dir="ou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F02270-A8F6-8A12-C3AD-47B44B95BC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236;p33">
            <a:extLst>
              <a:ext uri="{FF2B5EF4-FFF2-40B4-BE49-F238E27FC236}">
                <a16:creationId xmlns:a16="http://schemas.microsoft.com/office/drawing/2014/main" id="{0A4CE225-0E4A-C05E-AF05-36B39C14876A}"/>
              </a:ext>
            </a:extLst>
          </p:cNvPr>
          <p:cNvSpPr txBox="1">
            <a:spLocks/>
          </p:cNvSpPr>
          <p:nvPr/>
        </p:nvSpPr>
        <p:spPr>
          <a:xfrm>
            <a:off x="3945785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/>
            <a:r>
              <a:rPr lang="it-IT" sz="1050" i="1" dirty="0"/>
              <a:t>Lorenza Patrone</a:t>
            </a:r>
          </a:p>
          <a:p>
            <a:pPr marL="0" indent="0"/>
            <a:endParaRPr lang="it-IT" dirty="0"/>
          </a:p>
        </p:txBody>
      </p:sp>
      <p:sp>
        <p:nvSpPr>
          <p:cNvPr id="6" name="Google Shape;236;p33">
            <a:extLst>
              <a:ext uri="{FF2B5EF4-FFF2-40B4-BE49-F238E27FC236}">
                <a16:creationId xmlns:a16="http://schemas.microsoft.com/office/drawing/2014/main" id="{30584971-EEB3-EF5E-471C-3BD936391653}"/>
              </a:ext>
            </a:extLst>
          </p:cNvPr>
          <p:cNvSpPr txBox="1">
            <a:spLocks/>
          </p:cNvSpPr>
          <p:nvPr/>
        </p:nvSpPr>
        <p:spPr>
          <a:xfrm>
            <a:off x="292052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l"/>
            <a:r>
              <a:rPr lang="it-IT" sz="1050" i="1" dirty="0"/>
              <a:t>2 Dicembre 2024</a:t>
            </a:r>
          </a:p>
          <a:p>
            <a:pPr marL="0" indent="0"/>
            <a:endParaRPr lang="it-IT" dirty="0"/>
          </a:p>
        </p:txBody>
      </p:sp>
      <p:sp>
        <p:nvSpPr>
          <p:cNvPr id="9" name="Google Shape;236;p33">
            <a:extLst>
              <a:ext uri="{FF2B5EF4-FFF2-40B4-BE49-F238E27FC236}">
                <a16:creationId xmlns:a16="http://schemas.microsoft.com/office/drawing/2014/main" id="{61FEEA5F-88D6-9EF9-4A16-5C02D3C583EE}"/>
              </a:ext>
            </a:extLst>
          </p:cNvPr>
          <p:cNvSpPr txBox="1">
            <a:spLocks/>
          </p:cNvSpPr>
          <p:nvPr/>
        </p:nvSpPr>
        <p:spPr>
          <a:xfrm>
            <a:off x="3789661" y="175508"/>
            <a:ext cx="1564678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/>
            <a:r>
              <a:rPr lang="it-IT" sz="1050" i="1" dirty="0"/>
              <a:t>Politecnico di Torino</a:t>
            </a:r>
          </a:p>
          <a:p>
            <a:pPr marL="0" indent="0"/>
            <a:endParaRPr lang="it-IT" dirty="0"/>
          </a:p>
        </p:txBody>
      </p:sp>
      <p:sp>
        <p:nvSpPr>
          <p:cNvPr id="10" name="Google Shape;236;p33">
            <a:extLst>
              <a:ext uri="{FF2B5EF4-FFF2-40B4-BE49-F238E27FC236}">
                <a16:creationId xmlns:a16="http://schemas.microsoft.com/office/drawing/2014/main" id="{CEDAC22B-128B-60A9-6E90-C69B3158888D}"/>
              </a:ext>
            </a:extLst>
          </p:cNvPr>
          <p:cNvSpPr txBox="1">
            <a:spLocks/>
          </p:cNvSpPr>
          <p:nvPr/>
        </p:nvSpPr>
        <p:spPr>
          <a:xfrm>
            <a:off x="5789146" y="174553"/>
            <a:ext cx="3112741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r"/>
            <a:r>
              <a:rPr lang="it-IT" sz="1050" i="1" dirty="0"/>
              <a:t>Corso di Laurea Magistrale in Ingegneria Edile</a:t>
            </a:r>
          </a:p>
          <a:p>
            <a:pPr marL="0" indent="0"/>
            <a:endParaRPr lang="it-IT" dirty="0"/>
          </a:p>
        </p:txBody>
      </p:sp>
      <p:sp>
        <p:nvSpPr>
          <p:cNvPr id="11" name="Google Shape;236;p33">
            <a:extLst>
              <a:ext uri="{FF2B5EF4-FFF2-40B4-BE49-F238E27FC236}">
                <a16:creationId xmlns:a16="http://schemas.microsoft.com/office/drawing/2014/main" id="{294223CB-A66A-5970-BC42-895F336C4CF4}"/>
              </a:ext>
            </a:extLst>
          </p:cNvPr>
          <p:cNvSpPr txBox="1">
            <a:spLocks/>
          </p:cNvSpPr>
          <p:nvPr/>
        </p:nvSpPr>
        <p:spPr>
          <a:xfrm>
            <a:off x="7649457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r"/>
            <a:r>
              <a:rPr lang="it-IT" sz="1050" i="1" dirty="0"/>
              <a:t>20</a:t>
            </a:r>
          </a:p>
          <a:p>
            <a:pPr marL="0" indent="0"/>
            <a:endParaRPr lang="it-IT" dirty="0"/>
          </a:p>
        </p:txBody>
      </p:sp>
      <p:sp>
        <p:nvSpPr>
          <p:cNvPr id="2" name="Google Shape;288;p38">
            <a:extLst>
              <a:ext uri="{FF2B5EF4-FFF2-40B4-BE49-F238E27FC236}">
                <a16:creationId xmlns:a16="http://schemas.microsoft.com/office/drawing/2014/main" id="{9DBCDAD0-0F24-4908-83C3-618B206477FB}"/>
              </a:ext>
            </a:extLst>
          </p:cNvPr>
          <p:cNvSpPr txBox="1">
            <a:spLocks/>
          </p:cNvSpPr>
          <p:nvPr/>
        </p:nvSpPr>
        <p:spPr>
          <a:xfrm>
            <a:off x="336273" y="3091428"/>
            <a:ext cx="7773254" cy="7508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 b="0" i="0" u="none" strike="noStrike" cap="none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 b="0" i="0" u="none" strike="noStrike" cap="none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 b="0" i="0" u="none" strike="noStrike" cap="none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 b="0" i="0" u="none" strike="noStrike" cap="none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 b="0" i="0" u="none" strike="noStrike" cap="none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 b="0" i="0" u="none" strike="noStrike" cap="none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 b="0" i="0" u="none" strike="noStrike" cap="none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 b="0" i="0" u="none" strike="noStrike" cap="none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 b="0" i="0" u="none" strike="noStrike" cap="none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9pPr>
          </a:lstStyle>
          <a:p>
            <a:r>
              <a:rPr lang="it-IT" dirty="0"/>
              <a:t>Selezione dei parametri per l’integrazione</a:t>
            </a:r>
          </a:p>
        </p:txBody>
      </p:sp>
      <p:sp>
        <p:nvSpPr>
          <p:cNvPr id="4" name="Google Shape;290;p38">
            <a:extLst>
              <a:ext uri="{FF2B5EF4-FFF2-40B4-BE49-F238E27FC236}">
                <a16:creationId xmlns:a16="http://schemas.microsoft.com/office/drawing/2014/main" id="{471DD6E9-F482-ADF4-0878-920BBA0C46B6}"/>
              </a:ext>
            </a:extLst>
          </p:cNvPr>
          <p:cNvSpPr txBox="1">
            <a:spLocks/>
          </p:cNvSpPr>
          <p:nvPr/>
        </p:nvSpPr>
        <p:spPr>
          <a:xfrm>
            <a:off x="403767" y="2286172"/>
            <a:ext cx="1029000" cy="95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 b="0" i="0" u="none" strike="noStrike" cap="none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 b="0" i="0" u="none" strike="noStrike" cap="none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 b="0" i="0" u="none" strike="noStrike" cap="none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 b="0" i="0" u="none" strike="noStrike" cap="none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 b="0" i="0" u="none" strike="noStrike" cap="none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 b="0" i="0" u="none" strike="noStrike" cap="none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 b="0" i="0" u="none" strike="noStrike" cap="none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 b="0" i="0" u="none" strike="noStrike" cap="none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 b="0" i="0" u="none" strike="noStrike" cap="none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9pPr>
          </a:lstStyle>
          <a:p>
            <a:pPr algn="ctr"/>
            <a:r>
              <a:rPr lang="en" dirty="0"/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23918935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FB7301-CA05-99A9-24FA-5B7D2432EF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ttangolo 22">
            <a:extLst>
              <a:ext uri="{FF2B5EF4-FFF2-40B4-BE49-F238E27FC236}">
                <a16:creationId xmlns:a16="http://schemas.microsoft.com/office/drawing/2014/main" id="{1CE9124B-649A-6190-42F5-C4FEDC25BC44}"/>
              </a:ext>
            </a:extLst>
          </p:cNvPr>
          <p:cNvSpPr/>
          <p:nvPr/>
        </p:nvSpPr>
        <p:spPr>
          <a:xfrm>
            <a:off x="1642553" y="3515388"/>
            <a:ext cx="2795520" cy="598858"/>
          </a:xfrm>
          <a:prstGeom prst="rect">
            <a:avLst/>
          </a:prstGeom>
          <a:solidFill>
            <a:srgbClr val="B2BBD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34A46B09-6B42-BCAC-693A-B37F785B427D}"/>
              </a:ext>
            </a:extLst>
          </p:cNvPr>
          <p:cNvSpPr/>
          <p:nvPr/>
        </p:nvSpPr>
        <p:spPr>
          <a:xfrm>
            <a:off x="1642553" y="2240946"/>
            <a:ext cx="2795520" cy="598858"/>
          </a:xfrm>
          <a:prstGeom prst="rect">
            <a:avLst/>
          </a:prstGeom>
          <a:solidFill>
            <a:srgbClr val="B2BBD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0" name="Rettangolo 19">
            <a:extLst>
              <a:ext uri="{FF2B5EF4-FFF2-40B4-BE49-F238E27FC236}">
                <a16:creationId xmlns:a16="http://schemas.microsoft.com/office/drawing/2014/main" id="{ED5D9173-A197-94AB-4BC5-1177AAD39262}"/>
              </a:ext>
            </a:extLst>
          </p:cNvPr>
          <p:cNvSpPr/>
          <p:nvPr/>
        </p:nvSpPr>
        <p:spPr>
          <a:xfrm>
            <a:off x="1642553" y="966346"/>
            <a:ext cx="2795520" cy="598858"/>
          </a:xfrm>
          <a:prstGeom prst="rect">
            <a:avLst/>
          </a:prstGeom>
          <a:solidFill>
            <a:srgbClr val="B2BBD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Google Shape;236;p33">
            <a:extLst>
              <a:ext uri="{FF2B5EF4-FFF2-40B4-BE49-F238E27FC236}">
                <a16:creationId xmlns:a16="http://schemas.microsoft.com/office/drawing/2014/main" id="{8F5A5034-385F-58CF-C935-C85C4CA04F75}"/>
              </a:ext>
            </a:extLst>
          </p:cNvPr>
          <p:cNvSpPr txBox="1">
            <a:spLocks/>
          </p:cNvSpPr>
          <p:nvPr/>
        </p:nvSpPr>
        <p:spPr>
          <a:xfrm>
            <a:off x="3945785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/>
            <a:r>
              <a:rPr lang="it-IT" sz="1050" i="1" dirty="0"/>
              <a:t>Lorenza Patrone</a:t>
            </a:r>
          </a:p>
          <a:p>
            <a:pPr marL="0" indent="0"/>
            <a:endParaRPr lang="it-IT" dirty="0"/>
          </a:p>
        </p:txBody>
      </p:sp>
      <p:sp>
        <p:nvSpPr>
          <p:cNvPr id="6" name="Google Shape;236;p33">
            <a:extLst>
              <a:ext uri="{FF2B5EF4-FFF2-40B4-BE49-F238E27FC236}">
                <a16:creationId xmlns:a16="http://schemas.microsoft.com/office/drawing/2014/main" id="{2C81E4B4-95FA-20E0-63F3-ED077EEA28A0}"/>
              </a:ext>
            </a:extLst>
          </p:cNvPr>
          <p:cNvSpPr txBox="1">
            <a:spLocks/>
          </p:cNvSpPr>
          <p:nvPr/>
        </p:nvSpPr>
        <p:spPr>
          <a:xfrm>
            <a:off x="292052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l"/>
            <a:r>
              <a:rPr lang="it-IT" sz="1050" i="1" dirty="0"/>
              <a:t>2 Dicembre 2024</a:t>
            </a:r>
          </a:p>
          <a:p>
            <a:pPr marL="0" indent="0"/>
            <a:endParaRPr lang="it-IT" dirty="0"/>
          </a:p>
        </p:txBody>
      </p:sp>
      <p:sp>
        <p:nvSpPr>
          <p:cNvPr id="9" name="Google Shape;236;p33">
            <a:extLst>
              <a:ext uri="{FF2B5EF4-FFF2-40B4-BE49-F238E27FC236}">
                <a16:creationId xmlns:a16="http://schemas.microsoft.com/office/drawing/2014/main" id="{E77C77B1-8B29-14EC-AD06-90BB1A5F1F2D}"/>
              </a:ext>
            </a:extLst>
          </p:cNvPr>
          <p:cNvSpPr txBox="1">
            <a:spLocks/>
          </p:cNvSpPr>
          <p:nvPr/>
        </p:nvSpPr>
        <p:spPr>
          <a:xfrm>
            <a:off x="3789661" y="175508"/>
            <a:ext cx="1564678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/>
            <a:r>
              <a:rPr lang="it-IT" sz="1050" i="1" dirty="0"/>
              <a:t>Politecnico di Torino</a:t>
            </a:r>
          </a:p>
          <a:p>
            <a:pPr marL="0" indent="0"/>
            <a:endParaRPr lang="it-IT" dirty="0"/>
          </a:p>
        </p:txBody>
      </p:sp>
      <p:sp>
        <p:nvSpPr>
          <p:cNvPr id="10" name="Google Shape;236;p33">
            <a:extLst>
              <a:ext uri="{FF2B5EF4-FFF2-40B4-BE49-F238E27FC236}">
                <a16:creationId xmlns:a16="http://schemas.microsoft.com/office/drawing/2014/main" id="{FC294FA0-2933-715E-9A8C-7B0432F3705C}"/>
              </a:ext>
            </a:extLst>
          </p:cNvPr>
          <p:cNvSpPr txBox="1">
            <a:spLocks/>
          </p:cNvSpPr>
          <p:nvPr/>
        </p:nvSpPr>
        <p:spPr>
          <a:xfrm>
            <a:off x="5789146" y="174553"/>
            <a:ext cx="3112741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r"/>
            <a:r>
              <a:rPr lang="it-IT" sz="1050" i="1" dirty="0"/>
              <a:t>Corso di Laurea Magistrale in Ingegneria Edile</a:t>
            </a:r>
          </a:p>
          <a:p>
            <a:pPr marL="0" indent="0"/>
            <a:endParaRPr lang="it-IT" dirty="0"/>
          </a:p>
        </p:txBody>
      </p:sp>
      <p:sp>
        <p:nvSpPr>
          <p:cNvPr id="11" name="Google Shape;236;p33">
            <a:extLst>
              <a:ext uri="{FF2B5EF4-FFF2-40B4-BE49-F238E27FC236}">
                <a16:creationId xmlns:a16="http://schemas.microsoft.com/office/drawing/2014/main" id="{0AC283E4-F56C-B2A3-BA16-3C9F57C01FBF}"/>
              </a:ext>
            </a:extLst>
          </p:cNvPr>
          <p:cNvSpPr txBox="1">
            <a:spLocks/>
          </p:cNvSpPr>
          <p:nvPr/>
        </p:nvSpPr>
        <p:spPr>
          <a:xfrm>
            <a:off x="7649457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r"/>
            <a:r>
              <a:rPr lang="it-IT" sz="1050" i="1" dirty="0"/>
              <a:t>21</a:t>
            </a:r>
          </a:p>
          <a:p>
            <a:pPr marL="0" indent="0"/>
            <a:endParaRPr lang="it-IT" dirty="0"/>
          </a:p>
        </p:txBody>
      </p:sp>
      <p:sp>
        <p:nvSpPr>
          <p:cNvPr id="4" name="Google Shape;649;p57">
            <a:extLst>
              <a:ext uri="{FF2B5EF4-FFF2-40B4-BE49-F238E27FC236}">
                <a16:creationId xmlns:a16="http://schemas.microsoft.com/office/drawing/2014/main" id="{7028B613-3DB1-461B-07E1-17A655DBFF86}"/>
              </a:ext>
            </a:extLst>
          </p:cNvPr>
          <p:cNvSpPr txBox="1">
            <a:spLocks/>
          </p:cNvSpPr>
          <p:nvPr/>
        </p:nvSpPr>
        <p:spPr>
          <a:xfrm>
            <a:off x="1785715" y="1049362"/>
            <a:ext cx="4515300" cy="5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it-IT" dirty="0">
                <a:solidFill>
                  <a:schemeClr val="dk1"/>
                </a:solidFill>
                <a:latin typeface="Albert Sans Medium"/>
              </a:rPr>
              <a:t>Età dei lavoratori</a:t>
            </a:r>
          </a:p>
        </p:txBody>
      </p:sp>
      <p:sp>
        <p:nvSpPr>
          <p:cNvPr id="8" name="Google Shape;651;p57">
            <a:extLst>
              <a:ext uri="{FF2B5EF4-FFF2-40B4-BE49-F238E27FC236}">
                <a16:creationId xmlns:a16="http://schemas.microsoft.com/office/drawing/2014/main" id="{EC8C5481-1972-46B3-CF25-8308FF0402F1}"/>
              </a:ext>
            </a:extLst>
          </p:cNvPr>
          <p:cNvSpPr txBox="1">
            <a:spLocks/>
          </p:cNvSpPr>
          <p:nvPr/>
        </p:nvSpPr>
        <p:spPr>
          <a:xfrm>
            <a:off x="1785715" y="2323963"/>
            <a:ext cx="4515300" cy="5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it-IT" dirty="0">
                <a:solidFill>
                  <a:schemeClr val="dk1"/>
                </a:solidFill>
                <a:latin typeface="Albert Sans Medium"/>
              </a:rPr>
              <a:t>Luogo di nascita dei lavoratori</a:t>
            </a:r>
          </a:p>
        </p:txBody>
      </p:sp>
      <p:sp>
        <p:nvSpPr>
          <p:cNvPr id="13" name="Google Shape;653;p57">
            <a:extLst>
              <a:ext uri="{FF2B5EF4-FFF2-40B4-BE49-F238E27FC236}">
                <a16:creationId xmlns:a16="http://schemas.microsoft.com/office/drawing/2014/main" id="{2B44932F-509D-FACE-86E0-4A078C193D50}"/>
              </a:ext>
            </a:extLst>
          </p:cNvPr>
          <p:cNvSpPr txBox="1">
            <a:spLocks/>
          </p:cNvSpPr>
          <p:nvPr/>
        </p:nvSpPr>
        <p:spPr>
          <a:xfrm>
            <a:off x="1785715" y="3598560"/>
            <a:ext cx="4515300" cy="5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it-IT" dirty="0">
                <a:solidFill>
                  <a:schemeClr val="dk1"/>
                </a:solidFill>
                <a:latin typeface="Albert Sans Medium"/>
              </a:rPr>
              <a:t>Caduta dall’alto</a:t>
            </a:r>
          </a:p>
        </p:txBody>
      </p:sp>
      <p:cxnSp>
        <p:nvCxnSpPr>
          <p:cNvPr id="14" name="Google Shape;654;p57">
            <a:extLst>
              <a:ext uri="{FF2B5EF4-FFF2-40B4-BE49-F238E27FC236}">
                <a16:creationId xmlns:a16="http://schemas.microsoft.com/office/drawing/2014/main" id="{2CF076E6-1D78-BAFC-82C3-7F81513E04D8}"/>
              </a:ext>
            </a:extLst>
          </p:cNvPr>
          <p:cNvCxnSpPr/>
          <p:nvPr/>
        </p:nvCxnSpPr>
        <p:spPr>
          <a:xfrm>
            <a:off x="0" y="3814975"/>
            <a:ext cx="1426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" name="Google Shape;655;p57">
            <a:extLst>
              <a:ext uri="{FF2B5EF4-FFF2-40B4-BE49-F238E27FC236}">
                <a16:creationId xmlns:a16="http://schemas.microsoft.com/office/drawing/2014/main" id="{F12AD2C9-5666-72C9-6B2F-A085ADCE3167}"/>
              </a:ext>
            </a:extLst>
          </p:cNvPr>
          <p:cNvSpPr/>
          <p:nvPr/>
        </p:nvSpPr>
        <p:spPr>
          <a:xfrm>
            <a:off x="1426524" y="3728295"/>
            <a:ext cx="173400" cy="173400"/>
          </a:xfrm>
          <a:prstGeom prst="plaque">
            <a:avLst>
              <a:gd name="adj" fmla="val 50000"/>
            </a:avLst>
          </a:prstGeom>
          <a:solidFill>
            <a:schemeClr val="dk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16" name="Google Shape;656;p57">
            <a:extLst>
              <a:ext uri="{FF2B5EF4-FFF2-40B4-BE49-F238E27FC236}">
                <a16:creationId xmlns:a16="http://schemas.microsoft.com/office/drawing/2014/main" id="{B1F38A65-594C-6A5F-E152-C520FBFB44D4}"/>
              </a:ext>
            </a:extLst>
          </p:cNvPr>
          <p:cNvCxnSpPr/>
          <p:nvPr/>
        </p:nvCxnSpPr>
        <p:spPr>
          <a:xfrm>
            <a:off x="0" y="2540375"/>
            <a:ext cx="1426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7" name="Google Shape;657;p57">
            <a:extLst>
              <a:ext uri="{FF2B5EF4-FFF2-40B4-BE49-F238E27FC236}">
                <a16:creationId xmlns:a16="http://schemas.microsoft.com/office/drawing/2014/main" id="{2D725CA1-02AB-44F8-C0EA-84B07A8E47AA}"/>
              </a:ext>
            </a:extLst>
          </p:cNvPr>
          <p:cNvSpPr/>
          <p:nvPr/>
        </p:nvSpPr>
        <p:spPr>
          <a:xfrm>
            <a:off x="1426524" y="2453695"/>
            <a:ext cx="173400" cy="173400"/>
          </a:xfrm>
          <a:prstGeom prst="plaque">
            <a:avLst>
              <a:gd name="adj" fmla="val 50000"/>
            </a:avLst>
          </a:prstGeom>
          <a:solidFill>
            <a:schemeClr val="dk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18" name="Google Shape;658;p57">
            <a:extLst>
              <a:ext uri="{FF2B5EF4-FFF2-40B4-BE49-F238E27FC236}">
                <a16:creationId xmlns:a16="http://schemas.microsoft.com/office/drawing/2014/main" id="{A238D16E-B28D-62B9-7219-4D70659BB2BA}"/>
              </a:ext>
            </a:extLst>
          </p:cNvPr>
          <p:cNvCxnSpPr/>
          <p:nvPr/>
        </p:nvCxnSpPr>
        <p:spPr>
          <a:xfrm>
            <a:off x="0" y="1265775"/>
            <a:ext cx="1426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" name="Google Shape;659;p57">
            <a:extLst>
              <a:ext uri="{FF2B5EF4-FFF2-40B4-BE49-F238E27FC236}">
                <a16:creationId xmlns:a16="http://schemas.microsoft.com/office/drawing/2014/main" id="{39E7CDDA-4E02-6BB5-4E68-DE7D14CB7D04}"/>
              </a:ext>
            </a:extLst>
          </p:cNvPr>
          <p:cNvSpPr/>
          <p:nvPr/>
        </p:nvSpPr>
        <p:spPr>
          <a:xfrm>
            <a:off x="1426524" y="1179095"/>
            <a:ext cx="173400" cy="173400"/>
          </a:xfrm>
          <a:prstGeom prst="plaque">
            <a:avLst>
              <a:gd name="adj" fmla="val 50000"/>
            </a:avLst>
          </a:prstGeom>
          <a:solidFill>
            <a:schemeClr val="dk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113234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D88665-EB31-13D5-22FA-2FC18C3043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>
            <a:extLst>
              <a:ext uri="{FF2B5EF4-FFF2-40B4-BE49-F238E27FC236}">
                <a16:creationId xmlns:a16="http://schemas.microsoft.com/office/drawing/2014/main" id="{BB086511-1077-2774-6AD1-E3A29D1192A6}"/>
              </a:ext>
            </a:extLst>
          </p:cNvPr>
          <p:cNvSpPr/>
          <p:nvPr/>
        </p:nvSpPr>
        <p:spPr>
          <a:xfrm>
            <a:off x="0" y="739157"/>
            <a:ext cx="8308080" cy="2326375"/>
          </a:xfrm>
          <a:prstGeom prst="rect">
            <a:avLst/>
          </a:prstGeom>
          <a:solidFill>
            <a:srgbClr val="D8DCE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3" name="Rettangolo 22">
            <a:extLst>
              <a:ext uri="{FF2B5EF4-FFF2-40B4-BE49-F238E27FC236}">
                <a16:creationId xmlns:a16="http://schemas.microsoft.com/office/drawing/2014/main" id="{0DD73B48-9B70-1583-21C4-03A89EB75AE5}"/>
              </a:ext>
            </a:extLst>
          </p:cNvPr>
          <p:cNvSpPr/>
          <p:nvPr/>
        </p:nvSpPr>
        <p:spPr>
          <a:xfrm>
            <a:off x="1642553" y="3515388"/>
            <a:ext cx="2795520" cy="598858"/>
          </a:xfrm>
          <a:prstGeom prst="rect">
            <a:avLst/>
          </a:prstGeom>
          <a:solidFill>
            <a:srgbClr val="B2BBD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A3922C30-9BE7-842C-0DDB-5C2C7C5AC1AC}"/>
              </a:ext>
            </a:extLst>
          </p:cNvPr>
          <p:cNvSpPr/>
          <p:nvPr/>
        </p:nvSpPr>
        <p:spPr>
          <a:xfrm>
            <a:off x="1642553" y="2240946"/>
            <a:ext cx="2795520" cy="598858"/>
          </a:xfrm>
          <a:prstGeom prst="rect">
            <a:avLst/>
          </a:prstGeom>
          <a:solidFill>
            <a:srgbClr val="B2BBD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0" name="Rettangolo 19">
            <a:extLst>
              <a:ext uri="{FF2B5EF4-FFF2-40B4-BE49-F238E27FC236}">
                <a16:creationId xmlns:a16="http://schemas.microsoft.com/office/drawing/2014/main" id="{3DC63172-CEB7-5EB7-101D-E6C598C20F77}"/>
              </a:ext>
            </a:extLst>
          </p:cNvPr>
          <p:cNvSpPr/>
          <p:nvPr/>
        </p:nvSpPr>
        <p:spPr>
          <a:xfrm>
            <a:off x="1642553" y="966346"/>
            <a:ext cx="2795520" cy="598858"/>
          </a:xfrm>
          <a:prstGeom prst="rect">
            <a:avLst/>
          </a:prstGeom>
          <a:solidFill>
            <a:srgbClr val="B2BBD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Google Shape;236;p33">
            <a:extLst>
              <a:ext uri="{FF2B5EF4-FFF2-40B4-BE49-F238E27FC236}">
                <a16:creationId xmlns:a16="http://schemas.microsoft.com/office/drawing/2014/main" id="{EBCB93D0-D901-75D4-BA28-A24D5E52D5A3}"/>
              </a:ext>
            </a:extLst>
          </p:cNvPr>
          <p:cNvSpPr txBox="1">
            <a:spLocks/>
          </p:cNvSpPr>
          <p:nvPr/>
        </p:nvSpPr>
        <p:spPr>
          <a:xfrm>
            <a:off x="3945785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/>
            <a:r>
              <a:rPr lang="it-IT" sz="1050" i="1" dirty="0"/>
              <a:t>Lorenza Patrone</a:t>
            </a:r>
          </a:p>
          <a:p>
            <a:pPr marL="0" indent="0"/>
            <a:endParaRPr lang="it-IT" dirty="0"/>
          </a:p>
        </p:txBody>
      </p:sp>
      <p:sp>
        <p:nvSpPr>
          <p:cNvPr id="6" name="Google Shape;236;p33">
            <a:extLst>
              <a:ext uri="{FF2B5EF4-FFF2-40B4-BE49-F238E27FC236}">
                <a16:creationId xmlns:a16="http://schemas.microsoft.com/office/drawing/2014/main" id="{A9F14844-8A97-DBAA-F27F-3E9463265E6E}"/>
              </a:ext>
            </a:extLst>
          </p:cNvPr>
          <p:cNvSpPr txBox="1">
            <a:spLocks/>
          </p:cNvSpPr>
          <p:nvPr/>
        </p:nvSpPr>
        <p:spPr>
          <a:xfrm>
            <a:off x="292052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l"/>
            <a:r>
              <a:rPr lang="it-IT" sz="1050" i="1" dirty="0"/>
              <a:t>2 Dicembre 2024</a:t>
            </a:r>
          </a:p>
          <a:p>
            <a:pPr marL="0" indent="0"/>
            <a:endParaRPr lang="it-IT" dirty="0"/>
          </a:p>
        </p:txBody>
      </p:sp>
      <p:sp>
        <p:nvSpPr>
          <p:cNvPr id="9" name="Google Shape;236;p33">
            <a:extLst>
              <a:ext uri="{FF2B5EF4-FFF2-40B4-BE49-F238E27FC236}">
                <a16:creationId xmlns:a16="http://schemas.microsoft.com/office/drawing/2014/main" id="{37F7C6A4-E36B-A183-15A1-879DCF4EBC7E}"/>
              </a:ext>
            </a:extLst>
          </p:cNvPr>
          <p:cNvSpPr txBox="1">
            <a:spLocks/>
          </p:cNvSpPr>
          <p:nvPr/>
        </p:nvSpPr>
        <p:spPr>
          <a:xfrm>
            <a:off x="3789661" y="175508"/>
            <a:ext cx="1564678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/>
            <a:r>
              <a:rPr lang="it-IT" sz="1050" i="1" dirty="0"/>
              <a:t>Politecnico di Torino</a:t>
            </a:r>
          </a:p>
          <a:p>
            <a:pPr marL="0" indent="0"/>
            <a:endParaRPr lang="it-IT" dirty="0"/>
          </a:p>
        </p:txBody>
      </p:sp>
      <p:sp>
        <p:nvSpPr>
          <p:cNvPr id="10" name="Google Shape;236;p33">
            <a:extLst>
              <a:ext uri="{FF2B5EF4-FFF2-40B4-BE49-F238E27FC236}">
                <a16:creationId xmlns:a16="http://schemas.microsoft.com/office/drawing/2014/main" id="{2E86A8A6-CD57-DED1-D06D-B20DE3AF6C55}"/>
              </a:ext>
            </a:extLst>
          </p:cNvPr>
          <p:cNvSpPr txBox="1">
            <a:spLocks/>
          </p:cNvSpPr>
          <p:nvPr/>
        </p:nvSpPr>
        <p:spPr>
          <a:xfrm>
            <a:off x="5789146" y="174553"/>
            <a:ext cx="3112741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r"/>
            <a:r>
              <a:rPr lang="it-IT" sz="1050" i="1" dirty="0"/>
              <a:t>Corso di Laurea Magistrale in Ingegneria Edile</a:t>
            </a:r>
          </a:p>
          <a:p>
            <a:pPr marL="0" indent="0"/>
            <a:endParaRPr lang="it-IT" dirty="0"/>
          </a:p>
        </p:txBody>
      </p:sp>
      <p:sp>
        <p:nvSpPr>
          <p:cNvPr id="11" name="Google Shape;236;p33">
            <a:extLst>
              <a:ext uri="{FF2B5EF4-FFF2-40B4-BE49-F238E27FC236}">
                <a16:creationId xmlns:a16="http://schemas.microsoft.com/office/drawing/2014/main" id="{DA0EC41F-0F62-7768-419B-677A7A389607}"/>
              </a:ext>
            </a:extLst>
          </p:cNvPr>
          <p:cNvSpPr txBox="1">
            <a:spLocks/>
          </p:cNvSpPr>
          <p:nvPr/>
        </p:nvSpPr>
        <p:spPr>
          <a:xfrm>
            <a:off x="7649457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r"/>
            <a:r>
              <a:rPr lang="it-IT" sz="1050" i="1" dirty="0"/>
              <a:t>21</a:t>
            </a:r>
          </a:p>
          <a:p>
            <a:pPr marL="0" indent="0"/>
            <a:endParaRPr lang="it-IT" dirty="0"/>
          </a:p>
        </p:txBody>
      </p:sp>
      <p:sp>
        <p:nvSpPr>
          <p:cNvPr id="4" name="Google Shape;649;p57">
            <a:extLst>
              <a:ext uri="{FF2B5EF4-FFF2-40B4-BE49-F238E27FC236}">
                <a16:creationId xmlns:a16="http://schemas.microsoft.com/office/drawing/2014/main" id="{404DFADE-F140-531B-E47E-8A4F73EF6A6E}"/>
              </a:ext>
            </a:extLst>
          </p:cNvPr>
          <p:cNvSpPr txBox="1">
            <a:spLocks/>
          </p:cNvSpPr>
          <p:nvPr/>
        </p:nvSpPr>
        <p:spPr>
          <a:xfrm>
            <a:off x="1785715" y="1049362"/>
            <a:ext cx="4515300" cy="5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it-IT" b="1" dirty="0">
                <a:solidFill>
                  <a:schemeClr val="dk1"/>
                </a:solidFill>
                <a:latin typeface="Albert Sans Medium"/>
              </a:rPr>
              <a:t>Età dei lavoratori</a:t>
            </a:r>
          </a:p>
        </p:txBody>
      </p:sp>
      <p:sp>
        <p:nvSpPr>
          <p:cNvPr id="8" name="Google Shape;651;p57">
            <a:extLst>
              <a:ext uri="{FF2B5EF4-FFF2-40B4-BE49-F238E27FC236}">
                <a16:creationId xmlns:a16="http://schemas.microsoft.com/office/drawing/2014/main" id="{5925004F-70C2-5A12-89FD-8C2727DBB653}"/>
              </a:ext>
            </a:extLst>
          </p:cNvPr>
          <p:cNvSpPr txBox="1">
            <a:spLocks/>
          </p:cNvSpPr>
          <p:nvPr/>
        </p:nvSpPr>
        <p:spPr>
          <a:xfrm>
            <a:off x="1785715" y="2323963"/>
            <a:ext cx="4515300" cy="5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it-IT" b="1" dirty="0">
                <a:solidFill>
                  <a:schemeClr val="dk1"/>
                </a:solidFill>
                <a:latin typeface="Albert Sans Medium"/>
              </a:rPr>
              <a:t>Luogo di nascita dei lavoratori</a:t>
            </a:r>
          </a:p>
        </p:txBody>
      </p:sp>
      <p:sp>
        <p:nvSpPr>
          <p:cNvPr id="13" name="Google Shape;653;p57">
            <a:extLst>
              <a:ext uri="{FF2B5EF4-FFF2-40B4-BE49-F238E27FC236}">
                <a16:creationId xmlns:a16="http://schemas.microsoft.com/office/drawing/2014/main" id="{D64F7A56-8AF3-0F59-9619-DA50BE6D0922}"/>
              </a:ext>
            </a:extLst>
          </p:cNvPr>
          <p:cNvSpPr txBox="1">
            <a:spLocks/>
          </p:cNvSpPr>
          <p:nvPr/>
        </p:nvSpPr>
        <p:spPr>
          <a:xfrm>
            <a:off x="1785715" y="3598560"/>
            <a:ext cx="4515300" cy="5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it-IT" dirty="0">
                <a:solidFill>
                  <a:schemeClr val="dk1"/>
                </a:solidFill>
                <a:latin typeface="Albert Sans Medium"/>
              </a:rPr>
              <a:t>Caduta dall’alto</a:t>
            </a:r>
          </a:p>
        </p:txBody>
      </p:sp>
      <p:cxnSp>
        <p:nvCxnSpPr>
          <p:cNvPr id="14" name="Google Shape;654;p57">
            <a:extLst>
              <a:ext uri="{FF2B5EF4-FFF2-40B4-BE49-F238E27FC236}">
                <a16:creationId xmlns:a16="http://schemas.microsoft.com/office/drawing/2014/main" id="{1502A704-F85E-0CD7-3769-F70A9D611B82}"/>
              </a:ext>
            </a:extLst>
          </p:cNvPr>
          <p:cNvCxnSpPr/>
          <p:nvPr/>
        </p:nvCxnSpPr>
        <p:spPr>
          <a:xfrm>
            <a:off x="0" y="3814975"/>
            <a:ext cx="1426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" name="Google Shape;655;p57">
            <a:extLst>
              <a:ext uri="{FF2B5EF4-FFF2-40B4-BE49-F238E27FC236}">
                <a16:creationId xmlns:a16="http://schemas.microsoft.com/office/drawing/2014/main" id="{1F2F0AD9-8B39-E56E-D51D-E37B158DEBF0}"/>
              </a:ext>
            </a:extLst>
          </p:cNvPr>
          <p:cNvSpPr/>
          <p:nvPr/>
        </p:nvSpPr>
        <p:spPr>
          <a:xfrm>
            <a:off x="1426524" y="3728295"/>
            <a:ext cx="173400" cy="173400"/>
          </a:xfrm>
          <a:prstGeom prst="plaque">
            <a:avLst>
              <a:gd name="adj" fmla="val 50000"/>
            </a:avLst>
          </a:prstGeom>
          <a:solidFill>
            <a:schemeClr val="dk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16" name="Google Shape;656;p57">
            <a:extLst>
              <a:ext uri="{FF2B5EF4-FFF2-40B4-BE49-F238E27FC236}">
                <a16:creationId xmlns:a16="http://schemas.microsoft.com/office/drawing/2014/main" id="{1CB2C205-1FAE-97E7-E435-E327AC7FFE23}"/>
              </a:ext>
            </a:extLst>
          </p:cNvPr>
          <p:cNvCxnSpPr/>
          <p:nvPr/>
        </p:nvCxnSpPr>
        <p:spPr>
          <a:xfrm>
            <a:off x="0" y="2540375"/>
            <a:ext cx="1426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7" name="Google Shape;657;p57">
            <a:extLst>
              <a:ext uri="{FF2B5EF4-FFF2-40B4-BE49-F238E27FC236}">
                <a16:creationId xmlns:a16="http://schemas.microsoft.com/office/drawing/2014/main" id="{17A0F780-D527-658F-186E-FB4E1E3F2E38}"/>
              </a:ext>
            </a:extLst>
          </p:cNvPr>
          <p:cNvSpPr/>
          <p:nvPr/>
        </p:nvSpPr>
        <p:spPr>
          <a:xfrm>
            <a:off x="1426524" y="2453695"/>
            <a:ext cx="173400" cy="173400"/>
          </a:xfrm>
          <a:prstGeom prst="plaque">
            <a:avLst>
              <a:gd name="adj" fmla="val 50000"/>
            </a:avLst>
          </a:prstGeom>
          <a:solidFill>
            <a:schemeClr val="dk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18" name="Google Shape;658;p57">
            <a:extLst>
              <a:ext uri="{FF2B5EF4-FFF2-40B4-BE49-F238E27FC236}">
                <a16:creationId xmlns:a16="http://schemas.microsoft.com/office/drawing/2014/main" id="{EFEC18F8-6937-0D17-4B31-478EC0478DAF}"/>
              </a:ext>
            </a:extLst>
          </p:cNvPr>
          <p:cNvCxnSpPr/>
          <p:nvPr/>
        </p:nvCxnSpPr>
        <p:spPr>
          <a:xfrm>
            <a:off x="0" y="1265775"/>
            <a:ext cx="1426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" name="Google Shape;659;p57">
            <a:extLst>
              <a:ext uri="{FF2B5EF4-FFF2-40B4-BE49-F238E27FC236}">
                <a16:creationId xmlns:a16="http://schemas.microsoft.com/office/drawing/2014/main" id="{145DB674-7C77-46BE-D632-578411718F22}"/>
              </a:ext>
            </a:extLst>
          </p:cNvPr>
          <p:cNvSpPr/>
          <p:nvPr/>
        </p:nvSpPr>
        <p:spPr>
          <a:xfrm>
            <a:off x="1426524" y="1179095"/>
            <a:ext cx="173400" cy="173400"/>
          </a:xfrm>
          <a:prstGeom prst="plaque">
            <a:avLst>
              <a:gd name="adj" fmla="val 50000"/>
            </a:avLst>
          </a:prstGeom>
          <a:solidFill>
            <a:schemeClr val="dk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1B85986F-3553-CFF4-A684-2939ED187AA3}"/>
              </a:ext>
            </a:extLst>
          </p:cNvPr>
          <p:cNvSpPr txBox="1"/>
          <p:nvPr/>
        </p:nvSpPr>
        <p:spPr>
          <a:xfrm>
            <a:off x="4979786" y="1527412"/>
            <a:ext cx="318974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chemeClr val="dk1"/>
                </a:solidFill>
                <a:latin typeface="Albert Sans Medium"/>
              </a:rPr>
              <a:t>Analisi dei dati Inail del quinquennio 2018-2022 per tutti i settori lavorativi e con focus sul settore delle costruzioni </a:t>
            </a:r>
          </a:p>
        </p:txBody>
      </p:sp>
    </p:spTree>
    <p:extLst>
      <p:ext uri="{BB962C8B-B14F-4D97-AF65-F5344CB8AC3E}">
        <p14:creationId xmlns:p14="http://schemas.microsoft.com/office/powerpoint/2010/main" val="31572861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22C328-F033-6D36-28A8-2E8450E3DF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ttangolo 19">
            <a:extLst>
              <a:ext uri="{FF2B5EF4-FFF2-40B4-BE49-F238E27FC236}">
                <a16:creationId xmlns:a16="http://schemas.microsoft.com/office/drawing/2014/main" id="{73F92B3B-691C-C3ED-AF02-1D6AF7878E36}"/>
              </a:ext>
            </a:extLst>
          </p:cNvPr>
          <p:cNvSpPr/>
          <p:nvPr/>
        </p:nvSpPr>
        <p:spPr>
          <a:xfrm>
            <a:off x="1642553" y="966346"/>
            <a:ext cx="2795520" cy="598858"/>
          </a:xfrm>
          <a:prstGeom prst="rect">
            <a:avLst/>
          </a:prstGeom>
          <a:solidFill>
            <a:srgbClr val="B2BBD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Google Shape;236;p33">
            <a:extLst>
              <a:ext uri="{FF2B5EF4-FFF2-40B4-BE49-F238E27FC236}">
                <a16:creationId xmlns:a16="http://schemas.microsoft.com/office/drawing/2014/main" id="{8D559B5C-7053-F59E-14A2-358F18236D7B}"/>
              </a:ext>
            </a:extLst>
          </p:cNvPr>
          <p:cNvSpPr txBox="1">
            <a:spLocks/>
          </p:cNvSpPr>
          <p:nvPr/>
        </p:nvSpPr>
        <p:spPr>
          <a:xfrm>
            <a:off x="3945785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/>
            <a:r>
              <a:rPr lang="it-IT" sz="1050" i="1" dirty="0"/>
              <a:t>Lorenza Patrone</a:t>
            </a:r>
          </a:p>
          <a:p>
            <a:pPr marL="0" indent="0"/>
            <a:endParaRPr lang="it-IT" dirty="0"/>
          </a:p>
        </p:txBody>
      </p:sp>
      <p:sp>
        <p:nvSpPr>
          <p:cNvPr id="6" name="Google Shape;236;p33">
            <a:extLst>
              <a:ext uri="{FF2B5EF4-FFF2-40B4-BE49-F238E27FC236}">
                <a16:creationId xmlns:a16="http://schemas.microsoft.com/office/drawing/2014/main" id="{804E9523-2B3D-ED20-310A-113A18B7B651}"/>
              </a:ext>
            </a:extLst>
          </p:cNvPr>
          <p:cNvSpPr txBox="1">
            <a:spLocks/>
          </p:cNvSpPr>
          <p:nvPr/>
        </p:nvSpPr>
        <p:spPr>
          <a:xfrm>
            <a:off x="292052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l"/>
            <a:r>
              <a:rPr lang="it-IT" sz="1050" i="1" dirty="0"/>
              <a:t>2 Dicembre 2024</a:t>
            </a:r>
          </a:p>
          <a:p>
            <a:pPr marL="0" indent="0"/>
            <a:endParaRPr lang="it-IT" dirty="0"/>
          </a:p>
        </p:txBody>
      </p:sp>
      <p:sp>
        <p:nvSpPr>
          <p:cNvPr id="9" name="Google Shape;236;p33">
            <a:extLst>
              <a:ext uri="{FF2B5EF4-FFF2-40B4-BE49-F238E27FC236}">
                <a16:creationId xmlns:a16="http://schemas.microsoft.com/office/drawing/2014/main" id="{81277283-1AED-D7A6-76BD-BBB8E9D389B7}"/>
              </a:ext>
            </a:extLst>
          </p:cNvPr>
          <p:cNvSpPr txBox="1">
            <a:spLocks/>
          </p:cNvSpPr>
          <p:nvPr/>
        </p:nvSpPr>
        <p:spPr>
          <a:xfrm>
            <a:off x="3789661" y="175508"/>
            <a:ext cx="1564678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/>
            <a:r>
              <a:rPr lang="it-IT" sz="1050" i="1" dirty="0"/>
              <a:t>Politecnico di Torino</a:t>
            </a:r>
          </a:p>
          <a:p>
            <a:pPr marL="0" indent="0"/>
            <a:endParaRPr lang="it-IT" dirty="0"/>
          </a:p>
        </p:txBody>
      </p:sp>
      <p:sp>
        <p:nvSpPr>
          <p:cNvPr id="10" name="Google Shape;236;p33">
            <a:extLst>
              <a:ext uri="{FF2B5EF4-FFF2-40B4-BE49-F238E27FC236}">
                <a16:creationId xmlns:a16="http://schemas.microsoft.com/office/drawing/2014/main" id="{8400CC05-9447-F6AE-BBF4-E8146759F972}"/>
              </a:ext>
            </a:extLst>
          </p:cNvPr>
          <p:cNvSpPr txBox="1">
            <a:spLocks/>
          </p:cNvSpPr>
          <p:nvPr/>
        </p:nvSpPr>
        <p:spPr>
          <a:xfrm>
            <a:off x="5789146" y="174553"/>
            <a:ext cx="3112741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r"/>
            <a:r>
              <a:rPr lang="it-IT" sz="1050" i="1" dirty="0"/>
              <a:t>Corso di Laurea Magistrale in Ingegneria Edile</a:t>
            </a:r>
          </a:p>
          <a:p>
            <a:pPr marL="0" indent="0"/>
            <a:endParaRPr lang="it-IT" dirty="0"/>
          </a:p>
        </p:txBody>
      </p:sp>
      <p:sp>
        <p:nvSpPr>
          <p:cNvPr id="11" name="Google Shape;236;p33">
            <a:extLst>
              <a:ext uri="{FF2B5EF4-FFF2-40B4-BE49-F238E27FC236}">
                <a16:creationId xmlns:a16="http://schemas.microsoft.com/office/drawing/2014/main" id="{5B5517CE-DBCD-2122-DF3B-CFCD755586B2}"/>
              </a:ext>
            </a:extLst>
          </p:cNvPr>
          <p:cNvSpPr txBox="1">
            <a:spLocks/>
          </p:cNvSpPr>
          <p:nvPr/>
        </p:nvSpPr>
        <p:spPr>
          <a:xfrm>
            <a:off x="7649457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r"/>
            <a:r>
              <a:rPr lang="it-IT" sz="1050" i="1" dirty="0"/>
              <a:t>22</a:t>
            </a:r>
          </a:p>
          <a:p>
            <a:pPr marL="0" indent="0"/>
            <a:endParaRPr lang="it-IT" dirty="0"/>
          </a:p>
        </p:txBody>
      </p:sp>
      <p:sp>
        <p:nvSpPr>
          <p:cNvPr id="4" name="Google Shape;649;p57">
            <a:extLst>
              <a:ext uri="{FF2B5EF4-FFF2-40B4-BE49-F238E27FC236}">
                <a16:creationId xmlns:a16="http://schemas.microsoft.com/office/drawing/2014/main" id="{704C8E79-95EF-5CED-C8DE-EC644642AC35}"/>
              </a:ext>
            </a:extLst>
          </p:cNvPr>
          <p:cNvSpPr txBox="1">
            <a:spLocks/>
          </p:cNvSpPr>
          <p:nvPr/>
        </p:nvSpPr>
        <p:spPr>
          <a:xfrm>
            <a:off x="1785715" y="1049362"/>
            <a:ext cx="4515300" cy="5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it-IT" dirty="0">
                <a:solidFill>
                  <a:schemeClr val="dk1"/>
                </a:solidFill>
                <a:latin typeface="Albert Sans Medium"/>
              </a:rPr>
              <a:t>Età dei lavoratori</a:t>
            </a:r>
          </a:p>
        </p:txBody>
      </p:sp>
      <p:cxnSp>
        <p:nvCxnSpPr>
          <p:cNvPr id="18" name="Google Shape;658;p57">
            <a:extLst>
              <a:ext uri="{FF2B5EF4-FFF2-40B4-BE49-F238E27FC236}">
                <a16:creationId xmlns:a16="http://schemas.microsoft.com/office/drawing/2014/main" id="{74735F60-AE8E-55C1-2D1A-DCDA09F33D9C}"/>
              </a:ext>
            </a:extLst>
          </p:cNvPr>
          <p:cNvCxnSpPr/>
          <p:nvPr/>
        </p:nvCxnSpPr>
        <p:spPr>
          <a:xfrm>
            <a:off x="0" y="1265775"/>
            <a:ext cx="1426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" name="Google Shape;659;p57">
            <a:extLst>
              <a:ext uri="{FF2B5EF4-FFF2-40B4-BE49-F238E27FC236}">
                <a16:creationId xmlns:a16="http://schemas.microsoft.com/office/drawing/2014/main" id="{8E874E29-FC1F-2249-4070-CCBBC34CC300}"/>
              </a:ext>
            </a:extLst>
          </p:cNvPr>
          <p:cNvSpPr/>
          <p:nvPr/>
        </p:nvSpPr>
        <p:spPr>
          <a:xfrm>
            <a:off x="1426524" y="1179095"/>
            <a:ext cx="173400" cy="173400"/>
          </a:xfrm>
          <a:prstGeom prst="plaque">
            <a:avLst>
              <a:gd name="adj" fmla="val 50000"/>
            </a:avLst>
          </a:prstGeom>
          <a:solidFill>
            <a:schemeClr val="dk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aphicFrame>
        <p:nvGraphicFramePr>
          <p:cNvPr id="2" name="Google Shape;568;p52">
            <a:extLst>
              <a:ext uri="{FF2B5EF4-FFF2-40B4-BE49-F238E27FC236}">
                <a16:creationId xmlns:a16="http://schemas.microsoft.com/office/drawing/2014/main" id="{AF00AAD7-4977-E6A4-2BD3-3DD0639BAD7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59743607"/>
              </p:ext>
            </p:extLst>
          </p:nvPr>
        </p:nvGraphicFramePr>
        <p:xfrm>
          <a:off x="713250" y="2395496"/>
          <a:ext cx="3543381" cy="1157568"/>
        </p:xfrm>
        <a:graphic>
          <a:graphicData uri="http://schemas.openxmlformats.org/drawingml/2006/table">
            <a:tbl>
              <a:tblPr>
                <a:noFill/>
                <a:tableStyleId>{DD0DBDA5-55D5-43B1-8255-E06EEEFC2019}</a:tableStyleId>
              </a:tblPr>
              <a:tblGrid>
                <a:gridCol w="13347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03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245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45805">
                  <a:extLst>
                    <a:ext uri="{9D8B030D-6E8A-4147-A177-3AD203B41FA5}">
                      <a16:colId xmlns:a16="http://schemas.microsoft.com/office/drawing/2014/main" val="4007179888"/>
                    </a:ext>
                  </a:extLst>
                </a:gridCol>
                <a:gridCol w="537911">
                  <a:extLst>
                    <a:ext uri="{9D8B030D-6E8A-4147-A177-3AD203B41FA5}">
                      <a16:colId xmlns:a16="http://schemas.microsoft.com/office/drawing/2014/main" val="1841708513"/>
                    </a:ext>
                  </a:extLst>
                </a:gridCol>
              </a:tblGrid>
              <a:tr h="269932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dirty="0">
                        <a:solidFill>
                          <a:schemeClr val="dk1"/>
                        </a:solidFill>
                        <a:latin typeface="Albert Sans Medium"/>
                        <a:ea typeface="Albert Sans Medium"/>
                        <a:cs typeface="Albert Sans Medium"/>
                        <a:sym typeface="Albert Sans Medium"/>
                      </a:endParaRPr>
                    </a:p>
                  </a:txBody>
                  <a:tcPr marL="57556" marR="57556" marT="43171" marB="43171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 Medium"/>
                          <a:cs typeface="Albert Sans Medium"/>
                          <a:sym typeface="Albert Sans Medium"/>
                        </a:rPr>
                        <a:t>&lt;18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 Medium"/>
                        <a:cs typeface="Albert Sans Medium"/>
                        <a:sym typeface="Albert Sans Medium"/>
                      </a:endParaRPr>
                    </a:p>
                  </a:txBody>
                  <a:tcPr marL="57556" marR="57556" marT="43171" marB="43171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2BBDA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 Medium"/>
                          <a:cs typeface="Albert Sans Medium"/>
                          <a:sym typeface="Albert Sans Medium"/>
                        </a:rPr>
                        <a:t>18-34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 Medium"/>
                        <a:cs typeface="Albert Sans Medium"/>
                        <a:sym typeface="Albert Sans Medium"/>
                      </a:endParaRPr>
                    </a:p>
                  </a:txBody>
                  <a:tcPr marL="57556" marR="57556" marT="43171" marB="43171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2BBDA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 Medium"/>
                          <a:cs typeface="Albert Sans Medium"/>
                          <a:sym typeface="Albert Sans Medium"/>
                        </a:rPr>
                        <a:t>35-49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 Medium"/>
                        <a:cs typeface="Albert Sans Medium"/>
                        <a:sym typeface="Albert Sans Medium"/>
                      </a:endParaRPr>
                    </a:p>
                  </a:txBody>
                  <a:tcPr marL="57556" marR="57556" marT="43171" marB="43171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2BBDA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 Medium"/>
                          <a:cs typeface="Albert Sans Medium"/>
                          <a:sym typeface="Albert Sans Medium"/>
                        </a:rPr>
                        <a:t>50+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 Medium"/>
                        <a:cs typeface="Albert Sans Medium"/>
                        <a:sym typeface="Albert Sans Medium"/>
                      </a:endParaRPr>
                    </a:p>
                  </a:txBody>
                  <a:tcPr marL="57556" marR="57556" marT="43171" marB="43171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2BB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300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2018</a:t>
                      </a:r>
                      <a:endParaRPr sz="8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15,38%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24,09%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31,55%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28,98%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2662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2019</a:t>
                      </a:r>
                      <a:endParaRPr sz="8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15,46%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24,81%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30,49%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29,24%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225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2020</a:t>
                      </a:r>
                      <a:endParaRPr sz="8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4,27%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23,38%</a:t>
                      </a: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34,65%</a:t>
                      </a: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37,69%</a:t>
                      </a: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225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2021</a:t>
                      </a:r>
                      <a:endParaRPr sz="8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9,55%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26,89%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30,81%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32,69%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7459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2022</a:t>
                      </a:r>
                      <a:endParaRPr sz="8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10,46%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26,03%</a:t>
                      </a: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29,57%</a:t>
                      </a: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33,94%</a:t>
                      </a: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3" name="Google Shape;568;p52">
            <a:extLst>
              <a:ext uri="{FF2B5EF4-FFF2-40B4-BE49-F238E27FC236}">
                <a16:creationId xmlns:a16="http://schemas.microsoft.com/office/drawing/2014/main" id="{E4C244F3-758F-003D-6AAD-C20AD9C8189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24282233"/>
              </p:ext>
            </p:extLst>
          </p:nvPr>
        </p:nvGraphicFramePr>
        <p:xfrm>
          <a:off x="4887369" y="2395496"/>
          <a:ext cx="3543381" cy="1157568"/>
        </p:xfrm>
        <a:graphic>
          <a:graphicData uri="http://schemas.openxmlformats.org/drawingml/2006/table">
            <a:tbl>
              <a:tblPr>
                <a:noFill/>
                <a:tableStyleId>{DD0DBDA5-55D5-43B1-8255-E06EEEFC2019}</a:tableStyleId>
              </a:tblPr>
              <a:tblGrid>
                <a:gridCol w="13347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03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245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45805">
                  <a:extLst>
                    <a:ext uri="{9D8B030D-6E8A-4147-A177-3AD203B41FA5}">
                      <a16:colId xmlns:a16="http://schemas.microsoft.com/office/drawing/2014/main" val="4007179888"/>
                    </a:ext>
                  </a:extLst>
                </a:gridCol>
                <a:gridCol w="537911">
                  <a:extLst>
                    <a:ext uri="{9D8B030D-6E8A-4147-A177-3AD203B41FA5}">
                      <a16:colId xmlns:a16="http://schemas.microsoft.com/office/drawing/2014/main" val="1841708513"/>
                    </a:ext>
                  </a:extLst>
                </a:gridCol>
              </a:tblGrid>
              <a:tr h="269932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dirty="0">
                        <a:solidFill>
                          <a:schemeClr val="dk1"/>
                        </a:solidFill>
                        <a:latin typeface="Albert Sans Medium"/>
                        <a:ea typeface="Albert Sans Medium"/>
                        <a:cs typeface="Albert Sans Medium"/>
                        <a:sym typeface="Albert Sans Medium"/>
                      </a:endParaRPr>
                    </a:p>
                  </a:txBody>
                  <a:tcPr marL="57556" marR="57556" marT="43171" marB="43171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 Medium"/>
                          <a:cs typeface="Albert Sans Medium"/>
                          <a:sym typeface="Albert Sans Medium"/>
                        </a:rPr>
                        <a:t>&lt;18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 Medium"/>
                        <a:cs typeface="Albert Sans Medium"/>
                        <a:sym typeface="Albert Sans Medium"/>
                      </a:endParaRPr>
                    </a:p>
                  </a:txBody>
                  <a:tcPr marL="57556" marR="57556" marT="43171" marB="43171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2BBDA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 Medium"/>
                          <a:cs typeface="Albert Sans Medium"/>
                          <a:sym typeface="Albert Sans Medium"/>
                        </a:rPr>
                        <a:t>18-34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 Medium"/>
                        <a:cs typeface="Albert Sans Medium"/>
                        <a:sym typeface="Albert Sans Medium"/>
                      </a:endParaRPr>
                    </a:p>
                  </a:txBody>
                  <a:tcPr marL="57556" marR="57556" marT="43171" marB="43171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2BBDA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 Medium"/>
                          <a:cs typeface="Albert Sans Medium"/>
                          <a:sym typeface="Albert Sans Medium"/>
                        </a:rPr>
                        <a:t>35-49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 Medium"/>
                        <a:cs typeface="Albert Sans Medium"/>
                        <a:sym typeface="Albert Sans Medium"/>
                      </a:endParaRPr>
                    </a:p>
                  </a:txBody>
                  <a:tcPr marL="57556" marR="57556" marT="43171" marB="43171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2BBDA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 Medium"/>
                          <a:cs typeface="Albert Sans Medium"/>
                          <a:sym typeface="Albert Sans Medium"/>
                        </a:rPr>
                        <a:t>50+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 Medium"/>
                        <a:cs typeface="Albert Sans Medium"/>
                        <a:sym typeface="Albert Sans Medium"/>
                      </a:endParaRPr>
                    </a:p>
                  </a:txBody>
                  <a:tcPr marL="57556" marR="57556" marT="43171" marB="43171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2BB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300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2018</a:t>
                      </a:r>
                      <a:endParaRPr sz="8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0,08%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24,65%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41,51%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33,76%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2662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2019</a:t>
                      </a:r>
                      <a:endParaRPr sz="8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0,11%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25,30%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41,64%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32,94%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225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2020</a:t>
                      </a:r>
                      <a:endParaRPr sz="8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0,00%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24,86%</a:t>
                      </a: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41,55%</a:t>
                      </a: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33,59%</a:t>
                      </a: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225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2021</a:t>
                      </a:r>
                      <a:endParaRPr sz="8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0,04%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28,21%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37,68%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34,06%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7459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2022</a:t>
                      </a:r>
                      <a:endParaRPr sz="8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0,29%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26,81%</a:t>
                      </a: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36,90%</a:t>
                      </a: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36,00%</a:t>
                      </a: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CasellaDiTesto 6">
            <a:extLst>
              <a:ext uri="{FF2B5EF4-FFF2-40B4-BE49-F238E27FC236}">
                <a16:creationId xmlns:a16="http://schemas.microsoft.com/office/drawing/2014/main" id="{1A9475B8-ACBE-9FE8-4930-F06088B3E686}"/>
              </a:ext>
            </a:extLst>
          </p:cNvPr>
          <p:cNvSpPr txBox="1"/>
          <p:nvPr/>
        </p:nvSpPr>
        <p:spPr>
          <a:xfrm>
            <a:off x="476027" y="3585186"/>
            <a:ext cx="401782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800" i="1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Analisi infortuni per tutti i settori economici del Piemonte mediante il parametro “età”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98217137-B14E-C586-4A75-B1738F8B9618}"/>
              </a:ext>
            </a:extLst>
          </p:cNvPr>
          <p:cNvSpPr txBox="1"/>
          <p:nvPr/>
        </p:nvSpPr>
        <p:spPr>
          <a:xfrm>
            <a:off x="4650149" y="3587615"/>
            <a:ext cx="401782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800" i="1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Analisi infortuni per il settore costruzioni del Piemonte mediante il parametro “età”</a:t>
            </a:r>
          </a:p>
        </p:txBody>
      </p:sp>
    </p:spTree>
    <p:extLst>
      <p:ext uri="{BB962C8B-B14F-4D97-AF65-F5344CB8AC3E}">
        <p14:creationId xmlns:p14="http://schemas.microsoft.com/office/powerpoint/2010/main" val="27814053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C99581-01A7-0CF7-60EC-D5F067711C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ttangolo 19">
            <a:extLst>
              <a:ext uri="{FF2B5EF4-FFF2-40B4-BE49-F238E27FC236}">
                <a16:creationId xmlns:a16="http://schemas.microsoft.com/office/drawing/2014/main" id="{DAE2CDCD-F829-790B-C456-5390F61264E8}"/>
              </a:ext>
            </a:extLst>
          </p:cNvPr>
          <p:cNvSpPr/>
          <p:nvPr/>
        </p:nvSpPr>
        <p:spPr>
          <a:xfrm>
            <a:off x="1642553" y="966346"/>
            <a:ext cx="2795520" cy="598858"/>
          </a:xfrm>
          <a:prstGeom prst="rect">
            <a:avLst/>
          </a:prstGeom>
          <a:solidFill>
            <a:srgbClr val="B2BBD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Google Shape;236;p33">
            <a:extLst>
              <a:ext uri="{FF2B5EF4-FFF2-40B4-BE49-F238E27FC236}">
                <a16:creationId xmlns:a16="http://schemas.microsoft.com/office/drawing/2014/main" id="{712A9CF3-E05F-571D-4E06-B0E87C8D8E37}"/>
              </a:ext>
            </a:extLst>
          </p:cNvPr>
          <p:cNvSpPr txBox="1">
            <a:spLocks/>
          </p:cNvSpPr>
          <p:nvPr/>
        </p:nvSpPr>
        <p:spPr>
          <a:xfrm>
            <a:off x="3945785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/>
            <a:r>
              <a:rPr lang="it-IT" sz="1050" i="1" dirty="0"/>
              <a:t>Lorenza Patrone</a:t>
            </a:r>
          </a:p>
          <a:p>
            <a:pPr marL="0" indent="0"/>
            <a:endParaRPr lang="it-IT" dirty="0"/>
          </a:p>
        </p:txBody>
      </p:sp>
      <p:sp>
        <p:nvSpPr>
          <p:cNvPr id="6" name="Google Shape;236;p33">
            <a:extLst>
              <a:ext uri="{FF2B5EF4-FFF2-40B4-BE49-F238E27FC236}">
                <a16:creationId xmlns:a16="http://schemas.microsoft.com/office/drawing/2014/main" id="{BB173B82-EB67-FDA7-EF44-26739ED557E2}"/>
              </a:ext>
            </a:extLst>
          </p:cNvPr>
          <p:cNvSpPr txBox="1">
            <a:spLocks/>
          </p:cNvSpPr>
          <p:nvPr/>
        </p:nvSpPr>
        <p:spPr>
          <a:xfrm>
            <a:off x="292052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l"/>
            <a:r>
              <a:rPr lang="it-IT" sz="1050" i="1" dirty="0"/>
              <a:t>2 Dicembre 2024</a:t>
            </a:r>
          </a:p>
          <a:p>
            <a:pPr marL="0" indent="0"/>
            <a:endParaRPr lang="it-IT" dirty="0"/>
          </a:p>
        </p:txBody>
      </p:sp>
      <p:sp>
        <p:nvSpPr>
          <p:cNvPr id="9" name="Google Shape;236;p33">
            <a:extLst>
              <a:ext uri="{FF2B5EF4-FFF2-40B4-BE49-F238E27FC236}">
                <a16:creationId xmlns:a16="http://schemas.microsoft.com/office/drawing/2014/main" id="{B20130FB-91A1-1355-8FBE-5360E97BE8CC}"/>
              </a:ext>
            </a:extLst>
          </p:cNvPr>
          <p:cNvSpPr txBox="1">
            <a:spLocks/>
          </p:cNvSpPr>
          <p:nvPr/>
        </p:nvSpPr>
        <p:spPr>
          <a:xfrm>
            <a:off x="3789661" y="175508"/>
            <a:ext cx="1564678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/>
            <a:r>
              <a:rPr lang="it-IT" sz="1050" i="1" dirty="0"/>
              <a:t>Politecnico di Torino</a:t>
            </a:r>
          </a:p>
          <a:p>
            <a:pPr marL="0" indent="0"/>
            <a:endParaRPr lang="it-IT" dirty="0"/>
          </a:p>
        </p:txBody>
      </p:sp>
      <p:sp>
        <p:nvSpPr>
          <p:cNvPr id="10" name="Google Shape;236;p33">
            <a:extLst>
              <a:ext uri="{FF2B5EF4-FFF2-40B4-BE49-F238E27FC236}">
                <a16:creationId xmlns:a16="http://schemas.microsoft.com/office/drawing/2014/main" id="{52FA0236-16A1-40BB-1912-AB4AAC64FFBE}"/>
              </a:ext>
            </a:extLst>
          </p:cNvPr>
          <p:cNvSpPr txBox="1">
            <a:spLocks/>
          </p:cNvSpPr>
          <p:nvPr/>
        </p:nvSpPr>
        <p:spPr>
          <a:xfrm>
            <a:off x="5789146" y="174553"/>
            <a:ext cx="3112741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r"/>
            <a:r>
              <a:rPr lang="it-IT" sz="1050" i="1" dirty="0"/>
              <a:t>Corso di Laurea Magistrale in Ingegneria Edile</a:t>
            </a:r>
          </a:p>
          <a:p>
            <a:pPr marL="0" indent="0"/>
            <a:endParaRPr lang="it-IT" dirty="0"/>
          </a:p>
        </p:txBody>
      </p:sp>
      <p:sp>
        <p:nvSpPr>
          <p:cNvPr id="11" name="Google Shape;236;p33">
            <a:extLst>
              <a:ext uri="{FF2B5EF4-FFF2-40B4-BE49-F238E27FC236}">
                <a16:creationId xmlns:a16="http://schemas.microsoft.com/office/drawing/2014/main" id="{26B60B34-1046-35E9-B92F-86A721F13DF9}"/>
              </a:ext>
            </a:extLst>
          </p:cNvPr>
          <p:cNvSpPr txBox="1">
            <a:spLocks/>
          </p:cNvSpPr>
          <p:nvPr/>
        </p:nvSpPr>
        <p:spPr>
          <a:xfrm>
            <a:off x="7649457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r"/>
            <a:r>
              <a:rPr lang="it-IT" sz="1050" i="1" dirty="0"/>
              <a:t>22</a:t>
            </a:r>
          </a:p>
          <a:p>
            <a:pPr marL="0" indent="0"/>
            <a:endParaRPr lang="it-IT" dirty="0"/>
          </a:p>
        </p:txBody>
      </p:sp>
      <p:sp>
        <p:nvSpPr>
          <p:cNvPr id="4" name="Google Shape;649;p57">
            <a:extLst>
              <a:ext uri="{FF2B5EF4-FFF2-40B4-BE49-F238E27FC236}">
                <a16:creationId xmlns:a16="http://schemas.microsoft.com/office/drawing/2014/main" id="{19E409BA-80B7-C07A-638D-5F30B37B1D3E}"/>
              </a:ext>
            </a:extLst>
          </p:cNvPr>
          <p:cNvSpPr txBox="1">
            <a:spLocks/>
          </p:cNvSpPr>
          <p:nvPr/>
        </p:nvSpPr>
        <p:spPr>
          <a:xfrm>
            <a:off x="1785715" y="1049362"/>
            <a:ext cx="4515300" cy="5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it-IT" dirty="0">
                <a:solidFill>
                  <a:schemeClr val="dk1"/>
                </a:solidFill>
                <a:latin typeface="Albert Sans Medium"/>
              </a:rPr>
              <a:t>Età dei lavoratori</a:t>
            </a:r>
          </a:p>
        </p:txBody>
      </p:sp>
      <p:cxnSp>
        <p:nvCxnSpPr>
          <p:cNvPr id="18" name="Google Shape;658;p57">
            <a:extLst>
              <a:ext uri="{FF2B5EF4-FFF2-40B4-BE49-F238E27FC236}">
                <a16:creationId xmlns:a16="http://schemas.microsoft.com/office/drawing/2014/main" id="{A7F08C51-3C38-4F42-DCD0-732E0D736D90}"/>
              </a:ext>
            </a:extLst>
          </p:cNvPr>
          <p:cNvCxnSpPr/>
          <p:nvPr/>
        </p:nvCxnSpPr>
        <p:spPr>
          <a:xfrm>
            <a:off x="0" y="1265775"/>
            <a:ext cx="1426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" name="Google Shape;659;p57">
            <a:extLst>
              <a:ext uri="{FF2B5EF4-FFF2-40B4-BE49-F238E27FC236}">
                <a16:creationId xmlns:a16="http://schemas.microsoft.com/office/drawing/2014/main" id="{1EFE12F1-086C-E5B2-4512-802673221DFF}"/>
              </a:ext>
            </a:extLst>
          </p:cNvPr>
          <p:cNvSpPr/>
          <p:nvPr/>
        </p:nvSpPr>
        <p:spPr>
          <a:xfrm>
            <a:off x="1426524" y="1179095"/>
            <a:ext cx="173400" cy="173400"/>
          </a:xfrm>
          <a:prstGeom prst="plaque">
            <a:avLst>
              <a:gd name="adj" fmla="val 50000"/>
            </a:avLst>
          </a:prstGeom>
          <a:solidFill>
            <a:schemeClr val="dk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aphicFrame>
        <p:nvGraphicFramePr>
          <p:cNvPr id="2" name="Google Shape;568;p52">
            <a:extLst>
              <a:ext uri="{FF2B5EF4-FFF2-40B4-BE49-F238E27FC236}">
                <a16:creationId xmlns:a16="http://schemas.microsoft.com/office/drawing/2014/main" id="{B6D4EDAD-B55A-B2A4-5465-F7C46A4F23F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84865621"/>
              </p:ext>
            </p:extLst>
          </p:nvPr>
        </p:nvGraphicFramePr>
        <p:xfrm>
          <a:off x="713250" y="2395496"/>
          <a:ext cx="3543381" cy="1157568"/>
        </p:xfrm>
        <a:graphic>
          <a:graphicData uri="http://schemas.openxmlformats.org/drawingml/2006/table">
            <a:tbl>
              <a:tblPr>
                <a:noFill/>
                <a:tableStyleId>{DD0DBDA5-55D5-43B1-8255-E06EEEFC2019}</a:tableStyleId>
              </a:tblPr>
              <a:tblGrid>
                <a:gridCol w="13347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03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245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45805">
                  <a:extLst>
                    <a:ext uri="{9D8B030D-6E8A-4147-A177-3AD203B41FA5}">
                      <a16:colId xmlns:a16="http://schemas.microsoft.com/office/drawing/2014/main" val="4007179888"/>
                    </a:ext>
                  </a:extLst>
                </a:gridCol>
                <a:gridCol w="537911">
                  <a:extLst>
                    <a:ext uri="{9D8B030D-6E8A-4147-A177-3AD203B41FA5}">
                      <a16:colId xmlns:a16="http://schemas.microsoft.com/office/drawing/2014/main" val="1841708513"/>
                    </a:ext>
                  </a:extLst>
                </a:gridCol>
              </a:tblGrid>
              <a:tr h="269932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dirty="0">
                        <a:solidFill>
                          <a:schemeClr val="dk1"/>
                        </a:solidFill>
                        <a:latin typeface="Albert Sans Medium"/>
                        <a:ea typeface="Albert Sans Medium"/>
                        <a:cs typeface="Albert Sans Medium"/>
                        <a:sym typeface="Albert Sans Medium"/>
                      </a:endParaRPr>
                    </a:p>
                  </a:txBody>
                  <a:tcPr marL="57556" marR="57556" marT="43171" marB="43171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 Medium"/>
                          <a:cs typeface="Albert Sans Medium"/>
                          <a:sym typeface="Albert Sans Medium"/>
                        </a:rPr>
                        <a:t>&lt;18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 Medium"/>
                        <a:cs typeface="Albert Sans Medium"/>
                        <a:sym typeface="Albert Sans Medium"/>
                      </a:endParaRPr>
                    </a:p>
                  </a:txBody>
                  <a:tcPr marL="57556" marR="57556" marT="43171" marB="43171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2BBDA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 Medium"/>
                          <a:cs typeface="Albert Sans Medium"/>
                          <a:sym typeface="Albert Sans Medium"/>
                        </a:rPr>
                        <a:t>18-34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 Medium"/>
                        <a:cs typeface="Albert Sans Medium"/>
                        <a:sym typeface="Albert Sans Medium"/>
                      </a:endParaRPr>
                    </a:p>
                  </a:txBody>
                  <a:tcPr marL="57556" marR="57556" marT="43171" marB="43171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2BBDA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it-IT" sz="800" b="1" i="0" u="none" strike="noStrike" cap="none" dirty="0">
                          <a:solidFill>
                            <a:schemeClr val="dk1"/>
                          </a:solidFill>
                          <a:effectLst/>
                          <a:latin typeface="Albert Sans"/>
                          <a:ea typeface="Albert Sans Medium"/>
                          <a:cs typeface="Albert Sans Medium"/>
                          <a:sym typeface="Albert Sans Medium"/>
                        </a:rPr>
                        <a:t>35-49</a:t>
                      </a:r>
                      <a:endParaRPr sz="800" b="1" i="0" u="none" strike="noStrike" cap="none" dirty="0">
                        <a:solidFill>
                          <a:schemeClr val="dk1"/>
                        </a:solidFill>
                        <a:effectLst/>
                        <a:latin typeface="Albert Sans"/>
                        <a:ea typeface="Albert Sans Medium"/>
                        <a:cs typeface="Albert Sans Medium"/>
                        <a:sym typeface="Albert Sans Medium"/>
                      </a:endParaRPr>
                    </a:p>
                  </a:txBody>
                  <a:tcPr marL="57556" marR="57556" marT="43171" marB="43171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2BBDA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it-IT" sz="800" b="1" i="0" u="none" strike="noStrike" cap="none" dirty="0">
                          <a:solidFill>
                            <a:schemeClr val="dk1"/>
                          </a:solidFill>
                          <a:effectLst/>
                          <a:latin typeface="Albert Sans"/>
                          <a:ea typeface="Albert Sans Medium"/>
                          <a:cs typeface="Albert Sans Medium"/>
                          <a:sym typeface="Albert Sans Medium"/>
                        </a:rPr>
                        <a:t>50+</a:t>
                      </a:r>
                      <a:endParaRPr sz="800" b="1" i="0" u="none" strike="noStrike" cap="none" dirty="0">
                        <a:solidFill>
                          <a:schemeClr val="dk1"/>
                        </a:solidFill>
                        <a:effectLst/>
                        <a:latin typeface="Albert Sans"/>
                        <a:ea typeface="Albert Sans Medium"/>
                        <a:cs typeface="Albert Sans Medium"/>
                        <a:sym typeface="Albert Sans Medium"/>
                      </a:endParaRPr>
                    </a:p>
                  </a:txBody>
                  <a:tcPr marL="57556" marR="57556" marT="43171" marB="43171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2BB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300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2018</a:t>
                      </a:r>
                      <a:endParaRPr sz="8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15,38%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24,09%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1" i="0" u="none" strike="noStrike" cap="none" dirty="0">
                          <a:solidFill>
                            <a:schemeClr val="dk1"/>
                          </a:solidFill>
                          <a:effectLst/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31,55%</a:t>
                      </a:r>
                      <a:endParaRPr sz="800" b="1" i="0" u="none" strike="noStrike" cap="none" dirty="0">
                        <a:solidFill>
                          <a:schemeClr val="dk1"/>
                        </a:solidFill>
                        <a:effectLst/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1" i="0" u="none" strike="noStrike" cap="none" dirty="0">
                          <a:solidFill>
                            <a:schemeClr val="dk1"/>
                          </a:solidFill>
                          <a:effectLst/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28,98%</a:t>
                      </a:r>
                      <a:endParaRPr sz="800" b="1" i="0" u="none" strike="noStrike" cap="none" dirty="0">
                        <a:solidFill>
                          <a:schemeClr val="dk1"/>
                        </a:solidFill>
                        <a:effectLst/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2662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2019</a:t>
                      </a:r>
                      <a:endParaRPr sz="8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15,46%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24,81%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1" i="0" u="none" strike="noStrike" cap="none" dirty="0">
                          <a:solidFill>
                            <a:schemeClr val="dk1"/>
                          </a:solidFill>
                          <a:effectLst/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30,49%</a:t>
                      </a:r>
                      <a:endParaRPr sz="800" b="1" i="0" u="none" strike="noStrike" cap="none" dirty="0">
                        <a:solidFill>
                          <a:schemeClr val="dk1"/>
                        </a:solidFill>
                        <a:effectLst/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1" i="0" u="none" strike="noStrike" cap="none" dirty="0">
                          <a:solidFill>
                            <a:schemeClr val="dk1"/>
                          </a:solidFill>
                          <a:effectLst/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29,24%</a:t>
                      </a:r>
                      <a:endParaRPr sz="800" b="1" i="0" u="none" strike="noStrike" cap="none" dirty="0">
                        <a:solidFill>
                          <a:schemeClr val="dk1"/>
                        </a:solidFill>
                        <a:effectLst/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225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2020</a:t>
                      </a:r>
                      <a:endParaRPr sz="8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4,27%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23,38%</a:t>
                      </a: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1" i="0" u="none" strike="noStrike" cap="none" dirty="0">
                          <a:solidFill>
                            <a:schemeClr val="dk1"/>
                          </a:solidFill>
                          <a:effectLst/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34,65%</a:t>
                      </a: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1" i="0" u="none" strike="noStrike" cap="none" dirty="0">
                          <a:solidFill>
                            <a:schemeClr val="dk1"/>
                          </a:solidFill>
                          <a:effectLst/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37,69%</a:t>
                      </a: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225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2021</a:t>
                      </a:r>
                      <a:endParaRPr sz="8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9,55%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26,89%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1" i="0" u="none" strike="noStrike" cap="none" dirty="0">
                          <a:solidFill>
                            <a:schemeClr val="dk1"/>
                          </a:solidFill>
                          <a:effectLst/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30,81%</a:t>
                      </a:r>
                      <a:endParaRPr sz="800" b="1" i="0" u="none" strike="noStrike" cap="none" dirty="0">
                        <a:solidFill>
                          <a:schemeClr val="dk1"/>
                        </a:solidFill>
                        <a:effectLst/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1" i="0" u="none" strike="noStrike" cap="none" dirty="0">
                          <a:solidFill>
                            <a:schemeClr val="dk1"/>
                          </a:solidFill>
                          <a:effectLst/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32,69%</a:t>
                      </a:r>
                      <a:endParaRPr sz="800" b="1" i="0" u="none" strike="noStrike" cap="none" dirty="0">
                        <a:solidFill>
                          <a:schemeClr val="dk1"/>
                        </a:solidFill>
                        <a:effectLst/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7459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2022</a:t>
                      </a:r>
                      <a:endParaRPr sz="8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10,46%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26,03%</a:t>
                      </a: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" sz="800" b="1" i="0" u="none" strike="noStrike" cap="none" dirty="0">
                          <a:solidFill>
                            <a:schemeClr val="dk1"/>
                          </a:solidFill>
                          <a:effectLst/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29,57%</a:t>
                      </a: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" sz="800" b="1" i="0" u="none" strike="noStrike" cap="none" dirty="0">
                          <a:solidFill>
                            <a:schemeClr val="dk1"/>
                          </a:solidFill>
                          <a:effectLst/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33,94%</a:t>
                      </a: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3" name="Google Shape;568;p52">
            <a:extLst>
              <a:ext uri="{FF2B5EF4-FFF2-40B4-BE49-F238E27FC236}">
                <a16:creationId xmlns:a16="http://schemas.microsoft.com/office/drawing/2014/main" id="{C37C8DFA-0C64-264C-D4DB-3CE1EB44C48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18792924"/>
              </p:ext>
            </p:extLst>
          </p:nvPr>
        </p:nvGraphicFramePr>
        <p:xfrm>
          <a:off x="4887369" y="2395496"/>
          <a:ext cx="3543381" cy="1157568"/>
        </p:xfrm>
        <a:graphic>
          <a:graphicData uri="http://schemas.openxmlformats.org/drawingml/2006/table">
            <a:tbl>
              <a:tblPr>
                <a:noFill/>
                <a:tableStyleId>{DD0DBDA5-55D5-43B1-8255-E06EEEFC2019}</a:tableStyleId>
              </a:tblPr>
              <a:tblGrid>
                <a:gridCol w="13347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03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245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45805">
                  <a:extLst>
                    <a:ext uri="{9D8B030D-6E8A-4147-A177-3AD203B41FA5}">
                      <a16:colId xmlns:a16="http://schemas.microsoft.com/office/drawing/2014/main" val="4007179888"/>
                    </a:ext>
                  </a:extLst>
                </a:gridCol>
                <a:gridCol w="537911">
                  <a:extLst>
                    <a:ext uri="{9D8B030D-6E8A-4147-A177-3AD203B41FA5}">
                      <a16:colId xmlns:a16="http://schemas.microsoft.com/office/drawing/2014/main" val="1841708513"/>
                    </a:ext>
                  </a:extLst>
                </a:gridCol>
              </a:tblGrid>
              <a:tr h="269932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dirty="0">
                        <a:solidFill>
                          <a:schemeClr val="dk1"/>
                        </a:solidFill>
                        <a:latin typeface="Albert Sans Medium"/>
                        <a:ea typeface="Albert Sans Medium"/>
                        <a:cs typeface="Albert Sans Medium"/>
                        <a:sym typeface="Albert Sans Medium"/>
                      </a:endParaRPr>
                    </a:p>
                  </a:txBody>
                  <a:tcPr marL="57556" marR="57556" marT="43171" marB="43171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 Medium"/>
                          <a:cs typeface="Albert Sans Medium"/>
                          <a:sym typeface="Albert Sans Medium"/>
                        </a:rPr>
                        <a:t>&lt;18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 Medium"/>
                        <a:cs typeface="Albert Sans Medium"/>
                        <a:sym typeface="Albert Sans Medium"/>
                      </a:endParaRPr>
                    </a:p>
                  </a:txBody>
                  <a:tcPr marL="57556" marR="57556" marT="43171" marB="43171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2BBDA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 Medium"/>
                          <a:cs typeface="Albert Sans Medium"/>
                          <a:sym typeface="Albert Sans Medium"/>
                        </a:rPr>
                        <a:t>18-34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 Medium"/>
                        <a:cs typeface="Albert Sans Medium"/>
                        <a:sym typeface="Albert Sans Medium"/>
                      </a:endParaRPr>
                    </a:p>
                  </a:txBody>
                  <a:tcPr marL="57556" marR="57556" marT="43171" marB="43171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2BBDA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it-IT" sz="800" b="1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 Medium"/>
                          <a:cs typeface="Albert Sans Medium"/>
                          <a:sym typeface="Albert Sans Medium"/>
                        </a:rPr>
                        <a:t>35-49</a:t>
                      </a:r>
                      <a:endParaRPr sz="800" b="1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 Medium"/>
                        <a:cs typeface="Albert Sans Medium"/>
                        <a:sym typeface="Albert Sans Medium"/>
                      </a:endParaRPr>
                    </a:p>
                  </a:txBody>
                  <a:tcPr marL="57556" marR="57556" marT="43171" marB="43171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2BBDA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it-IT" sz="800" b="1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 Medium"/>
                          <a:cs typeface="Albert Sans Medium"/>
                          <a:sym typeface="Albert Sans Medium"/>
                        </a:rPr>
                        <a:t>50+</a:t>
                      </a:r>
                      <a:endParaRPr sz="800" b="1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 Medium"/>
                        <a:cs typeface="Albert Sans Medium"/>
                        <a:sym typeface="Albert Sans Medium"/>
                      </a:endParaRPr>
                    </a:p>
                  </a:txBody>
                  <a:tcPr marL="57556" marR="57556" marT="43171" marB="43171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2BB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300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2018</a:t>
                      </a:r>
                      <a:endParaRPr sz="8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0,08%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24,65%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1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41,51%</a:t>
                      </a:r>
                      <a:endParaRPr sz="800" b="1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1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33,76%</a:t>
                      </a:r>
                      <a:endParaRPr sz="800" b="1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2662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2019</a:t>
                      </a:r>
                      <a:endParaRPr sz="8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0,11%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25,30%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1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41,64%</a:t>
                      </a:r>
                      <a:endParaRPr sz="800" b="1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1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32,94%</a:t>
                      </a:r>
                      <a:endParaRPr sz="800" b="1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225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2020</a:t>
                      </a:r>
                      <a:endParaRPr sz="8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0,00%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24,86%</a:t>
                      </a: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1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41,55%</a:t>
                      </a: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1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33,59%</a:t>
                      </a: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225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2021</a:t>
                      </a:r>
                      <a:endParaRPr sz="8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0,04%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28,21%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1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37,68%</a:t>
                      </a:r>
                      <a:endParaRPr sz="800" b="1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1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34,06%</a:t>
                      </a:r>
                      <a:endParaRPr sz="800" b="1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7459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2022</a:t>
                      </a:r>
                      <a:endParaRPr sz="8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0,29%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26,81%</a:t>
                      </a: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" sz="800" b="1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36,90%</a:t>
                      </a: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" sz="800" b="1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36,00%</a:t>
                      </a: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CasellaDiTesto 6">
            <a:extLst>
              <a:ext uri="{FF2B5EF4-FFF2-40B4-BE49-F238E27FC236}">
                <a16:creationId xmlns:a16="http://schemas.microsoft.com/office/drawing/2014/main" id="{9A920B2E-6B60-4FE4-C947-B50F1D8AF301}"/>
              </a:ext>
            </a:extLst>
          </p:cNvPr>
          <p:cNvSpPr txBox="1"/>
          <p:nvPr/>
        </p:nvSpPr>
        <p:spPr>
          <a:xfrm>
            <a:off x="476027" y="3585186"/>
            <a:ext cx="401782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800" i="1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Analisi infortuni per tutti i settori economici del Piemonte mediante il parametro “età”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977ABDE7-70D6-7373-2733-80710333F0B4}"/>
              </a:ext>
            </a:extLst>
          </p:cNvPr>
          <p:cNvSpPr txBox="1"/>
          <p:nvPr/>
        </p:nvSpPr>
        <p:spPr>
          <a:xfrm>
            <a:off x="4650149" y="3587615"/>
            <a:ext cx="401782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800" i="1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Analisi infortuni per il settore costruzioni del Piemonte mediante il parametro “età”</a:t>
            </a:r>
          </a:p>
        </p:txBody>
      </p:sp>
    </p:spTree>
    <p:extLst>
      <p:ext uri="{BB962C8B-B14F-4D97-AF65-F5344CB8AC3E}">
        <p14:creationId xmlns:p14="http://schemas.microsoft.com/office/powerpoint/2010/main" val="42011973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2D28A3-1B97-B186-9A1F-D85DE29267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ttangolo 19">
            <a:extLst>
              <a:ext uri="{FF2B5EF4-FFF2-40B4-BE49-F238E27FC236}">
                <a16:creationId xmlns:a16="http://schemas.microsoft.com/office/drawing/2014/main" id="{57F0FFD5-F6E2-83DA-986B-7DCB4ECBFFC9}"/>
              </a:ext>
            </a:extLst>
          </p:cNvPr>
          <p:cNvSpPr/>
          <p:nvPr/>
        </p:nvSpPr>
        <p:spPr>
          <a:xfrm>
            <a:off x="1642553" y="966346"/>
            <a:ext cx="2795520" cy="598858"/>
          </a:xfrm>
          <a:prstGeom prst="rect">
            <a:avLst/>
          </a:prstGeom>
          <a:solidFill>
            <a:srgbClr val="B2BBD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Google Shape;236;p33">
            <a:extLst>
              <a:ext uri="{FF2B5EF4-FFF2-40B4-BE49-F238E27FC236}">
                <a16:creationId xmlns:a16="http://schemas.microsoft.com/office/drawing/2014/main" id="{22594EF3-7392-A4A5-4264-4FD93D397A2E}"/>
              </a:ext>
            </a:extLst>
          </p:cNvPr>
          <p:cNvSpPr txBox="1">
            <a:spLocks/>
          </p:cNvSpPr>
          <p:nvPr/>
        </p:nvSpPr>
        <p:spPr>
          <a:xfrm>
            <a:off x="3945785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/>
            <a:r>
              <a:rPr lang="it-IT" sz="1050" i="1" dirty="0"/>
              <a:t>Lorenza Patrone</a:t>
            </a:r>
          </a:p>
          <a:p>
            <a:pPr marL="0" indent="0"/>
            <a:endParaRPr lang="it-IT" dirty="0"/>
          </a:p>
        </p:txBody>
      </p:sp>
      <p:sp>
        <p:nvSpPr>
          <p:cNvPr id="6" name="Google Shape;236;p33">
            <a:extLst>
              <a:ext uri="{FF2B5EF4-FFF2-40B4-BE49-F238E27FC236}">
                <a16:creationId xmlns:a16="http://schemas.microsoft.com/office/drawing/2014/main" id="{1BEC7BC7-1900-F9FB-804D-71C1141179AC}"/>
              </a:ext>
            </a:extLst>
          </p:cNvPr>
          <p:cNvSpPr txBox="1">
            <a:spLocks/>
          </p:cNvSpPr>
          <p:nvPr/>
        </p:nvSpPr>
        <p:spPr>
          <a:xfrm>
            <a:off x="292052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l"/>
            <a:r>
              <a:rPr lang="it-IT" sz="1050" i="1" dirty="0"/>
              <a:t>2 Dicembre 2024</a:t>
            </a:r>
          </a:p>
          <a:p>
            <a:pPr marL="0" indent="0"/>
            <a:endParaRPr lang="it-IT" dirty="0"/>
          </a:p>
        </p:txBody>
      </p:sp>
      <p:sp>
        <p:nvSpPr>
          <p:cNvPr id="9" name="Google Shape;236;p33">
            <a:extLst>
              <a:ext uri="{FF2B5EF4-FFF2-40B4-BE49-F238E27FC236}">
                <a16:creationId xmlns:a16="http://schemas.microsoft.com/office/drawing/2014/main" id="{7EC7AFA5-2D8A-D7BA-E474-30F3B4ECE823}"/>
              </a:ext>
            </a:extLst>
          </p:cNvPr>
          <p:cNvSpPr txBox="1">
            <a:spLocks/>
          </p:cNvSpPr>
          <p:nvPr/>
        </p:nvSpPr>
        <p:spPr>
          <a:xfrm>
            <a:off x="3789661" y="175508"/>
            <a:ext cx="1564678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/>
            <a:r>
              <a:rPr lang="it-IT" sz="1050" i="1" dirty="0"/>
              <a:t>Politecnico di Torino</a:t>
            </a:r>
          </a:p>
          <a:p>
            <a:pPr marL="0" indent="0"/>
            <a:endParaRPr lang="it-IT" dirty="0"/>
          </a:p>
        </p:txBody>
      </p:sp>
      <p:sp>
        <p:nvSpPr>
          <p:cNvPr id="10" name="Google Shape;236;p33">
            <a:extLst>
              <a:ext uri="{FF2B5EF4-FFF2-40B4-BE49-F238E27FC236}">
                <a16:creationId xmlns:a16="http://schemas.microsoft.com/office/drawing/2014/main" id="{27A05840-98EB-82F8-C34A-67D1F0AE27EE}"/>
              </a:ext>
            </a:extLst>
          </p:cNvPr>
          <p:cNvSpPr txBox="1">
            <a:spLocks/>
          </p:cNvSpPr>
          <p:nvPr/>
        </p:nvSpPr>
        <p:spPr>
          <a:xfrm>
            <a:off x="5789146" y="174553"/>
            <a:ext cx="3112741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r"/>
            <a:r>
              <a:rPr lang="it-IT" sz="1050" i="1" dirty="0"/>
              <a:t>Corso di Laurea Magistrale in Ingegneria Edile</a:t>
            </a:r>
          </a:p>
          <a:p>
            <a:pPr marL="0" indent="0"/>
            <a:endParaRPr lang="it-IT" dirty="0"/>
          </a:p>
        </p:txBody>
      </p:sp>
      <p:sp>
        <p:nvSpPr>
          <p:cNvPr id="11" name="Google Shape;236;p33">
            <a:extLst>
              <a:ext uri="{FF2B5EF4-FFF2-40B4-BE49-F238E27FC236}">
                <a16:creationId xmlns:a16="http://schemas.microsoft.com/office/drawing/2014/main" id="{0115BED5-795F-21F5-F1B3-B46C51D9F606}"/>
              </a:ext>
            </a:extLst>
          </p:cNvPr>
          <p:cNvSpPr txBox="1">
            <a:spLocks/>
          </p:cNvSpPr>
          <p:nvPr/>
        </p:nvSpPr>
        <p:spPr>
          <a:xfrm>
            <a:off x="7649457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r"/>
            <a:r>
              <a:rPr lang="it-IT" sz="1050" i="1" dirty="0"/>
              <a:t>23</a:t>
            </a:r>
          </a:p>
          <a:p>
            <a:pPr marL="0" indent="0"/>
            <a:endParaRPr lang="it-IT" dirty="0"/>
          </a:p>
        </p:txBody>
      </p:sp>
      <p:sp>
        <p:nvSpPr>
          <p:cNvPr id="4" name="Google Shape;649;p57">
            <a:extLst>
              <a:ext uri="{FF2B5EF4-FFF2-40B4-BE49-F238E27FC236}">
                <a16:creationId xmlns:a16="http://schemas.microsoft.com/office/drawing/2014/main" id="{3AE252EE-06ED-9B9D-70B2-C3CCEE4AD653}"/>
              </a:ext>
            </a:extLst>
          </p:cNvPr>
          <p:cNvSpPr txBox="1">
            <a:spLocks/>
          </p:cNvSpPr>
          <p:nvPr/>
        </p:nvSpPr>
        <p:spPr>
          <a:xfrm>
            <a:off x="1785715" y="1049362"/>
            <a:ext cx="4515300" cy="5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it-IT" dirty="0">
                <a:solidFill>
                  <a:schemeClr val="dk1"/>
                </a:solidFill>
                <a:latin typeface="Albert Sans Medium"/>
              </a:rPr>
              <a:t>Luogo di nascita dei lavoratori</a:t>
            </a:r>
          </a:p>
        </p:txBody>
      </p:sp>
      <p:cxnSp>
        <p:nvCxnSpPr>
          <p:cNvPr id="18" name="Google Shape;658;p57">
            <a:extLst>
              <a:ext uri="{FF2B5EF4-FFF2-40B4-BE49-F238E27FC236}">
                <a16:creationId xmlns:a16="http://schemas.microsoft.com/office/drawing/2014/main" id="{43A64CA9-DA5A-5727-4F1F-DBD5276C7F09}"/>
              </a:ext>
            </a:extLst>
          </p:cNvPr>
          <p:cNvCxnSpPr/>
          <p:nvPr/>
        </p:nvCxnSpPr>
        <p:spPr>
          <a:xfrm>
            <a:off x="0" y="1265775"/>
            <a:ext cx="1426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" name="Google Shape;659;p57">
            <a:extLst>
              <a:ext uri="{FF2B5EF4-FFF2-40B4-BE49-F238E27FC236}">
                <a16:creationId xmlns:a16="http://schemas.microsoft.com/office/drawing/2014/main" id="{7684611B-6A77-A778-3E8D-9F8269A2402B}"/>
              </a:ext>
            </a:extLst>
          </p:cNvPr>
          <p:cNvSpPr/>
          <p:nvPr/>
        </p:nvSpPr>
        <p:spPr>
          <a:xfrm>
            <a:off x="1426524" y="1179095"/>
            <a:ext cx="173400" cy="173400"/>
          </a:xfrm>
          <a:prstGeom prst="plaque">
            <a:avLst>
              <a:gd name="adj" fmla="val 50000"/>
            </a:avLst>
          </a:prstGeom>
          <a:solidFill>
            <a:schemeClr val="dk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aphicFrame>
        <p:nvGraphicFramePr>
          <p:cNvPr id="2" name="Google Shape;568;p52">
            <a:extLst>
              <a:ext uri="{FF2B5EF4-FFF2-40B4-BE49-F238E27FC236}">
                <a16:creationId xmlns:a16="http://schemas.microsoft.com/office/drawing/2014/main" id="{DABCF640-C3BF-6C9B-064C-1A9690F615F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66578561"/>
              </p:ext>
            </p:extLst>
          </p:nvPr>
        </p:nvGraphicFramePr>
        <p:xfrm>
          <a:off x="1329996" y="2427460"/>
          <a:ext cx="2459665" cy="1157568"/>
        </p:xfrm>
        <a:graphic>
          <a:graphicData uri="http://schemas.openxmlformats.org/drawingml/2006/table">
            <a:tbl>
              <a:tblPr>
                <a:noFill/>
                <a:tableStyleId>{DD0DBDA5-55D5-43B1-8255-E06EEEFC2019}</a:tableStyleId>
              </a:tblPr>
              <a:tblGrid>
                <a:gridCol w="13347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03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245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69932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dirty="0">
                        <a:solidFill>
                          <a:schemeClr val="dk1"/>
                        </a:solidFill>
                        <a:latin typeface="Albert Sans Medium"/>
                        <a:ea typeface="Albert Sans Medium"/>
                        <a:cs typeface="Albert Sans Medium"/>
                        <a:sym typeface="Albert Sans Medium"/>
                      </a:endParaRPr>
                    </a:p>
                  </a:txBody>
                  <a:tcPr marL="57556" marR="57556" marT="43171" marB="43171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 Medium"/>
                          <a:cs typeface="Albert Sans Medium"/>
                          <a:sym typeface="Albert Sans Medium"/>
                        </a:rPr>
                        <a:t>Italia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 Medium"/>
                        <a:cs typeface="Albert Sans Medium"/>
                        <a:sym typeface="Albert Sans Medium"/>
                      </a:endParaRPr>
                    </a:p>
                  </a:txBody>
                  <a:tcPr marL="57556" marR="57556" marT="43171" marB="43171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2BBDA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 Medium"/>
                          <a:cs typeface="Albert Sans Medium"/>
                          <a:sym typeface="Albert Sans Medium"/>
                        </a:rPr>
                        <a:t>altro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 Medium"/>
                        <a:cs typeface="Albert Sans Medium"/>
                        <a:sym typeface="Albert Sans Medium"/>
                      </a:endParaRPr>
                    </a:p>
                  </a:txBody>
                  <a:tcPr marL="57556" marR="57556" marT="43171" marB="43171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2BB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300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2018</a:t>
                      </a:r>
                      <a:endParaRPr sz="8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84,43%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15,57%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2662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2019</a:t>
                      </a:r>
                      <a:endParaRPr sz="8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83,90%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16,10%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225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2020</a:t>
                      </a:r>
                      <a:endParaRPr sz="8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81,85%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18,15%</a:t>
                      </a: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225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2021</a:t>
                      </a:r>
                      <a:endParaRPr sz="8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82,18%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17,82%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7459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2022</a:t>
                      </a:r>
                      <a:endParaRPr sz="8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82,19%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17,81%</a:t>
                      </a: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3" name="Google Shape;568;p52">
            <a:extLst>
              <a:ext uri="{FF2B5EF4-FFF2-40B4-BE49-F238E27FC236}">
                <a16:creationId xmlns:a16="http://schemas.microsoft.com/office/drawing/2014/main" id="{6EDCA8A4-CAD9-17E6-E814-CD1FCE4ECC7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47425649"/>
              </p:ext>
            </p:extLst>
          </p:nvPr>
        </p:nvGraphicFramePr>
        <p:xfrm>
          <a:off x="5429229" y="2395496"/>
          <a:ext cx="2459665" cy="1157568"/>
        </p:xfrm>
        <a:graphic>
          <a:graphicData uri="http://schemas.openxmlformats.org/drawingml/2006/table">
            <a:tbl>
              <a:tblPr>
                <a:noFill/>
                <a:tableStyleId>{DD0DBDA5-55D5-43B1-8255-E06EEEFC2019}</a:tableStyleId>
              </a:tblPr>
              <a:tblGrid>
                <a:gridCol w="13347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03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245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69932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dirty="0">
                        <a:solidFill>
                          <a:schemeClr val="dk1"/>
                        </a:solidFill>
                        <a:latin typeface="Albert Sans Medium"/>
                        <a:ea typeface="Albert Sans Medium"/>
                        <a:cs typeface="Albert Sans Medium"/>
                        <a:sym typeface="Albert Sans Medium"/>
                      </a:endParaRPr>
                    </a:p>
                  </a:txBody>
                  <a:tcPr marL="57556" marR="57556" marT="43171" marB="43171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 Medium"/>
                          <a:cs typeface="Albert Sans Medium"/>
                          <a:sym typeface="Albert Sans Medium"/>
                        </a:rPr>
                        <a:t>Italia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 Medium"/>
                        <a:cs typeface="Albert Sans Medium"/>
                        <a:sym typeface="Albert Sans Medium"/>
                      </a:endParaRPr>
                    </a:p>
                  </a:txBody>
                  <a:tcPr marL="57556" marR="57556" marT="43171" marB="43171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2BBDA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 Medium"/>
                          <a:cs typeface="Albert Sans Medium"/>
                          <a:sym typeface="Albert Sans Medium"/>
                        </a:rPr>
                        <a:t>altro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 Medium"/>
                        <a:cs typeface="Albert Sans Medium"/>
                        <a:sym typeface="Albert Sans Medium"/>
                      </a:endParaRPr>
                    </a:p>
                  </a:txBody>
                  <a:tcPr marL="57556" marR="57556" marT="43171" marB="43171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2BB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300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2018</a:t>
                      </a:r>
                      <a:endParaRPr sz="8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73,38%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26,62%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2662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2019</a:t>
                      </a:r>
                      <a:endParaRPr sz="8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72,54%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27,46%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225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2020</a:t>
                      </a:r>
                      <a:endParaRPr sz="8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71,33%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28,67%</a:t>
                      </a: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225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2021</a:t>
                      </a:r>
                      <a:endParaRPr sz="8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70,79%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29,21%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7459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2022</a:t>
                      </a:r>
                      <a:endParaRPr sz="8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67,28%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32,72%</a:t>
                      </a: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CasellaDiTesto 6">
            <a:extLst>
              <a:ext uri="{FF2B5EF4-FFF2-40B4-BE49-F238E27FC236}">
                <a16:creationId xmlns:a16="http://schemas.microsoft.com/office/drawing/2014/main" id="{99646F1E-B921-D25B-6196-906F083E58CA}"/>
              </a:ext>
            </a:extLst>
          </p:cNvPr>
          <p:cNvSpPr txBox="1"/>
          <p:nvPr/>
        </p:nvSpPr>
        <p:spPr>
          <a:xfrm>
            <a:off x="476027" y="3585186"/>
            <a:ext cx="40178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800" i="1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Analisi infortuni per tutti i settori economici del Piemonte mediante il parametro “luogo di nascita”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59F0F8BC-7549-0ADD-E887-ACF8AFBF0E51}"/>
              </a:ext>
            </a:extLst>
          </p:cNvPr>
          <p:cNvSpPr txBox="1"/>
          <p:nvPr/>
        </p:nvSpPr>
        <p:spPr>
          <a:xfrm>
            <a:off x="4650149" y="3587615"/>
            <a:ext cx="40178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800" i="1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Analisi infortuni per il settore costruzioni del Piemonte mediante il parametro “luogo di nascita”</a:t>
            </a:r>
          </a:p>
        </p:txBody>
      </p:sp>
    </p:spTree>
    <p:extLst>
      <p:ext uri="{BB962C8B-B14F-4D97-AF65-F5344CB8AC3E}">
        <p14:creationId xmlns:p14="http://schemas.microsoft.com/office/powerpoint/2010/main" val="21620021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790E52-6E54-D081-4846-CDCA23C950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ttangolo 19">
            <a:extLst>
              <a:ext uri="{FF2B5EF4-FFF2-40B4-BE49-F238E27FC236}">
                <a16:creationId xmlns:a16="http://schemas.microsoft.com/office/drawing/2014/main" id="{FAE39C7A-4EA0-A7F1-90E1-3EA4DD4B5EF2}"/>
              </a:ext>
            </a:extLst>
          </p:cNvPr>
          <p:cNvSpPr/>
          <p:nvPr/>
        </p:nvSpPr>
        <p:spPr>
          <a:xfrm>
            <a:off x="1642553" y="966346"/>
            <a:ext cx="2795520" cy="598858"/>
          </a:xfrm>
          <a:prstGeom prst="rect">
            <a:avLst/>
          </a:prstGeom>
          <a:solidFill>
            <a:srgbClr val="B2BBD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Google Shape;236;p33">
            <a:extLst>
              <a:ext uri="{FF2B5EF4-FFF2-40B4-BE49-F238E27FC236}">
                <a16:creationId xmlns:a16="http://schemas.microsoft.com/office/drawing/2014/main" id="{0887D7F9-3F7A-CC46-A645-2C555821E390}"/>
              </a:ext>
            </a:extLst>
          </p:cNvPr>
          <p:cNvSpPr txBox="1">
            <a:spLocks/>
          </p:cNvSpPr>
          <p:nvPr/>
        </p:nvSpPr>
        <p:spPr>
          <a:xfrm>
            <a:off x="3945785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/>
            <a:r>
              <a:rPr lang="it-IT" sz="1050" i="1" dirty="0"/>
              <a:t>Lorenza Patrone</a:t>
            </a:r>
          </a:p>
          <a:p>
            <a:pPr marL="0" indent="0"/>
            <a:endParaRPr lang="it-IT" dirty="0"/>
          </a:p>
        </p:txBody>
      </p:sp>
      <p:sp>
        <p:nvSpPr>
          <p:cNvPr id="6" name="Google Shape;236;p33">
            <a:extLst>
              <a:ext uri="{FF2B5EF4-FFF2-40B4-BE49-F238E27FC236}">
                <a16:creationId xmlns:a16="http://schemas.microsoft.com/office/drawing/2014/main" id="{EB23CBB4-851D-AFD0-F725-C40BEE8FE8F4}"/>
              </a:ext>
            </a:extLst>
          </p:cNvPr>
          <p:cNvSpPr txBox="1">
            <a:spLocks/>
          </p:cNvSpPr>
          <p:nvPr/>
        </p:nvSpPr>
        <p:spPr>
          <a:xfrm>
            <a:off x="292052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l"/>
            <a:r>
              <a:rPr lang="it-IT" sz="1050" i="1" dirty="0"/>
              <a:t>2 Dicembre 2024</a:t>
            </a:r>
          </a:p>
          <a:p>
            <a:pPr marL="0" indent="0"/>
            <a:endParaRPr lang="it-IT" dirty="0"/>
          </a:p>
        </p:txBody>
      </p:sp>
      <p:sp>
        <p:nvSpPr>
          <p:cNvPr id="9" name="Google Shape;236;p33">
            <a:extLst>
              <a:ext uri="{FF2B5EF4-FFF2-40B4-BE49-F238E27FC236}">
                <a16:creationId xmlns:a16="http://schemas.microsoft.com/office/drawing/2014/main" id="{77EC5857-D2DB-D990-0DBF-AFE2EAC0FDB8}"/>
              </a:ext>
            </a:extLst>
          </p:cNvPr>
          <p:cNvSpPr txBox="1">
            <a:spLocks/>
          </p:cNvSpPr>
          <p:nvPr/>
        </p:nvSpPr>
        <p:spPr>
          <a:xfrm>
            <a:off x="3789661" y="175508"/>
            <a:ext cx="1564678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/>
            <a:r>
              <a:rPr lang="it-IT" sz="1050" i="1" dirty="0"/>
              <a:t>Politecnico di Torino</a:t>
            </a:r>
          </a:p>
          <a:p>
            <a:pPr marL="0" indent="0"/>
            <a:endParaRPr lang="it-IT" dirty="0"/>
          </a:p>
        </p:txBody>
      </p:sp>
      <p:sp>
        <p:nvSpPr>
          <p:cNvPr id="10" name="Google Shape;236;p33">
            <a:extLst>
              <a:ext uri="{FF2B5EF4-FFF2-40B4-BE49-F238E27FC236}">
                <a16:creationId xmlns:a16="http://schemas.microsoft.com/office/drawing/2014/main" id="{9FC3BBD5-2019-76FD-551A-175E8B14E51E}"/>
              </a:ext>
            </a:extLst>
          </p:cNvPr>
          <p:cNvSpPr txBox="1">
            <a:spLocks/>
          </p:cNvSpPr>
          <p:nvPr/>
        </p:nvSpPr>
        <p:spPr>
          <a:xfrm>
            <a:off x="5789146" y="174553"/>
            <a:ext cx="3112741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r"/>
            <a:r>
              <a:rPr lang="it-IT" sz="1050" i="1" dirty="0"/>
              <a:t>Corso di Laurea Magistrale in Ingegneria Edile</a:t>
            </a:r>
          </a:p>
          <a:p>
            <a:pPr marL="0" indent="0"/>
            <a:endParaRPr lang="it-IT" dirty="0"/>
          </a:p>
        </p:txBody>
      </p:sp>
      <p:sp>
        <p:nvSpPr>
          <p:cNvPr id="11" name="Google Shape;236;p33">
            <a:extLst>
              <a:ext uri="{FF2B5EF4-FFF2-40B4-BE49-F238E27FC236}">
                <a16:creationId xmlns:a16="http://schemas.microsoft.com/office/drawing/2014/main" id="{F89BAD0D-6C0F-13D6-5FA2-6CC3EE34C8A1}"/>
              </a:ext>
            </a:extLst>
          </p:cNvPr>
          <p:cNvSpPr txBox="1">
            <a:spLocks/>
          </p:cNvSpPr>
          <p:nvPr/>
        </p:nvSpPr>
        <p:spPr>
          <a:xfrm>
            <a:off x="7649457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r"/>
            <a:r>
              <a:rPr lang="it-IT" sz="1050" i="1" dirty="0"/>
              <a:t>23</a:t>
            </a:r>
          </a:p>
          <a:p>
            <a:pPr marL="0" indent="0"/>
            <a:endParaRPr lang="it-IT" dirty="0"/>
          </a:p>
        </p:txBody>
      </p:sp>
      <p:sp>
        <p:nvSpPr>
          <p:cNvPr id="4" name="Google Shape;649;p57">
            <a:extLst>
              <a:ext uri="{FF2B5EF4-FFF2-40B4-BE49-F238E27FC236}">
                <a16:creationId xmlns:a16="http://schemas.microsoft.com/office/drawing/2014/main" id="{69C993AD-3822-347D-78E7-4E113BA8D6C9}"/>
              </a:ext>
            </a:extLst>
          </p:cNvPr>
          <p:cNvSpPr txBox="1">
            <a:spLocks/>
          </p:cNvSpPr>
          <p:nvPr/>
        </p:nvSpPr>
        <p:spPr>
          <a:xfrm>
            <a:off x="1785715" y="1049362"/>
            <a:ext cx="4515300" cy="5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it-IT" dirty="0">
                <a:solidFill>
                  <a:schemeClr val="dk1"/>
                </a:solidFill>
                <a:latin typeface="Albert Sans Medium"/>
              </a:rPr>
              <a:t>Luogo di nascita dei lavoratori</a:t>
            </a:r>
          </a:p>
        </p:txBody>
      </p:sp>
      <p:cxnSp>
        <p:nvCxnSpPr>
          <p:cNvPr id="18" name="Google Shape;658;p57">
            <a:extLst>
              <a:ext uri="{FF2B5EF4-FFF2-40B4-BE49-F238E27FC236}">
                <a16:creationId xmlns:a16="http://schemas.microsoft.com/office/drawing/2014/main" id="{239411CF-F121-243D-6CFC-3D418228D239}"/>
              </a:ext>
            </a:extLst>
          </p:cNvPr>
          <p:cNvCxnSpPr/>
          <p:nvPr/>
        </p:nvCxnSpPr>
        <p:spPr>
          <a:xfrm>
            <a:off x="0" y="1265775"/>
            <a:ext cx="1426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" name="Google Shape;659;p57">
            <a:extLst>
              <a:ext uri="{FF2B5EF4-FFF2-40B4-BE49-F238E27FC236}">
                <a16:creationId xmlns:a16="http://schemas.microsoft.com/office/drawing/2014/main" id="{1540A274-5D5F-DFB4-74A5-8DC22F280D14}"/>
              </a:ext>
            </a:extLst>
          </p:cNvPr>
          <p:cNvSpPr/>
          <p:nvPr/>
        </p:nvSpPr>
        <p:spPr>
          <a:xfrm>
            <a:off x="1426524" y="1179095"/>
            <a:ext cx="173400" cy="173400"/>
          </a:xfrm>
          <a:prstGeom prst="plaque">
            <a:avLst>
              <a:gd name="adj" fmla="val 50000"/>
            </a:avLst>
          </a:prstGeom>
          <a:solidFill>
            <a:schemeClr val="dk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aphicFrame>
        <p:nvGraphicFramePr>
          <p:cNvPr id="2" name="Google Shape;568;p52">
            <a:extLst>
              <a:ext uri="{FF2B5EF4-FFF2-40B4-BE49-F238E27FC236}">
                <a16:creationId xmlns:a16="http://schemas.microsoft.com/office/drawing/2014/main" id="{4DF6F35D-9E8E-875F-0406-8C20D5D2F769}"/>
              </a:ext>
            </a:extLst>
          </p:cNvPr>
          <p:cNvGraphicFramePr/>
          <p:nvPr/>
        </p:nvGraphicFramePr>
        <p:xfrm>
          <a:off x="1329996" y="2427460"/>
          <a:ext cx="2459665" cy="1157568"/>
        </p:xfrm>
        <a:graphic>
          <a:graphicData uri="http://schemas.openxmlformats.org/drawingml/2006/table">
            <a:tbl>
              <a:tblPr>
                <a:noFill/>
                <a:tableStyleId>{DD0DBDA5-55D5-43B1-8255-E06EEEFC2019}</a:tableStyleId>
              </a:tblPr>
              <a:tblGrid>
                <a:gridCol w="13347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03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245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69932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dirty="0">
                        <a:solidFill>
                          <a:schemeClr val="dk1"/>
                        </a:solidFill>
                        <a:latin typeface="Albert Sans Medium"/>
                        <a:ea typeface="Albert Sans Medium"/>
                        <a:cs typeface="Albert Sans Medium"/>
                        <a:sym typeface="Albert Sans Medium"/>
                      </a:endParaRPr>
                    </a:p>
                  </a:txBody>
                  <a:tcPr marL="57556" marR="57556" marT="43171" marB="43171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 Medium"/>
                          <a:cs typeface="Albert Sans Medium"/>
                          <a:sym typeface="Albert Sans Medium"/>
                        </a:rPr>
                        <a:t>Italia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 Medium"/>
                        <a:cs typeface="Albert Sans Medium"/>
                        <a:sym typeface="Albert Sans Medium"/>
                      </a:endParaRPr>
                    </a:p>
                  </a:txBody>
                  <a:tcPr marL="57556" marR="57556" marT="43171" marB="43171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2BBDA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 Medium"/>
                          <a:cs typeface="Albert Sans Medium"/>
                          <a:sym typeface="Albert Sans Medium"/>
                        </a:rPr>
                        <a:t>altro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 Medium"/>
                        <a:cs typeface="Albert Sans Medium"/>
                        <a:sym typeface="Albert Sans Medium"/>
                      </a:endParaRPr>
                    </a:p>
                  </a:txBody>
                  <a:tcPr marL="57556" marR="57556" marT="43171" marB="43171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2BB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300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2018</a:t>
                      </a:r>
                      <a:endParaRPr sz="8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84,43%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15,57%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2662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2019</a:t>
                      </a:r>
                      <a:endParaRPr sz="8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83,90%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16,10%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225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2020</a:t>
                      </a:r>
                      <a:endParaRPr sz="8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81,85%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18,15%</a:t>
                      </a: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225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2021</a:t>
                      </a:r>
                      <a:endParaRPr sz="8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82,18%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17,82%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7459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2022</a:t>
                      </a:r>
                      <a:endParaRPr sz="8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82,19%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17,81%</a:t>
                      </a: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3" name="Google Shape;568;p52">
            <a:extLst>
              <a:ext uri="{FF2B5EF4-FFF2-40B4-BE49-F238E27FC236}">
                <a16:creationId xmlns:a16="http://schemas.microsoft.com/office/drawing/2014/main" id="{03028F87-800C-4DEB-18E5-0542D2C68F2B}"/>
              </a:ext>
            </a:extLst>
          </p:cNvPr>
          <p:cNvGraphicFramePr/>
          <p:nvPr/>
        </p:nvGraphicFramePr>
        <p:xfrm>
          <a:off x="5429229" y="2395496"/>
          <a:ext cx="2459665" cy="1157568"/>
        </p:xfrm>
        <a:graphic>
          <a:graphicData uri="http://schemas.openxmlformats.org/drawingml/2006/table">
            <a:tbl>
              <a:tblPr>
                <a:noFill/>
                <a:tableStyleId>{DD0DBDA5-55D5-43B1-8255-E06EEEFC2019}</a:tableStyleId>
              </a:tblPr>
              <a:tblGrid>
                <a:gridCol w="13347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03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245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69932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dirty="0">
                        <a:solidFill>
                          <a:schemeClr val="dk1"/>
                        </a:solidFill>
                        <a:latin typeface="Albert Sans Medium"/>
                        <a:ea typeface="Albert Sans Medium"/>
                        <a:cs typeface="Albert Sans Medium"/>
                        <a:sym typeface="Albert Sans Medium"/>
                      </a:endParaRPr>
                    </a:p>
                  </a:txBody>
                  <a:tcPr marL="57556" marR="57556" marT="43171" marB="43171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 Medium"/>
                          <a:cs typeface="Albert Sans Medium"/>
                          <a:sym typeface="Albert Sans Medium"/>
                        </a:rPr>
                        <a:t>Italia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 Medium"/>
                        <a:cs typeface="Albert Sans Medium"/>
                        <a:sym typeface="Albert Sans Medium"/>
                      </a:endParaRPr>
                    </a:p>
                  </a:txBody>
                  <a:tcPr marL="57556" marR="57556" marT="43171" marB="43171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2BBDA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 Medium"/>
                          <a:cs typeface="Albert Sans Medium"/>
                          <a:sym typeface="Albert Sans Medium"/>
                        </a:rPr>
                        <a:t>altro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 Medium"/>
                        <a:cs typeface="Albert Sans Medium"/>
                        <a:sym typeface="Albert Sans Medium"/>
                      </a:endParaRPr>
                    </a:p>
                  </a:txBody>
                  <a:tcPr marL="57556" marR="57556" marT="43171" marB="43171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2BB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300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2018</a:t>
                      </a:r>
                      <a:endParaRPr sz="8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73,38%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26,62%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2662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2019</a:t>
                      </a:r>
                      <a:endParaRPr sz="8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72,54%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27,46%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225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2020</a:t>
                      </a:r>
                      <a:endParaRPr sz="8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71,33%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28,67%</a:t>
                      </a: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225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2021</a:t>
                      </a:r>
                      <a:endParaRPr sz="8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70,79%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29,21%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7459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2022</a:t>
                      </a:r>
                      <a:endParaRPr sz="8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67,28%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32,72%</a:t>
                      </a: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CasellaDiTesto 6">
            <a:extLst>
              <a:ext uri="{FF2B5EF4-FFF2-40B4-BE49-F238E27FC236}">
                <a16:creationId xmlns:a16="http://schemas.microsoft.com/office/drawing/2014/main" id="{0BDBEB46-C503-0978-FDD7-8E78CE90B24D}"/>
              </a:ext>
            </a:extLst>
          </p:cNvPr>
          <p:cNvSpPr txBox="1"/>
          <p:nvPr/>
        </p:nvSpPr>
        <p:spPr>
          <a:xfrm>
            <a:off x="476027" y="3585186"/>
            <a:ext cx="40178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800" i="1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Analisi infortuni per tutti i settori economici del Piemonte mediante il parametro “luogo di nascita”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6BB8F24C-F90D-72E1-3CA4-95764E3E8AE9}"/>
              </a:ext>
            </a:extLst>
          </p:cNvPr>
          <p:cNvSpPr txBox="1"/>
          <p:nvPr/>
        </p:nvSpPr>
        <p:spPr>
          <a:xfrm>
            <a:off x="4650149" y="3587615"/>
            <a:ext cx="40178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800" i="1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Analisi infortuni per il settore costruzioni del Piemonte mediante il parametro “luogo di nascita”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80335273-8437-AF74-CC0F-A928818CD231}"/>
              </a:ext>
            </a:extLst>
          </p:cNvPr>
          <p:cNvSpPr txBox="1"/>
          <p:nvPr/>
        </p:nvSpPr>
        <p:spPr>
          <a:xfrm>
            <a:off x="3997841" y="3087974"/>
            <a:ext cx="1036730" cy="338554"/>
          </a:xfrm>
          <a:prstGeom prst="rect">
            <a:avLst/>
          </a:prstGeom>
          <a:noFill/>
          <a:ln w="15875">
            <a:noFill/>
            <a:round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800" dirty="0">
                <a:solidFill>
                  <a:schemeClr val="dk1"/>
                </a:solidFill>
                <a:latin typeface="Albert Sans"/>
              </a:rPr>
              <a:t>2022: 10,27% di occupati stranieri</a:t>
            </a:r>
          </a:p>
        </p:txBody>
      </p:sp>
      <p:sp>
        <p:nvSpPr>
          <p:cNvPr id="13" name="Fumetto: rettangolo con angoli arrotondati 12">
            <a:extLst>
              <a:ext uri="{FF2B5EF4-FFF2-40B4-BE49-F238E27FC236}">
                <a16:creationId xmlns:a16="http://schemas.microsoft.com/office/drawing/2014/main" id="{38566BB4-2FD1-4C4A-106B-74A7AD35F37E}"/>
              </a:ext>
            </a:extLst>
          </p:cNvPr>
          <p:cNvSpPr/>
          <p:nvPr/>
        </p:nvSpPr>
        <p:spPr>
          <a:xfrm>
            <a:off x="4007510" y="3052149"/>
            <a:ext cx="1027061" cy="410203"/>
          </a:xfrm>
          <a:prstGeom prst="wedgeRoundRectCallout">
            <a:avLst>
              <a:gd name="adj1" fmla="val -70084"/>
              <a:gd name="adj2" fmla="val 57034"/>
              <a:gd name="adj3" fmla="val 16667"/>
            </a:avLst>
          </a:prstGeom>
          <a:noFill/>
          <a:ln>
            <a:solidFill>
              <a:srgbClr val="525B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972715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1ACE1B-C12E-496E-0C41-F823A0B520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ttangolo 17">
            <a:extLst>
              <a:ext uri="{FF2B5EF4-FFF2-40B4-BE49-F238E27FC236}">
                <a16:creationId xmlns:a16="http://schemas.microsoft.com/office/drawing/2014/main" id="{A69C3F15-C723-C51A-88EA-61C633053345}"/>
              </a:ext>
            </a:extLst>
          </p:cNvPr>
          <p:cNvSpPr/>
          <p:nvPr/>
        </p:nvSpPr>
        <p:spPr>
          <a:xfrm>
            <a:off x="6332480" y="3142346"/>
            <a:ext cx="594000" cy="593400"/>
          </a:xfrm>
          <a:prstGeom prst="rect">
            <a:avLst/>
          </a:prstGeom>
          <a:solidFill>
            <a:srgbClr val="B2BBD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Rettangolo 1">
            <a:extLst>
              <a:ext uri="{FF2B5EF4-FFF2-40B4-BE49-F238E27FC236}">
                <a16:creationId xmlns:a16="http://schemas.microsoft.com/office/drawing/2014/main" id="{CBC756BD-A36F-A6D2-B444-E5B1F7630939}"/>
              </a:ext>
            </a:extLst>
          </p:cNvPr>
          <p:cNvSpPr/>
          <p:nvPr/>
        </p:nvSpPr>
        <p:spPr>
          <a:xfrm>
            <a:off x="3452003" y="3142346"/>
            <a:ext cx="594000" cy="593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085A4FBE-D9FC-EBA5-DA75-A7D244138AC4}"/>
              </a:ext>
            </a:extLst>
          </p:cNvPr>
          <p:cNvSpPr/>
          <p:nvPr/>
        </p:nvSpPr>
        <p:spPr>
          <a:xfrm>
            <a:off x="567274" y="3142346"/>
            <a:ext cx="594000" cy="593400"/>
          </a:xfrm>
          <a:prstGeom prst="rect">
            <a:avLst/>
          </a:prstGeom>
          <a:solidFill>
            <a:srgbClr val="B2BBD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300C1808-7BC7-3684-9EED-446B222DC75E}"/>
              </a:ext>
            </a:extLst>
          </p:cNvPr>
          <p:cNvSpPr/>
          <p:nvPr/>
        </p:nvSpPr>
        <p:spPr>
          <a:xfrm>
            <a:off x="6335781" y="1846067"/>
            <a:ext cx="594000" cy="593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D9BCA80F-B2BF-0BB3-1DDD-CA67A1AD0AE3}"/>
              </a:ext>
            </a:extLst>
          </p:cNvPr>
          <p:cNvSpPr/>
          <p:nvPr/>
        </p:nvSpPr>
        <p:spPr>
          <a:xfrm>
            <a:off x="3452004" y="1854601"/>
            <a:ext cx="594000" cy="593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id="{D2D40C03-DF48-F33A-3261-1782E5481357}"/>
              </a:ext>
            </a:extLst>
          </p:cNvPr>
          <p:cNvSpPr/>
          <p:nvPr/>
        </p:nvSpPr>
        <p:spPr>
          <a:xfrm>
            <a:off x="567275" y="1846067"/>
            <a:ext cx="594000" cy="593400"/>
          </a:xfrm>
          <a:prstGeom prst="rect">
            <a:avLst/>
          </a:prstGeom>
          <a:solidFill>
            <a:srgbClr val="B2BBD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Google Shape;236;p33">
            <a:extLst>
              <a:ext uri="{FF2B5EF4-FFF2-40B4-BE49-F238E27FC236}">
                <a16:creationId xmlns:a16="http://schemas.microsoft.com/office/drawing/2014/main" id="{EC474077-C057-0AF6-C0FA-B404A31A49AD}"/>
              </a:ext>
            </a:extLst>
          </p:cNvPr>
          <p:cNvSpPr txBox="1">
            <a:spLocks/>
          </p:cNvSpPr>
          <p:nvPr/>
        </p:nvSpPr>
        <p:spPr>
          <a:xfrm>
            <a:off x="3945785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/>
            <a:r>
              <a:rPr lang="it-IT" sz="1050" i="1" dirty="0"/>
              <a:t>Lorenza Patrone</a:t>
            </a:r>
          </a:p>
          <a:p>
            <a:pPr marL="0" indent="0"/>
            <a:endParaRPr lang="it-IT" dirty="0"/>
          </a:p>
        </p:txBody>
      </p:sp>
      <p:sp>
        <p:nvSpPr>
          <p:cNvPr id="6" name="Google Shape;236;p33">
            <a:extLst>
              <a:ext uri="{FF2B5EF4-FFF2-40B4-BE49-F238E27FC236}">
                <a16:creationId xmlns:a16="http://schemas.microsoft.com/office/drawing/2014/main" id="{229FEC37-E6BA-6371-2B1A-9FCA5DF4E40E}"/>
              </a:ext>
            </a:extLst>
          </p:cNvPr>
          <p:cNvSpPr txBox="1">
            <a:spLocks/>
          </p:cNvSpPr>
          <p:nvPr/>
        </p:nvSpPr>
        <p:spPr>
          <a:xfrm>
            <a:off x="292052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l"/>
            <a:r>
              <a:rPr lang="it-IT" sz="1050" i="1" dirty="0"/>
              <a:t>2 Dicembre 2024</a:t>
            </a:r>
          </a:p>
          <a:p>
            <a:pPr marL="0" indent="0"/>
            <a:endParaRPr lang="it-IT" dirty="0"/>
          </a:p>
        </p:txBody>
      </p:sp>
      <p:sp>
        <p:nvSpPr>
          <p:cNvPr id="9" name="Google Shape;236;p33">
            <a:extLst>
              <a:ext uri="{FF2B5EF4-FFF2-40B4-BE49-F238E27FC236}">
                <a16:creationId xmlns:a16="http://schemas.microsoft.com/office/drawing/2014/main" id="{0A409140-4C25-CB00-4125-DF581717A90A}"/>
              </a:ext>
            </a:extLst>
          </p:cNvPr>
          <p:cNvSpPr txBox="1">
            <a:spLocks/>
          </p:cNvSpPr>
          <p:nvPr/>
        </p:nvSpPr>
        <p:spPr>
          <a:xfrm>
            <a:off x="3789661" y="175508"/>
            <a:ext cx="1564678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/>
            <a:r>
              <a:rPr lang="it-IT" sz="1050" i="1" dirty="0"/>
              <a:t>Politecnico di Torino</a:t>
            </a:r>
          </a:p>
          <a:p>
            <a:pPr marL="0" indent="0"/>
            <a:endParaRPr lang="it-IT" dirty="0"/>
          </a:p>
        </p:txBody>
      </p:sp>
      <p:sp>
        <p:nvSpPr>
          <p:cNvPr id="10" name="Google Shape;236;p33">
            <a:extLst>
              <a:ext uri="{FF2B5EF4-FFF2-40B4-BE49-F238E27FC236}">
                <a16:creationId xmlns:a16="http://schemas.microsoft.com/office/drawing/2014/main" id="{2D5757B0-5BC0-708D-6EA9-E0C35D9959DD}"/>
              </a:ext>
            </a:extLst>
          </p:cNvPr>
          <p:cNvSpPr txBox="1">
            <a:spLocks/>
          </p:cNvSpPr>
          <p:nvPr/>
        </p:nvSpPr>
        <p:spPr>
          <a:xfrm>
            <a:off x="5789146" y="174553"/>
            <a:ext cx="3112741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r"/>
            <a:r>
              <a:rPr lang="it-IT" sz="1050" i="1" dirty="0"/>
              <a:t>Corso di Laurea Magistrale in Ingegneria Edile</a:t>
            </a:r>
          </a:p>
          <a:p>
            <a:pPr marL="0" indent="0"/>
            <a:endParaRPr lang="it-IT" dirty="0"/>
          </a:p>
        </p:txBody>
      </p:sp>
      <p:sp>
        <p:nvSpPr>
          <p:cNvPr id="11" name="Google Shape;236;p33">
            <a:extLst>
              <a:ext uri="{FF2B5EF4-FFF2-40B4-BE49-F238E27FC236}">
                <a16:creationId xmlns:a16="http://schemas.microsoft.com/office/drawing/2014/main" id="{613469D0-5453-1886-8F6F-F32897E2D1AD}"/>
              </a:ext>
            </a:extLst>
          </p:cNvPr>
          <p:cNvSpPr txBox="1">
            <a:spLocks/>
          </p:cNvSpPr>
          <p:nvPr/>
        </p:nvSpPr>
        <p:spPr>
          <a:xfrm>
            <a:off x="7649457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r"/>
            <a:r>
              <a:rPr lang="it-IT" sz="1050" i="1" dirty="0"/>
              <a:t>24</a:t>
            </a:r>
          </a:p>
          <a:p>
            <a:pPr marL="0" indent="0"/>
            <a:endParaRPr lang="it-IT" dirty="0"/>
          </a:p>
        </p:txBody>
      </p:sp>
      <p:sp>
        <p:nvSpPr>
          <p:cNvPr id="15" name="Google Shape;254;p35">
            <a:extLst>
              <a:ext uri="{FF2B5EF4-FFF2-40B4-BE49-F238E27FC236}">
                <a16:creationId xmlns:a16="http://schemas.microsoft.com/office/drawing/2014/main" id="{50F1139C-6DFE-A304-26F4-37004B82A0A7}"/>
              </a:ext>
            </a:extLst>
          </p:cNvPr>
          <p:cNvSpPr txBox="1">
            <a:spLocks/>
          </p:cNvSpPr>
          <p:nvPr/>
        </p:nvSpPr>
        <p:spPr>
          <a:xfrm>
            <a:off x="564927" y="1846067"/>
            <a:ext cx="597300" cy="593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" sz="2400" b="1" dirty="0">
                <a:solidFill>
                  <a:schemeClr val="dk1"/>
                </a:solidFill>
                <a:latin typeface="Albert Sans SemiBold"/>
                <a:sym typeface="Albert Sans SemiBold"/>
              </a:rPr>
              <a:t>01</a:t>
            </a:r>
          </a:p>
        </p:txBody>
      </p:sp>
      <p:sp>
        <p:nvSpPr>
          <p:cNvPr id="17" name="Google Shape;256;p35">
            <a:extLst>
              <a:ext uri="{FF2B5EF4-FFF2-40B4-BE49-F238E27FC236}">
                <a16:creationId xmlns:a16="http://schemas.microsoft.com/office/drawing/2014/main" id="{23DF2BFE-55CC-E123-E9B4-9CF6621F0BB1}"/>
              </a:ext>
            </a:extLst>
          </p:cNvPr>
          <p:cNvSpPr txBox="1">
            <a:spLocks/>
          </p:cNvSpPr>
          <p:nvPr/>
        </p:nvSpPr>
        <p:spPr>
          <a:xfrm>
            <a:off x="4046004" y="1890193"/>
            <a:ext cx="1947596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it-IT" dirty="0">
                <a:solidFill>
                  <a:schemeClr val="dk1"/>
                </a:solidFill>
                <a:latin typeface="Albert Sans Medium"/>
              </a:rPr>
              <a:t>Valutazione delle Notifiche Preliminari</a:t>
            </a:r>
          </a:p>
        </p:txBody>
      </p:sp>
      <p:sp>
        <p:nvSpPr>
          <p:cNvPr id="19" name="Google Shape;258;p35">
            <a:extLst>
              <a:ext uri="{FF2B5EF4-FFF2-40B4-BE49-F238E27FC236}">
                <a16:creationId xmlns:a16="http://schemas.microsoft.com/office/drawing/2014/main" id="{9D282897-AE96-268C-80AA-6DAE95128520}"/>
              </a:ext>
            </a:extLst>
          </p:cNvPr>
          <p:cNvSpPr txBox="1">
            <a:spLocks/>
          </p:cNvSpPr>
          <p:nvPr/>
        </p:nvSpPr>
        <p:spPr>
          <a:xfrm>
            <a:off x="1161275" y="3196646"/>
            <a:ext cx="2087893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it-IT" dirty="0">
                <a:solidFill>
                  <a:schemeClr val="dk1"/>
                </a:solidFill>
                <a:latin typeface="Albert Sans Medium"/>
              </a:rPr>
              <a:t>Selezione dei parametri per l’integrazione</a:t>
            </a:r>
          </a:p>
        </p:txBody>
      </p:sp>
      <p:sp>
        <p:nvSpPr>
          <p:cNvPr id="21" name="Google Shape;260;p35">
            <a:extLst>
              <a:ext uri="{FF2B5EF4-FFF2-40B4-BE49-F238E27FC236}">
                <a16:creationId xmlns:a16="http://schemas.microsoft.com/office/drawing/2014/main" id="{8F69772B-4052-FA07-9C8D-A4CAECF2E076}"/>
              </a:ext>
            </a:extLst>
          </p:cNvPr>
          <p:cNvSpPr txBox="1">
            <a:spLocks/>
          </p:cNvSpPr>
          <p:nvPr/>
        </p:nvSpPr>
        <p:spPr>
          <a:xfrm>
            <a:off x="4046004" y="3200619"/>
            <a:ext cx="2086941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it-IT" b="1" dirty="0">
                <a:solidFill>
                  <a:schemeClr val="dk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bert Sans Medium"/>
              </a:rPr>
              <a:t>Integrazione delle Notifiche Preliminari</a:t>
            </a:r>
          </a:p>
        </p:txBody>
      </p:sp>
      <p:sp>
        <p:nvSpPr>
          <p:cNvPr id="22" name="Google Shape;261;p35">
            <a:extLst>
              <a:ext uri="{FF2B5EF4-FFF2-40B4-BE49-F238E27FC236}">
                <a16:creationId xmlns:a16="http://schemas.microsoft.com/office/drawing/2014/main" id="{D38A147A-973F-2B8D-1728-1CEE6FD662D8}"/>
              </a:ext>
            </a:extLst>
          </p:cNvPr>
          <p:cNvSpPr txBox="1">
            <a:spLocks/>
          </p:cNvSpPr>
          <p:nvPr/>
        </p:nvSpPr>
        <p:spPr>
          <a:xfrm>
            <a:off x="720000" y="692006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it-IT" sz="3500" dirty="0">
                <a:solidFill>
                  <a:schemeClr val="dk1"/>
                </a:solidFill>
                <a:latin typeface="Albert Sans SemiBold"/>
                <a:sym typeface="Albert Sans SemiBold"/>
              </a:rPr>
              <a:t>Struttura del Progetto</a:t>
            </a:r>
          </a:p>
        </p:txBody>
      </p:sp>
      <p:sp>
        <p:nvSpPr>
          <p:cNvPr id="23" name="Google Shape;262;p35">
            <a:extLst>
              <a:ext uri="{FF2B5EF4-FFF2-40B4-BE49-F238E27FC236}">
                <a16:creationId xmlns:a16="http://schemas.microsoft.com/office/drawing/2014/main" id="{E93748C4-A50A-A768-25A0-A24D970E3E03}"/>
              </a:ext>
            </a:extLst>
          </p:cNvPr>
          <p:cNvSpPr txBox="1">
            <a:spLocks/>
          </p:cNvSpPr>
          <p:nvPr/>
        </p:nvSpPr>
        <p:spPr>
          <a:xfrm>
            <a:off x="1161275" y="1900367"/>
            <a:ext cx="1940700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it-IT" dirty="0">
                <a:solidFill>
                  <a:schemeClr val="dk1"/>
                </a:solidFill>
                <a:latin typeface="Albert Sans Medium"/>
              </a:rPr>
              <a:t>Raccolta e analisi dei casi di Infortunio</a:t>
            </a:r>
          </a:p>
        </p:txBody>
      </p:sp>
      <p:sp>
        <p:nvSpPr>
          <p:cNvPr id="25" name="Google Shape;264;p35">
            <a:extLst>
              <a:ext uri="{FF2B5EF4-FFF2-40B4-BE49-F238E27FC236}">
                <a16:creationId xmlns:a16="http://schemas.microsoft.com/office/drawing/2014/main" id="{5BB7D6E7-BD9E-8C79-6966-15B5FC618FCE}"/>
              </a:ext>
            </a:extLst>
          </p:cNvPr>
          <p:cNvSpPr txBox="1">
            <a:spLocks/>
          </p:cNvSpPr>
          <p:nvPr/>
        </p:nvSpPr>
        <p:spPr>
          <a:xfrm>
            <a:off x="6929781" y="1902556"/>
            <a:ext cx="2018729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it-IT" dirty="0">
                <a:solidFill>
                  <a:schemeClr val="dk1"/>
                </a:solidFill>
                <a:latin typeface="Albert Sans Medium"/>
              </a:rPr>
              <a:t>Elaborazione dell’Indicatore di Rischio</a:t>
            </a:r>
          </a:p>
        </p:txBody>
      </p:sp>
      <p:sp>
        <p:nvSpPr>
          <p:cNvPr id="27" name="Google Shape;266;p35">
            <a:extLst>
              <a:ext uri="{FF2B5EF4-FFF2-40B4-BE49-F238E27FC236}">
                <a16:creationId xmlns:a16="http://schemas.microsoft.com/office/drawing/2014/main" id="{DEE35CAC-4166-2797-2A94-1250E0273862}"/>
              </a:ext>
            </a:extLst>
          </p:cNvPr>
          <p:cNvSpPr txBox="1">
            <a:spLocks/>
          </p:cNvSpPr>
          <p:nvPr/>
        </p:nvSpPr>
        <p:spPr>
          <a:xfrm>
            <a:off x="6929782" y="3196646"/>
            <a:ext cx="1844764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it-IT" dirty="0">
                <a:solidFill>
                  <a:schemeClr val="dk1"/>
                </a:solidFill>
                <a:latin typeface="Albert Sans Medium"/>
              </a:rPr>
              <a:t>Conclusioni e prospettive future</a:t>
            </a:r>
          </a:p>
        </p:txBody>
      </p:sp>
      <p:sp>
        <p:nvSpPr>
          <p:cNvPr id="31" name="Google Shape;254;p35">
            <a:extLst>
              <a:ext uri="{FF2B5EF4-FFF2-40B4-BE49-F238E27FC236}">
                <a16:creationId xmlns:a16="http://schemas.microsoft.com/office/drawing/2014/main" id="{A41A7291-7AFF-ED9F-9843-6E42B50CE6CC}"/>
              </a:ext>
            </a:extLst>
          </p:cNvPr>
          <p:cNvSpPr txBox="1">
            <a:spLocks/>
          </p:cNvSpPr>
          <p:nvPr/>
        </p:nvSpPr>
        <p:spPr>
          <a:xfrm>
            <a:off x="3448704" y="1846067"/>
            <a:ext cx="597300" cy="593400"/>
          </a:xfrm>
          <a:prstGeom prst="rect">
            <a:avLst/>
          </a:prstGeom>
          <a:solidFill>
            <a:srgbClr val="B2BBDA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" sz="2400" b="1" dirty="0">
                <a:solidFill>
                  <a:schemeClr val="dk1"/>
                </a:solidFill>
                <a:latin typeface="Albert Sans SemiBold"/>
                <a:sym typeface="Albert Sans SemiBold"/>
              </a:rPr>
              <a:t>02</a:t>
            </a:r>
          </a:p>
        </p:txBody>
      </p:sp>
      <p:sp>
        <p:nvSpPr>
          <p:cNvPr id="32" name="Google Shape;254;p35">
            <a:extLst>
              <a:ext uri="{FF2B5EF4-FFF2-40B4-BE49-F238E27FC236}">
                <a16:creationId xmlns:a16="http://schemas.microsoft.com/office/drawing/2014/main" id="{73650C99-2EC2-238B-A445-827B37BA55C4}"/>
              </a:ext>
            </a:extLst>
          </p:cNvPr>
          <p:cNvSpPr txBox="1">
            <a:spLocks/>
          </p:cNvSpPr>
          <p:nvPr/>
        </p:nvSpPr>
        <p:spPr>
          <a:xfrm>
            <a:off x="6332481" y="1846079"/>
            <a:ext cx="597300" cy="593400"/>
          </a:xfrm>
          <a:prstGeom prst="rect">
            <a:avLst/>
          </a:prstGeom>
          <a:solidFill>
            <a:srgbClr val="B2BBDA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" sz="2400" b="1" dirty="0">
                <a:solidFill>
                  <a:schemeClr val="dk1"/>
                </a:solidFill>
                <a:latin typeface="Albert Sans SemiBold"/>
                <a:sym typeface="Albert Sans SemiBold"/>
              </a:rPr>
              <a:t>03</a:t>
            </a:r>
          </a:p>
        </p:txBody>
      </p:sp>
      <p:sp>
        <p:nvSpPr>
          <p:cNvPr id="33" name="Google Shape;254;p35">
            <a:extLst>
              <a:ext uri="{FF2B5EF4-FFF2-40B4-BE49-F238E27FC236}">
                <a16:creationId xmlns:a16="http://schemas.microsoft.com/office/drawing/2014/main" id="{BD938C19-71B1-92F3-2E9C-C50470D8D514}"/>
              </a:ext>
            </a:extLst>
          </p:cNvPr>
          <p:cNvSpPr txBox="1">
            <a:spLocks/>
          </p:cNvSpPr>
          <p:nvPr/>
        </p:nvSpPr>
        <p:spPr>
          <a:xfrm>
            <a:off x="564927" y="3142346"/>
            <a:ext cx="597300" cy="593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" sz="2400" b="1" dirty="0">
                <a:solidFill>
                  <a:schemeClr val="dk1"/>
                </a:solidFill>
                <a:latin typeface="Albert Sans SemiBold"/>
                <a:sym typeface="Albert Sans SemiBold"/>
              </a:rPr>
              <a:t>04</a:t>
            </a:r>
          </a:p>
        </p:txBody>
      </p:sp>
      <p:sp>
        <p:nvSpPr>
          <p:cNvPr id="34" name="Google Shape;254;p35">
            <a:extLst>
              <a:ext uri="{FF2B5EF4-FFF2-40B4-BE49-F238E27FC236}">
                <a16:creationId xmlns:a16="http://schemas.microsoft.com/office/drawing/2014/main" id="{600EA583-14A4-298B-687E-0F62FD71C760}"/>
              </a:ext>
            </a:extLst>
          </p:cNvPr>
          <p:cNvSpPr txBox="1">
            <a:spLocks/>
          </p:cNvSpPr>
          <p:nvPr/>
        </p:nvSpPr>
        <p:spPr>
          <a:xfrm>
            <a:off x="3448704" y="3142346"/>
            <a:ext cx="597300" cy="593400"/>
          </a:xfrm>
          <a:prstGeom prst="rect">
            <a:avLst/>
          </a:prstGeom>
          <a:solidFill>
            <a:srgbClr val="B2BBDA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" sz="2400" b="1" dirty="0">
                <a:solidFill>
                  <a:schemeClr val="dk1"/>
                </a:solidFill>
                <a:latin typeface="Albert Sans SemiBold"/>
                <a:sym typeface="Albert Sans SemiBold"/>
              </a:rPr>
              <a:t>05</a:t>
            </a:r>
          </a:p>
        </p:txBody>
      </p:sp>
      <p:sp>
        <p:nvSpPr>
          <p:cNvPr id="35" name="Google Shape;254;p35">
            <a:extLst>
              <a:ext uri="{FF2B5EF4-FFF2-40B4-BE49-F238E27FC236}">
                <a16:creationId xmlns:a16="http://schemas.microsoft.com/office/drawing/2014/main" id="{9C92D897-5E59-CB3F-2EF4-CEE8EE58A1BA}"/>
              </a:ext>
            </a:extLst>
          </p:cNvPr>
          <p:cNvSpPr txBox="1">
            <a:spLocks/>
          </p:cNvSpPr>
          <p:nvPr/>
        </p:nvSpPr>
        <p:spPr>
          <a:xfrm>
            <a:off x="6332481" y="3142346"/>
            <a:ext cx="597300" cy="593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" sz="2400" b="1" dirty="0">
                <a:solidFill>
                  <a:schemeClr val="dk1"/>
                </a:solidFill>
                <a:latin typeface="Albert Sans SemiBold"/>
                <a:sym typeface="Albert Sans SemiBold"/>
              </a:rPr>
              <a:t>06</a:t>
            </a:r>
          </a:p>
        </p:txBody>
      </p:sp>
    </p:spTree>
    <p:extLst>
      <p:ext uri="{BB962C8B-B14F-4D97-AF65-F5344CB8AC3E}">
        <p14:creationId xmlns:p14="http://schemas.microsoft.com/office/powerpoint/2010/main" val="1610455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 dir="ou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F8FDB9-9016-C0E2-9898-4F5D280959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ttangolo 11">
            <a:extLst>
              <a:ext uri="{FF2B5EF4-FFF2-40B4-BE49-F238E27FC236}">
                <a16:creationId xmlns:a16="http://schemas.microsoft.com/office/drawing/2014/main" id="{B8BBD5A0-796B-CCC0-2A01-F807F596A947}"/>
              </a:ext>
            </a:extLst>
          </p:cNvPr>
          <p:cNvSpPr/>
          <p:nvPr/>
        </p:nvSpPr>
        <p:spPr>
          <a:xfrm>
            <a:off x="5650345" y="3508064"/>
            <a:ext cx="2707199" cy="675899"/>
          </a:xfrm>
          <a:prstGeom prst="rect">
            <a:avLst/>
          </a:prstGeom>
          <a:solidFill>
            <a:srgbClr val="B2BBD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6D147995-370B-97AD-019B-5AE05BEFC969}"/>
              </a:ext>
            </a:extLst>
          </p:cNvPr>
          <p:cNvSpPr/>
          <p:nvPr/>
        </p:nvSpPr>
        <p:spPr>
          <a:xfrm>
            <a:off x="5650348" y="2688026"/>
            <a:ext cx="2707199" cy="675899"/>
          </a:xfrm>
          <a:prstGeom prst="rect">
            <a:avLst/>
          </a:prstGeom>
          <a:solidFill>
            <a:srgbClr val="B2BBD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903E6C9D-3486-9048-F5E1-EB66DE455794}"/>
              </a:ext>
            </a:extLst>
          </p:cNvPr>
          <p:cNvSpPr/>
          <p:nvPr/>
        </p:nvSpPr>
        <p:spPr>
          <a:xfrm>
            <a:off x="5650348" y="1865487"/>
            <a:ext cx="2707199" cy="675899"/>
          </a:xfrm>
          <a:prstGeom prst="rect">
            <a:avLst/>
          </a:prstGeom>
          <a:solidFill>
            <a:srgbClr val="B2BBD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Google Shape;236;p33">
            <a:extLst>
              <a:ext uri="{FF2B5EF4-FFF2-40B4-BE49-F238E27FC236}">
                <a16:creationId xmlns:a16="http://schemas.microsoft.com/office/drawing/2014/main" id="{0DDB77BB-B8FE-3D16-A795-F0D918B39644}"/>
              </a:ext>
            </a:extLst>
          </p:cNvPr>
          <p:cNvSpPr txBox="1">
            <a:spLocks/>
          </p:cNvSpPr>
          <p:nvPr/>
        </p:nvSpPr>
        <p:spPr>
          <a:xfrm>
            <a:off x="3945785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/>
            <a:r>
              <a:rPr lang="it-IT" sz="1050" i="1" dirty="0"/>
              <a:t>Lorenza Patrone</a:t>
            </a:r>
          </a:p>
          <a:p>
            <a:pPr marL="0" indent="0"/>
            <a:endParaRPr lang="it-IT" dirty="0"/>
          </a:p>
        </p:txBody>
      </p:sp>
      <p:sp>
        <p:nvSpPr>
          <p:cNvPr id="6" name="Google Shape;236;p33">
            <a:extLst>
              <a:ext uri="{FF2B5EF4-FFF2-40B4-BE49-F238E27FC236}">
                <a16:creationId xmlns:a16="http://schemas.microsoft.com/office/drawing/2014/main" id="{B49F1620-C5BF-0819-225F-12F30235A3D8}"/>
              </a:ext>
            </a:extLst>
          </p:cNvPr>
          <p:cNvSpPr txBox="1">
            <a:spLocks/>
          </p:cNvSpPr>
          <p:nvPr/>
        </p:nvSpPr>
        <p:spPr>
          <a:xfrm>
            <a:off x="292052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l"/>
            <a:r>
              <a:rPr lang="it-IT" sz="1050" i="1" dirty="0"/>
              <a:t>2 Dicembre 2024</a:t>
            </a:r>
          </a:p>
          <a:p>
            <a:pPr marL="0" indent="0"/>
            <a:endParaRPr lang="it-IT" dirty="0"/>
          </a:p>
        </p:txBody>
      </p:sp>
      <p:sp>
        <p:nvSpPr>
          <p:cNvPr id="9" name="Google Shape;236;p33">
            <a:extLst>
              <a:ext uri="{FF2B5EF4-FFF2-40B4-BE49-F238E27FC236}">
                <a16:creationId xmlns:a16="http://schemas.microsoft.com/office/drawing/2014/main" id="{31D3C824-8A1B-E163-80B2-16F547727AF4}"/>
              </a:ext>
            </a:extLst>
          </p:cNvPr>
          <p:cNvSpPr txBox="1">
            <a:spLocks/>
          </p:cNvSpPr>
          <p:nvPr/>
        </p:nvSpPr>
        <p:spPr>
          <a:xfrm>
            <a:off x="3789661" y="175508"/>
            <a:ext cx="1564678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/>
            <a:r>
              <a:rPr lang="it-IT" sz="1050" i="1" dirty="0"/>
              <a:t>Politecnico di Torino</a:t>
            </a:r>
          </a:p>
          <a:p>
            <a:pPr marL="0" indent="0"/>
            <a:endParaRPr lang="it-IT" dirty="0"/>
          </a:p>
        </p:txBody>
      </p:sp>
      <p:sp>
        <p:nvSpPr>
          <p:cNvPr id="10" name="Google Shape;236;p33">
            <a:extLst>
              <a:ext uri="{FF2B5EF4-FFF2-40B4-BE49-F238E27FC236}">
                <a16:creationId xmlns:a16="http://schemas.microsoft.com/office/drawing/2014/main" id="{1FF69FE7-17E6-1295-A5A7-030C0BE66202}"/>
              </a:ext>
            </a:extLst>
          </p:cNvPr>
          <p:cNvSpPr txBox="1">
            <a:spLocks/>
          </p:cNvSpPr>
          <p:nvPr/>
        </p:nvSpPr>
        <p:spPr>
          <a:xfrm>
            <a:off x="5789146" y="174553"/>
            <a:ext cx="3112741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r"/>
            <a:r>
              <a:rPr lang="it-IT" sz="1050" i="1" dirty="0"/>
              <a:t>Corso di Laurea Magistrale in Ingegneria Edile</a:t>
            </a:r>
          </a:p>
          <a:p>
            <a:pPr marL="0" indent="0"/>
            <a:endParaRPr lang="it-IT" dirty="0"/>
          </a:p>
        </p:txBody>
      </p:sp>
      <p:sp>
        <p:nvSpPr>
          <p:cNvPr id="11" name="Google Shape;236;p33">
            <a:extLst>
              <a:ext uri="{FF2B5EF4-FFF2-40B4-BE49-F238E27FC236}">
                <a16:creationId xmlns:a16="http://schemas.microsoft.com/office/drawing/2014/main" id="{D6C9572B-ED6D-A7C1-34EC-3650D4495B12}"/>
              </a:ext>
            </a:extLst>
          </p:cNvPr>
          <p:cNvSpPr txBox="1">
            <a:spLocks/>
          </p:cNvSpPr>
          <p:nvPr/>
        </p:nvSpPr>
        <p:spPr>
          <a:xfrm>
            <a:off x="7649457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r"/>
            <a:r>
              <a:rPr lang="it-IT" sz="1050" i="1" dirty="0"/>
              <a:t>3</a:t>
            </a:r>
          </a:p>
          <a:p>
            <a:pPr marL="0" indent="0"/>
            <a:endParaRPr lang="it-IT" dirty="0"/>
          </a:p>
        </p:txBody>
      </p:sp>
      <p:sp>
        <p:nvSpPr>
          <p:cNvPr id="2" name="Google Shape;299;p39">
            <a:extLst>
              <a:ext uri="{FF2B5EF4-FFF2-40B4-BE49-F238E27FC236}">
                <a16:creationId xmlns:a16="http://schemas.microsoft.com/office/drawing/2014/main" id="{71BE8470-7DA4-4371-E22D-758A6BAB0336}"/>
              </a:ext>
            </a:extLst>
          </p:cNvPr>
          <p:cNvSpPr txBox="1">
            <a:spLocks/>
          </p:cNvSpPr>
          <p:nvPr/>
        </p:nvSpPr>
        <p:spPr>
          <a:xfrm>
            <a:off x="720000" y="792651"/>
            <a:ext cx="7704000" cy="572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Albert Sans SemiBold"/>
              <a:buNone/>
              <a:defRPr sz="8500" b="0" i="0" u="none" strike="noStrike" cap="none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Albert Sans SemiBold"/>
              <a:buNone/>
              <a:defRPr sz="5200" b="0" i="0" u="none" strike="noStrike" cap="none">
                <a:solidFill>
                  <a:srgbClr val="191919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Albert Sans SemiBold"/>
              <a:buNone/>
              <a:defRPr sz="5200" b="0" i="0" u="none" strike="noStrike" cap="none">
                <a:solidFill>
                  <a:srgbClr val="191919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Albert Sans SemiBold"/>
              <a:buNone/>
              <a:defRPr sz="5200" b="0" i="0" u="none" strike="noStrike" cap="none">
                <a:solidFill>
                  <a:srgbClr val="191919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Albert Sans SemiBold"/>
              <a:buNone/>
              <a:defRPr sz="5200" b="0" i="0" u="none" strike="noStrike" cap="none">
                <a:solidFill>
                  <a:srgbClr val="191919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Albert Sans SemiBold"/>
              <a:buNone/>
              <a:defRPr sz="5200" b="0" i="0" u="none" strike="noStrike" cap="none">
                <a:solidFill>
                  <a:srgbClr val="191919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Albert Sans SemiBold"/>
              <a:buNone/>
              <a:defRPr sz="5200" b="0" i="0" u="none" strike="noStrike" cap="none">
                <a:solidFill>
                  <a:srgbClr val="191919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Albert Sans SemiBold"/>
              <a:buNone/>
              <a:defRPr sz="5200" b="0" i="0" u="none" strike="noStrike" cap="none">
                <a:solidFill>
                  <a:srgbClr val="191919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Albert Sans SemiBold"/>
              <a:buNone/>
              <a:defRPr sz="5200" b="0" i="0" u="none" strike="noStrike" cap="none">
                <a:solidFill>
                  <a:srgbClr val="191919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9pPr>
          </a:lstStyle>
          <a:p>
            <a:r>
              <a:rPr lang="it-IT" sz="3500" dirty="0"/>
              <a:t>O</a:t>
            </a:r>
            <a:r>
              <a:rPr lang="it-IT" sz="3500" dirty="0">
                <a:solidFill>
                  <a:srgbClr val="2A362D"/>
                </a:solidFill>
              </a:rPr>
              <a:t>bbi</a:t>
            </a:r>
            <a:r>
              <a:rPr lang="it-IT" sz="3500" dirty="0"/>
              <a:t>ettivi</a:t>
            </a:r>
          </a:p>
        </p:txBody>
      </p:sp>
      <p:grpSp>
        <p:nvGrpSpPr>
          <p:cNvPr id="18" name="Google Shape;294;p21">
            <a:extLst>
              <a:ext uri="{FF2B5EF4-FFF2-40B4-BE49-F238E27FC236}">
                <a16:creationId xmlns:a16="http://schemas.microsoft.com/office/drawing/2014/main" id="{F728C050-17B7-34DB-144F-7EF1A6E75267}"/>
              </a:ext>
            </a:extLst>
          </p:cNvPr>
          <p:cNvGrpSpPr/>
          <p:nvPr/>
        </p:nvGrpSpPr>
        <p:grpSpPr>
          <a:xfrm>
            <a:off x="4742505" y="1859655"/>
            <a:ext cx="3705108" cy="675900"/>
            <a:chOff x="4981683" y="1998340"/>
            <a:chExt cx="3705108" cy="675900"/>
          </a:xfrm>
          <a:solidFill>
            <a:srgbClr val="B2BBDA"/>
          </a:solidFill>
        </p:grpSpPr>
        <p:sp>
          <p:nvSpPr>
            <p:cNvPr id="19" name="Google Shape;295;p21">
              <a:extLst>
                <a:ext uri="{FF2B5EF4-FFF2-40B4-BE49-F238E27FC236}">
                  <a16:creationId xmlns:a16="http://schemas.microsoft.com/office/drawing/2014/main" id="{961B6619-7246-18A1-0795-58B85C8FEBFD}"/>
                </a:ext>
              </a:extLst>
            </p:cNvPr>
            <p:cNvSpPr txBox="1"/>
            <p:nvPr/>
          </p:nvSpPr>
          <p:spPr>
            <a:xfrm>
              <a:off x="4981683" y="2142488"/>
              <a:ext cx="907841" cy="387592"/>
            </a:xfrm>
            <a:prstGeom prst="rect">
              <a:avLst/>
            </a:prstGeom>
            <a:solidFill>
              <a:srgbClr val="BEC6DF">
                <a:alpha val="45000"/>
              </a:srgbClr>
            </a:solidFill>
            <a:ln>
              <a:noFill/>
            </a:ln>
          </p:spPr>
          <p:txBody>
            <a:bodyPr spcFirstLastPara="1" wrap="square" lIns="91425" tIns="91425" rIns="18287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dirty="0">
                  <a:solidFill>
                    <a:schemeClr val="dk1"/>
                  </a:solidFill>
                  <a:latin typeface="Albert Sans Medium"/>
                  <a:sym typeface="Fira Sans Extra Condensed Medium"/>
                </a:rPr>
                <a:t>1</a:t>
              </a:r>
              <a:endParaRPr sz="1800" dirty="0">
                <a:solidFill>
                  <a:schemeClr val="dk1"/>
                </a:solidFill>
                <a:latin typeface="Albert Sans Medium"/>
                <a:sym typeface="Roboto"/>
              </a:endParaRPr>
            </a:p>
          </p:txBody>
        </p:sp>
        <p:sp>
          <p:nvSpPr>
            <p:cNvPr id="20" name="Google Shape;296;p21">
              <a:extLst>
                <a:ext uri="{FF2B5EF4-FFF2-40B4-BE49-F238E27FC236}">
                  <a16:creationId xmlns:a16="http://schemas.microsoft.com/office/drawing/2014/main" id="{D9CDD80E-FAED-EDE6-6AAE-8851EFD1F284}"/>
                </a:ext>
              </a:extLst>
            </p:cNvPr>
            <p:cNvSpPr txBox="1"/>
            <p:nvPr/>
          </p:nvSpPr>
          <p:spPr>
            <a:xfrm>
              <a:off x="5889525" y="1998340"/>
              <a:ext cx="2707200" cy="675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18287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dirty="0">
                  <a:solidFill>
                    <a:schemeClr val="dk1"/>
                  </a:solidFill>
                  <a:latin typeface="Albert Sans Medium"/>
                  <a:sym typeface="Roboto"/>
                </a:rPr>
                <a:t>Definizione di un Indicatore di Rischio</a:t>
              </a:r>
              <a:endParaRPr dirty="0">
                <a:solidFill>
                  <a:schemeClr val="dk1"/>
                </a:solidFill>
                <a:latin typeface="Albert Sans Medium"/>
                <a:sym typeface="Roboto"/>
              </a:endParaRPr>
            </a:p>
          </p:txBody>
        </p:sp>
        <p:sp>
          <p:nvSpPr>
            <p:cNvPr id="21" name="Google Shape;297;p21">
              <a:extLst>
                <a:ext uri="{FF2B5EF4-FFF2-40B4-BE49-F238E27FC236}">
                  <a16:creationId xmlns:a16="http://schemas.microsoft.com/office/drawing/2014/main" id="{9743F40C-3D51-80B0-EDC8-2C5D94A61785}"/>
                </a:ext>
              </a:extLst>
            </p:cNvPr>
            <p:cNvSpPr/>
            <p:nvPr/>
          </p:nvSpPr>
          <p:spPr>
            <a:xfrm>
              <a:off x="8596725" y="2142488"/>
              <a:ext cx="90066" cy="387600"/>
            </a:xfrm>
            <a:prstGeom prst="rect">
              <a:avLst/>
            </a:prstGeom>
            <a:solidFill>
              <a:srgbClr val="BEC6DF">
                <a:alpha val="45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22" name="Google Shape;298;p21">
            <a:extLst>
              <a:ext uri="{FF2B5EF4-FFF2-40B4-BE49-F238E27FC236}">
                <a16:creationId xmlns:a16="http://schemas.microsoft.com/office/drawing/2014/main" id="{4D109E6B-5829-4232-5CDB-2FCFE84B179C}"/>
              </a:ext>
            </a:extLst>
          </p:cNvPr>
          <p:cNvGrpSpPr/>
          <p:nvPr/>
        </p:nvGrpSpPr>
        <p:grpSpPr>
          <a:xfrm>
            <a:off x="4742504" y="2688025"/>
            <a:ext cx="3705109" cy="675900"/>
            <a:chOff x="4981682" y="2826710"/>
            <a:chExt cx="3705109" cy="675900"/>
          </a:xfrm>
        </p:grpSpPr>
        <p:sp>
          <p:nvSpPr>
            <p:cNvPr id="23" name="Google Shape;299;p21">
              <a:extLst>
                <a:ext uri="{FF2B5EF4-FFF2-40B4-BE49-F238E27FC236}">
                  <a16:creationId xmlns:a16="http://schemas.microsoft.com/office/drawing/2014/main" id="{EF12382D-E60A-06EC-663E-01A5AEF1AE88}"/>
                </a:ext>
              </a:extLst>
            </p:cNvPr>
            <p:cNvSpPr txBox="1"/>
            <p:nvPr/>
          </p:nvSpPr>
          <p:spPr>
            <a:xfrm>
              <a:off x="4981682" y="2970850"/>
              <a:ext cx="907841" cy="387592"/>
            </a:xfrm>
            <a:prstGeom prst="rect">
              <a:avLst/>
            </a:prstGeom>
            <a:solidFill>
              <a:srgbClr val="BEC6DF">
                <a:alpha val="45000"/>
              </a:srgbClr>
            </a:solidFill>
            <a:ln>
              <a:noFill/>
            </a:ln>
          </p:spPr>
          <p:txBody>
            <a:bodyPr spcFirstLastPara="1" wrap="square" lIns="91425" tIns="91425" rIns="182875" bIns="91425" anchor="ctr" anchorCtr="0">
              <a:noAutofit/>
            </a:bodyPr>
            <a:lstStyle/>
            <a:p>
              <a:r>
                <a:rPr lang="en" sz="1800" dirty="0">
                  <a:solidFill>
                    <a:schemeClr val="dk1"/>
                  </a:solidFill>
                  <a:latin typeface="Albert Sans Medium"/>
                  <a:sym typeface="Fira Sans Extra Condensed Medium"/>
                </a:rPr>
                <a:t>2</a:t>
              </a:r>
              <a:endParaRPr sz="1800" dirty="0">
                <a:solidFill>
                  <a:schemeClr val="dk1"/>
                </a:solidFill>
                <a:latin typeface="Albert Sans Medium"/>
                <a:sym typeface="Roboto"/>
              </a:endParaRPr>
            </a:p>
          </p:txBody>
        </p:sp>
        <p:sp>
          <p:nvSpPr>
            <p:cNvPr id="24" name="Google Shape;300;p21">
              <a:extLst>
                <a:ext uri="{FF2B5EF4-FFF2-40B4-BE49-F238E27FC236}">
                  <a16:creationId xmlns:a16="http://schemas.microsoft.com/office/drawing/2014/main" id="{4A4FC502-B065-4F9A-F421-21F937CA809B}"/>
                </a:ext>
              </a:extLst>
            </p:cNvPr>
            <p:cNvSpPr txBox="1"/>
            <p:nvPr/>
          </p:nvSpPr>
          <p:spPr>
            <a:xfrm>
              <a:off x="5889525" y="2826710"/>
              <a:ext cx="2707200" cy="675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18287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dirty="0">
                  <a:solidFill>
                    <a:schemeClr val="dk1"/>
                  </a:solidFill>
                  <a:latin typeface="Albert Sans Medium"/>
                  <a:sym typeface="Roboto"/>
                </a:rPr>
                <a:t>Integrazione delle Notifiche Preliminari dei cantieri</a:t>
              </a:r>
              <a:endParaRPr dirty="0">
                <a:solidFill>
                  <a:schemeClr val="dk1"/>
                </a:solidFill>
                <a:latin typeface="Albert Sans Medium"/>
                <a:sym typeface="Roboto"/>
              </a:endParaRPr>
            </a:p>
          </p:txBody>
        </p:sp>
        <p:sp>
          <p:nvSpPr>
            <p:cNvPr id="25" name="Google Shape;301;p21">
              <a:extLst>
                <a:ext uri="{FF2B5EF4-FFF2-40B4-BE49-F238E27FC236}">
                  <a16:creationId xmlns:a16="http://schemas.microsoft.com/office/drawing/2014/main" id="{D1329059-1696-38B1-A1E0-A54CF76152C3}"/>
                </a:ext>
              </a:extLst>
            </p:cNvPr>
            <p:cNvSpPr/>
            <p:nvPr/>
          </p:nvSpPr>
          <p:spPr>
            <a:xfrm>
              <a:off x="8596725" y="2978529"/>
              <a:ext cx="90066" cy="379921"/>
            </a:xfrm>
            <a:prstGeom prst="rect">
              <a:avLst/>
            </a:prstGeom>
            <a:solidFill>
              <a:srgbClr val="BEC6DF">
                <a:alpha val="45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26" name="Google Shape;302;p21">
            <a:extLst>
              <a:ext uri="{FF2B5EF4-FFF2-40B4-BE49-F238E27FC236}">
                <a16:creationId xmlns:a16="http://schemas.microsoft.com/office/drawing/2014/main" id="{CDE231FB-E10B-C07B-A12D-5C9078CE6FFE}"/>
              </a:ext>
            </a:extLst>
          </p:cNvPr>
          <p:cNvGrpSpPr/>
          <p:nvPr/>
        </p:nvGrpSpPr>
        <p:grpSpPr>
          <a:xfrm>
            <a:off x="4742504" y="3516395"/>
            <a:ext cx="3705109" cy="668100"/>
            <a:chOff x="4981682" y="3655080"/>
            <a:chExt cx="3705109" cy="668100"/>
          </a:xfrm>
        </p:grpSpPr>
        <p:sp>
          <p:nvSpPr>
            <p:cNvPr id="27" name="Google Shape;303;p21">
              <a:extLst>
                <a:ext uri="{FF2B5EF4-FFF2-40B4-BE49-F238E27FC236}">
                  <a16:creationId xmlns:a16="http://schemas.microsoft.com/office/drawing/2014/main" id="{B11A7365-1601-C201-0123-E6326FB43B42}"/>
                </a:ext>
              </a:extLst>
            </p:cNvPr>
            <p:cNvSpPr txBox="1"/>
            <p:nvPr/>
          </p:nvSpPr>
          <p:spPr>
            <a:xfrm>
              <a:off x="4981682" y="3795330"/>
              <a:ext cx="907838" cy="399000"/>
            </a:xfrm>
            <a:prstGeom prst="rect">
              <a:avLst/>
            </a:prstGeom>
            <a:solidFill>
              <a:srgbClr val="BEC6DF">
                <a:alpha val="45000"/>
              </a:srgbClr>
            </a:solidFill>
            <a:ln>
              <a:noFill/>
            </a:ln>
          </p:spPr>
          <p:txBody>
            <a:bodyPr spcFirstLastPara="1" wrap="square" lIns="91425" tIns="91425" rIns="182875" bIns="91425" anchor="ctr" anchorCtr="0">
              <a:noAutofit/>
            </a:bodyPr>
            <a:lstStyle/>
            <a:p>
              <a:pPr marL="0" lvl="0" indent="0">
                <a:buFont typeface="Arial"/>
                <a:buNone/>
              </a:pPr>
              <a:r>
                <a:rPr lang="en" sz="1800" dirty="0">
                  <a:solidFill>
                    <a:schemeClr val="dk1"/>
                  </a:solidFill>
                  <a:latin typeface="Albert Sans Medium"/>
                  <a:sym typeface="Fira Sans Extra Condensed Medium"/>
                </a:rPr>
                <a:t>3</a:t>
              </a:r>
              <a:endParaRPr sz="1800" dirty="0">
                <a:solidFill>
                  <a:schemeClr val="dk1"/>
                </a:solidFill>
                <a:latin typeface="Albert Sans Medium"/>
                <a:sym typeface="Roboto"/>
              </a:endParaRPr>
            </a:p>
          </p:txBody>
        </p:sp>
        <p:sp>
          <p:nvSpPr>
            <p:cNvPr id="28" name="Google Shape;304;p21">
              <a:extLst>
                <a:ext uri="{FF2B5EF4-FFF2-40B4-BE49-F238E27FC236}">
                  <a16:creationId xmlns:a16="http://schemas.microsoft.com/office/drawing/2014/main" id="{EA4C3C7E-AB00-41E0-B891-CAA9D01CD397}"/>
                </a:ext>
              </a:extLst>
            </p:cNvPr>
            <p:cNvSpPr txBox="1"/>
            <p:nvPr/>
          </p:nvSpPr>
          <p:spPr>
            <a:xfrm>
              <a:off x="5889525" y="3655080"/>
              <a:ext cx="2707200" cy="668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182875" bIns="91425" anchor="ctr" anchorCtr="0">
              <a:noAutofit/>
            </a:bodyPr>
            <a:lstStyle/>
            <a:p>
              <a:pPr algn="r">
                <a:buSzPts val="1100"/>
              </a:pPr>
              <a:r>
                <a:rPr lang="it-IT" dirty="0">
                  <a:solidFill>
                    <a:schemeClr val="dk1"/>
                  </a:solidFill>
                  <a:latin typeface="Albert Sans Medium"/>
                  <a:sym typeface="Roboto"/>
                </a:rPr>
                <a:t>Ottimizzazione delle risorse degli organi di controllo</a:t>
              </a:r>
              <a:endParaRPr dirty="0">
                <a:solidFill>
                  <a:schemeClr val="dk1"/>
                </a:solidFill>
                <a:latin typeface="Albert Sans Medium"/>
                <a:sym typeface="Roboto"/>
              </a:endParaRPr>
            </a:p>
          </p:txBody>
        </p:sp>
        <p:sp>
          <p:nvSpPr>
            <p:cNvPr id="29" name="Google Shape;305;p21">
              <a:extLst>
                <a:ext uri="{FF2B5EF4-FFF2-40B4-BE49-F238E27FC236}">
                  <a16:creationId xmlns:a16="http://schemas.microsoft.com/office/drawing/2014/main" id="{E3C3E4EB-DC80-AE5D-698E-BA193C2EBB92}"/>
                </a:ext>
              </a:extLst>
            </p:cNvPr>
            <p:cNvSpPr/>
            <p:nvPr/>
          </p:nvSpPr>
          <p:spPr>
            <a:xfrm>
              <a:off x="8596725" y="3795329"/>
              <a:ext cx="90066" cy="399001"/>
            </a:xfrm>
            <a:prstGeom prst="rect">
              <a:avLst/>
            </a:prstGeom>
            <a:solidFill>
              <a:srgbClr val="BEC6DF">
                <a:alpha val="45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30" name="Google Shape;306;p21">
            <a:extLst>
              <a:ext uri="{FF2B5EF4-FFF2-40B4-BE49-F238E27FC236}">
                <a16:creationId xmlns:a16="http://schemas.microsoft.com/office/drawing/2014/main" id="{E1B646DC-33FD-7124-5896-7D6968E0DB41}"/>
              </a:ext>
            </a:extLst>
          </p:cNvPr>
          <p:cNvGrpSpPr/>
          <p:nvPr/>
        </p:nvGrpSpPr>
        <p:grpSpPr>
          <a:xfrm>
            <a:off x="457212" y="1373389"/>
            <a:ext cx="2707337" cy="3052058"/>
            <a:chOff x="1686088" y="1616200"/>
            <a:chExt cx="2239875" cy="2525075"/>
          </a:xfrm>
          <a:solidFill>
            <a:srgbClr val="B2BBDA"/>
          </a:solidFill>
        </p:grpSpPr>
        <p:sp>
          <p:nvSpPr>
            <p:cNvPr id="31" name="Google Shape;307;p21">
              <a:extLst>
                <a:ext uri="{FF2B5EF4-FFF2-40B4-BE49-F238E27FC236}">
                  <a16:creationId xmlns:a16="http://schemas.microsoft.com/office/drawing/2014/main" id="{2FBFAD78-8C4B-8A44-E0D0-8969B18CCA0D}"/>
                </a:ext>
              </a:extLst>
            </p:cNvPr>
            <p:cNvSpPr/>
            <p:nvPr/>
          </p:nvSpPr>
          <p:spPr>
            <a:xfrm>
              <a:off x="1686088" y="1654300"/>
              <a:ext cx="1612425" cy="2486975"/>
            </a:xfrm>
            <a:custGeom>
              <a:avLst/>
              <a:gdLst/>
              <a:ahLst/>
              <a:cxnLst/>
              <a:rect l="l" t="t" r="r" b="b"/>
              <a:pathLst>
                <a:path w="64497" h="99479" extrusionOk="0">
                  <a:moveTo>
                    <a:pt x="29230" y="1"/>
                  </a:moveTo>
                  <a:cubicBezTo>
                    <a:pt x="29228" y="2"/>
                    <a:pt x="29226" y="2"/>
                    <a:pt x="29224" y="3"/>
                  </a:cubicBezTo>
                  <a:lnTo>
                    <a:pt x="29224" y="3"/>
                  </a:lnTo>
                  <a:lnTo>
                    <a:pt x="29230" y="1"/>
                  </a:lnTo>
                  <a:close/>
                  <a:moveTo>
                    <a:pt x="29223" y="3"/>
                  </a:moveTo>
                  <a:lnTo>
                    <a:pt x="25099" y="1501"/>
                  </a:lnTo>
                  <a:cubicBezTo>
                    <a:pt x="20420" y="3215"/>
                    <a:pt x="16181" y="6371"/>
                    <a:pt x="12740" y="11026"/>
                  </a:cubicBezTo>
                  <a:cubicBezTo>
                    <a:pt x="0" y="28302"/>
                    <a:pt x="3096" y="59615"/>
                    <a:pt x="19658" y="80987"/>
                  </a:cubicBezTo>
                  <a:cubicBezTo>
                    <a:pt x="29098" y="93157"/>
                    <a:pt x="40862" y="99479"/>
                    <a:pt x="51592" y="99479"/>
                  </a:cubicBezTo>
                  <a:cubicBezTo>
                    <a:pt x="54624" y="99479"/>
                    <a:pt x="57574" y="98974"/>
                    <a:pt x="60365" y="97953"/>
                  </a:cubicBezTo>
                  <a:lnTo>
                    <a:pt x="64497" y="96441"/>
                  </a:lnTo>
                  <a:lnTo>
                    <a:pt x="64497" y="96441"/>
                  </a:lnTo>
                  <a:cubicBezTo>
                    <a:pt x="61700" y="97463"/>
                    <a:pt x="58746" y="97968"/>
                    <a:pt x="55709" y="97968"/>
                  </a:cubicBezTo>
                  <a:cubicBezTo>
                    <a:pt x="44977" y="97968"/>
                    <a:pt x="33218" y="91653"/>
                    <a:pt x="23789" y="79487"/>
                  </a:cubicBezTo>
                  <a:cubicBezTo>
                    <a:pt x="7216" y="58115"/>
                    <a:pt x="4120" y="26790"/>
                    <a:pt x="16872" y="9526"/>
                  </a:cubicBezTo>
                  <a:cubicBezTo>
                    <a:pt x="20299" y="4873"/>
                    <a:pt x="24535" y="1706"/>
                    <a:pt x="29223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308;p21">
              <a:extLst>
                <a:ext uri="{FF2B5EF4-FFF2-40B4-BE49-F238E27FC236}">
                  <a16:creationId xmlns:a16="http://schemas.microsoft.com/office/drawing/2014/main" id="{03381FF3-C768-6557-1338-43DB5875D3EC}"/>
                </a:ext>
              </a:extLst>
            </p:cNvPr>
            <p:cNvSpPr/>
            <p:nvPr/>
          </p:nvSpPr>
          <p:spPr>
            <a:xfrm>
              <a:off x="1754538" y="1654300"/>
              <a:ext cx="1543975" cy="2486975"/>
            </a:xfrm>
            <a:custGeom>
              <a:avLst/>
              <a:gdLst/>
              <a:ahLst/>
              <a:cxnLst/>
              <a:rect l="l" t="t" r="r" b="b"/>
              <a:pathLst>
                <a:path w="61759" h="99479" extrusionOk="0">
                  <a:moveTo>
                    <a:pt x="26492" y="1"/>
                  </a:moveTo>
                  <a:cubicBezTo>
                    <a:pt x="26398" y="34"/>
                    <a:pt x="26304" y="68"/>
                    <a:pt x="26210" y="103"/>
                  </a:cubicBezTo>
                  <a:lnTo>
                    <a:pt x="26210" y="103"/>
                  </a:lnTo>
                  <a:lnTo>
                    <a:pt x="26492" y="1"/>
                  </a:lnTo>
                  <a:close/>
                  <a:moveTo>
                    <a:pt x="26210" y="103"/>
                  </a:moveTo>
                  <a:lnTo>
                    <a:pt x="22361" y="1501"/>
                  </a:lnTo>
                  <a:cubicBezTo>
                    <a:pt x="21468" y="1834"/>
                    <a:pt x="20587" y="2215"/>
                    <a:pt x="19718" y="2644"/>
                  </a:cubicBezTo>
                  <a:cubicBezTo>
                    <a:pt x="16086" y="4477"/>
                    <a:pt x="12788" y="7264"/>
                    <a:pt x="10002" y="11026"/>
                  </a:cubicBezTo>
                  <a:cubicBezTo>
                    <a:pt x="9812" y="11288"/>
                    <a:pt x="9621" y="11550"/>
                    <a:pt x="9443" y="11824"/>
                  </a:cubicBezTo>
                  <a:cubicBezTo>
                    <a:pt x="775" y="24313"/>
                    <a:pt x="1" y="43613"/>
                    <a:pt x="6264" y="61306"/>
                  </a:cubicBezTo>
                  <a:cubicBezTo>
                    <a:pt x="8347" y="67188"/>
                    <a:pt x="11205" y="72903"/>
                    <a:pt x="14812" y="78117"/>
                  </a:cubicBezTo>
                  <a:cubicBezTo>
                    <a:pt x="15491" y="79094"/>
                    <a:pt x="16193" y="80046"/>
                    <a:pt x="16920" y="80987"/>
                  </a:cubicBezTo>
                  <a:cubicBezTo>
                    <a:pt x="26360" y="93157"/>
                    <a:pt x="38124" y="99479"/>
                    <a:pt x="48854" y="99479"/>
                  </a:cubicBezTo>
                  <a:cubicBezTo>
                    <a:pt x="51886" y="99479"/>
                    <a:pt x="54836" y="98974"/>
                    <a:pt x="57627" y="97953"/>
                  </a:cubicBezTo>
                  <a:lnTo>
                    <a:pt x="61759" y="96441"/>
                  </a:lnTo>
                  <a:lnTo>
                    <a:pt x="61759" y="96441"/>
                  </a:lnTo>
                  <a:cubicBezTo>
                    <a:pt x="58962" y="97463"/>
                    <a:pt x="56008" y="97968"/>
                    <a:pt x="52971" y="97968"/>
                  </a:cubicBezTo>
                  <a:cubicBezTo>
                    <a:pt x="42239" y="97968"/>
                    <a:pt x="30480" y="91653"/>
                    <a:pt x="21051" y="79487"/>
                  </a:cubicBezTo>
                  <a:cubicBezTo>
                    <a:pt x="20313" y="78546"/>
                    <a:pt x="19610" y="77582"/>
                    <a:pt x="18944" y="76605"/>
                  </a:cubicBezTo>
                  <a:cubicBezTo>
                    <a:pt x="15324" y="71390"/>
                    <a:pt x="12467" y="65687"/>
                    <a:pt x="10383" y="59806"/>
                  </a:cubicBezTo>
                  <a:cubicBezTo>
                    <a:pt x="4120" y="42113"/>
                    <a:pt x="4894" y="22801"/>
                    <a:pt x="13562" y="10312"/>
                  </a:cubicBezTo>
                  <a:cubicBezTo>
                    <a:pt x="13753" y="10050"/>
                    <a:pt x="13943" y="9788"/>
                    <a:pt x="14134" y="9526"/>
                  </a:cubicBezTo>
                  <a:cubicBezTo>
                    <a:pt x="16908" y="5763"/>
                    <a:pt x="20206" y="2977"/>
                    <a:pt x="23849" y="1144"/>
                  </a:cubicBezTo>
                  <a:cubicBezTo>
                    <a:pt x="24617" y="749"/>
                    <a:pt x="25404" y="402"/>
                    <a:pt x="26210" y="103"/>
                  </a:cubicBezTo>
                  <a:close/>
                </a:path>
              </a:pathLst>
            </a:custGeom>
            <a:solidFill>
              <a:srgbClr val="525B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09;p21">
              <a:extLst>
                <a:ext uri="{FF2B5EF4-FFF2-40B4-BE49-F238E27FC236}">
                  <a16:creationId xmlns:a16="http://schemas.microsoft.com/office/drawing/2014/main" id="{FF99F85E-F7C0-3CE8-9C10-EFF5D7904EAC}"/>
                </a:ext>
              </a:extLst>
            </p:cNvPr>
            <p:cNvSpPr/>
            <p:nvPr/>
          </p:nvSpPr>
          <p:spPr>
            <a:xfrm>
              <a:off x="2595713" y="2555075"/>
              <a:ext cx="523900" cy="609675"/>
            </a:xfrm>
            <a:custGeom>
              <a:avLst/>
              <a:gdLst/>
              <a:ahLst/>
              <a:cxnLst/>
              <a:rect l="l" t="t" r="r" b="b"/>
              <a:pathLst>
                <a:path w="20956" h="24387" extrusionOk="0">
                  <a:moveTo>
                    <a:pt x="9263" y="5362"/>
                  </a:moveTo>
                  <a:cubicBezTo>
                    <a:pt x="10736" y="5362"/>
                    <a:pt x="12351" y="6230"/>
                    <a:pt x="13646" y="7904"/>
                  </a:cubicBezTo>
                  <a:cubicBezTo>
                    <a:pt x="15920" y="10833"/>
                    <a:pt x="16348" y="15143"/>
                    <a:pt x="14598" y="17500"/>
                  </a:cubicBezTo>
                  <a:cubicBezTo>
                    <a:pt x="13844" y="18521"/>
                    <a:pt x="12809" y="19018"/>
                    <a:pt x="11694" y="19018"/>
                  </a:cubicBezTo>
                  <a:cubicBezTo>
                    <a:pt x="10220" y="19018"/>
                    <a:pt x="8606" y="18150"/>
                    <a:pt x="7311" y="16476"/>
                  </a:cubicBezTo>
                  <a:cubicBezTo>
                    <a:pt x="5037" y="13547"/>
                    <a:pt x="4609" y="9261"/>
                    <a:pt x="6359" y="6880"/>
                  </a:cubicBezTo>
                  <a:cubicBezTo>
                    <a:pt x="7113" y="5859"/>
                    <a:pt x="8147" y="5362"/>
                    <a:pt x="9263" y="5362"/>
                  </a:cubicBezTo>
                  <a:close/>
                  <a:moveTo>
                    <a:pt x="8309" y="1"/>
                  </a:moveTo>
                  <a:cubicBezTo>
                    <a:pt x="6320" y="1"/>
                    <a:pt x="4476" y="887"/>
                    <a:pt x="3132" y="2713"/>
                  </a:cubicBezTo>
                  <a:cubicBezTo>
                    <a:pt x="1" y="6939"/>
                    <a:pt x="763" y="14619"/>
                    <a:pt x="4823" y="19846"/>
                  </a:cubicBezTo>
                  <a:cubicBezTo>
                    <a:pt x="7137" y="22832"/>
                    <a:pt x="10024" y="24387"/>
                    <a:pt x="12659" y="24387"/>
                  </a:cubicBezTo>
                  <a:cubicBezTo>
                    <a:pt x="14646" y="24387"/>
                    <a:pt x="16490" y="23502"/>
                    <a:pt x="17837" y="21679"/>
                  </a:cubicBezTo>
                  <a:cubicBezTo>
                    <a:pt x="20956" y="17441"/>
                    <a:pt x="20194" y="9773"/>
                    <a:pt x="16134" y="4534"/>
                  </a:cubicBezTo>
                  <a:cubicBezTo>
                    <a:pt x="13822" y="1551"/>
                    <a:pt x="10939" y="1"/>
                    <a:pt x="830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310;p21">
              <a:extLst>
                <a:ext uri="{FF2B5EF4-FFF2-40B4-BE49-F238E27FC236}">
                  <a16:creationId xmlns:a16="http://schemas.microsoft.com/office/drawing/2014/main" id="{7289E959-B49F-6A2F-E133-7BBBD22061ED}"/>
                </a:ext>
              </a:extLst>
            </p:cNvPr>
            <p:cNvSpPr/>
            <p:nvPr/>
          </p:nvSpPr>
          <p:spPr>
            <a:xfrm>
              <a:off x="2365338" y="2286725"/>
              <a:ext cx="984675" cy="1146325"/>
            </a:xfrm>
            <a:custGeom>
              <a:avLst/>
              <a:gdLst/>
              <a:ahLst/>
              <a:cxnLst/>
              <a:rect l="l" t="t" r="r" b="b"/>
              <a:pathLst>
                <a:path w="39387" h="45853" extrusionOk="0">
                  <a:moveTo>
                    <a:pt x="16571" y="5366"/>
                  </a:moveTo>
                  <a:cubicBezTo>
                    <a:pt x="20359" y="5366"/>
                    <a:pt x="24509" y="7596"/>
                    <a:pt x="27837" y="11887"/>
                  </a:cubicBezTo>
                  <a:cubicBezTo>
                    <a:pt x="33683" y="19435"/>
                    <a:pt x="34779" y="30496"/>
                    <a:pt x="30278" y="36580"/>
                  </a:cubicBezTo>
                  <a:cubicBezTo>
                    <a:pt x="28340" y="39206"/>
                    <a:pt x="25682" y="40482"/>
                    <a:pt x="22816" y="40482"/>
                  </a:cubicBezTo>
                  <a:cubicBezTo>
                    <a:pt x="19028" y="40482"/>
                    <a:pt x="14878" y="38252"/>
                    <a:pt x="11550" y="33961"/>
                  </a:cubicBezTo>
                  <a:cubicBezTo>
                    <a:pt x="5704" y="26424"/>
                    <a:pt x="4608" y="15364"/>
                    <a:pt x="9109" y="9268"/>
                  </a:cubicBezTo>
                  <a:cubicBezTo>
                    <a:pt x="11047" y="6642"/>
                    <a:pt x="13705" y="5366"/>
                    <a:pt x="16571" y="5366"/>
                  </a:cubicBezTo>
                  <a:close/>
                  <a:moveTo>
                    <a:pt x="15622" y="1"/>
                  </a:moveTo>
                  <a:cubicBezTo>
                    <a:pt x="11881" y="1"/>
                    <a:pt x="8411" y="1669"/>
                    <a:pt x="5882" y="5100"/>
                  </a:cubicBezTo>
                  <a:cubicBezTo>
                    <a:pt x="1" y="13054"/>
                    <a:pt x="1429" y="27484"/>
                    <a:pt x="9061" y="37330"/>
                  </a:cubicBezTo>
                  <a:cubicBezTo>
                    <a:pt x="13406" y="42936"/>
                    <a:pt x="18824" y="45852"/>
                    <a:pt x="23770" y="45852"/>
                  </a:cubicBezTo>
                  <a:cubicBezTo>
                    <a:pt x="27512" y="45852"/>
                    <a:pt x="30983" y="44183"/>
                    <a:pt x="33517" y="40748"/>
                  </a:cubicBezTo>
                  <a:cubicBezTo>
                    <a:pt x="39386" y="32806"/>
                    <a:pt x="37958" y="18364"/>
                    <a:pt x="30326" y="8517"/>
                  </a:cubicBezTo>
                  <a:cubicBezTo>
                    <a:pt x="25982" y="2913"/>
                    <a:pt x="20565" y="1"/>
                    <a:pt x="1562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11;p21">
              <a:extLst>
                <a:ext uri="{FF2B5EF4-FFF2-40B4-BE49-F238E27FC236}">
                  <a16:creationId xmlns:a16="http://schemas.microsoft.com/office/drawing/2014/main" id="{BD732B39-48D1-56B2-830E-87FBF074CED3}"/>
                </a:ext>
              </a:extLst>
            </p:cNvPr>
            <p:cNvSpPr/>
            <p:nvPr/>
          </p:nvSpPr>
          <p:spPr>
            <a:xfrm>
              <a:off x="2134663" y="2018500"/>
              <a:ext cx="1446025" cy="1682725"/>
            </a:xfrm>
            <a:custGeom>
              <a:avLst/>
              <a:gdLst/>
              <a:ahLst/>
              <a:cxnLst/>
              <a:rect l="l" t="t" r="r" b="b"/>
              <a:pathLst>
                <a:path w="57841" h="67309" extrusionOk="0">
                  <a:moveTo>
                    <a:pt x="23885" y="5371"/>
                  </a:moveTo>
                  <a:cubicBezTo>
                    <a:pt x="29989" y="5371"/>
                    <a:pt x="36679" y="8962"/>
                    <a:pt x="42041" y="15877"/>
                  </a:cubicBezTo>
                  <a:cubicBezTo>
                    <a:pt x="51471" y="28033"/>
                    <a:pt x="53221" y="45833"/>
                    <a:pt x="45970" y="55656"/>
                  </a:cubicBezTo>
                  <a:cubicBezTo>
                    <a:pt x="42852" y="59886"/>
                    <a:pt x="38570" y="61944"/>
                    <a:pt x="33952" y="61944"/>
                  </a:cubicBezTo>
                  <a:cubicBezTo>
                    <a:pt x="27848" y="61944"/>
                    <a:pt x="21156" y="58349"/>
                    <a:pt x="15788" y="51429"/>
                  </a:cubicBezTo>
                  <a:cubicBezTo>
                    <a:pt x="6382" y="39285"/>
                    <a:pt x="4608" y="21473"/>
                    <a:pt x="11871" y="11650"/>
                  </a:cubicBezTo>
                  <a:cubicBezTo>
                    <a:pt x="14988" y="7425"/>
                    <a:pt x="19269" y="5371"/>
                    <a:pt x="23885" y="5371"/>
                  </a:cubicBezTo>
                  <a:close/>
                  <a:moveTo>
                    <a:pt x="22932" y="1"/>
                  </a:moveTo>
                  <a:cubicBezTo>
                    <a:pt x="17439" y="1"/>
                    <a:pt x="12344" y="2448"/>
                    <a:pt x="8632" y="7483"/>
                  </a:cubicBezTo>
                  <a:cubicBezTo>
                    <a:pt x="0" y="19163"/>
                    <a:pt x="2108" y="40344"/>
                    <a:pt x="13311" y="54798"/>
                  </a:cubicBezTo>
                  <a:cubicBezTo>
                    <a:pt x="19689" y="63033"/>
                    <a:pt x="27644" y="67309"/>
                    <a:pt x="34904" y="67309"/>
                  </a:cubicBezTo>
                  <a:cubicBezTo>
                    <a:pt x="40399" y="67309"/>
                    <a:pt x="45495" y="64860"/>
                    <a:pt x="49209" y="59823"/>
                  </a:cubicBezTo>
                  <a:cubicBezTo>
                    <a:pt x="57841" y="48155"/>
                    <a:pt x="55745" y="26962"/>
                    <a:pt x="44530" y="12508"/>
                  </a:cubicBezTo>
                  <a:cubicBezTo>
                    <a:pt x="38151" y="4278"/>
                    <a:pt x="30193" y="1"/>
                    <a:pt x="2293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312;p21">
              <a:extLst>
                <a:ext uri="{FF2B5EF4-FFF2-40B4-BE49-F238E27FC236}">
                  <a16:creationId xmlns:a16="http://schemas.microsoft.com/office/drawing/2014/main" id="{F7E110C1-2F0B-4F3D-BD8A-6B4E37DF0C72}"/>
                </a:ext>
              </a:extLst>
            </p:cNvPr>
            <p:cNvSpPr/>
            <p:nvPr/>
          </p:nvSpPr>
          <p:spPr>
            <a:xfrm>
              <a:off x="1904263" y="1750225"/>
              <a:ext cx="1906825" cy="2219325"/>
            </a:xfrm>
            <a:custGeom>
              <a:avLst/>
              <a:gdLst/>
              <a:ahLst/>
              <a:cxnLst/>
              <a:rect l="l" t="t" r="r" b="b"/>
              <a:pathLst>
                <a:path w="76273" h="88773" extrusionOk="0">
                  <a:moveTo>
                    <a:pt x="31189" y="5369"/>
                  </a:moveTo>
                  <a:cubicBezTo>
                    <a:pt x="39610" y="5369"/>
                    <a:pt x="48839" y="10325"/>
                    <a:pt x="56234" y="19869"/>
                  </a:cubicBezTo>
                  <a:cubicBezTo>
                    <a:pt x="69236" y="36633"/>
                    <a:pt x="71664" y="61196"/>
                    <a:pt x="61663" y="74733"/>
                  </a:cubicBezTo>
                  <a:cubicBezTo>
                    <a:pt x="57357" y="80567"/>
                    <a:pt x="51449" y="83404"/>
                    <a:pt x="45082" y="83404"/>
                  </a:cubicBezTo>
                  <a:cubicBezTo>
                    <a:pt x="36661" y="83404"/>
                    <a:pt x="27435" y="78444"/>
                    <a:pt x="20039" y="68899"/>
                  </a:cubicBezTo>
                  <a:cubicBezTo>
                    <a:pt x="7037" y="52135"/>
                    <a:pt x="4608" y="27572"/>
                    <a:pt x="14610" y="14035"/>
                  </a:cubicBezTo>
                  <a:cubicBezTo>
                    <a:pt x="18912" y="8205"/>
                    <a:pt x="24819" y="5369"/>
                    <a:pt x="31189" y="5369"/>
                  </a:cubicBezTo>
                  <a:close/>
                  <a:moveTo>
                    <a:pt x="30230" y="0"/>
                  </a:moveTo>
                  <a:cubicBezTo>
                    <a:pt x="22989" y="0"/>
                    <a:pt x="16271" y="3224"/>
                    <a:pt x="11371" y="9856"/>
                  </a:cubicBezTo>
                  <a:cubicBezTo>
                    <a:pt x="1" y="25263"/>
                    <a:pt x="2763" y="53206"/>
                    <a:pt x="17539" y="72280"/>
                  </a:cubicBezTo>
                  <a:cubicBezTo>
                    <a:pt x="25958" y="83133"/>
                    <a:pt x="36454" y="88772"/>
                    <a:pt x="46034" y="88772"/>
                  </a:cubicBezTo>
                  <a:cubicBezTo>
                    <a:pt x="53279" y="88772"/>
                    <a:pt x="60000" y="85547"/>
                    <a:pt x="64902" y="78912"/>
                  </a:cubicBezTo>
                  <a:cubicBezTo>
                    <a:pt x="76272" y="63505"/>
                    <a:pt x="73510" y="35561"/>
                    <a:pt x="58722" y="16500"/>
                  </a:cubicBezTo>
                  <a:cubicBezTo>
                    <a:pt x="50307" y="5643"/>
                    <a:pt x="39810" y="0"/>
                    <a:pt x="3023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7" name="Google Shape;313;p21">
              <a:extLst>
                <a:ext uri="{FF2B5EF4-FFF2-40B4-BE49-F238E27FC236}">
                  <a16:creationId xmlns:a16="http://schemas.microsoft.com/office/drawing/2014/main" id="{47C7CA56-5BBE-C37A-3E6B-99ABBFA74FB0}"/>
                </a:ext>
              </a:extLst>
            </p:cNvPr>
            <p:cNvSpPr/>
            <p:nvPr/>
          </p:nvSpPr>
          <p:spPr>
            <a:xfrm>
              <a:off x="2710913" y="2689125"/>
              <a:ext cx="293525" cy="341400"/>
            </a:xfrm>
            <a:custGeom>
              <a:avLst/>
              <a:gdLst/>
              <a:ahLst/>
              <a:cxnLst/>
              <a:rect l="l" t="t" r="r" b="b"/>
              <a:pathLst>
                <a:path w="11741" h="13656" extrusionOk="0">
                  <a:moveTo>
                    <a:pt x="4655" y="0"/>
                  </a:moveTo>
                  <a:cubicBezTo>
                    <a:pt x="3539" y="0"/>
                    <a:pt x="2505" y="497"/>
                    <a:pt x="1751" y="1518"/>
                  </a:cubicBezTo>
                  <a:cubicBezTo>
                    <a:pt x="1" y="3899"/>
                    <a:pt x="429" y="8185"/>
                    <a:pt x="2703" y="11114"/>
                  </a:cubicBezTo>
                  <a:cubicBezTo>
                    <a:pt x="3998" y="12788"/>
                    <a:pt x="5612" y="13656"/>
                    <a:pt x="7086" y="13656"/>
                  </a:cubicBezTo>
                  <a:cubicBezTo>
                    <a:pt x="8201" y="13656"/>
                    <a:pt x="9236" y="13159"/>
                    <a:pt x="9990" y="12138"/>
                  </a:cubicBezTo>
                  <a:cubicBezTo>
                    <a:pt x="11740" y="9781"/>
                    <a:pt x="11312" y="5471"/>
                    <a:pt x="9038" y="2542"/>
                  </a:cubicBezTo>
                  <a:cubicBezTo>
                    <a:pt x="7743" y="868"/>
                    <a:pt x="6128" y="0"/>
                    <a:pt x="4655" y="0"/>
                  </a:cubicBezTo>
                  <a:close/>
                </a:path>
              </a:pathLst>
            </a:custGeom>
            <a:solidFill>
              <a:srgbClr val="525B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314;p21">
              <a:extLst>
                <a:ext uri="{FF2B5EF4-FFF2-40B4-BE49-F238E27FC236}">
                  <a16:creationId xmlns:a16="http://schemas.microsoft.com/office/drawing/2014/main" id="{E6795FDF-57A2-4FBD-7C77-2F9A4187FD39}"/>
                </a:ext>
              </a:extLst>
            </p:cNvPr>
            <p:cNvSpPr/>
            <p:nvPr/>
          </p:nvSpPr>
          <p:spPr>
            <a:xfrm>
              <a:off x="2480538" y="2420875"/>
              <a:ext cx="754275" cy="877900"/>
            </a:xfrm>
            <a:custGeom>
              <a:avLst/>
              <a:gdLst/>
              <a:ahLst/>
              <a:cxnLst/>
              <a:rect l="l" t="t" r="r" b="b"/>
              <a:pathLst>
                <a:path w="30171" h="35116" extrusionOk="0">
                  <a:moveTo>
                    <a:pt x="12916" y="5369"/>
                  </a:moveTo>
                  <a:cubicBezTo>
                    <a:pt x="15546" y="5369"/>
                    <a:pt x="18429" y="6919"/>
                    <a:pt x="20741" y="9902"/>
                  </a:cubicBezTo>
                  <a:cubicBezTo>
                    <a:pt x="24801" y="15141"/>
                    <a:pt x="25563" y="22809"/>
                    <a:pt x="22444" y="27047"/>
                  </a:cubicBezTo>
                  <a:cubicBezTo>
                    <a:pt x="21097" y="28870"/>
                    <a:pt x="19253" y="29755"/>
                    <a:pt x="17266" y="29755"/>
                  </a:cubicBezTo>
                  <a:cubicBezTo>
                    <a:pt x="14631" y="29755"/>
                    <a:pt x="11744" y="28200"/>
                    <a:pt x="9430" y="25214"/>
                  </a:cubicBezTo>
                  <a:cubicBezTo>
                    <a:pt x="5370" y="19987"/>
                    <a:pt x="4608" y="12307"/>
                    <a:pt x="7739" y="8081"/>
                  </a:cubicBezTo>
                  <a:cubicBezTo>
                    <a:pt x="9083" y="6255"/>
                    <a:pt x="10927" y="5369"/>
                    <a:pt x="12916" y="5369"/>
                  </a:cubicBezTo>
                  <a:close/>
                  <a:moveTo>
                    <a:pt x="11963" y="0"/>
                  </a:moveTo>
                  <a:cubicBezTo>
                    <a:pt x="9097" y="0"/>
                    <a:pt x="6439" y="1276"/>
                    <a:pt x="4501" y="3902"/>
                  </a:cubicBezTo>
                  <a:cubicBezTo>
                    <a:pt x="0" y="9998"/>
                    <a:pt x="1096" y="21058"/>
                    <a:pt x="6942" y="28595"/>
                  </a:cubicBezTo>
                  <a:cubicBezTo>
                    <a:pt x="10270" y="32886"/>
                    <a:pt x="14420" y="35116"/>
                    <a:pt x="18208" y="35116"/>
                  </a:cubicBezTo>
                  <a:cubicBezTo>
                    <a:pt x="21074" y="35116"/>
                    <a:pt x="23732" y="33840"/>
                    <a:pt x="25670" y="31214"/>
                  </a:cubicBezTo>
                  <a:cubicBezTo>
                    <a:pt x="30171" y="25130"/>
                    <a:pt x="29075" y="14069"/>
                    <a:pt x="23229" y="6521"/>
                  </a:cubicBezTo>
                  <a:cubicBezTo>
                    <a:pt x="19901" y="2230"/>
                    <a:pt x="15751" y="0"/>
                    <a:pt x="11963" y="0"/>
                  </a:cubicBezTo>
                  <a:close/>
                </a:path>
              </a:pathLst>
            </a:custGeom>
            <a:solidFill>
              <a:srgbClr val="525B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315;p21">
              <a:extLst>
                <a:ext uri="{FF2B5EF4-FFF2-40B4-BE49-F238E27FC236}">
                  <a16:creationId xmlns:a16="http://schemas.microsoft.com/office/drawing/2014/main" id="{E37D53A5-FB4B-C4DD-FB6F-48291CC0AB17}"/>
                </a:ext>
              </a:extLst>
            </p:cNvPr>
            <p:cNvSpPr/>
            <p:nvPr/>
          </p:nvSpPr>
          <p:spPr>
            <a:xfrm>
              <a:off x="2249838" y="2152775"/>
              <a:ext cx="1215375" cy="1414325"/>
            </a:xfrm>
            <a:custGeom>
              <a:avLst/>
              <a:gdLst/>
              <a:ahLst/>
              <a:cxnLst/>
              <a:rect l="l" t="t" r="r" b="b"/>
              <a:pathLst>
                <a:path w="48615" h="56573" extrusionOk="0">
                  <a:moveTo>
                    <a:pt x="20242" y="5359"/>
                  </a:moveTo>
                  <a:cubicBezTo>
                    <a:pt x="25185" y="5359"/>
                    <a:pt x="30602" y="8271"/>
                    <a:pt x="34946" y="13875"/>
                  </a:cubicBezTo>
                  <a:cubicBezTo>
                    <a:pt x="42578" y="23722"/>
                    <a:pt x="44006" y="38164"/>
                    <a:pt x="38137" y="46106"/>
                  </a:cubicBezTo>
                  <a:cubicBezTo>
                    <a:pt x="35603" y="49541"/>
                    <a:pt x="32132" y="51210"/>
                    <a:pt x="28390" y="51210"/>
                  </a:cubicBezTo>
                  <a:cubicBezTo>
                    <a:pt x="23444" y="51210"/>
                    <a:pt x="18026" y="48294"/>
                    <a:pt x="13681" y="42688"/>
                  </a:cubicBezTo>
                  <a:cubicBezTo>
                    <a:pt x="6049" y="32842"/>
                    <a:pt x="4621" y="18412"/>
                    <a:pt x="10502" y="10458"/>
                  </a:cubicBezTo>
                  <a:cubicBezTo>
                    <a:pt x="13031" y="7027"/>
                    <a:pt x="16501" y="5359"/>
                    <a:pt x="20242" y="5359"/>
                  </a:cubicBezTo>
                  <a:close/>
                  <a:moveTo>
                    <a:pt x="19278" y="0"/>
                  </a:moveTo>
                  <a:cubicBezTo>
                    <a:pt x="14662" y="0"/>
                    <a:pt x="10381" y="2054"/>
                    <a:pt x="7264" y="6279"/>
                  </a:cubicBezTo>
                  <a:cubicBezTo>
                    <a:pt x="1" y="16102"/>
                    <a:pt x="1775" y="33914"/>
                    <a:pt x="11181" y="46058"/>
                  </a:cubicBezTo>
                  <a:cubicBezTo>
                    <a:pt x="16549" y="52978"/>
                    <a:pt x="23241" y="56573"/>
                    <a:pt x="29345" y="56573"/>
                  </a:cubicBezTo>
                  <a:cubicBezTo>
                    <a:pt x="33963" y="56573"/>
                    <a:pt x="38245" y="54515"/>
                    <a:pt x="41363" y="50285"/>
                  </a:cubicBezTo>
                  <a:cubicBezTo>
                    <a:pt x="48614" y="40462"/>
                    <a:pt x="46864" y="22662"/>
                    <a:pt x="37434" y="10506"/>
                  </a:cubicBezTo>
                  <a:cubicBezTo>
                    <a:pt x="32072" y="3591"/>
                    <a:pt x="25382" y="0"/>
                    <a:pt x="19278" y="0"/>
                  </a:cubicBezTo>
                  <a:close/>
                </a:path>
              </a:pathLst>
            </a:custGeom>
            <a:solidFill>
              <a:srgbClr val="525B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316;p21">
              <a:extLst>
                <a:ext uri="{FF2B5EF4-FFF2-40B4-BE49-F238E27FC236}">
                  <a16:creationId xmlns:a16="http://schemas.microsoft.com/office/drawing/2014/main" id="{356314EC-8679-DB58-3896-5743468E70CD}"/>
                </a:ext>
              </a:extLst>
            </p:cNvPr>
            <p:cNvSpPr/>
            <p:nvPr/>
          </p:nvSpPr>
          <p:spPr>
            <a:xfrm>
              <a:off x="2019463" y="1884450"/>
              <a:ext cx="1676425" cy="1950875"/>
            </a:xfrm>
            <a:custGeom>
              <a:avLst/>
              <a:gdLst/>
              <a:ahLst/>
              <a:cxnLst/>
              <a:rect l="l" t="t" r="r" b="b"/>
              <a:pathLst>
                <a:path w="67057" h="78035" extrusionOk="0">
                  <a:moveTo>
                    <a:pt x="27540" y="5363"/>
                  </a:moveTo>
                  <a:cubicBezTo>
                    <a:pt x="34801" y="5363"/>
                    <a:pt x="42759" y="9640"/>
                    <a:pt x="49138" y="17870"/>
                  </a:cubicBezTo>
                  <a:cubicBezTo>
                    <a:pt x="60353" y="32324"/>
                    <a:pt x="62449" y="53517"/>
                    <a:pt x="53817" y="65185"/>
                  </a:cubicBezTo>
                  <a:cubicBezTo>
                    <a:pt x="50103" y="70222"/>
                    <a:pt x="45007" y="72671"/>
                    <a:pt x="39512" y="72671"/>
                  </a:cubicBezTo>
                  <a:cubicBezTo>
                    <a:pt x="32252" y="72671"/>
                    <a:pt x="24297" y="68395"/>
                    <a:pt x="17919" y="60160"/>
                  </a:cubicBezTo>
                  <a:cubicBezTo>
                    <a:pt x="6704" y="45706"/>
                    <a:pt x="4608" y="24525"/>
                    <a:pt x="13240" y="12845"/>
                  </a:cubicBezTo>
                  <a:cubicBezTo>
                    <a:pt x="16952" y="7810"/>
                    <a:pt x="22047" y="5363"/>
                    <a:pt x="27540" y="5363"/>
                  </a:cubicBezTo>
                  <a:close/>
                  <a:moveTo>
                    <a:pt x="26581" y="0"/>
                  </a:moveTo>
                  <a:cubicBezTo>
                    <a:pt x="20211" y="0"/>
                    <a:pt x="14304" y="2836"/>
                    <a:pt x="10002" y="8666"/>
                  </a:cubicBezTo>
                  <a:cubicBezTo>
                    <a:pt x="0" y="22203"/>
                    <a:pt x="2429" y="46766"/>
                    <a:pt x="15431" y="63530"/>
                  </a:cubicBezTo>
                  <a:cubicBezTo>
                    <a:pt x="22827" y="73075"/>
                    <a:pt x="32053" y="78035"/>
                    <a:pt x="40474" y="78035"/>
                  </a:cubicBezTo>
                  <a:cubicBezTo>
                    <a:pt x="46841" y="78035"/>
                    <a:pt x="52749" y="75198"/>
                    <a:pt x="57055" y="69364"/>
                  </a:cubicBezTo>
                  <a:cubicBezTo>
                    <a:pt x="67056" y="55827"/>
                    <a:pt x="64628" y="31264"/>
                    <a:pt x="51626" y="14500"/>
                  </a:cubicBezTo>
                  <a:cubicBezTo>
                    <a:pt x="44231" y="4956"/>
                    <a:pt x="35002" y="0"/>
                    <a:pt x="26581" y="0"/>
                  </a:cubicBezTo>
                  <a:close/>
                </a:path>
              </a:pathLst>
            </a:custGeom>
            <a:solidFill>
              <a:srgbClr val="525B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317;p21">
              <a:extLst>
                <a:ext uri="{FF2B5EF4-FFF2-40B4-BE49-F238E27FC236}">
                  <a16:creationId xmlns:a16="http://schemas.microsoft.com/office/drawing/2014/main" id="{E6B781BC-891B-79ED-6D34-07D7778A4AB9}"/>
                </a:ext>
              </a:extLst>
            </p:cNvPr>
            <p:cNvSpPr/>
            <p:nvPr/>
          </p:nvSpPr>
          <p:spPr>
            <a:xfrm>
              <a:off x="1789088" y="1616200"/>
              <a:ext cx="2136875" cy="2487350"/>
            </a:xfrm>
            <a:custGeom>
              <a:avLst/>
              <a:gdLst/>
              <a:ahLst/>
              <a:cxnLst/>
              <a:rect l="l" t="t" r="r" b="b"/>
              <a:pathLst>
                <a:path w="85475" h="99494" extrusionOk="0">
                  <a:moveTo>
                    <a:pt x="34837" y="5361"/>
                  </a:moveTo>
                  <a:cubicBezTo>
                    <a:pt x="44417" y="5361"/>
                    <a:pt x="54914" y="11004"/>
                    <a:pt x="63329" y="21861"/>
                  </a:cubicBezTo>
                  <a:cubicBezTo>
                    <a:pt x="78117" y="40922"/>
                    <a:pt x="80879" y="68866"/>
                    <a:pt x="69509" y="84273"/>
                  </a:cubicBezTo>
                  <a:cubicBezTo>
                    <a:pt x="64607" y="90908"/>
                    <a:pt x="57886" y="94133"/>
                    <a:pt x="50641" y="94133"/>
                  </a:cubicBezTo>
                  <a:cubicBezTo>
                    <a:pt x="41061" y="94133"/>
                    <a:pt x="30565" y="88494"/>
                    <a:pt x="22146" y="77641"/>
                  </a:cubicBezTo>
                  <a:cubicBezTo>
                    <a:pt x="7370" y="58567"/>
                    <a:pt x="4608" y="30624"/>
                    <a:pt x="15978" y="15217"/>
                  </a:cubicBezTo>
                  <a:cubicBezTo>
                    <a:pt x="20878" y="8585"/>
                    <a:pt x="27596" y="5361"/>
                    <a:pt x="34837" y="5361"/>
                  </a:cubicBezTo>
                  <a:close/>
                  <a:moveTo>
                    <a:pt x="33889" y="0"/>
                  </a:moveTo>
                  <a:cubicBezTo>
                    <a:pt x="25769" y="0"/>
                    <a:pt x="18238" y="3615"/>
                    <a:pt x="12752" y="11050"/>
                  </a:cubicBezTo>
                  <a:cubicBezTo>
                    <a:pt x="0" y="28314"/>
                    <a:pt x="3096" y="59639"/>
                    <a:pt x="19669" y="81011"/>
                  </a:cubicBezTo>
                  <a:cubicBezTo>
                    <a:pt x="29097" y="93177"/>
                    <a:pt x="40859" y="99493"/>
                    <a:pt x="51593" y="99493"/>
                  </a:cubicBezTo>
                  <a:cubicBezTo>
                    <a:pt x="59715" y="99493"/>
                    <a:pt x="67248" y="95877"/>
                    <a:pt x="72735" y="88440"/>
                  </a:cubicBezTo>
                  <a:cubicBezTo>
                    <a:pt x="85475" y="71176"/>
                    <a:pt x="82391" y="39863"/>
                    <a:pt x="65818" y="18479"/>
                  </a:cubicBezTo>
                  <a:cubicBezTo>
                    <a:pt x="56388" y="6318"/>
                    <a:pt x="44624" y="0"/>
                    <a:pt x="33889" y="0"/>
                  </a:cubicBezTo>
                  <a:close/>
                </a:path>
              </a:pathLst>
            </a:custGeom>
            <a:solidFill>
              <a:srgbClr val="525B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42" name="Google Shape;318;p21">
            <a:extLst>
              <a:ext uri="{FF2B5EF4-FFF2-40B4-BE49-F238E27FC236}">
                <a16:creationId xmlns:a16="http://schemas.microsoft.com/office/drawing/2014/main" id="{C1EE4D52-E0E6-E455-72A4-C3834F6305DB}"/>
              </a:ext>
            </a:extLst>
          </p:cNvPr>
          <p:cNvGrpSpPr/>
          <p:nvPr/>
        </p:nvGrpSpPr>
        <p:grpSpPr>
          <a:xfrm>
            <a:off x="1855315" y="1072524"/>
            <a:ext cx="1299119" cy="1829961"/>
            <a:chOff x="1714715" y="1072524"/>
            <a:chExt cx="1299119" cy="1829961"/>
          </a:xfrm>
          <a:solidFill>
            <a:srgbClr val="2A362D"/>
          </a:solidFill>
        </p:grpSpPr>
        <p:sp>
          <p:nvSpPr>
            <p:cNvPr id="43" name="Google Shape;319;p21">
              <a:extLst>
                <a:ext uri="{FF2B5EF4-FFF2-40B4-BE49-F238E27FC236}">
                  <a16:creationId xmlns:a16="http://schemas.microsoft.com/office/drawing/2014/main" id="{FEC6B380-DA0A-AD8F-142E-CC4E33633406}"/>
                </a:ext>
              </a:extLst>
            </p:cNvPr>
            <p:cNvSpPr/>
            <p:nvPr/>
          </p:nvSpPr>
          <p:spPr>
            <a:xfrm>
              <a:off x="2432696" y="1072524"/>
              <a:ext cx="291085" cy="678625"/>
            </a:xfrm>
            <a:custGeom>
              <a:avLst/>
              <a:gdLst/>
              <a:ahLst/>
              <a:cxnLst/>
              <a:rect l="l" t="t" r="r" b="b"/>
              <a:pathLst>
                <a:path w="9633" h="22458" extrusionOk="0">
                  <a:moveTo>
                    <a:pt x="8686" y="1"/>
                  </a:moveTo>
                  <a:cubicBezTo>
                    <a:pt x="8412" y="1"/>
                    <a:pt x="8135" y="127"/>
                    <a:pt x="7954" y="407"/>
                  </a:cubicBezTo>
                  <a:lnTo>
                    <a:pt x="441" y="12027"/>
                  </a:lnTo>
                  <a:cubicBezTo>
                    <a:pt x="155" y="12468"/>
                    <a:pt x="1" y="12992"/>
                    <a:pt x="13" y="13528"/>
                  </a:cubicBezTo>
                  <a:lnTo>
                    <a:pt x="72" y="22457"/>
                  </a:lnTo>
                  <a:lnTo>
                    <a:pt x="9633" y="7658"/>
                  </a:lnTo>
                  <a:lnTo>
                    <a:pt x="9585" y="883"/>
                  </a:lnTo>
                  <a:cubicBezTo>
                    <a:pt x="9578" y="337"/>
                    <a:pt x="9135" y="1"/>
                    <a:pt x="8686" y="1"/>
                  </a:cubicBezTo>
                  <a:close/>
                </a:path>
              </a:pathLst>
            </a:custGeom>
            <a:solidFill>
              <a:srgbClr val="B2BBDA">
                <a:alpha val="8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320;p21">
              <a:extLst>
                <a:ext uri="{FF2B5EF4-FFF2-40B4-BE49-F238E27FC236}">
                  <a16:creationId xmlns:a16="http://schemas.microsoft.com/office/drawing/2014/main" id="{960279F8-808F-27E7-A51A-801E11615D66}"/>
                </a:ext>
              </a:extLst>
            </p:cNvPr>
            <p:cNvSpPr/>
            <p:nvPr/>
          </p:nvSpPr>
          <p:spPr>
            <a:xfrm>
              <a:off x="2492219" y="1257176"/>
              <a:ext cx="521614" cy="532402"/>
            </a:xfrm>
            <a:custGeom>
              <a:avLst/>
              <a:gdLst/>
              <a:ahLst/>
              <a:cxnLst/>
              <a:rect l="l" t="t" r="r" b="b"/>
              <a:pathLst>
                <a:path w="17262" h="17619" extrusionOk="0">
                  <a:moveTo>
                    <a:pt x="16122" y="1"/>
                  </a:moveTo>
                  <a:cubicBezTo>
                    <a:pt x="16002" y="1"/>
                    <a:pt x="15878" y="26"/>
                    <a:pt x="15752" y="81"/>
                  </a:cubicBezTo>
                  <a:lnTo>
                    <a:pt x="9561" y="2820"/>
                  </a:lnTo>
                  <a:lnTo>
                    <a:pt x="0" y="17619"/>
                  </a:lnTo>
                  <a:lnTo>
                    <a:pt x="8168" y="14011"/>
                  </a:lnTo>
                  <a:cubicBezTo>
                    <a:pt x="8656" y="13797"/>
                    <a:pt x="9073" y="13440"/>
                    <a:pt x="9358" y="12987"/>
                  </a:cubicBezTo>
                  <a:lnTo>
                    <a:pt x="16859" y="1367"/>
                  </a:lnTo>
                  <a:cubicBezTo>
                    <a:pt x="17262" y="743"/>
                    <a:pt x="16772" y="1"/>
                    <a:pt x="16122" y="1"/>
                  </a:cubicBezTo>
                  <a:close/>
                </a:path>
              </a:pathLst>
            </a:custGeom>
            <a:solidFill>
              <a:srgbClr val="B2BBDA">
                <a:alpha val="8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321;p21">
              <a:extLst>
                <a:ext uri="{FF2B5EF4-FFF2-40B4-BE49-F238E27FC236}">
                  <a16:creationId xmlns:a16="http://schemas.microsoft.com/office/drawing/2014/main" id="{81F32494-0BDC-EEEC-E36C-BBB2599B5605}"/>
                </a:ext>
              </a:extLst>
            </p:cNvPr>
            <p:cNvSpPr/>
            <p:nvPr/>
          </p:nvSpPr>
          <p:spPr>
            <a:xfrm>
              <a:off x="1714715" y="1204987"/>
              <a:ext cx="1132250" cy="1697498"/>
            </a:xfrm>
            <a:custGeom>
              <a:avLst/>
              <a:gdLst/>
              <a:ahLst/>
              <a:cxnLst/>
              <a:rect l="l" t="t" r="r" b="b"/>
              <a:pathLst>
                <a:path w="37470" h="56176" extrusionOk="0">
                  <a:moveTo>
                    <a:pt x="36086" y="0"/>
                  </a:moveTo>
                  <a:cubicBezTo>
                    <a:pt x="35689" y="0"/>
                    <a:pt x="35299" y="193"/>
                    <a:pt x="35064" y="549"/>
                  </a:cubicBezTo>
                  <a:lnTo>
                    <a:pt x="357" y="54306"/>
                  </a:lnTo>
                  <a:cubicBezTo>
                    <a:pt x="0" y="54866"/>
                    <a:pt x="155" y="55616"/>
                    <a:pt x="715" y="55985"/>
                  </a:cubicBezTo>
                  <a:cubicBezTo>
                    <a:pt x="921" y="56114"/>
                    <a:pt x="1149" y="56176"/>
                    <a:pt x="1373" y="56176"/>
                  </a:cubicBezTo>
                  <a:cubicBezTo>
                    <a:pt x="1771" y="56176"/>
                    <a:pt x="2157" y="55981"/>
                    <a:pt x="2393" y="55616"/>
                  </a:cubicBezTo>
                  <a:lnTo>
                    <a:pt x="37100" y="1871"/>
                  </a:lnTo>
                  <a:cubicBezTo>
                    <a:pt x="37469" y="1311"/>
                    <a:pt x="37302" y="561"/>
                    <a:pt x="36743" y="192"/>
                  </a:cubicBezTo>
                  <a:cubicBezTo>
                    <a:pt x="36540" y="63"/>
                    <a:pt x="36312" y="0"/>
                    <a:pt x="360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322;p21">
              <a:extLst>
                <a:ext uri="{FF2B5EF4-FFF2-40B4-BE49-F238E27FC236}">
                  <a16:creationId xmlns:a16="http://schemas.microsoft.com/office/drawing/2014/main" id="{F9B4129A-2DF9-AD40-5993-07F29F2822CF}"/>
                </a:ext>
              </a:extLst>
            </p:cNvPr>
            <p:cNvSpPr/>
            <p:nvPr/>
          </p:nvSpPr>
          <p:spPr>
            <a:xfrm>
              <a:off x="1714715" y="1204987"/>
              <a:ext cx="1132250" cy="1697498"/>
            </a:xfrm>
            <a:custGeom>
              <a:avLst/>
              <a:gdLst/>
              <a:ahLst/>
              <a:cxnLst/>
              <a:rect l="l" t="t" r="r" b="b"/>
              <a:pathLst>
                <a:path w="37470" h="56176" extrusionOk="0">
                  <a:moveTo>
                    <a:pt x="36086" y="0"/>
                  </a:moveTo>
                  <a:cubicBezTo>
                    <a:pt x="35689" y="0"/>
                    <a:pt x="35299" y="193"/>
                    <a:pt x="35064" y="549"/>
                  </a:cubicBezTo>
                  <a:lnTo>
                    <a:pt x="357" y="54306"/>
                  </a:lnTo>
                  <a:cubicBezTo>
                    <a:pt x="0" y="54866"/>
                    <a:pt x="155" y="55616"/>
                    <a:pt x="715" y="55985"/>
                  </a:cubicBezTo>
                  <a:cubicBezTo>
                    <a:pt x="921" y="56114"/>
                    <a:pt x="1149" y="56176"/>
                    <a:pt x="1373" y="56176"/>
                  </a:cubicBezTo>
                  <a:cubicBezTo>
                    <a:pt x="1771" y="56176"/>
                    <a:pt x="2157" y="55981"/>
                    <a:pt x="2393" y="55616"/>
                  </a:cubicBezTo>
                  <a:lnTo>
                    <a:pt x="37100" y="1871"/>
                  </a:lnTo>
                  <a:cubicBezTo>
                    <a:pt x="37469" y="1311"/>
                    <a:pt x="37302" y="561"/>
                    <a:pt x="36743" y="192"/>
                  </a:cubicBezTo>
                  <a:cubicBezTo>
                    <a:pt x="36540" y="63"/>
                    <a:pt x="36312" y="0"/>
                    <a:pt x="36086" y="0"/>
                  </a:cubicBezTo>
                  <a:close/>
                </a:path>
              </a:pathLst>
            </a:custGeom>
            <a:solidFill>
              <a:srgbClr val="B2BB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47" name="Google Shape;323;p21">
            <a:extLst>
              <a:ext uri="{FF2B5EF4-FFF2-40B4-BE49-F238E27FC236}">
                <a16:creationId xmlns:a16="http://schemas.microsoft.com/office/drawing/2014/main" id="{CDDF2641-EBE3-16D5-EF10-1600D67DB6D7}"/>
              </a:ext>
            </a:extLst>
          </p:cNvPr>
          <p:cNvGrpSpPr/>
          <p:nvPr/>
        </p:nvGrpSpPr>
        <p:grpSpPr>
          <a:xfrm>
            <a:off x="1858186" y="1809884"/>
            <a:ext cx="1936113" cy="1097889"/>
            <a:chOff x="1717586" y="1809884"/>
            <a:chExt cx="1936113" cy="1097889"/>
          </a:xfrm>
          <a:solidFill>
            <a:srgbClr val="2A362D"/>
          </a:solidFill>
        </p:grpSpPr>
        <p:sp>
          <p:nvSpPr>
            <p:cNvPr id="48" name="Google Shape;324;p21">
              <a:extLst>
                <a:ext uri="{FF2B5EF4-FFF2-40B4-BE49-F238E27FC236}">
                  <a16:creationId xmlns:a16="http://schemas.microsoft.com/office/drawing/2014/main" id="{95E3C4AF-2F07-E819-9209-34F0CF8411A6}"/>
                </a:ext>
              </a:extLst>
            </p:cNvPr>
            <p:cNvSpPr/>
            <p:nvPr/>
          </p:nvSpPr>
          <p:spPr>
            <a:xfrm>
              <a:off x="2912378" y="1809884"/>
              <a:ext cx="591387" cy="453776"/>
            </a:xfrm>
            <a:custGeom>
              <a:avLst/>
              <a:gdLst/>
              <a:ahLst/>
              <a:cxnLst/>
              <a:rect l="l" t="t" r="r" b="b"/>
              <a:pathLst>
                <a:path w="19571" h="15017" extrusionOk="0">
                  <a:moveTo>
                    <a:pt x="18451" y="1"/>
                  </a:moveTo>
                  <a:cubicBezTo>
                    <a:pt x="18321" y="1"/>
                    <a:pt x="18185" y="31"/>
                    <a:pt x="18050" y="98"/>
                  </a:cubicBezTo>
                  <a:lnTo>
                    <a:pt x="5656" y="6242"/>
                  </a:lnTo>
                  <a:cubicBezTo>
                    <a:pt x="5180" y="6480"/>
                    <a:pt x="4775" y="6849"/>
                    <a:pt x="4513" y="7314"/>
                  </a:cubicBezTo>
                  <a:lnTo>
                    <a:pt x="1" y="15017"/>
                  </a:lnTo>
                  <a:lnTo>
                    <a:pt x="15776" y="7194"/>
                  </a:lnTo>
                  <a:lnTo>
                    <a:pt x="19205" y="1337"/>
                  </a:lnTo>
                  <a:cubicBezTo>
                    <a:pt x="19570" y="705"/>
                    <a:pt x="19077" y="1"/>
                    <a:pt x="18451" y="1"/>
                  </a:cubicBezTo>
                  <a:close/>
                </a:path>
              </a:pathLst>
            </a:custGeom>
            <a:solidFill>
              <a:srgbClr val="BEC6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9" name="Google Shape;325;p21">
              <a:extLst>
                <a:ext uri="{FF2B5EF4-FFF2-40B4-BE49-F238E27FC236}">
                  <a16:creationId xmlns:a16="http://schemas.microsoft.com/office/drawing/2014/main" id="{F32FA505-1A5D-7602-2864-6F1149E5A964}"/>
                </a:ext>
              </a:extLst>
            </p:cNvPr>
            <p:cNvSpPr/>
            <p:nvPr/>
          </p:nvSpPr>
          <p:spPr>
            <a:xfrm>
              <a:off x="2940596" y="2086500"/>
              <a:ext cx="713103" cy="269480"/>
            </a:xfrm>
            <a:custGeom>
              <a:avLst/>
              <a:gdLst/>
              <a:ahLst/>
              <a:cxnLst/>
              <a:rect l="l" t="t" r="r" b="b"/>
              <a:pathLst>
                <a:path w="23599" h="8918" extrusionOk="0">
                  <a:moveTo>
                    <a:pt x="15788" y="0"/>
                  </a:moveTo>
                  <a:lnTo>
                    <a:pt x="0" y="7823"/>
                  </a:lnTo>
                  <a:lnTo>
                    <a:pt x="8870" y="8894"/>
                  </a:lnTo>
                  <a:cubicBezTo>
                    <a:pt x="8984" y="8910"/>
                    <a:pt x="9099" y="8918"/>
                    <a:pt x="9213" y="8918"/>
                  </a:cubicBezTo>
                  <a:cubicBezTo>
                    <a:pt x="9625" y="8918"/>
                    <a:pt x="10034" y="8819"/>
                    <a:pt x="10406" y="8632"/>
                  </a:cubicBezTo>
                  <a:lnTo>
                    <a:pt x="22801" y="2489"/>
                  </a:lnTo>
                  <a:cubicBezTo>
                    <a:pt x="23598" y="2096"/>
                    <a:pt x="23396" y="917"/>
                    <a:pt x="22515" y="810"/>
                  </a:cubicBezTo>
                  <a:lnTo>
                    <a:pt x="15788" y="0"/>
                  </a:lnTo>
                  <a:close/>
                </a:path>
              </a:pathLst>
            </a:custGeom>
            <a:solidFill>
              <a:srgbClr val="BEC6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326;p21">
              <a:extLst>
                <a:ext uri="{FF2B5EF4-FFF2-40B4-BE49-F238E27FC236}">
                  <a16:creationId xmlns:a16="http://schemas.microsoft.com/office/drawing/2014/main" id="{BACD4A66-D25F-42E5-E2F0-3A0F4A547357}"/>
                </a:ext>
              </a:extLst>
            </p:cNvPr>
            <p:cNvSpPr/>
            <p:nvPr/>
          </p:nvSpPr>
          <p:spPr>
            <a:xfrm>
              <a:off x="1717586" y="1975382"/>
              <a:ext cx="1815467" cy="932391"/>
            </a:xfrm>
            <a:custGeom>
              <a:avLst/>
              <a:gdLst/>
              <a:ahLst/>
              <a:cxnLst/>
              <a:rect l="l" t="t" r="r" b="b"/>
              <a:pathLst>
                <a:path w="60080" h="30856" extrusionOk="0">
                  <a:moveTo>
                    <a:pt x="58702" y="1"/>
                  </a:moveTo>
                  <a:cubicBezTo>
                    <a:pt x="58520" y="1"/>
                    <a:pt x="58336" y="42"/>
                    <a:pt x="58162" y="129"/>
                  </a:cubicBezTo>
                  <a:lnTo>
                    <a:pt x="846" y="28561"/>
                  </a:lnTo>
                  <a:cubicBezTo>
                    <a:pt x="250" y="28859"/>
                    <a:pt x="0" y="29585"/>
                    <a:pt x="298" y="30180"/>
                  </a:cubicBezTo>
                  <a:cubicBezTo>
                    <a:pt x="509" y="30611"/>
                    <a:pt x="936" y="30856"/>
                    <a:pt x="1378" y="30856"/>
                  </a:cubicBezTo>
                  <a:cubicBezTo>
                    <a:pt x="1560" y="30856"/>
                    <a:pt x="1744" y="30814"/>
                    <a:pt x="1917" y="30728"/>
                  </a:cubicBezTo>
                  <a:lnTo>
                    <a:pt x="59234" y="2296"/>
                  </a:lnTo>
                  <a:cubicBezTo>
                    <a:pt x="59841" y="1998"/>
                    <a:pt x="60079" y="1272"/>
                    <a:pt x="59782" y="677"/>
                  </a:cubicBezTo>
                  <a:cubicBezTo>
                    <a:pt x="59571" y="246"/>
                    <a:pt x="59144" y="1"/>
                    <a:pt x="5870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327;p21">
              <a:extLst>
                <a:ext uri="{FF2B5EF4-FFF2-40B4-BE49-F238E27FC236}">
                  <a16:creationId xmlns:a16="http://schemas.microsoft.com/office/drawing/2014/main" id="{DA2A9369-2F73-B403-5179-8A4DC79567A0}"/>
                </a:ext>
              </a:extLst>
            </p:cNvPr>
            <p:cNvSpPr/>
            <p:nvPr/>
          </p:nvSpPr>
          <p:spPr>
            <a:xfrm>
              <a:off x="1717586" y="1975382"/>
              <a:ext cx="1815467" cy="932391"/>
            </a:xfrm>
            <a:custGeom>
              <a:avLst/>
              <a:gdLst/>
              <a:ahLst/>
              <a:cxnLst/>
              <a:rect l="l" t="t" r="r" b="b"/>
              <a:pathLst>
                <a:path w="60080" h="30856" extrusionOk="0">
                  <a:moveTo>
                    <a:pt x="58702" y="1"/>
                  </a:moveTo>
                  <a:cubicBezTo>
                    <a:pt x="58520" y="1"/>
                    <a:pt x="58336" y="42"/>
                    <a:pt x="58162" y="129"/>
                  </a:cubicBezTo>
                  <a:lnTo>
                    <a:pt x="846" y="28561"/>
                  </a:lnTo>
                  <a:cubicBezTo>
                    <a:pt x="250" y="28859"/>
                    <a:pt x="0" y="29585"/>
                    <a:pt x="298" y="30180"/>
                  </a:cubicBezTo>
                  <a:cubicBezTo>
                    <a:pt x="509" y="30611"/>
                    <a:pt x="936" y="30856"/>
                    <a:pt x="1378" y="30856"/>
                  </a:cubicBezTo>
                  <a:cubicBezTo>
                    <a:pt x="1560" y="30856"/>
                    <a:pt x="1744" y="30814"/>
                    <a:pt x="1917" y="30728"/>
                  </a:cubicBezTo>
                  <a:lnTo>
                    <a:pt x="59234" y="2296"/>
                  </a:lnTo>
                  <a:cubicBezTo>
                    <a:pt x="59841" y="1998"/>
                    <a:pt x="60079" y="1272"/>
                    <a:pt x="59782" y="677"/>
                  </a:cubicBezTo>
                  <a:cubicBezTo>
                    <a:pt x="59571" y="246"/>
                    <a:pt x="59144" y="1"/>
                    <a:pt x="58702" y="1"/>
                  </a:cubicBezTo>
                  <a:close/>
                </a:path>
              </a:pathLst>
            </a:custGeom>
            <a:solidFill>
              <a:srgbClr val="B2BB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52" name="Google Shape;328;p21">
            <a:extLst>
              <a:ext uri="{FF2B5EF4-FFF2-40B4-BE49-F238E27FC236}">
                <a16:creationId xmlns:a16="http://schemas.microsoft.com/office/drawing/2014/main" id="{1E9D8AC1-5917-A3AE-2E30-79285D7B6CA9}"/>
              </a:ext>
            </a:extLst>
          </p:cNvPr>
          <p:cNvGrpSpPr/>
          <p:nvPr/>
        </p:nvGrpSpPr>
        <p:grpSpPr>
          <a:xfrm>
            <a:off x="1863564" y="2681702"/>
            <a:ext cx="2065517" cy="387639"/>
            <a:chOff x="1722964" y="2681702"/>
            <a:chExt cx="2065517" cy="387639"/>
          </a:xfrm>
          <a:solidFill>
            <a:srgbClr val="2A362D"/>
          </a:solidFill>
        </p:grpSpPr>
        <p:sp>
          <p:nvSpPr>
            <p:cNvPr id="53" name="Google Shape;329;p21">
              <a:extLst>
                <a:ext uri="{FF2B5EF4-FFF2-40B4-BE49-F238E27FC236}">
                  <a16:creationId xmlns:a16="http://schemas.microsoft.com/office/drawing/2014/main" id="{44AB8F36-479E-BD36-E9A7-E401A12BCE4B}"/>
                </a:ext>
              </a:extLst>
            </p:cNvPr>
            <p:cNvSpPr/>
            <p:nvPr/>
          </p:nvSpPr>
          <p:spPr>
            <a:xfrm>
              <a:off x="3062778" y="2681702"/>
              <a:ext cx="725703" cy="161573"/>
            </a:xfrm>
            <a:custGeom>
              <a:avLst/>
              <a:gdLst/>
              <a:ahLst/>
              <a:cxnLst/>
              <a:rect l="l" t="t" r="r" b="b"/>
              <a:pathLst>
                <a:path w="24016" h="5347" extrusionOk="0">
                  <a:moveTo>
                    <a:pt x="8966" y="1"/>
                  </a:moveTo>
                  <a:cubicBezTo>
                    <a:pt x="8430" y="1"/>
                    <a:pt x="7907" y="155"/>
                    <a:pt x="7466" y="453"/>
                  </a:cubicBezTo>
                  <a:lnTo>
                    <a:pt x="1" y="5347"/>
                  </a:lnTo>
                  <a:lnTo>
                    <a:pt x="17610" y="5347"/>
                  </a:lnTo>
                  <a:lnTo>
                    <a:pt x="23289" y="1632"/>
                  </a:lnTo>
                  <a:cubicBezTo>
                    <a:pt x="24016" y="1144"/>
                    <a:pt x="23682" y="1"/>
                    <a:pt x="22801" y="1"/>
                  </a:cubicBezTo>
                  <a:close/>
                </a:path>
              </a:pathLst>
            </a:custGeom>
            <a:solidFill>
              <a:srgbClr val="BEC6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4" name="Google Shape;330;p21">
              <a:extLst>
                <a:ext uri="{FF2B5EF4-FFF2-40B4-BE49-F238E27FC236}">
                  <a16:creationId xmlns:a16="http://schemas.microsoft.com/office/drawing/2014/main" id="{76B04C24-E5D8-48E2-74F8-3720F57BA9E8}"/>
                </a:ext>
              </a:extLst>
            </p:cNvPr>
            <p:cNvSpPr/>
            <p:nvPr/>
          </p:nvSpPr>
          <p:spPr>
            <a:xfrm>
              <a:off x="3062778" y="2907768"/>
              <a:ext cx="725703" cy="161573"/>
            </a:xfrm>
            <a:custGeom>
              <a:avLst/>
              <a:gdLst/>
              <a:ahLst/>
              <a:cxnLst/>
              <a:rect l="l" t="t" r="r" b="b"/>
              <a:pathLst>
                <a:path w="24016" h="5347" extrusionOk="0">
                  <a:moveTo>
                    <a:pt x="1" y="0"/>
                  </a:moveTo>
                  <a:lnTo>
                    <a:pt x="7466" y="4894"/>
                  </a:lnTo>
                  <a:cubicBezTo>
                    <a:pt x="7907" y="5192"/>
                    <a:pt x="8430" y="5346"/>
                    <a:pt x="8966" y="5346"/>
                  </a:cubicBezTo>
                  <a:lnTo>
                    <a:pt x="22801" y="5346"/>
                  </a:lnTo>
                  <a:cubicBezTo>
                    <a:pt x="23682" y="5346"/>
                    <a:pt x="24016" y="4203"/>
                    <a:pt x="23289" y="3715"/>
                  </a:cubicBezTo>
                  <a:lnTo>
                    <a:pt x="17610" y="0"/>
                  </a:lnTo>
                  <a:close/>
                </a:path>
              </a:pathLst>
            </a:custGeom>
            <a:solidFill>
              <a:srgbClr val="BEC6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5" name="Google Shape;331;p21">
              <a:extLst>
                <a:ext uri="{FF2B5EF4-FFF2-40B4-BE49-F238E27FC236}">
                  <a16:creationId xmlns:a16="http://schemas.microsoft.com/office/drawing/2014/main" id="{110D45EC-FD37-B151-58C2-E7800F4258AC}"/>
                </a:ext>
              </a:extLst>
            </p:cNvPr>
            <p:cNvSpPr/>
            <p:nvPr/>
          </p:nvSpPr>
          <p:spPr>
            <a:xfrm>
              <a:off x="1722964" y="2839845"/>
              <a:ext cx="2006533" cy="73429"/>
            </a:xfrm>
            <a:custGeom>
              <a:avLst/>
              <a:gdLst/>
              <a:ahLst/>
              <a:cxnLst/>
              <a:rect l="l" t="t" r="r" b="b"/>
              <a:pathLst>
                <a:path w="66403" h="2430" extrusionOk="0">
                  <a:moveTo>
                    <a:pt x="1204" y="1"/>
                  </a:moveTo>
                  <a:cubicBezTo>
                    <a:pt x="537" y="1"/>
                    <a:pt x="1" y="548"/>
                    <a:pt x="1" y="1215"/>
                  </a:cubicBezTo>
                  <a:cubicBezTo>
                    <a:pt x="1" y="1882"/>
                    <a:pt x="537" y="2429"/>
                    <a:pt x="1204" y="2429"/>
                  </a:cubicBezTo>
                  <a:lnTo>
                    <a:pt x="65200" y="2429"/>
                  </a:lnTo>
                  <a:cubicBezTo>
                    <a:pt x="65866" y="2429"/>
                    <a:pt x="66402" y="1882"/>
                    <a:pt x="66402" y="1215"/>
                  </a:cubicBezTo>
                  <a:cubicBezTo>
                    <a:pt x="66402" y="548"/>
                    <a:pt x="65866" y="1"/>
                    <a:pt x="6520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332;p21">
              <a:extLst>
                <a:ext uri="{FF2B5EF4-FFF2-40B4-BE49-F238E27FC236}">
                  <a16:creationId xmlns:a16="http://schemas.microsoft.com/office/drawing/2014/main" id="{03CC7E65-3B20-0DC7-44F7-566BEA3EB33A}"/>
                </a:ext>
              </a:extLst>
            </p:cNvPr>
            <p:cNvSpPr/>
            <p:nvPr/>
          </p:nvSpPr>
          <p:spPr>
            <a:xfrm>
              <a:off x="1722964" y="2839845"/>
              <a:ext cx="2006533" cy="73429"/>
            </a:xfrm>
            <a:custGeom>
              <a:avLst/>
              <a:gdLst/>
              <a:ahLst/>
              <a:cxnLst/>
              <a:rect l="l" t="t" r="r" b="b"/>
              <a:pathLst>
                <a:path w="66403" h="2430" extrusionOk="0">
                  <a:moveTo>
                    <a:pt x="1204" y="1"/>
                  </a:moveTo>
                  <a:cubicBezTo>
                    <a:pt x="537" y="1"/>
                    <a:pt x="1" y="548"/>
                    <a:pt x="1" y="1215"/>
                  </a:cubicBezTo>
                  <a:cubicBezTo>
                    <a:pt x="1" y="1882"/>
                    <a:pt x="537" y="2429"/>
                    <a:pt x="1204" y="2429"/>
                  </a:cubicBezTo>
                  <a:lnTo>
                    <a:pt x="65200" y="2429"/>
                  </a:lnTo>
                  <a:cubicBezTo>
                    <a:pt x="65866" y="2429"/>
                    <a:pt x="66402" y="1882"/>
                    <a:pt x="66402" y="1215"/>
                  </a:cubicBezTo>
                  <a:cubicBezTo>
                    <a:pt x="66402" y="548"/>
                    <a:pt x="65866" y="1"/>
                    <a:pt x="65200" y="1"/>
                  </a:cubicBezTo>
                  <a:close/>
                </a:path>
              </a:pathLst>
            </a:custGeom>
            <a:solidFill>
              <a:srgbClr val="B2BB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</p:spTree>
    <p:extLst>
      <p:ext uri="{BB962C8B-B14F-4D97-AF65-F5344CB8AC3E}">
        <p14:creationId xmlns:p14="http://schemas.microsoft.com/office/powerpoint/2010/main" val="18477080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DFFFC4-6FDB-E7DD-1570-4EF7B4DF0D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236;p33">
            <a:extLst>
              <a:ext uri="{FF2B5EF4-FFF2-40B4-BE49-F238E27FC236}">
                <a16:creationId xmlns:a16="http://schemas.microsoft.com/office/drawing/2014/main" id="{E3FE6BE7-FE7B-76B0-EC7B-7EB8EAB57500}"/>
              </a:ext>
            </a:extLst>
          </p:cNvPr>
          <p:cNvSpPr txBox="1">
            <a:spLocks/>
          </p:cNvSpPr>
          <p:nvPr/>
        </p:nvSpPr>
        <p:spPr>
          <a:xfrm>
            <a:off x="3945785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/>
            <a:r>
              <a:rPr lang="it-IT" sz="1050" i="1" dirty="0"/>
              <a:t>Lorenza Patrone</a:t>
            </a:r>
          </a:p>
          <a:p>
            <a:pPr marL="0" indent="0"/>
            <a:endParaRPr lang="it-IT" dirty="0"/>
          </a:p>
        </p:txBody>
      </p:sp>
      <p:sp>
        <p:nvSpPr>
          <p:cNvPr id="6" name="Google Shape;236;p33">
            <a:extLst>
              <a:ext uri="{FF2B5EF4-FFF2-40B4-BE49-F238E27FC236}">
                <a16:creationId xmlns:a16="http://schemas.microsoft.com/office/drawing/2014/main" id="{3FB22B0E-A189-C964-A784-071E8D2B3DDC}"/>
              </a:ext>
            </a:extLst>
          </p:cNvPr>
          <p:cNvSpPr txBox="1">
            <a:spLocks/>
          </p:cNvSpPr>
          <p:nvPr/>
        </p:nvSpPr>
        <p:spPr>
          <a:xfrm>
            <a:off x="292052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l"/>
            <a:r>
              <a:rPr lang="it-IT" sz="1050" i="1" dirty="0"/>
              <a:t>2 Dicembre 2024</a:t>
            </a:r>
          </a:p>
          <a:p>
            <a:pPr marL="0" indent="0"/>
            <a:endParaRPr lang="it-IT" dirty="0"/>
          </a:p>
        </p:txBody>
      </p:sp>
      <p:sp>
        <p:nvSpPr>
          <p:cNvPr id="9" name="Google Shape;236;p33">
            <a:extLst>
              <a:ext uri="{FF2B5EF4-FFF2-40B4-BE49-F238E27FC236}">
                <a16:creationId xmlns:a16="http://schemas.microsoft.com/office/drawing/2014/main" id="{35789836-41BA-7B10-E6DC-638B63901163}"/>
              </a:ext>
            </a:extLst>
          </p:cNvPr>
          <p:cNvSpPr txBox="1">
            <a:spLocks/>
          </p:cNvSpPr>
          <p:nvPr/>
        </p:nvSpPr>
        <p:spPr>
          <a:xfrm>
            <a:off x="3789661" y="175508"/>
            <a:ext cx="1564678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/>
            <a:r>
              <a:rPr lang="it-IT" sz="1050" i="1" dirty="0"/>
              <a:t>Politecnico di Torino</a:t>
            </a:r>
          </a:p>
          <a:p>
            <a:pPr marL="0" indent="0"/>
            <a:endParaRPr lang="it-IT" dirty="0"/>
          </a:p>
        </p:txBody>
      </p:sp>
      <p:sp>
        <p:nvSpPr>
          <p:cNvPr id="10" name="Google Shape;236;p33">
            <a:extLst>
              <a:ext uri="{FF2B5EF4-FFF2-40B4-BE49-F238E27FC236}">
                <a16:creationId xmlns:a16="http://schemas.microsoft.com/office/drawing/2014/main" id="{7496A4B2-D765-8E22-2CBF-54FEE84C0001}"/>
              </a:ext>
            </a:extLst>
          </p:cNvPr>
          <p:cNvSpPr txBox="1">
            <a:spLocks/>
          </p:cNvSpPr>
          <p:nvPr/>
        </p:nvSpPr>
        <p:spPr>
          <a:xfrm>
            <a:off x="5789146" y="174553"/>
            <a:ext cx="3112741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r"/>
            <a:r>
              <a:rPr lang="it-IT" sz="1050" i="1" dirty="0"/>
              <a:t>Corso di Laurea Magistrale in Ingegneria Edile</a:t>
            </a:r>
          </a:p>
          <a:p>
            <a:pPr marL="0" indent="0"/>
            <a:endParaRPr lang="it-IT" dirty="0"/>
          </a:p>
        </p:txBody>
      </p:sp>
      <p:sp>
        <p:nvSpPr>
          <p:cNvPr id="11" name="Google Shape;236;p33">
            <a:extLst>
              <a:ext uri="{FF2B5EF4-FFF2-40B4-BE49-F238E27FC236}">
                <a16:creationId xmlns:a16="http://schemas.microsoft.com/office/drawing/2014/main" id="{2D6560E3-9047-DC36-895B-A0F3BA49F714}"/>
              </a:ext>
            </a:extLst>
          </p:cNvPr>
          <p:cNvSpPr txBox="1">
            <a:spLocks/>
          </p:cNvSpPr>
          <p:nvPr/>
        </p:nvSpPr>
        <p:spPr>
          <a:xfrm>
            <a:off x="7649457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r"/>
            <a:r>
              <a:rPr lang="it-IT" sz="1050" i="1" dirty="0"/>
              <a:t>25</a:t>
            </a:r>
          </a:p>
          <a:p>
            <a:pPr marL="0" indent="0"/>
            <a:endParaRPr lang="it-IT" dirty="0"/>
          </a:p>
        </p:txBody>
      </p:sp>
      <p:sp>
        <p:nvSpPr>
          <p:cNvPr id="2" name="Google Shape;288;p38">
            <a:extLst>
              <a:ext uri="{FF2B5EF4-FFF2-40B4-BE49-F238E27FC236}">
                <a16:creationId xmlns:a16="http://schemas.microsoft.com/office/drawing/2014/main" id="{51DD2F88-794E-DAB3-BC6B-825A8210F6D8}"/>
              </a:ext>
            </a:extLst>
          </p:cNvPr>
          <p:cNvSpPr txBox="1">
            <a:spLocks/>
          </p:cNvSpPr>
          <p:nvPr/>
        </p:nvSpPr>
        <p:spPr>
          <a:xfrm>
            <a:off x="336273" y="3091428"/>
            <a:ext cx="7505400" cy="7508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 b="0" i="0" u="none" strike="noStrike" cap="none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 b="0" i="0" u="none" strike="noStrike" cap="none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 b="0" i="0" u="none" strike="noStrike" cap="none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 b="0" i="0" u="none" strike="noStrike" cap="none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 b="0" i="0" u="none" strike="noStrike" cap="none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 b="0" i="0" u="none" strike="noStrike" cap="none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 b="0" i="0" u="none" strike="noStrike" cap="none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 b="0" i="0" u="none" strike="noStrike" cap="none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 b="0" i="0" u="none" strike="noStrike" cap="none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9pPr>
          </a:lstStyle>
          <a:p>
            <a:r>
              <a:rPr lang="it-IT" dirty="0"/>
              <a:t>Integrazione delle Notifiche Preliminari</a:t>
            </a:r>
          </a:p>
        </p:txBody>
      </p:sp>
      <p:sp>
        <p:nvSpPr>
          <p:cNvPr id="4" name="Google Shape;290;p38">
            <a:extLst>
              <a:ext uri="{FF2B5EF4-FFF2-40B4-BE49-F238E27FC236}">
                <a16:creationId xmlns:a16="http://schemas.microsoft.com/office/drawing/2014/main" id="{679BA768-B75D-F566-5FB0-7E60B08E266E}"/>
              </a:ext>
            </a:extLst>
          </p:cNvPr>
          <p:cNvSpPr txBox="1">
            <a:spLocks/>
          </p:cNvSpPr>
          <p:nvPr/>
        </p:nvSpPr>
        <p:spPr>
          <a:xfrm>
            <a:off x="403767" y="2286172"/>
            <a:ext cx="1029000" cy="95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 b="0" i="0" u="none" strike="noStrike" cap="none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 b="0" i="0" u="none" strike="noStrike" cap="none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 b="0" i="0" u="none" strike="noStrike" cap="none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 b="0" i="0" u="none" strike="noStrike" cap="none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 b="0" i="0" u="none" strike="noStrike" cap="none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 b="0" i="0" u="none" strike="noStrike" cap="none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 b="0" i="0" u="none" strike="noStrike" cap="none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 b="0" i="0" u="none" strike="noStrike" cap="none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 b="0" i="0" u="none" strike="noStrike" cap="none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9pPr>
          </a:lstStyle>
          <a:p>
            <a:pPr algn="ctr"/>
            <a:r>
              <a:rPr lang="en" dirty="0"/>
              <a:t>05</a:t>
            </a:r>
          </a:p>
        </p:txBody>
      </p:sp>
    </p:spTree>
    <p:extLst>
      <p:ext uri="{BB962C8B-B14F-4D97-AF65-F5344CB8AC3E}">
        <p14:creationId xmlns:p14="http://schemas.microsoft.com/office/powerpoint/2010/main" val="16835527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D7BAC0-168A-309B-3D81-3E6465EC10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236;p33">
            <a:extLst>
              <a:ext uri="{FF2B5EF4-FFF2-40B4-BE49-F238E27FC236}">
                <a16:creationId xmlns:a16="http://schemas.microsoft.com/office/drawing/2014/main" id="{63DCD5AD-4CCE-D0A9-E688-53821698EE52}"/>
              </a:ext>
            </a:extLst>
          </p:cNvPr>
          <p:cNvSpPr txBox="1">
            <a:spLocks/>
          </p:cNvSpPr>
          <p:nvPr/>
        </p:nvSpPr>
        <p:spPr>
          <a:xfrm>
            <a:off x="3945785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/>
            <a:r>
              <a:rPr lang="it-IT" sz="1050" i="1" dirty="0"/>
              <a:t>Lorenza Patrone</a:t>
            </a:r>
          </a:p>
          <a:p>
            <a:pPr marL="0" indent="0"/>
            <a:endParaRPr lang="it-IT" dirty="0"/>
          </a:p>
        </p:txBody>
      </p:sp>
      <p:sp>
        <p:nvSpPr>
          <p:cNvPr id="6" name="Google Shape;236;p33">
            <a:extLst>
              <a:ext uri="{FF2B5EF4-FFF2-40B4-BE49-F238E27FC236}">
                <a16:creationId xmlns:a16="http://schemas.microsoft.com/office/drawing/2014/main" id="{1AE5C611-C601-2DC4-0AE7-7A6B0F6AC2A2}"/>
              </a:ext>
            </a:extLst>
          </p:cNvPr>
          <p:cNvSpPr txBox="1">
            <a:spLocks/>
          </p:cNvSpPr>
          <p:nvPr/>
        </p:nvSpPr>
        <p:spPr>
          <a:xfrm>
            <a:off x="292052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l"/>
            <a:r>
              <a:rPr lang="it-IT" sz="1050" i="1" dirty="0"/>
              <a:t>2 Dicembre 2024</a:t>
            </a:r>
          </a:p>
          <a:p>
            <a:pPr marL="0" indent="0"/>
            <a:endParaRPr lang="it-IT" dirty="0"/>
          </a:p>
        </p:txBody>
      </p:sp>
      <p:sp>
        <p:nvSpPr>
          <p:cNvPr id="9" name="Google Shape;236;p33">
            <a:extLst>
              <a:ext uri="{FF2B5EF4-FFF2-40B4-BE49-F238E27FC236}">
                <a16:creationId xmlns:a16="http://schemas.microsoft.com/office/drawing/2014/main" id="{B82F94CA-0A30-5711-87F3-07E6634782C0}"/>
              </a:ext>
            </a:extLst>
          </p:cNvPr>
          <p:cNvSpPr txBox="1">
            <a:spLocks/>
          </p:cNvSpPr>
          <p:nvPr/>
        </p:nvSpPr>
        <p:spPr>
          <a:xfrm>
            <a:off x="3789661" y="175508"/>
            <a:ext cx="1564678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/>
            <a:r>
              <a:rPr lang="it-IT" sz="1050" i="1" dirty="0"/>
              <a:t>Politecnico di Torino</a:t>
            </a:r>
          </a:p>
          <a:p>
            <a:pPr marL="0" indent="0"/>
            <a:endParaRPr lang="it-IT" dirty="0"/>
          </a:p>
        </p:txBody>
      </p:sp>
      <p:sp>
        <p:nvSpPr>
          <p:cNvPr id="10" name="Google Shape;236;p33">
            <a:extLst>
              <a:ext uri="{FF2B5EF4-FFF2-40B4-BE49-F238E27FC236}">
                <a16:creationId xmlns:a16="http://schemas.microsoft.com/office/drawing/2014/main" id="{A8A20E86-B77F-D9C0-5FD4-D27078D7456D}"/>
              </a:ext>
            </a:extLst>
          </p:cNvPr>
          <p:cNvSpPr txBox="1">
            <a:spLocks/>
          </p:cNvSpPr>
          <p:nvPr/>
        </p:nvSpPr>
        <p:spPr>
          <a:xfrm>
            <a:off x="5789146" y="174553"/>
            <a:ext cx="3112741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r"/>
            <a:r>
              <a:rPr lang="it-IT" sz="1050" i="1" dirty="0"/>
              <a:t>Corso di Laurea Magistrale in Ingegneria Edile</a:t>
            </a:r>
          </a:p>
          <a:p>
            <a:pPr marL="0" indent="0"/>
            <a:endParaRPr lang="it-IT" dirty="0"/>
          </a:p>
        </p:txBody>
      </p:sp>
      <p:sp>
        <p:nvSpPr>
          <p:cNvPr id="11" name="Google Shape;236;p33">
            <a:extLst>
              <a:ext uri="{FF2B5EF4-FFF2-40B4-BE49-F238E27FC236}">
                <a16:creationId xmlns:a16="http://schemas.microsoft.com/office/drawing/2014/main" id="{68A629C8-AAAB-8F7D-3551-09532AFF3F30}"/>
              </a:ext>
            </a:extLst>
          </p:cNvPr>
          <p:cNvSpPr txBox="1">
            <a:spLocks/>
          </p:cNvSpPr>
          <p:nvPr/>
        </p:nvSpPr>
        <p:spPr>
          <a:xfrm>
            <a:off x="7649457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r"/>
            <a:r>
              <a:rPr lang="it-IT" sz="1050" i="1" dirty="0"/>
              <a:t>26</a:t>
            </a:r>
          </a:p>
          <a:p>
            <a:pPr marL="0" indent="0"/>
            <a:endParaRPr lang="it-IT" dirty="0"/>
          </a:p>
        </p:txBody>
      </p:sp>
      <p:sp>
        <p:nvSpPr>
          <p:cNvPr id="3" name="Google Shape;261;p35">
            <a:extLst>
              <a:ext uri="{FF2B5EF4-FFF2-40B4-BE49-F238E27FC236}">
                <a16:creationId xmlns:a16="http://schemas.microsoft.com/office/drawing/2014/main" id="{F3BE0A84-6502-2BD9-2E3A-923AAD472D11}"/>
              </a:ext>
            </a:extLst>
          </p:cNvPr>
          <p:cNvSpPr txBox="1">
            <a:spLocks/>
          </p:cNvSpPr>
          <p:nvPr/>
        </p:nvSpPr>
        <p:spPr>
          <a:xfrm>
            <a:off x="720000" y="692006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it-IT" sz="3500" dirty="0">
                <a:solidFill>
                  <a:schemeClr val="dk1"/>
                </a:solidFill>
                <a:latin typeface="Albert Sans SemiBold"/>
                <a:sym typeface="Albert Sans SemiBold"/>
              </a:rPr>
              <a:t>Punteggi aggiuntivi</a:t>
            </a:r>
          </a:p>
        </p:txBody>
      </p:sp>
      <p:graphicFrame>
        <p:nvGraphicFramePr>
          <p:cNvPr id="7" name="Google Shape;568;p52">
            <a:extLst>
              <a:ext uri="{FF2B5EF4-FFF2-40B4-BE49-F238E27FC236}">
                <a16:creationId xmlns:a16="http://schemas.microsoft.com/office/drawing/2014/main" id="{A8F6ED27-CD9A-39E1-DC89-F352717EC15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16044782"/>
              </p:ext>
            </p:extLst>
          </p:nvPr>
        </p:nvGraphicFramePr>
        <p:xfrm>
          <a:off x="494344" y="2239703"/>
          <a:ext cx="2459665" cy="442937"/>
        </p:xfrm>
        <a:graphic>
          <a:graphicData uri="http://schemas.openxmlformats.org/drawingml/2006/table">
            <a:tbl>
              <a:tblPr>
                <a:noFill/>
                <a:tableStyleId>{DD0DBDA5-55D5-43B1-8255-E06EEEFC2019}</a:tableStyleId>
              </a:tblPr>
              <a:tblGrid>
                <a:gridCol w="20508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88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69932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000" b="0" dirty="0">
                          <a:solidFill>
                            <a:schemeClr val="dk1"/>
                          </a:solidFill>
                          <a:latin typeface="Albert Sans Medium"/>
                          <a:ea typeface="Albert Sans Medium"/>
                          <a:cs typeface="Albert Sans Medium"/>
                          <a:sym typeface="Albert Sans Medium"/>
                        </a:rPr>
                        <a:t>Età dei lavoratori</a:t>
                      </a:r>
                      <a:endParaRPr sz="1000" b="0" dirty="0">
                        <a:solidFill>
                          <a:schemeClr val="dk1"/>
                        </a:solidFill>
                        <a:latin typeface="Albert Sans Medium"/>
                        <a:ea typeface="Albert Sans Medium"/>
                        <a:cs typeface="Albert Sans Medium"/>
                        <a:sym typeface="Albert Sans Medium"/>
                      </a:endParaRPr>
                    </a:p>
                  </a:txBody>
                  <a:tcPr marL="57556" marR="57556" marT="43171" marB="43171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2BBDA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 Medium"/>
                        <a:cs typeface="Albert Sans Medium"/>
                        <a:sym typeface="Albert Sans Medium"/>
                      </a:endParaRPr>
                    </a:p>
                  </a:txBody>
                  <a:tcPr marL="57556" marR="57556" marT="43171" marB="43171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2BB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300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≥30% di lavoratori over 50</a:t>
                      </a:r>
                      <a:endParaRPr sz="8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0,25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2" name="Google Shape;568;p52">
            <a:extLst>
              <a:ext uri="{FF2B5EF4-FFF2-40B4-BE49-F238E27FC236}">
                <a16:creationId xmlns:a16="http://schemas.microsoft.com/office/drawing/2014/main" id="{1FFA0832-44C2-5A68-2972-A9723FCAC2C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62304757"/>
              </p:ext>
            </p:extLst>
          </p:nvPr>
        </p:nvGraphicFramePr>
        <p:xfrm>
          <a:off x="3342167" y="2241928"/>
          <a:ext cx="2459665" cy="788947"/>
        </p:xfrm>
        <a:graphic>
          <a:graphicData uri="http://schemas.openxmlformats.org/drawingml/2006/table">
            <a:tbl>
              <a:tblPr>
                <a:noFill/>
                <a:tableStyleId>{DD0DBDA5-55D5-43B1-8255-E06EEEFC2019}</a:tableStyleId>
              </a:tblPr>
              <a:tblGrid>
                <a:gridCol w="20508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88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69932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000" b="0" dirty="0">
                          <a:solidFill>
                            <a:schemeClr val="dk1"/>
                          </a:solidFill>
                          <a:latin typeface="Albert Sans Medium"/>
                          <a:ea typeface="Albert Sans Medium"/>
                          <a:cs typeface="Albert Sans Medium"/>
                          <a:sym typeface="Albert Sans Medium"/>
                        </a:rPr>
                        <a:t>Luogo di nascita dei lavoratori</a:t>
                      </a:r>
                      <a:endParaRPr sz="1000" b="0" dirty="0">
                        <a:solidFill>
                          <a:schemeClr val="dk1"/>
                        </a:solidFill>
                        <a:latin typeface="Albert Sans Medium"/>
                        <a:ea typeface="Albert Sans Medium"/>
                        <a:cs typeface="Albert Sans Medium"/>
                        <a:sym typeface="Albert Sans Medium"/>
                      </a:endParaRPr>
                    </a:p>
                  </a:txBody>
                  <a:tcPr marL="57556" marR="57556" marT="43171" marB="43171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2BBDA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 Medium"/>
                        <a:cs typeface="Albert Sans Medium"/>
                        <a:sym typeface="Albert Sans Medium"/>
                      </a:endParaRPr>
                    </a:p>
                  </a:txBody>
                  <a:tcPr marL="57556" marR="57556" marT="43171" marB="43171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2BB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300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&lt;15% di lavoratori stranieri</a:t>
                      </a:r>
                      <a:endParaRPr sz="8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-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300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15%≤ lavoratori stranieri &lt;30%</a:t>
                      </a:r>
                      <a:endParaRPr sz="8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0,10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9459659"/>
                  </a:ext>
                </a:extLst>
              </a:tr>
              <a:tr h="17300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≥30% di lavoratori stranieri</a:t>
                      </a:r>
                      <a:endParaRPr sz="8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0,25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5057437"/>
                  </a:ext>
                </a:extLst>
              </a:tr>
            </a:tbl>
          </a:graphicData>
        </a:graphic>
      </p:graphicFrame>
      <p:graphicFrame>
        <p:nvGraphicFramePr>
          <p:cNvPr id="13" name="Google Shape;568;p52">
            <a:extLst>
              <a:ext uri="{FF2B5EF4-FFF2-40B4-BE49-F238E27FC236}">
                <a16:creationId xmlns:a16="http://schemas.microsoft.com/office/drawing/2014/main" id="{83FC6599-D355-459C-FBE8-D6D59A4F553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12219994"/>
              </p:ext>
            </p:extLst>
          </p:nvPr>
        </p:nvGraphicFramePr>
        <p:xfrm>
          <a:off x="6189991" y="2234972"/>
          <a:ext cx="2459665" cy="513772"/>
        </p:xfrm>
        <a:graphic>
          <a:graphicData uri="http://schemas.openxmlformats.org/drawingml/2006/table">
            <a:tbl>
              <a:tblPr>
                <a:noFill/>
                <a:tableStyleId>{DD0DBDA5-55D5-43B1-8255-E06EEEFC2019}</a:tableStyleId>
              </a:tblPr>
              <a:tblGrid>
                <a:gridCol w="20508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88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69932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000" b="0" dirty="0">
                          <a:solidFill>
                            <a:schemeClr val="dk1"/>
                          </a:solidFill>
                          <a:latin typeface="Albert Sans Medium"/>
                          <a:ea typeface="Albert Sans Medium"/>
                          <a:cs typeface="Albert Sans Medium"/>
                          <a:sym typeface="Albert Sans Medium"/>
                        </a:rPr>
                        <a:t>Caduta dall’alto</a:t>
                      </a:r>
                      <a:endParaRPr sz="1000" b="0" dirty="0">
                        <a:solidFill>
                          <a:schemeClr val="dk1"/>
                        </a:solidFill>
                        <a:latin typeface="Albert Sans Medium"/>
                        <a:ea typeface="Albert Sans Medium"/>
                        <a:cs typeface="Albert Sans Medium"/>
                        <a:sym typeface="Albert Sans Medium"/>
                      </a:endParaRPr>
                    </a:p>
                  </a:txBody>
                  <a:tcPr marL="57556" marR="57556" marT="43171" marB="43171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2BBDA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 Medium"/>
                        <a:cs typeface="Albert Sans Medium"/>
                        <a:sym typeface="Albert Sans Medium"/>
                      </a:endParaRPr>
                    </a:p>
                  </a:txBody>
                  <a:tcPr marL="57556" marR="57556" marT="43171" marB="43171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2BB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300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≥50% di lavoratori svolgono attività ad una </a:t>
                      </a: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quota compresa tra 1 e 2 metri</a:t>
                      </a:r>
                      <a:endParaRPr sz="8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0,25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8" name="CasellaDiTesto 7">
            <a:extLst>
              <a:ext uri="{FF2B5EF4-FFF2-40B4-BE49-F238E27FC236}">
                <a16:creationId xmlns:a16="http://schemas.microsoft.com/office/drawing/2014/main" id="{784AE0BF-F484-3324-9DC1-3CA300863010}"/>
              </a:ext>
            </a:extLst>
          </p:cNvPr>
          <p:cNvSpPr txBox="1"/>
          <p:nvPr/>
        </p:nvSpPr>
        <p:spPr>
          <a:xfrm>
            <a:off x="3342166" y="3042042"/>
            <a:ext cx="24596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800" i="1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Punteggio aggiuntivo relativo al parametro </a:t>
            </a:r>
          </a:p>
          <a:p>
            <a:pPr algn="ctr"/>
            <a:r>
              <a:rPr lang="it-IT" sz="800" i="1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“luogo di nascita dei lavoratori”</a:t>
            </a: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4FF6CDB1-AB61-A89A-6538-ACA3FDB8A02C}"/>
              </a:ext>
            </a:extLst>
          </p:cNvPr>
          <p:cNvSpPr txBox="1"/>
          <p:nvPr/>
        </p:nvSpPr>
        <p:spPr>
          <a:xfrm>
            <a:off x="6189989" y="2751532"/>
            <a:ext cx="24596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800" i="1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Punteggio aggiuntivo relativo al parametro </a:t>
            </a:r>
          </a:p>
          <a:p>
            <a:pPr algn="ctr"/>
            <a:r>
              <a:rPr lang="it-IT" sz="800" i="1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“caduta dall’alto”</a:t>
            </a: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5BEABE39-7698-C30F-B6AA-B5BF40B82AA6}"/>
              </a:ext>
            </a:extLst>
          </p:cNvPr>
          <p:cNvSpPr txBox="1"/>
          <p:nvPr/>
        </p:nvSpPr>
        <p:spPr>
          <a:xfrm>
            <a:off x="494343" y="2692321"/>
            <a:ext cx="24596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800" i="1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Punteggio aggiuntivo relativo al parametro </a:t>
            </a:r>
          </a:p>
          <a:p>
            <a:pPr algn="ctr"/>
            <a:r>
              <a:rPr lang="it-IT" sz="800" i="1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“età dei lavoratori”</a:t>
            </a:r>
          </a:p>
        </p:txBody>
      </p:sp>
    </p:spTree>
    <p:extLst>
      <p:ext uri="{BB962C8B-B14F-4D97-AF65-F5344CB8AC3E}">
        <p14:creationId xmlns:p14="http://schemas.microsoft.com/office/powerpoint/2010/main" val="19697158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5" grpId="0"/>
      <p:bldP spid="1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A2C613-60E3-5393-10AA-D9D04F9505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ttangolo 17">
            <a:extLst>
              <a:ext uri="{FF2B5EF4-FFF2-40B4-BE49-F238E27FC236}">
                <a16:creationId xmlns:a16="http://schemas.microsoft.com/office/drawing/2014/main" id="{C127741F-52FE-E294-08FC-9A7C41B5496C}"/>
              </a:ext>
            </a:extLst>
          </p:cNvPr>
          <p:cNvSpPr/>
          <p:nvPr/>
        </p:nvSpPr>
        <p:spPr>
          <a:xfrm>
            <a:off x="6332480" y="3142346"/>
            <a:ext cx="594000" cy="593400"/>
          </a:xfrm>
          <a:prstGeom prst="rect">
            <a:avLst/>
          </a:prstGeom>
          <a:solidFill>
            <a:srgbClr val="B2BBD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Rettangolo 1">
            <a:extLst>
              <a:ext uri="{FF2B5EF4-FFF2-40B4-BE49-F238E27FC236}">
                <a16:creationId xmlns:a16="http://schemas.microsoft.com/office/drawing/2014/main" id="{82DE0970-AB48-DB1A-1A8F-65F2ADC66EB2}"/>
              </a:ext>
            </a:extLst>
          </p:cNvPr>
          <p:cNvSpPr/>
          <p:nvPr/>
        </p:nvSpPr>
        <p:spPr>
          <a:xfrm>
            <a:off x="3452003" y="3142346"/>
            <a:ext cx="594000" cy="593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0A55D3F9-1994-D4CA-19FA-720848F7B929}"/>
              </a:ext>
            </a:extLst>
          </p:cNvPr>
          <p:cNvSpPr/>
          <p:nvPr/>
        </p:nvSpPr>
        <p:spPr>
          <a:xfrm>
            <a:off x="567274" y="3142346"/>
            <a:ext cx="594000" cy="593400"/>
          </a:xfrm>
          <a:prstGeom prst="rect">
            <a:avLst/>
          </a:prstGeom>
          <a:solidFill>
            <a:srgbClr val="B2BBD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B516A669-AC46-D488-95EA-5D9A0A918519}"/>
              </a:ext>
            </a:extLst>
          </p:cNvPr>
          <p:cNvSpPr/>
          <p:nvPr/>
        </p:nvSpPr>
        <p:spPr>
          <a:xfrm>
            <a:off x="6335781" y="1846067"/>
            <a:ext cx="594000" cy="593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7940B6E8-328E-B7FB-D097-2C1ADDB2F16F}"/>
              </a:ext>
            </a:extLst>
          </p:cNvPr>
          <p:cNvSpPr/>
          <p:nvPr/>
        </p:nvSpPr>
        <p:spPr>
          <a:xfrm>
            <a:off x="3452004" y="1854601"/>
            <a:ext cx="594000" cy="593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id="{4C2FF81A-CFC1-78C5-F25D-69AEBA7BDE40}"/>
              </a:ext>
            </a:extLst>
          </p:cNvPr>
          <p:cNvSpPr/>
          <p:nvPr/>
        </p:nvSpPr>
        <p:spPr>
          <a:xfrm>
            <a:off x="567275" y="1846067"/>
            <a:ext cx="594000" cy="593400"/>
          </a:xfrm>
          <a:prstGeom prst="rect">
            <a:avLst/>
          </a:prstGeom>
          <a:solidFill>
            <a:srgbClr val="B2BBD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Google Shape;236;p33">
            <a:extLst>
              <a:ext uri="{FF2B5EF4-FFF2-40B4-BE49-F238E27FC236}">
                <a16:creationId xmlns:a16="http://schemas.microsoft.com/office/drawing/2014/main" id="{477EC2ED-59EC-1D3A-A787-922B612F8D6E}"/>
              </a:ext>
            </a:extLst>
          </p:cNvPr>
          <p:cNvSpPr txBox="1">
            <a:spLocks/>
          </p:cNvSpPr>
          <p:nvPr/>
        </p:nvSpPr>
        <p:spPr>
          <a:xfrm>
            <a:off x="3945785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/>
            <a:r>
              <a:rPr lang="it-IT" sz="1050" i="1" dirty="0"/>
              <a:t>Lorenza Patrone</a:t>
            </a:r>
          </a:p>
          <a:p>
            <a:pPr marL="0" indent="0"/>
            <a:endParaRPr lang="it-IT" dirty="0"/>
          </a:p>
        </p:txBody>
      </p:sp>
      <p:sp>
        <p:nvSpPr>
          <p:cNvPr id="6" name="Google Shape;236;p33">
            <a:extLst>
              <a:ext uri="{FF2B5EF4-FFF2-40B4-BE49-F238E27FC236}">
                <a16:creationId xmlns:a16="http://schemas.microsoft.com/office/drawing/2014/main" id="{D59E7E11-5003-F998-EFB6-6DA7D7052836}"/>
              </a:ext>
            </a:extLst>
          </p:cNvPr>
          <p:cNvSpPr txBox="1">
            <a:spLocks/>
          </p:cNvSpPr>
          <p:nvPr/>
        </p:nvSpPr>
        <p:spPr>
          <a:xfrm>
            <a:off x="292052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l"/>
            <a:r>
              <a:rPr lang="it-IT" sz="1050" i="1" dirty="0"/>
              <a:t>2 Dicembre 2024</a:t>
            </a:r>
          </a:p>
          <a:p>
            <a:pPr marL="0" indent="0"/>
            <a:endParaRPr lang="it-IT" dirty="0"/>
          </a:p>
        </p:txBody>
      </p:sp>
      <p:sp>
        <p:nvSpPr>
          <p:cNvPr id="9" name="Google Shape;236;p33">
            <a:extLst>
              <a:ext uri="{FF2B5EF4-FFF2-40B4-BE49-F238E27FC236}">
                <a16:creationId xmlns:a16="http://schemas.microsoft.com/office/drawing/2014/main" id="{690AB410-62A4-4BD6-8A26-E58AC202FFA8}"/>
              </a:ext>
            </a:extLst>
          </p:cNvPr>
          <p:cNvSpPr txBox="1">
            <a:spLocks/>
          </p:cNvSpPr>
          <p:nvPr/>
        </p:nvSpPr>
        <p:spPr>
          <a:xfrm>
            <a:off x="3789661" y="175508"/>
            <a:ext cx="1564678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/>
            <a:r>
              <a:rPr lang="it-IT" sz="1050" i="1" dirty="0"/>
              <a:t>Politecnico di Torino</a:t>
            </a:r>
          </a:p>
          <a:p>
            <a:pPr marL="0" indent="0"/>
            <a:endParaRPr lang="it-IT" dirty="0"/>
          </a:p>
        </p:txBody>
      </p:sp>
      <p:sp>
        <p:nvSpPr>
          <p:cNvPr id="10" name="Google Shape;236;p33">
            <a:extLst>
              <a:ext uri="{FF2B5EF4-FFF2-40B4-BE49-F238E27FC236}">
                <a16:creationId xmlns:a16="http://schemas.microsoft.com/office/drawing/2014/main" id="{2E29A97F-F47A-4123-FFA0-3241B5B17776}"/>
              </a:ext>
            </a:extLst>
          </p:cNvPr>
          <p:cNvSpPr txBox="1">
            <a:spLocks/>
          </p:cNvSpPr>
          <p:nvPr/>
        </p:nvSpPr>
        <p:spPr>
          <a:xfrm>
            <a:off x="5789146" y="174553"/>
            <a:ext cx="3112741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r"/>
            <a:r>
              <a:rPr lang="it-IT" sz="1050" i="1" dirty="0"/>
              <a:t>Corso di Laurea Magistrale in Ingegneria Edile</a:t>
            </a:r>
          </a:p>
          <a:p>
            <a:pPr marL="0" indent="0"/>
            <a:endParaRPr lang="it-IT" dirty="0"/>
          </a:p>
        </p:txBody>
      </p:sp>
      <p:sp>
        <p:nvSpPr>
          <p:cNvPr id="11" name="Google Shape;236;p33">
            <a:extLst>
              <a:ext uri="{FF2B5EF4-FFF2-40B4-BE49-F238E27FC236}">
                <a16:creationId xmlns:a16="http://schemas.microsoft.com/office/drawing/2014/main" id="{43028C0B-6411-A467-1E37-E547A611FD63}"/>
              </a:ext>
            </a:extLst>
          </p:cNvPr>
          <p:cNvSpPr txBox="1">
            <a:spLocks/>
          </p:cNvSpPr>
          <p:nvPr/>
        </p:nvSpPr>
        <p:spPr>
          <a:xfrm>
            <a:off x="7649457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r"/>
            <a:r>
              <a:rPr lang="it-IT" sz="1050" i="1" dirty="0"/>
              <a:t>27</a:t>
            </a:r>
          </a:p>
          <a:p>
            <a:pPr marL="0" indent="0"/>
            <a:endParaRPr lang="it-IT" dirty="0"/>
          </a:p>
        </p:txBody>
      </p:sp>
      <p:sp>
        <p:nvSpPr>
          <p:cNvPr id="15" name="Google Shape;254;p35">
            <a:extLst>
              <a:ext uri="{FF2B5EF4-FFF2-40B4-BE49-F238E27FC236}">
                <a16:creationId xmlns:a16="http://schemas.microsoft.com/office/drawing/2014/main" id="{CEB8B8EF-B0EC-AA74-4700-F91BD3050FA8}"/>
              </a:ext>
            </a:extLst>
          </p:cNvPr>
          <p:cNvSpPr txBox="1">
            <a:spLocks/>
          </p:cNvSpPr>
          <p:nvPr/>
        </p:nvSpPr>
        <p:spPr>
          <a:xfrm>
            <a:off x="564927" y="1846067"/>
            <a:ext cx="597300" cy="593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" sz="2400" b="1" dirty="0">
                <a:solidFill>
                  <a:schemeClr val="dk1"/>
                </a:solidFill>
                <a:latin typeface="Albert Sans SemiBold"/>
                <a:sym typeface="Albert Sans SemiBold"/>
              </a:rPr>
              <a:t>01</a:t>
            </a:r>
          </a:p>
        </p:txBody>
      </p:sp>
      <p:sp>
        <p:nvSpPr>
          <p:cNvPr id="17" name="Google Shape;256;p35">
            <a:extLst>
              <a:ext uri="{FF2B5EF4-FFF2-40B4-BE49-F238E27FC236}">
                <a16:creationId xmlns:a16="http://schemas.microsoft.com/office/drawing/2014/main" id="{4EC0A7C2-C29F-FC08-93C0-07FDFB3FC172}"/>
              </a:ext>
            </a:extLst>
          </p:cNvPr>
          <p:cNvSpPr txBox="1">
            <a:spLocks/>
          </p:cNvSpPr>
          <p:nvPr/>
        </p:nvSpPr>
        <p:spPr>
          <a:xfrm>
            <a:off x="4046004" y="1890193"/>
            <a:ext cx="1947596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it-IT" dirty="0">
                <a:solidFill>
                  <a:schemeClr val="dk1"/>
                </a:solidFill>
                <a:latin typeface="Albert Sans Medium"/>
              </a:rPr>
              <a:t>Valutazione delle Notifiche Preliminari</a:t>
            </a:r>
          </a:p>
        </p:txBody>
      </p:sp>
      <p:sp>
        <p:nvSpPr>
          <p:cNvPr id="19" name="Google Shape;258;p35">
            <a:extLst>
              <a:ext uri="{FF2B5EF4-FFF2-40B4-BE49-F238E27FC236}">
                <a16:creationId xmlns:a16="http://schemas.microsoft.com/office/drawing/2014/main" id="{BEACBCB2-E7D4-9BB4-1203-97A173941052}"/>
              </a:ext>
            </a:extLst>
          </p:cNvPr>
          <p:cNvSpPr txBox="1">
            <a:spLocks/>
          </p:cNvSpPr>
          <p:nvPr/>
        </p:nvSpPr>
        <p:spPr>
          <a:xfrm>
            <a:off x="1161275" y="3196646"/>
            <a:ext cx="2087893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it-IT" dirty="0">
                <a:solidFill>
                  <a:schemeClr val="dk1"/>
                </a:solidFill>
                <a:latin typeface="Albert Sans Medium"/>
              </a:rPr>
              <a:t>Selezione dei parametri per l’integrazione</a:t>
            </a:r>
          </a:p>
        </p:txBody>
      </p:sp>
      <p:sp>
        <p:nvSpPr>
          <p:cNvPr id="21" name="Google Shape;260;p35">
            <a:extLst>
              <a:ext uri="{FF2B5EF4-FFF2-40B4-BE49-F238E27FC236}">
                <a16:creationId xmlns:a16="http://schemas.microsoft.com/office/drawing/2014/main" id="{44FE6702-A041-32A1-9203-94344A4A51DB}"/>
              </a:ext>
            </a:extLst>
          </p:cNvPr>
          <p:cNvSpPr txBox="1">
            <a:spLocks/>
          </p:cNvSpPr>
          <p:nvPr/>
        </p:nvSpPr>
        <p:spPr>
          <a:xfrm>
            <a:off x="4046004" y="3200619"/>
            <a:ext cx="2086941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it-IT" dirty="0">
                <a:solidFill>
                  <a:schemeClr val="dk1"/>
                </a:solidFill>
                <a:latin typeface="Albert Sans Medium"/>
              </a:rPr>
              <a:t>Integrazione delle Notifiche Preliminari</a:t>
            </a:r>
          </a:p>
        </p:txBody>
      </p:sp>
      <p:sp>
        <p:nvSpPr>
          <p:cNvPr id="22" name="Google Shape;261;p35">
            <a:extLst>
              <a:ext uri="{FF2B5EF4-FFF2-40B4-BE49-F238E27FC236}">
                <a16:creationId xmlns:a16="http://schemas.microsoft.com/office/drawing/2014/main" id="{27D4FA66-E0D0-5E90-35B6-5B334CD69004}"/>
              </a:ext>
            </a:extLst>
          </p:cNvPr>
          <p:cNvSpPr txBox="1">
            <a:spLocks/>
          </p:cNvSpPr>
          <p:nvPr/>
        </p:nvSpPr>
        <p:spPr>
          <a:xfrm>
            <a:off x="720000" y="692006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it-IT" sz="3500" dirty="0">
                <a:solidFill>
                  <a:schemeClr val="dk1"/>
                </a:solidFill>
                <a:latin typeface="Albert Sans SemiBold"/>
                <a:sym typeface="Albert Sans SemiBold"/>
              </a:rPr>
              <a:t>Struttura del Progetto</a:t>
            </a:r>
          </a:p>
        </p:txBody>
      </p:sp>
      <p:sp>
        <p:nvSpPr>
          <p:cNvPr id="23" name="Google Shape;262;p35">
            <a:extLst>
              <a:ext uri="{FF2B5EF4-FFF2-40B4-BE49-F238E27FC236}">
                <a16:creationId xmlns:a16="http://schemas.microsoft.com/office/drawing/2014/main" id="{C1420097-8844-3DCB-5A17-3CF024DB3134}"/>
              </a:ext>
            </a:extLst>
          </p:cNvPr>
          <p:cNvSpPr txBox="1">
            <a:spLocks/>
          </p:cNvSpPr>
          <p:nvPr/>
        </p:nvSpPr>
        <p:spPr>
          <a:xfrm>
            <a:off x="1161275" y="1900367"/>
            <a:ext cx="1940700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it-IT" dirty="0">
                <a:solidFill>
                  <a:schemeClr val="dk1"/>
                </a:solidFill>
                <a:latin typeface="Albert Sans Medium"/>
              </a:rPr>
              <a:t>Raccolta e analisi dei casi di Infortunio</a:t>
            </a:r>
          </a:p>
        </p:txBody>
      </p:sp>
      <p:sp>
        <p:nvSpPr>
          <p:cNvPr id="25" name="Google Shape;264;p35">
            <a:extLst>
              <a:ext uri="{FF2B5EF4-FFF2-40B4-BE49-F238E27FC236}">
                <a16:creationId xmlns:a16="http://schemas.microsoft.com/office/drawing/2014/main" id="{65B0FBEC-91E2-14EF-0D60-F628F96F011E}"/>
              </a:ext>
            </a:extLst>
          </p:cNvPr>
          <p:cNvSpPr txBox="1">
            <a:spLocks/>
          </p:cNvSpPr>
          <p:nvPr/>
        </p:nvSpPr>
        <p:spPr>
          <a:xfrm>
            <a:off x="6929781" y="1902556"/>
            <a:ext cx="2018729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it-IT" dirty="0">
                <a:solidFill>
                  <a:schemeClr val="dk1"/>
                </a:solidFill>
                <a:latin typeface="Albert Sans Medium"/>
              </a:rPr>
              <a:t>Elaborazione dell’Indicatore di Rischio</a:t>
            </a:r>
          </a:p>
        </p:txBody>
      </p:sp>
      <p:sp>
        <p:nvSpPr>
          <p:cNvPr id="27" name="Google Shape;266;p35">
            <a:extLst>
              <a:ext uri="{FF2B5EF4-FFF2-40B4-BE49-F238E27FC236}">
                <a16:creationId xmlns:a16="http://schemas.microsoft.com/office/drawing/2014/main" id="{817324CF-951A-D022-B420-21874F7FF59A}"/>
              </a:ext>
            </a:extLst>
          </p:cNvPr>
          <p:cNvSpPr txBox="1">
            <a:spLocks/>
          </p:cNvSpPr>
          <p:nvPr/>
        </p:nvSpPr>
        <p:spPr>
          <a:xfrm>
            <a:off x="6929782" y="3196646"/>
            <a:ext cx="1844764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it-IT" b="1" dirty="0">
                <a:solidFill>
                  <a:schemeClr val="dk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bert Sans Medium"/>
              </a:rPr>
              <a:t>Conclusioni e prospettive future</a:t>
            </a:r>
          </a:p>
        </p:txBody>
      </p:sp>
      <p:sp>
        <p:nvSpPr>
          <p:cNvPr id="31" name="Google Shape;254;p35">
            <a:extLst>
              <a:ext uri="{FF2B5EF4-FFF2-40B4-BE49-F238E27FC236}">
                <a16:creationId xmlns:a16="http://schemas.microsoft.com/office/drawing/2014/main" id="{0A697978-D97D-471E-0084-DB7A38BFFB33}"/>
              </a:ext>
            </a:extLst>
          </p:cNvPr>
          <p:cNvSpPr txBox="1">
            <a:spLocks/>
          </p:cNvSpPr>
          <p:nvPr/>
        </p:nvSpPr>
        <p:spPr>
          <a:xfrm>
            <a:off x="3448704" y="1846067"/>
            <a:ext cx="597300" cy="593400"/>
          </a:xfrm>
          <a:prstGeom prst="rect">
            <a:avLst/>
          </a:prstGeom>
          <a:solidFill>
            <a:srgbClr val="B2BBDA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" sz="2400" b="1" dirty="0">
                <a:solidFill>
                  <a:schemeClr val="dk1"/>
                </a:solidFill>
                <a:latin typeface="Albert Sans SemiBold"/>
                <a:sym typeface="Albert Sans SemiBold"/>
              </a:rPr>
              <a:t>02</a:t>
            </a:r>
          </a:p>
        </p:txBody>
      </p:sp>
      <p:sp>
        <p:nvSpPr>
          <p:cNvPr id="32" name="Google Shape;254;p35">
            <a:extLst>
              <a:ext uri="{FF2B5EF4-FFF2-40B4-BE49-F238E27FC236}">
                <a16:creationId xmlns:a16="http://schemas.microsoft.com/office/drawing/2014/main" id="{A1393772-B470-47AA-4F28-FEE39BFE5D90}"/>
              </a:ext>
            </a:extLst>
          </p:cNvPr>
          <p:cNvSpPr txBox="1">
            <a:spLocks/>
          </p:cNvSpPr>
          <p:nvPr/>
        </p:nvSpPr>
        <p:spPr>
          <a:xfrm>
            <a:off x="6332481" y="1846079"/>
            <a:ext cx="597300" cy="593400"/>
          </a:xfrm>
          <a:prstGeom prst="rect">
            <a:avLst/>
          </a:prstGeom>
          <a:solidFill>
            <a:srgbClr val="B2BBDA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" sz="2400" b="1" dirty="0">
                <a:solidFill>
                  <a:schemeClr val="dk1"/>
                </a:solidFill>
                <a:latin typeface="Albert Sans SemiBold"/>
                <a:sym typeface="Albert Sans SemiBold"/>
              </a:rPr>
              <a:t>03</a:t>
            </a:r>
          </a:p>
        </p:txBody>
      </p:sp>
      <p:sp>
        <p:nvSpPr>
          <p:cNvPr id="33" name="Google Shape;254;p35">
            <a:extLst>
              <a:ext uri="{FF2B5EF4-FFF2-40B4-BE49-F238E27FC236}">
                <a16:creationId xmlns:a16="http://schemas.microsoft.com/office/drawing/2014/main" id="{215E2F0D-FB45-D053-E789-8E17769E695C}"/>
              </a:ext>
            </a:extLst>
          </p:cNvPr>
          <p:cNvSpPr txBox="1">
            <a:spLocks/>
          </p:cNvSpPr>
          <p:nvPr/>
        </p:nvSpPr>
        <p:spPr>
          <a:xfrm>
            <a:off x="564927" y="3142346"/>
            <a:ext cx="597300" cy="593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" sz="2400" b="1" dirty="0">
                <a:solidFill>
                  <a:schemeClr val="dk1"/>
                </a:solidFill>
                <a:latin typeface="Albert Sans SemiBold"/>
                <a:sym typeface="Albert Sans SemiBold"/>
              </a:rPr>
              <a:t>04</a:t>
            </a:r>
          </a:p>
        </p:txBody>
      </p:sp>
      <p:sp>
        <p:nvSpPr>
          <p:cNvPr id="34" name="Google Shape;254;p35">
            <a:extLst>
              <a:ext uri="{FF2B5EF4-FFF2-40B4-BE49-F238E27FC236}">
                <a16:creationId xmlns:a16="http://schemas.microsoft.com/office/drawing/2014/main" id="{6E8CCEE0-AB71-FDD2-10C9-0CC3995A82CE}"/>
              </a:ext>
            </a:extLst>
          </p:cNvPr>
          <p:cNvSpPr txBox="1">
            <a:spLocks/>
          </p:cNvSpPr>
          <p:nvPr/>
        </p:nvSpPr>
        <p:spPr>
          <a:xfrm>
            <a:off x="3448704" y="3142346"/>
            <a:ext cx="597300" cy="593400"/>
          </a:xfrm>
          <a:prstGeom prst="rect">
            <a:avLst/>
          </a:prstGeom>
          <a:solidFill>
            <a:srgbClr val="B2BBDA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" sz="2400" b="1" dirty="0">
                <a:solidFill>
                  <a:schemeClr val="dk1"/>
                </a:solidFill>
                <a:latin typeface="Albert Sans SemiBold"/>
                <a:sym typeface="Albert Sans SemiBold"/>
              </a:rPr>
              <a:t>05</a:t>
            </a:r>
          </a:p>
        </p:txBody>
      </p:sp>
      <p:sp>
        <p:nvSpPr>
          <p:cNvPr id="35" name="Google Shape;254;p35">
            <a:extLst>
              <a:ext uri="{FF2B5EF4-FFF2-40B4-BE49-F238E27FC236}">
                <a16:creationId xmlns:a16="http://schemas.microsoft.com/office/drawing/2014/main" id="{02EFF310-8C06-161A-AFAD-3F0A1E4A7A1D}"/>
              </a:ext>
            </a:extLst>
          </p:cNvPr>
          <p:cNvSpPr txBox="1">
            <a:spLocks/>
          </p:cNvSpPr>
          <p:nvPr/>
        </p:nvSpPr>
        <p:spPr>
          <a:xfrm>
            <a:off x="6332481" y="3142346"/>
            <a:ext cx="597300" cy="593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" sz="2400" b="1" dirty="0">
                <a:solidFill>
                  <a:schemeClr val="dk1"/>
                </a:solidFill>
                <a:latin typeface="Albert Sans SemiBold"/>
                <a:sym typeface="Albert Sans SemiBold"/>
              </a:rPr>
              <a:t>06</a:t>
            </a:r>
          </a:p>
        </p:txBody>
      </p:sp>
    </p:spTree>
    <p:extLst>
      <p:ext uri="{BB962C8B-B14F-4D97-AF65-F5344CB8AC3E}">
        <p14:creationId xmlns:p14="http://schemas.microsoft.com/office/powerpoint/2010/main" val="3448867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 dir="ou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7113AA-3FDE-38BF-B8BA-0AEBD84F83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236;p33">
            <a:extLst>
              <a:ext uri="{FF2B5EF4-FFF2-40B4-BE49-F238E27FC236}">
                <a16:creationId xmlns:a16="http://schemas.microsoft.com/office/drawing/2014/main" id="{F789AADE-3410-89C5-DB3F-231877831CD2}"/>
              </a:ext>
            </a:extLst>
          </p:cNvPr>
          <p:cNvSpPr txBox="1">
            <a:spLocks/>
          </p:cNvSpPr>
          <p:nvPr/>
        </p:nvSpPr>
        <p:spPr>
          <a:xfrm>
            <a:off x="3945785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/>
            <a:r>
              <a:rPr lang="it-IT" sz="1050" i="1" dirty="0"/>
              <a:t>Lorenza Patrone</a:t>
            </a:r>
          </a:p>
          <a:p>
            <a:pPr marL="0" indent="0"/>
            <a:endParaRPr lang="it-IT" dirty="0"/>
          </a:p>
        </p:txBody>
      </p:sp>
      <p:sp>
        <p:nvSpPr>
          <p:cNvPr id="6" name="Google Shape;236;p33">
            <a:extLst>
              <a:ext uri="{FF2B5EF4-FFF2-40B4-BE49-F238E27FC236}">
                <a16:creationId xmlns:a16="http://schemas.microsoft.com/office/drawing/2014/main" id="{CFD60923-154F-3D14-6735-B343858B38D9}"/>
              </a:ext>
            </a:extLst>
          </p:cNvPr>
          <p:cNvSpPr txBox="1">
            <a:spLocks/>
          </p:cNvSpPr>
          <p:nvPr/>
        </p:nvSpPr>
        <p:spPr>
          <a:xfrm>
            <a:off x="292052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l"/>
            <a:r>
              <a:rPr lang="it-IT" sz="1050" i="1" dirty="0"/>
              <a:t>2 Dicembre 2024</a:t>
            </a:r>
          </a:p>
          <a:p>
            <a:pPr marL="0" indent="0"/>
            <a:endParaRPr lang="it-IT" dirty="0"/>
          </a:p>
        </p:txBody>
      </p:sp>
      <p:sp>
        <p:nvSpPr>
          <p:cNvPr id="9" name="Google Shape;236;p33">
            <a:extLst>
              <a:ext uri="{FF2B5EF4-FFF2-40B4-BE49-F238E27FC236}">
                <a16:creationId xmlns:a16="http://schemas.microsoft.com/office/drawing/2014/main" id="{E509680D-D63B-FA2F-4029-37873A3B6F4F}"/>
              </a:ext>
            </a:extLst>
          </p:cNvPr>
          <p:cNvSpPr txBox="1">
            <a:spLocks/>
          </p:cNvSpPr>
          <p:nvPr/>
        </p:nvSpPr>
        <p:spPr>
          <a:xfrm>
            <a:off x="3789661" y="175508"/>
            <a:ext cx="1564678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/>
            <a:r>
              <a:rPr lang="it-IT" sz="1050" i="1" dirty="0"/>
              <a:t>Politecnico di Torino</a:t>
            </a:r>
          </a:p>
          <a:p>
            <a:pPr marL="0" indent="0"/>
            <a:endParaRPr lang="it-IT" dirty="0"/>
          </a:p>
        </p:txBody>
      </p:sp>
      <p:sp>
        <p:nvSpPr>
          <p:cNvPr id="10" name="Google Shape;236;p33">
            <a:extLst>
              <a:ext uri="{FF2B5EF4-FFF2-40B4-BE49-F238E27FC236}">
                <a16:creationId xmlns:a16="http://schemas.microsoft.com/office/drawing/2014/main" id="{978876E7-9880-F36B-C821-27D8774845FA}"/>
              </a:ext>
            </a:extLst>
          </p:cNvPr>
          <p:cNvSpPr txBox="1">
            <a:spLocks/>
          </p:cNvSpPr>
          <p:nvPr/>
        </p:nvSpPr>
        <p:spPr>
          <a:xfrm>
            <a:off x="5789146" y="174553"/>
            <a:ext cx="3112741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r"/>
            <a:r>
              <a:rPr lang="it-IT" sz="1050" i="1" dirty="0"/>
              <a:t>Corso di Laurea Magistrale in Ingegneria Edile</a:t>
            </a:r>
          </a:p>
          <a:p>
            <a:pPr marL="0" indent="0"/>
            <a:endParaRPr lang="it-IT" dirty="0"/>
          </a:p>
        </p:txBody>
      </p:sp>
      <p:sp>
        <p:nvSpPr>
          <p:cNvPr id="11" name="Google Shape;236;p33">
            <a:extLst>
              <a:ext uri="{FF2B5EF4-FFF2-40B4-BE49-F238E27FC236}">
                <a16:creationId xmlns:a16="http://schemas.microsoft.com/office/drawing/2014/main" id="{07BFCFD5-78E0-7414-C1A8-1DCE926B4275}"/>
              </a:ext>
            </a:extLst>
          </p:cNvPr>
          <p:cNvSpPr txBox="1">
            <a:spLocks/>
          </p:cNvSpPr>
          <p:nvPr/>
        </p:nvSpPr>
        <p:spPr>
          <a:xfrm>
            <a:off x="7649457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r"/>
            <a:r>
              <a:rPr lang="it-IT" sz="1050" i="1" dirty="0"/>
              <a:t>28</a:t>
            </a:r>
          </a:p>
          <a:p>
            <a:pPr marL="0" indent="0"/>
            <a:endParaRPr lang="it-IT" dirty="0"/>
          </a:p>
        </p:txBody>
      </p:sp>
      <p:sp>
        <p:nvSpPr>
          <p:cNvPr id="2" name="Google Shape;288;p38">
            <a:extLst>
              <a:ext uri="{FF2B5EF4-FFF2-40B4-BE49-F238E27FC236}">
                <a16:creationId xmlns:a16="http://schemas.microsoft.com/office/drawing/2014/main" id="{CC1D4E9F-8F13-8903-5F23-D18A44367050}"/>
              </a:ext>
            </a:extLst>
          </p:cNvPr>
          <p:cNvSpPr txBox="1">
            <a:spLocks/>
          </p:cNvSpPr>
          <p:nvPr/>
        </p:nvSpPr>
        <p:spPr>
          <a:xfrm>
            <a:off x="336273" y="3091428"/>
            <a:ext cx="7505400" cy="7508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 b="0" i="0" u="none" strike="noStrike" cap="none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 b="0" i="0" u="none" strike="noStrike" cap="none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 b="0" i="0" u="none" strike="noStrike" cap="none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 b="0" i="0" u="none" strike="noStrike" cap="none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 b="0" i="0" u="none" strike="noStrike" cap="none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 b="0" i="0" u="none" strike="noStrike" cap="none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 b="0" i="0" u="none" strike="noStrike" cap="none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 b="0" i="0" u="none" strike="noStrike" cap="none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 b="0" i="0" u="none" strike="noStrike" cap="none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9pPr>
          </a:lstStyle>
          <a:p>
            <a:r>
              <a:rPr lang="it-IT" dirty="0"/>
              <a:t>Conclusioni e prospettive future</a:t>
            </a:r>
          </a:p>
        </p:txBody>
      </p:sp>
    </p:spTree>
    <p:extLst>
      <p:ext uri="{BB962C8B-B14F-4D97-AF65-F5344CB8AC3E}">
        <p14:creationId xmlns:p14="http://schemas.microsoft.com/office/powerpoint/2010/main" val="6520924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E955F0-03A7-84A4-F09F-20A730306C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236;p33">
            <a:extLst>
              <a:ext uri="{FF2B5EF4-FFF2-40B4-BE49-F238E27FC236}">
                <a16:creationId xmlns:a16="http://schemas.microsoft.com/office/drawing/2014/main" id="{274A37B3-40BF-0B84-67B6-893B0B3D8098}"/>
              </a:ext>
            </a:extLst>
          </p:cNvPr>
          <p:cNvSpPr txBox="1">
            <a:spLocks/>
          </p:cNvSpPr>
          <p:nvPr/>
        </p:nvSpPr>
        <p:spPr>
          <a:xfrm>
            <a:off x="3945785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/>
            <a:r>
              <a:rPr lang="it-IT" sz="1050" i="1" dirty="0"/>
              <a:t>Lorenza Patrone</a:t>
            </a:r>
          </a:p>
          <a:p>
            <a:pPr marL="0" indent="0"/>
            <a:endParaRPr lang="it-IT" dirty="0"/>
          </a:p>
        </p:txBody>
      </p:sp>
      <p:sp>
        <p:nvSpPr>
          <p:cNvPr id="6" name="Google Shape;236;p33">
            <a:extLst>
              <a:ext uri="{FF2B5EF4-FFF2-40B4-BE49-F238E27FC236}">
                <a16:creationId xmlns:a16="http://schemas.microsoft.com/office/drawing/2014/main" id="{DB816BBC-FDFD-12FE-3390-29F567060843}"/>
              </a:ext>
            </a:extLst>
          </p:cNvPr>
          <p:cNvSpPr txBox="1">
            <a:spLocks/>
          </p:cNvSpPr>
          <p:nvPr/>
        </p:nvSpPr>
        <p:spPr>
          <a:xfrm>
            <a:off x="292052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l"/>
            <a:r>
              <a:rPr lang="it-IT" sz="1050" i="1" dirty="0"/>
              <a:t>2 Dicembre 2024</a:t>
            </a:r>
          </a:p>
          <a:p>
            <a:pPr marL="0" indent="0"/>
            <a:endParaRPr lang="it-IT" dirty="0"/>
          </a:p>
        </p:txBody>
      </p:sp>
      <p:sp>
        <p:nvSpPr>
          <p:cNvPr id="9" name="Google Shape;236;p33">
            <a:extLst>
              <a:ext uri="{FF2B5EF4-FFF2-40B4-BE49-F238E27FC236}">
                <a16:creationId xmlns:a16="http://schemas.microsoft.com/office/drawing/2014/main" id="{415F9D97-95C1-D2A1-8258-DF9BC3AE7024}"/>
              </a:ext>
            </a:extLst>
          </p:cNvPr>
          <p:cNvSpPr txBox="1">
            <a:spLocks/>
          </p:cNvSpPr>
          <p:nvPr/>
        </p:nvSpPr>
        <p:spPr>
          <a:xfrm>
            <a:off x="3789661" y="175508"/>
            <a:ext cx="1564678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/>
            <a:r>
              <a:rPr lang="it-IT" sz="1050" i="1" dirty="0"/>
              <a:t>Politecnico di Torino</a:t>
            </a:r>
          </a:p>
          <a:p>
            <a:pPr marL="0" indent="0"/>
            <a:endParaRPr lang="it-IT" dirty="0"/>
          </a:p>
        </p:txBody>
      </p:sp>
      <p:sp>
        <p:nvSpPr>
          <p:cNvPr id="10" name="Google Shape;236;p33">
            <a:extLst>
              <a:ext uri="{FF2B5EF4-FFF2-40B4-BE49-F238E27FC236}">
                <a16:creationId xmlns:a16="http://schemas.microsoft.com/office/drawing/2014/main" id="{33953115-A799-9951-FBD1-4AE8051DA368}"/>
              </a:ext>
            </a:extLst>
          </p:cNvPr>
          <p:cNvSpPr txBox="1">
            <a:spLocks/>
          </p:cNvSpPr>
          <p:nvPr/>
        </p:nvSpPr>
        <p:spPr>
          <a:xfrm>
            <a:off x="5789146" y="174553"/>
            <a:ext cx="3112741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r"/>
            <a:r>
              <a:rPr lang="it-IT" sz="1050" i="1" dirty="0"/>
              <a:t>Corso di Laurea Magistrale in Ingegneria Edile</a:t>
            </a:r>
          </a:p>
          <a:p>
            <a:pPr marL="0" indent="0"/>
            <a:endParaRPr lang="it-IT" dirty="0"/>
          </a:p>
        </p:txBody>
      </p:sp>
      <p:sp>
        <p:nvSpPr>
          <p:cNvPr id="11" name="Google Shape;236;p33">
            <a:extLst>
              <a:ext uri="{FF2B5EF4-FFF2-40B4-BE49-F238E27FC236}">
                <a16:creationId xmlns:a16="http://schemas.microsoft.com/office/drawing/2014/main" id="{67C2867F-8D92-B729-680B-D1F9278F0A28}"/>
              </a:ext>
            </a:extLst>
          </p:cNvPr>
          <p:cNvSpPr txBox="1">
            <a:spLocks/>
          </p:cNvSpPr>
          <p:nvPr/>
        </p:nvSpPr>
        <p:spPr>
          <a:xfrm>
            <a:off x="7649457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r"/>
            <a:r>
              <a:rPr lang="it-IT" sz="1050" i="1" dirty="0"/>
              <a:t>29</a:t>
            </a:r>
          </a:p>
          <a:p>
            <a:pPr marL="0" indent="0"/>
            <a:endParaRPr lang="it-IT" dirty="0"/>
          </a:p>
        </p:txBody>
      </p:sp>
      <p:cxnSp>
        <p:nvCxnSpPr>
          <p:cNvPr id="2" name="Google Shape;658;p57">
            <a:extLst>
              <a:ext uri="{FF2B5EF4-FFF2-40B4-BE49-F238E27FC236}">
                <a16:creationId xmlns:a16="http://schemas.microsoft.com/office/drawing/2014/main" id="{DEACC173-B92B-C9E5-18F3-D8C4F1271E9F}"/>
              </a:ext>
            </a:extLst>
          </p:cNvPr>
          <p:cNvCxnSpPr>
            <a:cxnSpLocks/>
          </p:cNvCxnSpPr>
          <p:nvPr/>
        </p:nvCxnSpPr>
        <p:spPr>
          <a:xfrm>
            <a:off x="-277091" y="1251463"/>
            <a:ext cx="1454672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" name="Google Shape;659;p57">
            <a:extLst>
              <a:ext uri="{FF2B5EF4-FFF2-40B4-BE49-F238E27FC236}">
                <a16:creationId xmlns:a16="http://schemas.microsoft.com/office/drawing/2014/main" id="{6E6896D9-B912-F370-3E0C-74E4290A1280}"/>
              </a:ext>
            </a:extLst>
          </p:cNvPr>
          <p:cNvSpPr/>
          <p:nvPr/>
        </p:nvSpPr>
        <p:spPr>
          <a:xfrm>
            <a:off x="1149433" y="1164783"/>
            <a:ext cx="176824" cy="173400"/>
          </a:xfrm>
          <a:prstGeom prst="plaque">
            <a:avLst>
              <a:gd name="adj" fmla="val 50000"/>
            </a:avLst>
          </a:prstGeom>
          <a:solidFill>
            <a:schemeClr val="dk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F06F0B06-C983-C9DA-8D8C-3466CBCA790E}"/>
              </a:ext>
            </a:extLst>
          </p:cNvPr>
          <p:cNvSpPr/>
          <p:nvPr/>
        </p:nvSpPr>
        <p:spPr>
          <a:xfrm>
            <a:off x="1449347" y="954763"/>
            <a:ext cx="605731" cy="593400"/>
          </a:xfrm>
          <a:prstGeom prst="rect">
            <a:avLst/>
          </a:prstGeom>
          <a:solidFill>
            <a:srgbClr val="B2BBD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Google Shape;262;p35">
            <a:extLst>
              <a:ext uri="{FF2B5EF4-FFF2-40B4-BE49-F238E27FC236}">
                <a16:creationId xmlns:a16="http://schemas.microsoft.com/office/drawing/2014/main" id="{B8332195-920E-0181-1A66-CE15DDA18934}"/>
              </a:ext>
            </a:extLst>
          </p:cNvPr>
          <p:cNvSpPr txBox="1">
            <a:spLocks/>
          </p:cNvSpPr>
          <p:nvPr/>
        </p:nvSpPr>
        <p:spPr>
          <a:xfrm>
            <a:off x="2147511" y="712363"/>
            <a:ext cx="3430990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it-IT" sz="2000" dirty="0">
                <a:solidFill>
                  <a:schemeClr val="dk1"/>
                </a:solidFill>
                <a:latin typeface="Albert Sans Medium"/>
              </a:rPr>
              <a:t>Sintesi dei principali risultati</a:t>
            </a:r>
          </a:p>
        </p:txBody>
      </p:sp>
      <p:sp>
        <p:nvSpPr>
          <p:cNvPr id="12" name="Google Shape;262;p35">
            <a:extLst>
              <a:ext uri="{FF2B5EF4-FFF2-40B4-BE49-F238E27FC236}">
                <a16:creationId xmlns:a16="http://schemas.microsoft.com/office/drawing/2014/main" id="{F1B65A95-EEDB-1C75-240A-2370401B1346}"/>
              </a:ext>
            </a:extLst>
          </p:cNvPr>
          <p:cNvSpPr txBox="1">
            <a:spLocks/>
          </p:cNvSpPr>
          <p:nvPr/>
        </p:nvSpPr>
        <p:spPr>
          <a:xfrm>
            <a:off x="2338909" y="1124109"/>
            <a:ext cx="6200109" cy="173142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it-IT" dirty="0">
              <a:solidFill>
                <a:schemeClr val="dk1"/>
              </a:solidFill>
              <a:latin typeface="Albert Sans" panose="020B0604020202020204"/>
            </a:endParaRPr>
          </a:p>
          <a:p>
            <a:endParaRPr lang="it-IT" dirty="0">
              <a:solidFill>
                <a:schemeClr val="dk1"/>
              </a:solidFill>
              <a:latin typeface="Albert Sans" panose="020B0604020202020204"/>
            </a:endParaRPr>
          </a:p>
          <a:p>
            <a:r>
              <a:rPr lang="it-IT" dirty="0">
                <a:solidFill>
                  <a:schemeClr val="dk1"/>
                </a:solidFill>
                <a:latin typeface="Albert Sans" panose="020B0604020202020204"/>
              </a:rPr>
              <a:t>Cantieri di medie dimensioni</a:t>
            </a:r>
          </a:p>
          <a:p>
            <a:r>
              <a:rPr lang="it-IT" dirty="0">
                <a:solidFill>
                  <a:schemeClr val="dk1"/>
                </a:solidFill>
                <a:latin typeface="Albert Sans" panose="020B0604020202020204"/>
              </a:rPr>
              <a:t>Lavori di manutenzione e ristrutturazione </a:t>
            </a:r>
          </a:p>
          <a:p>
            <a:r>
              <a:rPr lang="it-IT" dirty="0">
                <a:solidFill>
                  <a:schemeClr val="dk1"/>
                </a:solidFill>
                <a:latin typeface="Albert Sans" panose="020B0604020202020204"/>
              </a:rPr>
              <a:t>Lavori privati </a:t>
            </a:r>
          </a:p>
          <a:p>
            <a:r>
              <a:rPr lang="it-IT" dirty="0">
                <a:solidFill>
                  <a:schemeClr val="dk1"/>
                </a:solidFill>
                <a:latin typeface="Albert Sans" panose="020B0604020202020204"/>
              </a:rPr>
              <a:t>Opere idrauliche</a:t>
            </a:r>
          </a:p>
          <a:p>
            <a:r>
              <a:rPr lang="it-IT" dirty="0">
                <a:solidFill>
                  <a:schemeClr val="dk1"/>
                </a:solidFill>
                <a:latin typeface="Albert Sans" panose="020B0604020202020204"/>
              </a:rPr>
              <a:t>Restauro e manutenzione dei beni</a:t>
            </a:r>
          </a:p>
          <a:p>
            <a:endParaRPr lang="it-IT" dirty="0">
              <a:solidFill>
                <a:schemeClr val="dk1"/>
              </a:solidFill>
              <a:latin typeface="Albert Sans" panose="020B0604020202020204"/>
            </a:endParaRPr>
          </a:p>
          <a:p>
            <a:endParaRPr lang="it-IT" dirty="0">
              <a:solidFill>
                <a:schemeClr val="dk1"/>
              </a:solidFill>
              <a:latin typeface="Albert Sans" panose="020B0604020202020204"/>
            </a:endParaRPr>
          </a:p>
          <a:p>
            <a:endParaRPr lang="it-IT" sz="1200" dirty="0">
              <a:solidFill>
                <a:schemeClr val="dk1"/>
              </a:solidFill>
              <a:latin typeface="Albert Sans" panose="020B0604020202020204"/>
            </a:endParaRPr>
          </a:p>
          <a:p>
            <a:endParaRPr lang="it-IT" sz="1200" dirty="0">
              <a:solidFill>
                <a:schemeClr val="dk1"/>
              </a:solidFill>
              <a:latin typeface="Albert Sans" panose="020B0604020202020204"/>
            </a:endParaRPr>
          </a:p>
        </p:txBody>
      </p:sp>
      <p:sp>
        <p:nvSpPr>
          <p:cNvPr id="19" name="Google Shape;659;p57">
            <a:extLst>
              <a:ext uri="{FF2B5EF4-FFF2-40B4-BE49-F238E27FC236}">
                <a16:creationId xmlns:a16="http://schemas.microsoft.com/office/drawing/2014/main" id="{54DC6ACE-C03F-339B-3D96-B7C415130E3D}"/>
              </a:ext>
            </a:extLst>
          </p:cNvPr>
          <p:cNvSpPr/>
          <p:nvPr/>
        </p:nvSpPr>
        <p:spPr>
          <a:xfrm>
            <a:off x="2194110" y="1684168"/>
            <a:ext cx="144799" cy="144799"/>
          </a:xfrm>
          <a:prstGeom prst="plaque">
            <a:avLst>
              <a:gd name="adj" fmla="val 50000"/>
            </a:avLst>
          </a:prstGeom>
          <a:solidFill>
            <a:schemeClr val="dk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" name="Google Shape;659;p57">
            <a:extLst>
              <a:ext uri="{FF2B5EF4-FFF2-40B4-BE49-F238E27FC236}">
                <a16:creationId xmlns:a16="http://schemas.microsoft.com/office/drawing/2014/main" id="{5A590429-6AAF-F6DF-1391-965619665B43}"/>
              </a:ext>
            </a:extLst>
          </p:cNvPr>
          <p:cNvSpPr/>
          <p:nvPr/>
        </p:nvSpPr>
        <p:spPr>
          <a:xfrm>
            <a:off x="2194110" y="1900020"/>
            <a:ext cx="144799" cy="144799"/>
          </a:xfrm>
          <a:prstGeom prst="plaque">
            <a:avLst>
              <a:gd name="adj" fmla="val 50000"/>
            </a:avLst>
          </a:prstGeom>
          <a:solidFill>
            <a:schemeClr val="dk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" name="Google Shape;659;p57">
            <a:extLst>
              <a:ext uri="{FF2B5EF4-FFF2-40B4-BE49-F238E27FC236}">
                <a16:creationId xmlns:a16="http://schemas.microsoft.com/office/drawing/2014/main" id="{FFB36E90-E86C-4975-0D10-9DAB34762E74}"/>
              </a:ext>
            </a:extLst>
          </p:cNvPr>
          <p:cNvSpPr/>
          <p:nvPr/>
        </p:nvSpPr>
        <p:spPr>
          <a:xfrm>
            <a:off x="2194110" y="2124162"/>
            <a:ext cx="144799" cy="144799"/>
          </a:xfrm>
          <a:prstGeom prst="plaque">
            <a:avLst>
              <a:gd name="adj" fmla="val 50000"/>
            </a:avLst>
          </a:prstGeom>
          <a:solidFill>
            <a:schemeClr val="dk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" name="Google Shape;659;p57">
            <a:extLst>
              <a:ext uri="{FF2B5EF4-FFF2-40B4-BE49-F238E27FC236}">
                <a16:creationId xmlns:a16="http://schemas.microsoft.com/office/drawing/2014/main" id="{5E54C712-B1E7-9993-DBB1-ACD5158AEE57}"/>
              </a:ext>
            </a:extLst>
          </p:cNvPr>
          <p:cNvSpPr/>
          <p:nvPr/>
        </p:nvSpPr>
        <p:spPr>
          <a:xfrm>
            <a:off x="2194110" y="2340014"/>
            <a:ext cx="144799" cy="144799"/>
          </a:xfrm>
          <a:prstGeom prst="plaque">
            <a:avLst>
              <a:gd name="adj" fmla="val 50000"/>
            </a:avLst>
          </a:prstGeom>
          <a:solidFill>
            <a:schemeClr val="dk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" name="Google Shape;659;p57">
            <a:extLst>
              <a:ext uri="{FF2B5EF4-FFF2-40B4-BE49-F238E27FC236}">
                <a16:creationId xmlns:a16="http://schemas.microsoft.com/office/drawing/2014/main" id="{C91AC90F-B633-2C7B-1E27-58513F3FBF32}"/>
              </a:ext>
            </a:extLst>
          </p:cNvPr>
          <p:cNvSpPr/>
          <p:nvPr/>
        </p:nvSpPr>
        <p:spPr>
          <a:xfrm>
            <a:off x="2194110" y="2555866"/>
            <a:ext cx="144799" cy="144799"/>
          </a:xfrm>
          <a:prstGeom prst="plaque">
            <a:avLst>
              <a:gd name="adj" fmla="val 50000"/>
            </a:avLst>
          </a:prstGeom>
          <a:solidFill>
            <a:schemeClr val="dk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" name="Google Shape;262;p35">
            <a:extLst>
              <a:ext uri="{FF2B5EF4-FFF2-40B4-BE49-F238E27FC236}">
                <a16:creationId xmlns:a16="http://schemas.microsoft.com/office/drawing/2014/main" id="{8A6F861B-34B8-8292-1391-C7C620A0255A}"/>
              </a:ext>
            </a:extLst>
          </p:cNvPr>
          <p:cNvSpPr txBox="1">
            <a:spLocks/>
          </p:cNvSpPr>
          <p:nvPr/>
        </p:nvSpPr>
        <p:spPr>
          <a:xfrm>
            <a:off x="2147511" y="1121642"/>
            <a:ext cx="6200109" cy="40765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it-IT" i="1" dirty="0">
                <a:solidFill>
                  <a:schemeClr val="dk1"/>
                </a:solidFill>
                <a:latin typeface="Albert Sans" panose="020B0604020202020204"/>
              </a:rPr>
              <a:t>Dove si verificano maggiormente gli infortuni gravi e gravissimi?</a:t>
            </a:r>
          </a:p>
          <a:p>
            <a:endParaRPr lang="it-IT" dirty="0">
              <a:solidFill>
                <a:schemeClr val="dk1"/>
              </a:solidFill>
              <a:latin typeface="Albert Sans" panose="020B0604020202020204"/>
            </a:endParaRPr>
          </a:p>
          <a:p>
            <a:endParaRPr lang="it-IT" dirty="0">
              <a:solidFill>
                <a:schemeClr val="dk1"/>
              </a:solidFill>
              <a:latin typeface="Albert Sans" panose="020B0604020202020204"/>
            </a:endParaRPr>
          </a:p>
          <a:p>
            <a:endParaRPr lang="it-IT" sz="1200" dirty="0">
              <a:solidFill>
                <a:schemeClr val="dk1"/>
              </a:solidFill>
              <a:latin typeface="Albert Sans" panose="020B0604020202020204"/>
            </a:endParaRPr>
          </a:p>
          <a:p>
            <a:endParaRPr lang="it-IT" sz="1200" dirty="0">
              <a:solidFill>
                <a:schemeClr val="dk1"/>
              </a:solidFill>
              <a:latin typeface="Albert Sans" panose="020B0604020202020204"/>
            </a:endParaRPr>
          </a:p>
        </p:txBody>
      </p:sp>
      <p:pic>
        <p:nvPicPr>
          <p:cNvPr id="30" name="Elemento grafico 29" descr="Appunti parzialmente selezionati contorno">
            <a:extLst>
              <a:ext uri="{FF2B5EF4-FFF2-40B4-BE49-F238E27FC236}">
                <a16:creationId xmlns:a16="http://schemas.microsoft.com/office/drawing/2014/main" id="{01B90804-7097-1318-EC8D-46D17708B9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482959" y="982210"/>
            <a:ext cx="538506" cy="538506"/>
          </a:xfrm>
          <a:prstGeom prst="rect">
            <a:avLst/>
          </a:prstGeom>
        </p:spPr>
      </p:pic>
      <p:cxnSp>
        <p:nvCxnSpPr>
          <p:cNvPr id="43" name="Google Shape;658;p57">
            <a:extLst>
              <a:ext uri="{FF2B5EF4-FFF2-40B4-BE49-F238E27FC236}">
                <a16:creationId xmlns:a16="http://schemas.microsoft.com/office/drawing/2014/main" id="{44C45427-945F-6C40-0C3C-D273930AB0B2}"/>
              </a:ext>
            </a:extLst>
          </p:cNvPr>
          <p:cNvCxnSpPr>
            <a:cxnSpLocks/>
          </p:cNvCxnSpPr>
          <p:nvPr/>
        </p:nvCxnSpPr>
        <p:spPr>
          <a:xfrm>
            <a:off x="-277091" y="3433608"/>
            <a:ext cx="1454672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4" name="Google Shape;659;p57">
            <a:extLst>
              <a:ext uri="{FF2B5EF4-FFF2-40B4-BE49-F238E27FC236}">
                <a16:creationId xmlns:a16="http://schemas.microsoft.com/office/drawing/2014/main" id="{C908CBA9-2CFA-74CA-AABD-D3F49CB6F6AB}"/>
              </a:ext>
            </a:extLst>
          </p:cNvPr>
          <p:cNvSpPr/>
          <p:nvPr/>
        </p:nvSpPr>
        <p:spPr>
          <a:xfrm>
            <a:off x="1149433" y="3346928"/>
            <a:ext cx="176824" cy="173400"/>
          </a:xfrm>
          <a:prstGeom prst="plaque">
            <a:avLst>
              <a:gd name="adj" fmla="val 50000"/>
            </a:avLst>
          </a:prstGeom>
          <a:solidFill>
            <a:schemeClr val="dk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" name="Rettangolo 44">
            <a:extLst>
              <a:ext uri="{FF2B5EF4-FFF2-40B4-BE49-F238E27FC236}">
                <a16:creationId xmlns:a16="http://schemas.microsoft.com/office/drawing/2014/main" id="{3D563182-C380-62F3-6C69-B3A422412DA2}"/>
              </a:ext>
            </a:extLst>
          </p:cNvPr>
          <p:cNvSpPr/>
          <p:nvPr/>
        </p:nvSpPr>
        <p:spPr>
          <a:xfrm>
            <a:off x="1449347" y="3136908"/>
            <a:ext cx="605731" cy="593400"/>
          </a:xfrm>
          <a:prstGeom prst="rect">
            <a:avLst/>
          </a:prstGeom>
          <a:solidFill>
            <a:srgbClr val="B2BBD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6" name="Google Shape;262;p35">
            <a:extLst>
              <a:ext uri="{FF2B5EF4-FFF2-40B4-BE49-F238E27FC236}">
                <a16:creationId xmlns:a16="http://schemas.microsoft.com/office/drawing/2014/main" id="{1BAC165F-339F-34DC-3E63-088EDCED7BE0}"/>
              </a:ext>
            </a:extLst>
          </p:cNvPr>
          <p:cNvSpPr txBox="1">
            <a:spLocks/>
          </p:cNvSpPr>
          <p:nvPr/>
        </p:nvSpPr>
        <p:spPr>
          <a:xfrm>
            <a:off x="2147511" y="2894508"/>
            <a:ext cx="3430990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it-IT" sz="2000" dirty="0">
                <a:solidFill>
                  <a:schemeClr val="dk1"/>
                </a:solidFill>
                <a:latin typeface="Albert Sans Medium"/>
              </a:rPr>
              <a:t>Conclusioni</a:t>
            </a:r>
          </a:p>
        </p:txBody>
      </p:sp>
      <p:sp>
        <p:nvSpPr>
          <p:cNvPr id="47" name="Google Shape;262;p35">
            <a:extLst>
              <a:ext uri="{FF2B5EF4-FFF2-40B4-BE49-F238E27FC236}">
                <a16:creationId xmlns:a16="http://schemas.microsoft.com/office/drawing/2014/main" id="{38B98CCD-37BD-6AB2-15BB-90CF64E667D5}"/>
              </a:ext>
            </a:extLst>
          </p:cNvPr>
          <p:cNvSpPr txBox="1">
            <a:spLocks/>
          </p:cNvSpPr>
          <p:nvPr/>
        </p:nvSpPr>
        <p:spPr>
          <a:xfrm>
            <a:off x="2338909" y="3306254"/>
            <a:ext cx="6200109" cy="108779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it-IT" dirty="0">
              <a:solidFill>
                <a:schemeClr val="dk1"/>
              </a:solidFill>
              <a:latin typeface="Albert Sans" panose="020B0604020202020204"/>
            </a:endParaRPr>
          </a:p>
          <a:p>
            <a:r>
              <a:rPr lang="it-IT" dirty="0">
                <a:solidFill>
                  <a:schemeClr val="dk1"/>
                </a:solidFill>
                <a:latin typeface="Albert Sans" panose="020B0604020202020204"/>
              </a:rPr>
              <a:t>Maggiore efficacia della prevenzione in materia di sicurezza sui luoghi di lavoro</a:t>
            </a:r>
          </a:p>
          <a:p>
            <a:r>
              <a:rPr lang="it-IT" dirty="0">
                <a:solidFill>
                  <a:schemeClr val="dk1"/>
                </a:solidFill>
                <a:latin typeface="Albert Sans" panose="020B0604020202020204"/>
              </a:rPr>
              <a:t>Ottimizzazione delle risorse per la pianificazione delle attività di sopralluogo</a:t>
            </a:r>
          </a:p>
          <a:p>
            <a:r>
              <a:rPr lang="it-IT" dirty="0">
                <a:solidFill>
                  <a:schemeClr val="dk1"/>
                </a:solidFill>
                <a:latin typeface="Albert Sans" panose="020B0604020202020204"/>
              </a:rPr>
              <a:t>Strumento di verifica e controllo</a:t>
            </a:r>
          </a:p>
          <a:p>
            <a:endParaRPr lang="it-IT" dirty="0">
              <a:solidFill>
                <a:schemeClr val="dk1"/>
              </a:solidFill>
              <a:latin typeface="Albert Sans" panose="020B0604020202020204"/>
            </a:endParaRPr>
          </a:p>
          <a:p>
            <a:endParaRPr lang="it-IT" dirty="0">
              <a:solidFill>
                <a:schemeClr val="dk1"/>
              </a:solidFill>
              <a:latin typeface="Albert Sans" panose="020B0604020202020204"/>
            </a:endParaRPr>
          </a:p>
          <a:p>
            <a:endParaRPr lang="it-IT" sz="1200" dirty="0">
              <a:solidFill>
                <a:schemeClr val="dk1"/>
              </a:solidFill>
              <a:latin typeface="Albert Sans" panose="020B0604020202020204"/>
            </a:endParaRPr>
          </a:p>
          <a:p>
            <a:endParaRPr lang="it-IT" sz="1200" dirty="0">
              <a:solidFill>
                <a:schemeClr val="dk1"/>
              </a:solidFill>
              <a:latin typeface="Albert Sans" panose="020B0604020202020204"/>
            </a:endParaRPr>
          </a:p>
        </p:txBody>
      </p:sp>
      <p:sp>
        <p:nvSpPr>
          <p:cNvPr id="48" name="Google Shape;659;p57">
            <a:extLst>
              <a:ext uri="{FF2B5EF4-FFF2-40B4-BE49-F238E27FC236}">
                <a16:creationId xmlns:a16="http://schemas.microsoft.com/office/drawing/2014/main" id="{F0764115-8D95-5146-43C5-120C78B19D28}"/>
              </a:ext>
            </a:extLst>
          </p:cNvPr>
          <p:cNvSpPr/>
          <p:nvPr/>
        </p:nvSpPr>
        <p:spPr>
          <a:xfrm>
            <a:off x="2194110" y="3866313"/>
            <a:ext cx="144799" cy="144799"/>
          </a:xfrm>
          <a:prstGeom prst="plaque">
            <a:avLst>
              <a:gd name="adj" fmla="val 50000"/>
            </a:avLst>
          </a:prstGeom>
          <a:solidFill>
            <a:schemeClr val="dk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" name="Google Shape;659;p57">
            <a:extLst>
              <a:ext uri="{FF2B5EF4-FFF2-40B4-BE49-F238E27FC236}">
                <a16:creationId xmlns:a16="http://schemas.microsoft.com/office/drawing/2014/main" id="{4B0DE3E9-9645-C690-8539-9C7E38DD856F}"/>
              </a:ext>
            </a:extLst>
          </p:cNvPr>
          <p:cNvSpPr/>
          <p:nvPr/>
        </p:nvSpPr>
        <p:spPr>
          <a:xfrm>
            <a:off x="2194110" y="4082165"/>
            <a:ext cx="144799" cy="144799"/>
          </a:xfrm>
          <a:prstGeom prst="plaque">
            <a:avLst>
              <a:gd name="adj" fmla="val 50000"/>
            </a:avLst>
          </a:prstGeom>
          <a:solidFill>
            <a:schemeClr val="dk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" name="Google Shape;659;p57">
            <a:extLst>
              <a:ext uri="{FF2B5EF4-FFF2-40B4-BE49-F238E27FC236}">
                <a16:creationId xmlns:a16="http://schemas.microsoft.com/office/drawing/2014/main" id="{33675012-E308-0203-F280-B6DBA29B4FD6}"/>
              </a:ext>
            </a:extLst>
          </p:cNvPr>
          <p:cNvSpPr/>
          <p:nvPr/>
        </p:nvSpPr>
        <p:spPr>
          <a:xfrm>
            <a:off x="2194110" y="3650461"/>
            <a:ext cx="144799" cy="144799"/>
          </a:xfrm>
          <a:prstGeom prst="plaque">
            <a:avLst>
              <a:gd name="adj" fmla="val 50000"/>
            </a:avLst>
          </a:prstGeom>
          <a:solidFill>
            <a:schemeClr val="dk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58" name="Elemento grafico 57" descr="Segno di spunta con riempimento a tinta unita">
            <a:extLst>
              <a:ext uri="{FF2B5EF4-FFF2-40B4-BE49-F238E27FC236}">
                <a16:creationId xmlns:a16="http://schemas.microsoft.com/office/drawing/2014/main" id="{96E013F4-0C20-6403-5CEA-D7D4CCE1661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511830" y="3183551"/>
            <a:ext cx="480764" cy="480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3318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 animBg="1"/>
      <p:bldP spid="46" grpId="0"/>
      <p:bldP spid="47" grpId="0"/>
      <p:bldP spid="48" grpId="0" animBg="1"/>
      <p:bldP spid="49" grpId="0" animBg="1"/>
      <p:bldP spid="50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0C9D30-91BE-9D1F-1A8F-C61E9734F7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tangolo 14">
            <a:extLst>
              <a:ext uri="{FF2B5EF4-FFF2-40B4-BE49-F238E27FC236}">
                <a16:creationId xmlns:a16="http://schemas.microsoft.com/office/drawing/2014/main" id="{AF173CA4-706C-87BE-3F7A-BA1F5F087A2A}"/>
              </a:ext>
            </a:extLst>
          </p:cNvPr>
          <p:cNvSpPr/>
          <p:nvPr/>
        </p:nvSpPr>
        <p:spPr>
          <a:xfrm>
            <a:off x="0" y="1575048"/>
            <a:ext cx="8308080" cy="2326375"/>
          </a:xfrm>
          <a:prstGeom prst="rect">
            <a:avLst/>
          </a:prstGeom>
          <a:solidFill>
            <a:srgbClr val="D8DCE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324AE461-1B18-07CF-EEEF-6C4A37779015}"/>
              </a:ext>
            </a:extLst>
          </p:cNvPr>
          <p:cNvSpPr txBox="1"/>
          <p:nvPr/>
        </p:nvSpPr>
        <p:spPr>
          <a:xfrm>
            <a:off x="5515365" y="2261992"/>
            <a:ext cx="263233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chemeClr val="dk1"/>
                </a:solidFill>
                <a:latin typeface="Albert Sans Medium"/>
              </a:rPr>
              <a:t>Analisi dei dati Inail del quinquennio 2018-2022 per tutti i settori lavorativi e con focus sul settore delle costruzioni </a:t>
            </a:r>
          </a:p>
        </p:txBody>
      </p:sp>
      <p:sp>
        <p:nvSpPr>
          <p:cNvPr id="5" name="Google Shape;236;p33">
            <a:extLst>
              <a:ext uri="{FF2B5EF4-FFF2-40B4-BE49-F238E27FC236}">
                <a16:creationId xmlns:a16="http://schemas.microsoft.com/office/drawing/2014/main" id="{80218F27-6ED2-82C0-CB41-E929C2534184}"/>
              </a:ext>
            </a:extLst>
          </p:cNvPr>
          <p:cNvSpPr txBox="1">
            <a:spLocks/>
          </p:cNvSpPr>
          <p:nvPr/>
        </p:nvSpPr>
        <p:spPr>
          <a:xfrm>
            <a:off x="3945785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/>
            <a:r>
              <a:rPr lang="it-IT" sz="1050" i="1" dirty="0"/>
              <a:t>Lorenza Patrone</a:t>
            </a:r>
          </a:p>
          <a:p>
            <a:pPr marL="0" indent="0"/>
            <a:endParaRPr lang="it-IT" dirty="0"/>
          </a:p>
        </p:txBody>
      </p:sp>
      <p:sp>
        <p:nvSpPr>
          <p:cNvPr id="6" name="Google Shape;236;p33">
            <a:extLst>
              <a:ext uri="{FF2B5EF4-FFF2-40B4-BE49-F238E27FC236}">
                <a16:creationId xmlns:a16="http://schemas.microsoft.com/office/drawing/2014/main" id="{7CF5403D-0D14-2F2C-5260-3161796DBEC5}"/>
              </a:ext>
            </a:extLst>
          </p:cNvPr>
          <p:cNvSpPr txBox="1">
            <a:spLocks/>
          </p:cNvSpPr>
          <p:nvPr/>
        </p:nvSpPr>
        <p:spPr>
          <a:xfrm>
            <a:off x="292052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l"/>
            <a:r>
              <a:rPr lang="it-IT" sz="1050" i="1" dirty="0"/>
              <a:t>2 Dicembre 2024</a:t>
            </a:r>
          </a:p>
          <a:p>
            <a:pPr marL="0" indent="0"/>
            <a:endParaRPr lang="it-IT" dirty="0"/>
          </a:p>
        </p:txBody>
      </p:sp>
      <p:sp>
        <p:nvSpPr>
          <p:cNvPr id="9" name="Google Shape;236;p33">
            <a:extLst>
              <a:ext uri="{FF2B5EF4-FFF2-40B4-BE49-F238E27FC236}">
                <a16:creationId xmlns:a16="http://schemas.microsoft.com/office/drawing/2014/main" id="{EB9B4083-1236-3A6E-4BB4-C47EE570A27E}"/>
              </a:ext>
            </a:extLst>
          </p:cNvPr>
          <p:cNvSpPr txBox="1">
            <a:spLocks/>
          </p:cNvSpPr>
          <p:nvPr/>
        </p:nvSpPr>
        <p:spPr>
          <a:xfrm>
            <a:off x="3789661" y="175508"/>
            <a:ext cx="1564678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/>
            <a:r>
              <a:rPr lang="it-IT" sz="1050" i="1" dirty="0"/>
              <a:t>Politecnico di Torino</a:t>
            </a:r>
          </a:p>
          <a:p>
            <a:pPr marL="0" indent="0"/>
            <a:endParaRPr lang="it-IT" dirty="0"/>
          </a:p>
        </p:txBody>
      </p:sp>
      <p:sp>
        <p:nvSpPr>
          <p:cNvPr id="10" name="Google Shape;236;p33">
            <a:extLst>
              <a:ext uri="{FF2B5EF4-FFF2-40B4-BE49-F238E27FC236}">
                <a16:creationId xmlns:a16="http://schemas.microsoft.com/office/drawing/2014/main" id="{BB54BE47-3EEB-2533-26BC-C07898F5F565}"/>
              </a:ext>
            </a:extLst>
          </p:cNvPr>
          <p:cNvSpPr txBox="1">
            <a:spLocks/>
          </p:cNvSpPr>
          <p:nvPr/>
        </p:nvSpPr>
        <p:spPr>
          <a:xfrm>
            <a:off x="5789146" y="174553"/>
            <a:ext cx="3112741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r"/>
            <a:r>
              <a:rPr lang="it-IT" sz="1050" i="1" dirty="0"/>
              <a:t>Corso di Laurea Magistrale in Ingegneria Edile</a:t>
            </a:r>
          </a:p>
          <a:p>
            <a:pPr marL="0" indent="0"/>
            <a:endParaRPr lang="it-IT" dirty="0"/>
          </a:p>
        </p:txBody>
      </p:sp>
      <p:sp>
        <p:nvSpPr>
          <p:cNvPr id="11" name="Google Shape;236;p33">
            <a:extLst>
              <a:ext uri="{FF2B5EF4-FFF2-40B4-BE49-F238E27FC236}">
                <a16:creationId xmlns:a16="http://schemas.microsoft.com/office/drawing/2014/main" id="{FFAC3578-94EB-2870-3D55-B102D29EEDD1}"/>
              </a:ext>
            </a:extLst>
          </p:cNvPr>
          <p:cNvSpPr txBox="1">
            <a:spLocks/>
          </p:cNvSpPr>
          <p:nvPr/>
        </p:nvSpPr>
        <p:spPr>
          <a:xfrm>
            <a:off x="7649457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r"/>
            <a:r>
              <a:rPr lang="it-IT" sz="1050" i="1" dirty="0"/>
              <a:t>30</a:t>
            </a:r>
          </a:p>
          <a:p>
            <a:pPr marL="0" indent="0"/>
            <a:endParaRPr lang="it-IT" dirty="0"/>
          </a:p>
        </p:txBody>
      </p:sp>
      <p:sp>
        <p:nvSpPr>
          <p:cNvPr id="2" name="Rettangolo 1">
            <a:extLst>
              <a:ext uri="{FF2B5EF4-FFF2-40B4-BE49-F238E27FC236}">
                <a16:creationId xmlns:a16="http://schemas.microsoft.com/office/drawing/2014/main" id="{91D47CD9-96C5-DC5D-5D1A-9F7F5DE3CFFA}"/>
              </a:ext>
            </a:extLst>
          </p:cNvPr>
          <p:cNvSpPr/>
          <p:nvPr/>
        </p:nvSpPr>
        <p:spPr>
          <a:xfrm>
            <a:off x="1633317" y="3076837"/>
            <a:ext cx="3515956" cy="598858"/>
          </a:xfrm>
          <a:prstGeom prst="rect">
            <a:avLst/>
          </a:prstGeom>
          <a:solidFill>
            <a:srgbClr val="B2BBD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id="{73C31894-E832-AAB9-1E2A-FB41ABF30BF1}"/>
              </a:ext>
            </a:extLst>
          </p:cNvPr>
          <p:cNvSpPr/>
          <p:nvPr/>
        </p:nvSpPr>
        <p:spPr>
          <a:xfrm>
            <a:off x="1633317" y="1802237"/>
            <a:ext cx="3564898" cy="598858"/>
          </a:xfrm>
          <a:prstGeom prst="rect">
            <a:avLst/>
          </a:prstGeom>
          <a:solidFill>
            <a:srgbClr val="B2BBD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Google Shape;649;p57">
            <a:extLst>
              <a:ext uri="{FF2B5EF4-FFF2-40B4-BE49-F238E27FC236}">
                <a16:creationId xmlns:a16="http://schemas.microsoft.com/office/drawing/2014/main" id="{F0D8CB89-CC8E-1866-4674-50D114E79F5C}"/>
              </a:ext>
            </a:extLst>
          </p:cNvPr>
          <p:cNvSpPr txBox="1">
            <a:spLocks/>
          </p:cNvSpPr>
          <p:nvPr/>
        </p:nvSpPr>
        <p:spPr>
          <a:xfrm>
            <a:off x="1776479" y="1885253"/>
            <a:ext cx="4515300" cy="5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it-IT" dirty="0">
                <a:solidFill>
                  <a:schemeClr val="dk1"/>
                </a:solidFill>
                <a:latin typeface="Albert Sans Medium"/>
              </a:rPr>
              <a:t>Presenza di asbesto</a:t>
            </a:r>
          </a:p>
        </p:txBody>
      </p:sp>
      <p:sp>
        <p:nvSpPr>
          <p:cNvPr id="7" name="Google Shape;651;p57">
            <a:extLst>
              <a:ext uri="{FF2B5EF4-FFF2-40B4-BE49-F238E27FC236}">
                <a16:creationId xmlns:a16="http://schemas.microsoft.com/office/drawing/2014/main" id="{C8C19C68-EF57-197A-206D-10C0EA2118C7}"/>
              </a:ext>
            </a:extLst>
          </p:cNvPr>
          <p:cNvSpPr txBox="1">
            <a:spLocks/>
          </p:cNvSpPr>
          <p:nvPr/>
        </p:nvSpPr>
        <p:spPr>
          <a:xfrm>
            <a:off x="1776479" y="3159854"/>
            <a:ext cx="4515300" cy="5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it-IT" dirty="0">
                <a:solidFill>
                  <a:schemeClr val="dk1"/>
                </a:solidFill>
                <a:latin typeface="Albert Sans Medium"/>
              </a:rPr>
              <a:t>Presenza di agenti causali con IFC elevato</a:t>
            </a:r>
          </a:p>
        </p:txBody>
      </p:sp>
      <p:cxnSp>
        <p:nvCxnSpPr>
          <p:cNvPr id="8" name="Google Shape;656;p57">
            <a:extLst>
              <a:ext uri="{FF2B5EF4-FFF2-40B4-BE49-F238E27FC236}">
                <a16:creationId xmlns:a16="http://schemas.microsoft.com/office/drawing/2014/main" id="{644FDFB9-A38A-6BC7-4741-B5BCCE4D5605}"/>
              </a:ext>
            </a:extLst>
          </p:cNvPr>
          <p:cNvCxnSpPr/>
          <p:nvPr/>
        </p:nvCxnSpPr>
        <p:spPr>
          <a:xfrm>
            <a:off x="-9236" y="3376266"/>
            <a:ext cx="1426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" name="Google Shape;657;p57">
            <a:extLst>
              <a:ext uri="{FF2B5EF4-FFF2-40B4-BE49-F238E27FC236}">
                <a16:creationId xmlns:a16="http://schemas.microsoft.com/office/drawing/2014/main" id="{DB52C060-2997-9493-674C-DA61A259D4D8}"/>
              </a:ext>
            </a:extLst>
          </p:cNvPr>
          <p:cNvSpPr/>
          <p:nvPr/>
        </p:nvSpPr>
        <p:spPr>
          <a:xfrm>
            <a:off x="1417288" y="3289586"/>
            <a:ext cx="173400" cy="173400"/>
          </a:xfrm>
          <a:prstGeom prst="plaque">
            <a:avLst>
              <a:gd name="adj" fmla="val 50000"/>
            </a:avLst>
          </a:prstGeom>
          <a:solidFill>
            <a:schemeClr val="dk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13" name="Google Shape;658;p57">
            <a:extLst>
              <a:ext uri="{FF2B5EF4-FFF2-40B4-BE49-F238E27FC236}">
                <a16:creationId xmlns:a16="http://schemas.microsoft.com/office/drawing/2014/main" id="{B09A431F-A40A-D040-14AD-2EDE24A64F75}"/>
              </a:ext>
            </a:extLst>
          </p:cNvPr>
          <p:cNvCxnSpPr/>
          <p:nvPr/>
        </p:nvCxnSpPr>
        <p:spPr>
          <a:xfrm>
            <a:off x="-9236" y="2101666"/>
            <a:ext cx="1426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" name="Google Shape;659;p57">
            <a:extLst>
              <a:ext uri="{FF2B5EF4-FFF2-40B4-BE49-F238E27FC236}">
                <a16:creationId xmlns:a16="http://schemas.microsoft.com/office/drawing/2014/main" id="{286D9354-DCFE-5701-C737-54100E74455C}"/>
              </a:ext>
            </a:extLst>
          </p:cNvPr>
          <p:cNvSpPr/>
          <p:nvPr/>
        </p:nvSpPr>
        <p:spPr>
          <a:xfrm>
            <a:off x="1417288" y="2014986"/>
            <a:ext cx="173400" cy="173400"/>
          </a:xfrm>
          <a:prstGeom prst="plaque">
            <a:avLst>
              <a:gd name="adj" fmla="val 50000"/>
            </a:avLst>
          </a:prstGeom>
          <a:solidFill>
            <a:schemeClr val="dk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262;p35">
            <a:extLst>
              <a:ext uri="{FF2B5EF4-FFF2-40B4-BE49-F238E27FC236}">
                <a16:creationId xmlns:a16="http://schemas.microsoft.com/office/drawing/2014/main" id="{D597251F-0D3E-A3AF-1138-BEDC74E0D1C6}"/>
              </a:ext>
            </a:extLst>
          </p:cNvPr>
          <p:cNvSpPr txBox="1">
            <a:spLocks/>
          </p:cNvSpPr>
          <p:nvPr/>
        </p:nvSpPr>
        <p:spPr>
          <a:xfrm>
            <a:off x="0" y="712363"/>
            <a:ext cx="9143999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it-IT" sz="2000" dirty="0">
                <a:solidFill>
                  <a:schemeClr val="dk1"/>
                </a:solidFill>
                <a:latin typeface="Albert Sans Medium"/>
              </a:rPr>
              <a:t>Prospettive future: </a:t>
            </a:r>
            <a:r>
              <a:rPr lang="it-IT" sz="2000" dirty="0">
                <a:solidFill>
                  <a:schemeClr val="dk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bert Sans Medium"/>
              </a:rPr>
              <a:t>Riflessione sulle malattie professionali</a:t>
            </a:r>
          </a:p>
        </p:txBody>
      </p:sp>
    </p:spTree>
    <p:extLst>
      <p:ext uri="{BB962C8B-B14F-4D97-AF65-F5344CB8AC3E}">
        <p14:creationId xmlns:p14="http://schemas.microsoft.com/office/powerpoint/2010/main" val="32974114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FA667C-67D1-E304-91FF-94AECB7BC3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236;p33">
            <a:extLst>
              <a:ext uri="{FF2B5EF4-FFF2-40B4-BE49-F238E27FC236}">
                <a16:creationId xmlns:a16="http://schemas.microsoft.com/office/drawing/2014/main" id="{F5BF9C50-06A9-18FE-AA34-13C0BC5E766D}"/>
              </a:ext>
            </a:extLst>
          </p:cNvPr>
          <p:cNvSpPr txBox="1">
            <a:spLocks/>
          </p:cNvSpPr>
          <p:nvPr/>
        </p:nvSpPr>
        <p:spPr>
          <a:xfrm>
            <a:off x="3945785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/>
            <a:r>
              <a:rPr lang="it-IT" sz="1050" i="1" dirty="0"/>
              <a:t>Lorenza Patrone</a:t>
            </a:r>
          </a:p>
          <a:p>
            <a:pPr marL="0" indent="0"/>
            <a:endParaRPr lang="it-IT" dirty="0"/>
          </a:p>
        </p:txBody>
      </p:sp>
      <p:sp>
        <p:nvSpPr>
          <p:cNvPr id="6" name="Google Shape;236;p33">
            <a:extLst>
              <a:ext uri="{FF2B5EF4-FFF2-40B4-BE49-F238E27FC236}">
                <a16:creationId xmlns:a16="http://schemas.microsoft.com/office/drawing/2014/main" id="{5309DF92-9673-6088-4010-4EF285EDC54E}"/>
              </a:ext>
            </a:extLst>
          </p:cNvPr>
          <p:cNvSpPr txBox="1">
            <a:spLocks/>
          </p:cNvSpPr>
          <p:nvPr/>
        </p:nvSpPr>
        <p:spPr>
          <a:xfrm>
            <a:off x="292052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l"/>
            <a:r>
              <a:rPr lang="it-IT" sz="1050" i="1" dirty="0"/>
              <a:t>2 Dicembre 2024</a:t>
            </a:r>
          </a:p>
          <a:p>
            <a:pPr marL="0" indent="0"/>
            <a:endParaRPr lang="it-IT" dirty="0"/>
          </a:p>
        </p:txBody>
      </p:sp>
      <p:sp>
        <p:nvSpPr>
          <p:cNvPr id="9" name="Google Shape;236;p33">
            <a:extLst>
              <a:ext uri="{FF2B5EF4-FFF2-40B4-BE49-F238E27FC236}">
                <a16:creationId xmlns:a16="http://schemas.microsoft.com/office/drawing/2014/main" id="{3C0F7036-CFFC-0562-72C1-A4D62C50C104}"/>
              </a:ext>
            </a:extLst>
          </p:cNvPr>
          <p:cNvSpPr txBox="1">
            <a:spLocks/>
          </p:cNvSpPr>
          <p:nvPr/>
        </p:nvSpPr>
        <p:spPr>
          <a:xfrm>
            <a:off x="3789661" y="175508"/>
            <a:ext cx="1564678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/>
            <a:r>
              <a:rPr lang="it-IT" sz="1050" i="1" dirty="0"/>
              <a:t>Politecnico di Torino</a:t>
            </a:r>
          </a:p>
          <a:p>
            <a:pPr marL="0" indent="0"/>
            <a:endParaRPr lang="it-IT" dirty="0"/>
          </a:p>
        </p:txBody>
      </p:sp>
      <p:sp>
        <p:nvSpPr>
          <p:cNvPr id="10" name="Google Shape;236;p33">
            <a:extLst>
              <a:ext uri="{FF2B5EF4-FFF2-40B4-BE49-F238E27FC236}">
                <a16:creationId xmlns:a16="http://schemas.microsoft.com/office/drawing/2014/main" id="{D503A423-7409-3648-C64E-BA25B6AAC798}"/>
              </a:ext>
            </a:extLst>
          </p:cNvPr>
          <p:cNvSpPr txBox="1">
            <a:spLocks/>
          </p:cNvSpPr>
          <p:nvPr/>
        </p:nvSpPr>
        <p:spPr>
          <a:xfrm>
            <a:off x="5789146" y="174553"/>
            <a:ext cx="3112741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r"/>
            <a:r>
              <a:rPr lang="it-IT" sz="1050" i="1" dirty="0"/>
              <a:t>Corso di Laurea Magistrale in Ingegneria Edile</a:t>
            </a:r>
          </a:p>
          <a:p>
            <a:pPr marL="0" indent="0"/>
            <a:endParaRPr lang="it-IT" dirty="0"/>
          </a:p>
        </p:txBody>
      </p:sp>
      <p:sp>
        <p:nvSpPr>
          <p:cNvPr id="11" name="Google Shape;236;p33">
            <a:extLst>
              <a:ext uri="{FF2B5EF4-FFF2-40B4-BE49-F238E27FC236}">
                <a16:creationId xmlns:a16="http://schemas.microsoft.com/office/drawing/2014/main" id="{61BE4B84-7EFD-5226-4DAD-BB2864FA237C}"/>
              </a:ext>
            </a:extLst>
          </p:cNvPr>
          <p:cNvSpPr txBox="1">
            <a:spLocks/>
          </p:cNvSpPr>
          <p:nvPr/>
        </p:nvSpPr>
        <p:spPr>
          <a:xfrm>
            <a:off x="7649457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r"/>
            <a:r>
              <a:rPr lang="it-IT" sz="1050" i="1" dirty="0"/>
              <a:t>31</a:t>
            </a:r>
          </a:p>
          <a:p>
            <a:pPr marL="0" indent="0"/>
            <a:endParaRPr lang="it-IT" dirty="0"/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9116B4BD-7FD2-13BA-D315-76E2AC158365}"/>
              </a:ext>
            </a:extLst>
          </p:cNvPr>
          <p:cNvSpPr/>
          <p:nvPr/>
        </p:nvSpPr>
        <p:spPr>
          <a:xfrm>
            <a:off x="1268480" y="966346"/>
            <a:ext cx="2711007" cy="598858"/>
          </a:xfrm>
          <a:prstGeom prst="rect">
            <a:avLst/>
          </a:prstGeom>
          <a:solidFill>
            <a:srgbClr val="B2BBD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" name="Google Shape;649;p57">
            <a:extLst>
              <a:ext uri="{FF2B5EF4-FFF2-40B4-BE49-F238E27FC236}">
                <a16:creationId xmlns:a16="http://schemas.microsoft.com/office/drawing/2014/main" id="{03280E25-4835-7E21-9071-652873E4F0D9}"/>
              </a:ext>
            </a:extLst>
          </p:cNvPr>
          <p:cNvSpPr txBox="1">
            <a:spLocks/>
          </p:cNvSpPr>
          <p:nvPr/>
        </p:nvSpPr>
        <p:spPr>
          <a:xfrm>
            <a:off x="1411643" y="1049362"/>
            <a:ext cx="4515300" cy="5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it-IT" dirty="0">
                <a:solidFill>
                  <a:schemeClr val="dk1"/>
                </a:solidFill>
                <a:latin typeface="Albert Sans Medium"/>
              </a:rPr>
              <a:t>Presenza di asbesto </a:t>
            </a:r>
          </a:p>
        </p:txBody>
      </p:sp>
      <p:cxnSp>
        <p:nvCxnSpPr>
          <p:cNvPr id="17" name="Google Shape;658;p57">
            <a:extLst>
              <a:ext uri="{FF2B5EF4-FFF2-40B4-BE49-F238E27FC236}">
                <a16:creationId xmlns:a16="http://schemas.microsoft.com/office/drawing/2014/main" id="{FC28911C-B3B4-C7A2-D20D-EC5225B7F3B1}"/>
              </a:ext>
            </a:extLst>
          </p:cNvPr>
          <p:cNvCxnSpPr/>
          <p:nvPr/>
        </p:nvCxnSpPr>
        <p:spPr>
          <a:xfrm>
            <a:off x="-374072" y="1265775"/>
            <a:ext cx="1426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8" name="Google Shape;659;p57">
            <a:extLst>
              <a:ext uri="{FF2B5EF4-FFF2-40B4-BE49-F238E27FC236}">
                <a16:creationId xmlns:a16="http://schemas.microsoft.com/office/drawing/2014/main" id="{2BF3AE98-1FAB-59D9-3396-40AC35907B88}"/>
              </a:ext>
            </a:extLst>
          </p:cNvPr>
          <p:cNvSpPr/>
          <p:nvPr/>
        </p:nvSpPr>
        <p:spPr>
          <a:xfrm>
            <a:off x="1052452" y="1179095"/>
            <a:ext cx="173400" cy="173400"/>
          </a:xfrm>
          <a:prstGeom prst="plaque">
            <a:avLst>
              <a:gd name="adj" fmla="val 50000"/>
            </a:avLst>
          </a:prstGeom>
          <a:solidFill>
            <a:schemeClr val="dk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0" name="Immagine 19" descr="Immagine che contiene mappa, testo, atlante&#10;&#10;Descrizione generata automaticamente">
            <a:extLst>
              <a:ext uri="{FF2B5EF4-FFF2-40B4-BE49-F238E27FC236}">
                <a16:creationId xmlns:a16="http://schemas.microsoft.com/office/drawing/2014/main" id="{BED0D594-CD93-9356-30BF-7FF7743DC14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815" b="89956" l="8714" r="89212">
                        <a14:foregroundMark x1="8714" y1="20088" x2="8921" y2="20176"/>
                        <a14:foregroundMark x1="20436" y1="10925" x2="20436" y2="10925"/>
                        <a14:foregroundMark x1="27697" y1="10308" x2="27697" y2="10308"/>
                        <a14:foregroundMark x1="21162" y1="10044" x2="21162" y2="10044"/>
                        <a14:foregroundMark x1="27490" y1="9868" x2="27490" y2="9868"/>
                        <a14:foregroundMark x1="33195" y1="9515" x2="33195" y2="9515"/>
                        <a14:foregroundMark x1="36515" y1="7313" x2="36515" y2="7313"/>
                        <a14:foregroundMark x1="46784" y1="5903" x2="46784" y2="5903"/>
                        <a14:foregroundMark x1="57676" y1="18150" x2="57676" y2="18150"/>
                        <a14:foregroundMark x1="57158" y1="17181" x2="57158" y2="17181"/>
                        <a14:foregroundMark x1="56120" y1="16652" x2="56120" y2="16652"/>
                        <a14:foregroundMark x1="60788" y1="59383" x2="60788" y2="59383"/>
                        <a14:foregroundMark x1="60685" y1="59736" x2="60685" y2="59736"/>
                        <a14:foregroundMark x1="89212" y1="63877" x2="89212" y2="63877"/>
                        <a14:foregroundMark x1="22718" y1="55154" x2="22718" y2="55154"/>
                        <a14:foregroundMark x1="15456" y1="70661" x2="15456" y2="70661"/>
                        <a14:foregroundMark x1="16079" y1="70573" x2="16079" y2="70573"/>
                        <a14:foregroundMark x1="14523" y1="69956" x2="14523" y2="69956"/>
                        <a14:foregroundMark x1="61722" y1="83965" x2="61722" y2="8396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857" t="4999" r="6084" b="6786"/>
          <a:stretch/>
        </p:blipFill>
        <p:spPr bwMode="auto">
          <a:xfrm>
            <a:off x="4758733" y="724369"/>
            <a:ext cx="2978709" cy="355414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1" name="Immagine 20" descr="Immagine che contiene testo, schermata, Carattere, linea&#10;&#10;Descrizione generata automaticamente">
            <a:extLst>
              <a:ext uri="{FF2B5EF4-FFF2-40B4-BE49-F238E27FC236}">
                <a16:creationId xmlns:a16="http://schemas.microsoft.com/office/drawing/2014/main" id="{F2C3D299-E901-4E5B-DF49-FC57BF17307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1" t="5134" r="2283" b="6734"/>
          <a:stretch/>
        </p:blipFill>
        <p:spPr>
          <a:xfrm>
            <a:off x="6680158" y="1340813"/>
            <a:ext cx="1562204" cy="766225"/>
          </a:xfrm>
          <a:prstGeom prst="rect">
            <a:avLst/>
          </a:prstGeom>
        </p:spPr>
      </p:pic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9A9C38A1-6EA2-84DE-7DC9-AD784B8B318B}"/>
              </a:ext>
            </a:extLst>
          </p:cNvPr>
          <p:cNvSpPr txBox="1"/>
          <p:nvPr/>
        </p:nvSpPr>
        <p:spPr>
          <a:xfrm>
            <a:off x="4239174" y="4249854"/>
            <a:ext cx="40178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800" i="1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Mappatura amianto 2020, Ministero dell’Ambiente e della Tutela </a:t>
            </a:r>
          </a:p>
          <a:p>
            <a:pPr algn="ctr"/>
            <a:r>
              <a:rPr lang="it-IT" sz="800" i="1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del Territorio e del Mare, Direzione Generale per il Risanamento Ambientale</a:t>
            </a:r>
          </a:p>
        </p:txBody>
      </p:sp>
      <p:graphicFrame>
        <p:nvGraphicFramePr>
          <p:cNvPr id="23" name="Google Shape;568;p52">
            <a:extLst>
              <a:ext uri="{FF2B5EF4-FFF2-40B4-BE49-F238E27FC236}">
                <a16:creationId xmlns:a16="http://schemas.microsoft.com/office/drawing/2014/main" id="{1EC07529-7115-B081-9B7D-A094E1AC9E2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85490421"/>
              </p:ext>
            </p:extLst>
          </p:nvPr>
        </p:nvGraphicFramePr>
        <p:xfrm>
          <a:off x="1411643" y="2362173"/>
          <a:ext cx="2459665" cy="1157568"/>
        </p:xfrm>
        <a:graphic>
          <a:graphicData uri="http://schemas.openxmlformats.org/drawingml/2006/table">
            <a:tbl>
              <a:tblPr>
                <a:noFill/>
                <a:tableStyleId>{DD0DBDA5-55D5-43B1-8255-E06EEEFC2019}</a:tableStyleId>
              </a:tblPr>
              <a:tblGrid>
                <a:gridCol w="15351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00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245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69932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000" dirty="0">
                          <a:solidFill>
                            <a:schemeClr val="dk1"/>
                          </a:solidFill>
                          <a:latin typeface="Albert Sans Medium"/>
                          <a:ea typeface="Albert Sans Medium"/>
                          <a:cs typeface="Albert Sans Medium"/>
                          <a:sym typeface="Albert Sans Medium"/>
                        </a:rPr>
                        <a:t>Malattia asbesto correlata</a:t>
                      </a:r>
                      <a:endParaRPr sz="1000" dirty="0">
                        <a:solidFill>
                          <a:schemeClr val="dk1"/>
                        </a:solidFill>
                        <a:latin typeface="Albert Sans Medium"/>
                        <a:ea typeface="Albert Sans Medium"/>
                        <a:cs typeface="Albert Sans Medium"/>
                        <a:sym typeface="Albert Sans Medium"/>
                      </a:endParaRPr>
                    </a:p>
                  </a:txBody>
                  <a:tcPr marL="57556" marR="57556" marT="43171" marB="43171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 Medium"/>
                          <a:cs typeface="Albert Sans Medium"/>
                          <a:sym typeface="Albert Sans Medium"/>
                        </a:rPr>
                        <a:t>si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 Medium"/>
                        <a:cs typeface="Albert Sans Medium"/>
                        <a:sym typeface="Albert Sans Medium"/>
                      </a:endParaRPr>
                    </a:p>
                  </a:txBody>
                  <a:tcPr marL="57556" marR="57556" marT="43171" marB="43171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2BBDA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 Medium"/>
                          <a:cs typeface="Albert Sans Medium"/>
                          <a:sym typeface="Albert Sans Medium"/>
                        </a:rPr>
                        <a:t>No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 Medium"/>
                        <a:cs typeface="Albert Sans Medium"/>
                        <a:sym typeface="Albert Sans Medium"/>
                      </a:endParaRPr>
                    </a:p>
                  </a:txBody>
                  <a:tcPr marL="57556" marR="57556" marT="43171" marB="43171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2BB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300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2018</a:t>
                      </a:r>
                      <a:endParaRPr sz="8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34,88%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65,12%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2662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2019</a:t>
                      </a:r>
                      <a:endParaRPr sz="8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30,95%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69,05%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225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2020</a:t>
                      </a:r>
                      <a:endParaRPr sz="8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42,86%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57,14%</a:t>
                      </a: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225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2021</a:t>
                      </a:r>
                      <a:endParaRPr sz="8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28,00%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72,00%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7459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2022</a:t>
                      </a:r>
                      <a:endParaRPr sz="8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47,62%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52,39%</a:t>
                      </a: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6C984D40-71AD-FB10-6B32-2B97609476E0}"/>
              </a:ext>
            </a:extLst>
          </p:cNvPr>
          <p:cNvSpPr txBox="1"/>
          <p:nvPr/>
        </p:nvSpPr>
        <p:spPr>
          <a:xfrm>
            <a:off x="1128716" y="3511901"/>
            <a:ext cx="29787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800" i="1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Analisi malattie professionali per il settore costruzioni del Piemonte mediante il parametro “malattia asbesto correlata”</a:t>
            </a:r>
          </a:p>
        </p:txBody>
      </p:sp>
    </p:spTree>
    <p:extLst>
      <p:ext uri="{BB962C8B-B14F-4D97-AF65-F5344CB8AC3E}">
        <p14:creationId xmlns:p14="http://schemas.microsoft.com/office/powerpoint/2010/main" val="37219610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2088EC-D182-6623-BA46-0A9826B4BE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ttangolo 18">
            <a:extLst>
              <a:ext uri="{FF2B5EF4-FFF2-40B4-BE49-F238E27FC236}">
                <a16:creationId xmlns:a16="http://schemas.microsoft.com/office/drawing/2014/main" id="{A01F829A-67E7-59B5-8237-6369F3BA378B}"/>
              </a:ext>
            </a:extLst>
          </p:cNvPr>
          <p:cNvSpPr/>
          <p:nvPr/>
        </p:nvSpPr>
        <p:spPr>
          <a:xfrm>
            <a:off x="1445491" y="798946"/>
            <a:ext cx="7711891" cy="1163266"/>
          </a:xfrm>
          <a:prstGeom prst="rect">
            <a:avLst/>
          </a:prstGeom>
          <a:solidFill>
            <a:srgbClr val="D8DCE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Google Shape;236;p33">
            <a:extLst>
              <a:ext uri="{FF2B5EF4-FFF2-40B4-BE49-F238E27FC236}">
                <a16:creationId xmlns:a16="http://schemas.microsoft.com/office/drawing/2014/main" id="{DF7A8000-B05A-EECF-789B-9B9207333C68}"/>
              </a:ext>
            </a:extLst>
          </p:cNvPr>
          <p:cNvSpPr txBox="1">
            <a:spLocks/>
          </p:cNvSpPr>
          <p:nvPr/>
        </p:nvSpPr>
        <p:spPr>
          <a:xfrm>
            <a:off x="3945785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/>
            <a:r>
              <a:rPr lang="it-IT" sz="1050" i="1" dirty="0"/>
              <a:t>Lorenza Patrone</a:t>
            </a:r>
          </a:p>
          <a:p>
            <a:pPr marL="0" indent="0"/>
            <a:endParaRPr lang="it-IT" dirty="0"/>
          </a:p>
        </p:txBody>
      </p:sp>
      <p:sp>
        <p:nvSpPr>
          <p:cNvPr id="6" name="Google Shape;236;p33">
            <a:extLst>
              <a:ext uri="{FF2B5EF4-FFF2-40B4-BE49-F238E27FC236}">
                <a16:creationId xmlns:a16="http://schemas.microsoft.com/office/drawing/2014/main" id="{39D67FF1-3CD9-F9EB-42D2-1DFB98D886BF}"/>
              </a:ext>
            </a:extLst>
          </p:cNvPr>
          <p:cNvSpPr txBox="1">
            <a:spLocks/>
          </p:cNvSpPr>
          <p:nvPr/>
        </p:nvSpPr>
        <p:spPr>
          <a:xfrm>
            <a:off x="292052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l"/>
            <a:r>
              <a:rPr lang="it-IT" sz="1050" i="1" dirty="0"/>
              <a:t>2 Dicembre 2024</a:t>
            </a:r>
          </a:p>
          <a:p>
            <a:pPr marL="0" indent="0"/>
            <a:endParaRPr lang="it-IT" dirty="0"/>
          </a:p>
        </p:txBody>
      </p:sp>
      <p:sp>
        <p:nvSpPr>
          <p:cNvPr id="9" name="Google Shape;236;p33">
            <a:extLst>
              <a:ext uri="{FF2B5EF4-FFF2-40B4-BE49-F238E27FC236}">
                <a16:creationId xmlns:a16="http://schemas.microsoft.com/office/drawing/2014/main" id="{DE18EBCF-BFE3-D5A1-4E9F-6FC6291D143E}"/>
              </a:ext>
            </a:extLst>
          </p:cNvPr>
          <p:cNvSpPr txBox="1">
            <a:spLocks/>
          </p:cNvSpPr>
          <p:nvPr/>
        </p:nvSpPr>
        <p:spPr>
          <a:xfrm>
            <a:off x="3789661" y="175508"/>
            <a:ext cx="1564678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/>
            <a:r>
              <a:rPr lang="it-IT" sz="1050" i="1" dirty="0"/>
              <a:t>Politecnico di Torino</a:t>
            </a:r>
          </a:p>
          <a:p>
            <a:pPr marL="0" indent="0"/>
            <a:endParaRPr lang="it-IT" dirty="0"/>
          </a:p>
        </p:txBody>
      </p:sp>
      <p:sp>
        <p:nvSpPr>
          <p:cNvPr id="10" name="Google Shape;236;p33">
            <a:extLst>
              <a:ext uri="{FF2B5EF4-FFF2-40B4-BE49-F238E27FC236}">
                <a16:creationId xmlns:a16="http://schemas.microsoft.com/office/drawing/2014/main" id="{BEA4E806-1B7C-F72A-DEF4-8EB974B5BC14}"/>
              </a:ext>
            </a:extLst>
          </p:cNvPr>
          <p:cNvSpPr txBox="1">
            <a:spLocks/>
          </p:cNvSpPr>
          <p:nvPr/>
        </p:nvSpPr>
        <p:spPr>
          <a:xfrm>
            <a:off x="5789146" y="174553"/>
            <a:ext cx="3112741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r"/>
            <a:r>
              <a:rPr lang="it-IT" sz="1050" i="1" dirty="0"/>
              <a:t>Corso di Laurea Magistrale in Ingegneria Edile</a:t>
            </a:r>
          </a:p>
          <a:p>
            <a:pPr marL="0" indent="0"/>
            <a:endParaRPr lang="it-IT" dirty="0"/>
          </a:p>
        </p:txBody>
      </p:sp>
      <p:sp>
        <p:nvSpPr>
          <p:cNvPr id="11" name="Google Shape;236;p33">
            <a:extLst>
              <a:ext uri="{FF2B5EF4-FFF2-40B4-BE49-F238E27FC236}">
                <a16:creationId xmlns:a16="http://schemas.microsoft.com/office/drawing/2014/main" id="{A6C2B761-DF26-A454-EB0E-A318E600C339}"/>
              </a:ext>
            </a:extLst>
          </p:cNvPr>
          <p:cNvSpPr txBox="1">
            <a:spLocks/>
          </p:cNvSpPr>
          <p:nvPr/>
        </p:nvSpPr>
        <p:spPr>
          <a:xfrm>
            <a:off x="7649457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r"/>
            <a:r>
              <a:rPr lang="it-IT" sz="1050" i="1" dirty="0"/>
              <a:t>32</a:t>
            </a:r>
          </a:p>
          <a:p>
            <a:pPr marL="0" indent="0"/>
            <a:endParaRPr lang="it-IT" dirty="0"/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FF4D9578-4509-3031-7FC8-292AAF6EE800}"/>
              </a:ext>
            </a:extLst>
          </p:cNvPr>
          <p:cNvSpPr/>
          <p:nvPr/>
        </p:nvSpPr>
        <p:spPr>
          <a:xfrm>
            <a:off x="1321272" y="1085216"/>
            <a:ext cx="3515956" cy="598858"/>
          </a:xfrm>
          <a:prstGeom prst="rect">
            <a:avLst/>
          </a:prstGeom>
          <a:solidFill>
            <a:srgbClr val="B2BBD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" name="Google Shape;649;p57">
            <a:extLst>
              <a:ext uri="{FF2B5EF4-FFF2-40B4-BE49-F238E27FC236}">
                <a16:creationId xmlns:a16="http://schemas.microsoft.com/office/drawing/2014/main" id="{303A27E5-9C1E-53D5-460F-DAD9F45D0419}"/>
              </a:ext>
            </a:extLst>
          </p:cNvPr>
          <p:cNvSpPr txBox="1">
            <a:spLocks/>
          </p:cNvSpPr>
          <p:nvPr/>
        </p:nvSpPr>
        <p:spPr>
          <a:xfrm>
            <a:off x="1411643" y="1169433"/>
            <a:ext cx="3425585" cy="5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it-IT" dirty="0">
                <a:solidFill>
                  <a:schemeClr val="dk1"/>
                </a:solidFill>
                <a:latin typeface="Albert Sans Medium"/>
              </a:rPr>
              <a:t>Presenza di agenti causali con IFC elevato </a:t>
            </a:r>
          </a:p>
        </p:txBody>
      </p:sp>
      <p:cxnSp>
        <p:nvCxnSpPr>
          <p:cNvPr id="17" name="Google Shape;658;p57">
            <a:extLst>
              <a:ext uri="{FF2B5EF4-FFF2-40B4-BE49-F238E27FC236}">
                <a16:creationId xmlns:a16="http://schemas.microsoft.com/office/drawing/2014/main" id="{430C5EB5-CE13-7B9E-A2E1-09307E1B32C8}"/>
              </a:ext>
            </a:extLst>
          </p:cNvPr>
          <p:cNvCxnSpPr/>
          <p:nvPr/>
        </p:nvCxnSpPr>
        <p:spPr>
          <a:xfrm>
            <a:off x="-328496" y="1384645"/>
            <a:ext cx="1426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8" name="Google Shape;659;p57">
            <a:extLst>
              <a:ext uri="{FF2B5EF4-FFF2-40B4-BE49-F238E27FC236}">
                <a16:creationId xmlns:a16="http://schemas.microsoft.com/office/drawing/2014/main" id="{93551139-8554-3306-E7AD-83B4D7AB1C1E}"/>
              </a:ext>
            </a:extLst>
          </p:cNvPr>
          <p:cNvSpPr/>
          <p:nvPr/>
        </p:nvSpPr>
        <p:spPr>
          <a:xfrm>
            <a:off x="1098028" y="1297965"/>
            <a:ext cx="173400" cy="173400"/>
          </a:xfrm>
          <a:prstGeom prst="plaque">
            <a:avLst>
              <a:gd name="adj" fmla="val 50000"/>
            </a:avLst>
          </a:prstGeom>
          <a:solidFill>
            <a:schemeClr val="dk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047F365A-EBC3-7B04-2CCF-664C53451CCE}"/>
              </a:ext>
            </a:extLst>
          </p:cNvPr>
          <p:cNvSpPr txBox="1"/>
          <p:nvPr/>
        </p:nvSpPr>
        <p:spPr>
          <a:xfrm>
            <a:off x="5070764" y="876813"/>
            <a:ext cx="394207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200" dirty="0">
                <a:solidFill>
                  <a:schemeClr val="dk1"/>
                </a:solidFill>
                <a:latin typeface="Albert Sans Medium"/>
              </a:rPr>
              <a:t>L’</a:t>
            </a:r>
            <a:r>
              <a:rPr lang="it-IT" sz="1200" i="1" u="sng" dirty="0">
                <a:solidFill>
                  <a:schemeClr val="dk1"/>
                </a:solidFill>
                <a:latin typeface="Albert Sans Medium"/>
              </a:rPr>
              <a:t>Indice di Frequenza Causale </a:t>
            </a:r>
            <a:r>
              <a:rPr lang="it-IT" sz="1200" dirty="0">
                <a:solidFill>
                  <a:schemeClr val="dk1"/>
                </a:solidFill>
                <a:latin typeface="Albert Sans Medium"/>
              </a:rPr>
              <a:t>associa a ciascun nesso causale una percentuale che tiene conto sia del numero di categorie di malattie che possono essere generate, sia della frequenza con cui queste si manifestano, ed è calcolato sulla base dei dati Inail per il settore delle costruzioni</a:t>
            </a:r>
          </a:p>
        </p:txBody>
      </p:sp>
      <p:graphicFrame>
        <p:nvGraphicFramePr>
          <p:cNvPr id="2" name="Google Shape;568;p52">
            <a:extLst>
              <a:ext uri="{FF2B5EF4-FFF2-40B4-BE49-F238E27FC236}">
                <a16:creationId xmlns:a16="http://schemas.microsoft.com/office/drawing/2014/main" id="{B5439854-CA6A-E4E7-0B9A-372B6C7EF1C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13306369"/>
              </p:ext>
            </p:extLst>
          </p:nvPr>
        </p:nvGraphicFramePr>
        <p:xfrm>
          <a:off x="2444507" y="2177655"/>
          <a:ext cx="4254986" cy="2222322"/>
        </p:xfrm>
        <a:graphic>
          <a:graphicData uri="http://schemas.openxmlformats.org/drawingml/2006/table">
            <a:tbl>
              <a:tblPr>
                <a:noFill/>
                <a:tableStyleId>{DD0DBDA5-55D5-43B1-8255-E06EEEFC2019}</a:tableStyleId>
              </a:tblPr>
              <a:tblGrid>
                <a:gridCol w="1691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07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2065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20657">
                  <a:extLst>
                    <a:ext uri="{9D8B030D-6E8A-4147-A177-3AD203B41FA5}">
                      <a16:colId xmlns:a16="http://schemas.microsoft.com/office/drawing/2014/main" val="3101383210"/>
                    </a:ext>
                  </a:extLst>
                </a:gridCol>
                <a:gridCol w="520657">
                  <a:extLst>
                    <a:ext uri="{9D8B030D-6E8A-4147-A177-3AD203B41FA5}">
                      <a16:colId xmlns:a16="http://schemas.microsoft.com/office/drawing/2014/main" val="3495575254"/>
                    </a:ext>
                  </a:extLst>
                </a:gridCol>
                <a:gridCol w="520657">
                  <a:extLst>
                    <a:ext uri="{9D8B030D-6E8A-4147-A177-3AD203B41FA5}">
                      <a16:colId xmlns:a16="http://schemas.microsoft.com/office/drawing/2014/main" val="1241977164"/>
                    </a:ext>
                  </a:extLst>
                </a:gridCol>
              </a:tblGrid>
              <a:tr h="269932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000" dirty="0">
                          <a:solidFill>
                            <a:schemeClr val="dk1"/>
                          </a:solidFill>
                          <a:latin typeface="Albert Sans Medium"/>
                          <a:ea typeface="Albert Sans Medium"/>
                          <a:cs typeface="Albert Sans Medium"/>
                          <a:sym typeface="Albert Sans Medium"/>
                        </a:rPr>
                        <a:t>Agenti causali</a:t>
                      </a:r>
                      <a:endParaRPr sz="1000" dirty="0">
                        <a:solidFill>
                          <a:schemeClr val="dk1"/>
                        </a:solidFill>
                        <a:latin typeface="Albert Sans Medium"/>
                        <a:ea typeface="Albert Sans Medium"/>
                        <a:cs typeface="Albert Sans Medium"/>
                        <a:sym typeface="Albert Sans Medium"/>
                      </a:endParaRPr>
                    </a:p>
                  </a:txBody>
                  <a:tcPr marL="57556" marR="57556" marT="43171" marB="43171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 Medium"/>
                          <a:cs typeface="Albert Sans Medium"/>
                          <a:sym typeface="Albert Sans Medium"/>
                        </a:rPr>
                        <a:t>2018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 Medium"/>
                        <a:cs typeface="Albert Sans Medium"/>
                        <a:sym typeface="Albert Sans Medium"/>
                      </a:endParaRPr>
                    </a:p>
                  </a:txBody>
                  <a:tcPr marL="57556" marR="57556" marT="43171" marB="43171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 Medium"/>
                          <a:cs typeface="Albert Sans Medium"/>
                          <a:sym typeface="Albert Sans Medium"/>
                        </a:rPr>
                        <a:t>2019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 Medium"/>
                        <a:cs typeface="Albert Sans Medium"/>
                        <a:sym typeface="Albert Sans Medium"/>
                      </a:endParaRPr>
                    </a:p>
                  </a:txBody>
                  <a:tcPr marL="57556" marR="57556" marT="43171" marB="43171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 Medium"/>
                          <a:cs typeface="Albert Sans Medium"/>
                          <a:sym typeface="Albert Sans Medium"/>
                        </a:rPr>
                        <a:t>2020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 Medium"/>
                        <a:cs typeface="Albert Sans Medium"/>
                        <a:sym typeface="Albert Sans Medium"/>
                      </a:endParaRPr>
                    </a:p>
                  </a:txBody>
                  <a:tcPr marL="57556" marR="57556" marT="43171" marB="43171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 Medium"/>
                          <a:cs typeface="Albert Sans Medium"/>
                          <a:sym typeface="Albert Sans Medium"/>
                        </a:rPr>
                        <a:t>2021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 Medium"/>
                        <a:cs typeface="Albert Sans Medium"/>
                        <a:sym typeface="Albert Sans Medium"/>
                      </a:endParaRPr>
                    </a:p>
                  </a:txBody>
                  <a:tcPr marL="57556" marR="57556" marT="43171" marB="43171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 Medium"/>
                          <a:cs typeface="Albert Sans Medium"/>
                          <a:sym typeface="Albert Sans Medium"/>
                        </a:rPr>
                        <a:t>2022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 Medium"/>
                        <a:cs typeface="Albert Sans Medium"/>
                        <a:sym typeface="Albert Sans Medium"/>
                      </a:endParaRPr>
                    </a:p>
                  </a:txBody>
                  <a:tcPr marL="57556" marR="57556" marT="43171" marB="43171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300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1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amianto</a:t>
                      </a:r>
                      <a:endParaRPr sz="800" b="1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2BBDA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1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13,18%</a:t>
                      </a:r>
                      <a:endParaRPr sz="800" b="1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1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12,70%</a:t>
                      </a:r>
                      <a:endParaRPr sz="800" b="1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1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15,48%</a:t>
                      </a:r>
                      <a:endParaRPr sz="800" b="1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1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9,33%</a:t>
                      </a:r>
                      <a:endParaRPr sz="800" b="1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1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17,46%</a:t>
                      </a:r>
                      <a:endParaRPr sz="800" b="1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2662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radiazioni ionizzanti</a:t>
                      </a:r>
                      <a:endParaRPr sz="8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2BBDA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5,43%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4,37%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5,95%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4,00%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5,56%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225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solventi organici</a:t>
                      </a:r>
                      <a:endParaRPr sz="8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2BBDA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1,55%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0,79%</a:t>
                      </a: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0,00%</a:t>
                      </a: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0,67%</a:t>
                      </a: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0,79%</a:t>
                      </a: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225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metalli pesanti</a:t>
                      </a:r>
                      <a:endParaRPr sz="8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2BBDA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1,55%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0,79%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0,00%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0,67%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0,79%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7459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1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polveri</a:t>
                      </a:r>
                      <a:endParaRPr sz="800" b="1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2BBDA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1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7,75%</a:t>
                      </a:r>
                      <a:endParaRPr sz="800" b="1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" sz="800" b="1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8,73%</a:t>
                      </a: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" sz="800" b="1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15,48%</a:t>
                      </a: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" sz="800" b="1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6,67%</a:t>
                      </a: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" sz="800" b="1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15,87%</a:t>
                      </a: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7459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1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sostanze chimiche</a:t>
                      </a:r>
                      <a:endParaRPr sz="800" b="1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2BBDA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1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25,58%</a:t>
                      </a:r>
                      <a:endParaRPr sz="800" b="1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" sz="800" b="1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20,24%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" sz="800" b="1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35,71%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" sz="800" b="1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20,00%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" sz="800" b="1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30,95%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0150162"/>
                  </a:ext>
                </a:extLst>
              </a:tr>
              <a:tr h="177459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luce intensa</a:t>
                      </a:r>
                      <a:endParaRPr sz="8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2BBDA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2,71%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2,38%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5,95%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2,67%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4,76%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5244612"/>
                  </a:ext>
                </a:extLst>
              </a:tr>
              <a:tr h="177459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fumi e gas tossici</a:t>
                      </a:r>
                      <a:endParaRPr sz="8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2BBDA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1,16%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1,98%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1,79%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0,67%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3,17%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6311716"/>
                  </a:ext>
                </a:extLst>
              </a:tr>
              <a:tr h="177459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1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vibrazioni</a:t>
                      </a:r>
                      <a:endParaRPr sz="800" b="1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2BBDA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1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16,28%</a:t>
                      </a:r>
                      <a:endParaRPr sz="800" b="1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" sz="800" b="1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19,05%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" sz="800" b="1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17,86%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" sz="800" b="1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21,33%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" sz="800" b="1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14,29%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426971"/>
                  </a:ext>
                </a:extLst>
              </a:tr>
              <a:tr h="177459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radiazioni UV</a:t>
                      </a:r>
                      <a:endParaRPr sz="8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2BBDA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0,39%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0,00%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0,00%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0,00%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0,00%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673888"/>
                  </a:ext>
                </a:extLst>
              </a:tr>
              <a:tr h="177459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rumore</a:t>
                      </a:r>
                      <a:endParaRPr sz="800" b="0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2BBDA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2,71%</a:t>
                      </a: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2,38%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5,95%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2,67%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" sz="800" b="0" i="0" u="none" strike="noStrike" cap="none" dirty="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rPr>
                        <a:t>4,76%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2826094"/>
                  </a:ext>
                </a:extLst>
              </a:tr>
            </a:tbl>
          </a:graphicData>
        </a:graphic>
      </p:graphicFrame>
      <p:sp>
        <p:nvSpPr>
          <p:cNvPr id="7" name="CasellaDiTesto 6">
            <a:extLst>
              <a:ext uri="{FF2B5EF4-FFF2-40B4-BE49-F238E27FC236}">
                <a16:creationId xmlns:a16="http://schemas.microsoft.com/office/drawing/2014/main" id="{BD1CCAAF-CABE-848C-C50D-68B9442B116F}"/>
              </a:ext>
            </a:extLst>
          </p:cNvPr>
          <p:cNvSpPr txBox="1"/>
          <p:nvPr/>
        </p:nvSpPr>
        <p:spPr>
          <a:xfrm>
            <a:off x="2444505" y="4399977"/>
            <a:ext cx="425498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800" i="1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Indice di Frequenza Causale per la regione Piemonte</a:t>
            </a:r>
          </a:p>
        </p:txBody>
      </p:sp>
    </p:spTree>
    <p:extLst>
      <p:ext uri="{BB962C8B-B14F-4D97-AF65-F5344CB8AC3E}">
        <p14:creationId xmlns:p14="http://schemas.microsoft.com/office/powerpoint/2010/main" val="6805495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3" grpId="0"/>
      <p:bldP spid="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1">
          <a:extLst>
            <a:ext uri="{FF2B5EF4-FFF2-40B4-BE49-F238E27FC236}">
              <a16:creationId xmlns:a16="http://schemas.microsoft.com/office/drawing/2014/main" id="{FB9012CF-2C47-0CE3-C3EE-8E66DD5D06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tangolo 8">
            <a:extLst>
              <a:ext uri="{FF2B5EF4-FFF2-40B4-BE49-F238E27FC236}">
                <a16:creationId xmlns:a16="http://schemas.microsoft.com/office/drawing/2014/main" id="{8501944C-60FE-04A6-1F58-8E652013A0D8}"/>
              </a:ext>
            </a:extLst>
          </p:cNvPr>
          <p:cNvSpPr/>
          <p:nvPr/>
        </p:nvSpPr>
        <p:spPr>
          <a:xfrm>
            <a:off x="1" y="2239818"/>
            <a:ext cx="4110182" cy="960582"/>
          </a:xfrm>
          <a:prstGeom prst="rect">
            <a:avLst/>
          </a:prstGeom>
          <a:solidFill>
            <a:srgbClr val="B2BBDA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6A98E081-6D90-AA2E-D8CF-24A0165AAEC9}"/>
              </a:ext>
            </a:extLst>
          </p:cNvPr>
          <p:cNvSpPr/>
          <p:nvPr/>
        </p:nvSpPr>
        <p:spPr>
          <a:xfrm>
            <a:off x="803075" y="1670362"/>
            <a:ext cx="5680852" cy="21306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33" name="Google Shape;233;p33">
            <a:extLst>
              <a:ext uri="{FF2B5EF4-FFF2-40B4-BE49-F238E27FC236}">
                <a16:creationId xmlns:a16="http://schemas.microsoft.com/office/drawing/2014/main" id="{12583DFB-B032-FAF1-2AAF-2D4B937CF4A6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401537" y="1668629"/>
            <a:ext cx="3708646" cy="2130666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400" i="1" dirty="0">
                <a:latin typeface="Albert Sans" panose="020B0604020202020204" charset="0"/>
              </a:rPr>
              <a:t>Grazie per l’attenzione</a:t>
            </a:r>
            <a:endParaRPr sz="1200" i="1" dirty="0">
              <a:latin typeface="Albert Sans" panose="020B0604020202020204" charset="0"/>
            </a:endParaRPr>
          </a:p>
        </p:txBody>
      </p:sp>
      <p:sp>
        <p:nvSpPr>
          <p:cNvPr id="236" name="Google Shape;236;p33">
            <a:extLst>
              <a:ext uri="{FF2B5EF4-FFF2-40B4-BE49-F238E27FC236}">
                <a16:creationId xmlns:a16="http://schemas.microsoft.com/office/drawing/2014/main" id="{85AA0759-B2EA-14BC-7376-B4724C013B4F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200402" y="466437"/>
            <a:ext cx="3632689" cy="785092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latin typeface="Albert Sans"/>
                <a:ea typeface="Albert Sans"/>
                <a:cs typeface="Albert Sans"/>
                <a:sym typeface="Albert Sans"/>
              </a:rPr>
              <a:t>Politecnico di Torino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i="1" dirty="0"/>
              <a:t>Corso di Laurea Magistrale in Ingegneria Edile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i="1" dirty="0">
                <a:latin typeface="Albert Sans"/>
                <a:ea typeface="Albert Sans"/>
                <a:cs typeface="Albert Sans"/>
                <a:sym typeface="Albert Sans"/>
              </a:rPr>
              <a:t>A.a. 2023/24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Albert Sans"/>
              <a:ea typeface="Albert Sans"/>
              <a:cs typeface="Albert Sans"/>
              <a:sym typeface="Albert Sans"/>
            </a:endParaRPr>
          </a:p>
        </p:txBody>
      </p:sp>
      <p:sp>
        <p:nvSpPr>
          <p:cNvPr id="2" name="Google Shape;236;p33">
            <a:extLst>
              <a:ext uri="{FF2B5EF4-FFF2-40B4-BE49-F238E27FC236}">
                <a16:creationId xmlns:a16="http://schemas.microsoft.com/office/drawing/2014/main" id="{4126C08D-5B4E-6F05-0BCD-F6A6969F14BB}"/>
              </a:ext>
            </a:extLst>
          </p:cNvPr>
          <p:cNvSpPr txBox="1">
            <a:spLocks/>
          </p:cNvSpPr>
          <p:nvPr/>
        </p:nvSpPr>
        <p:spPr>
          <a:xfrm>
            <a:off x="200401" y="4358408"/>
            <a:ext cx="3632689" cy="7850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l"/>
            <a:r>
              <a:rPr lang="it-IT" sz="1050" dirty="0"/>
              <a:t>Relatore: </a:t>
            </a:r>
            <a:r>
              <a:rPr lang="it-IT" sz="1050" i="1" dirty="0"/>
              <a:t>Prof. Ing. Fabio Manzone</a:t>
            </a:r>
          </a:p>
          <a:p>
            <a:pPr marL="0" indent="0" algn="l"/>
            <a:r>
              <a:rPr lang="it-IT" sz="1050" dirty="0"/>
              <a:t>Correlatrice: </a:t>
            </a:r>
            <a:r>
              <a:rPr lang="it-IT" sz="1050" i="1" dirty="0"/>
              <a:t>Dott.ssa Antonella Spigo</a:t>
            </a:r>
          </a:p>
          <a:p>
            <a:pPr marL="0" indent="0"/>
            <a:endParaRPr lang="it-IT" dirty="0"/>
          </a:p>
        </p:txBody>
      </p:sp>
      <p:sp>
        <p:nvSpPr>
          <p:cNvPr id="3" name="Google Shape;236;p33">
            <a:extLst>
              <a:ext uri="{FF2B5EF4-FFF2-40B4-BE49-F238E27FC236}">
                <a16:creationId xmlns:a16="http://schemas.microsoft.com/office/drawing/2014/main" id="{134DE62C-735A-EA37-FD33-FE05B4CE3D2D}"/>
              </a:ext>
            </a:extLst>
          </p:cNvPr>
          <p:cNvSpPr txBox="1">
            <a:spLocks/>
          </p:cNvSpPr>
          <p:nvPr/>
        </p:nvSpPr>
        <p:spPr>
          <a:xfrm>
            <a:off x="5310912" y="4358408"/>
            <a:ext cx="3632689" cy="7850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r"/>
            <a:r>
              <a:rPr lang="it-IT" sz="1050" dirty="0"/>
              <a:t>Studentessa:</a:t>
            </a:r>
          </a:p>
          <a:p>
            <a:pPr marL="0" indent="0" algn="r"/>
            <a:r>
              <a:rPr lang="it-IT" sz="1050" i="1" dirty="0"/>
              <a:t>Lorenza Patrone</a:t>
            </a:r>
          </a:p>
          <a:p>
            <a:pPr marL="0" indent="0"/>
            <a:endParaRPr lang="it-IT" dirty="0"/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11E56E91-E903-D9A1-0FCF-47376F6A20F2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"/>
          </a:blip>
          <a:srcRect r="51221"/>
          <a:stretch/>
        </p:blipFill>
        <p:spPr>
          <a:xfrm>
            <a:off x="3833089" y="187929"/>
            <a:ext cx="5285481" cy="4767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0472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64C115-62BC-11A5-E2D9-10CF6F0E66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ttangolo 17">
            <a:extLst>
              <a:ext uri="{FF2B5EF4-FFF2-40B4-BE49-F238E27FC236}">
                <a16:creationId xmlns:a16="http://schemas.microsoft.com/office/drawing/2014/main" id="{69D90375-40AA-F967-F1D7-E1C7847CBE90}"/>
              </a:ext>
            </a:extLst>
          </p:cNvPr>
          <p:cNvSpPr/>
          <p:nvPr/>
        </p:nvSpPr>
        <p:spPr>
          <a:xfrm>
            <a:off x="6332480" y="3142346"/>
            <a:ext cx="594000" cy="593400"/>
          </a:xfrm>
          <a:prstGeom prst="rect">
            <a:avLst/>
          </a:prstGeom>
          <a:solidFill>
            <a:srgbClr val="B2BBD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Rettangolo 1">
            <a:extLst>
              <a:ext uri="{FF2B5EF4-FFF2-40B4-BE49-F238E27FC236}">
                <a16:creationId xmlns:a16="http://schemas.microsoft.com/office/drawing/2014/main" id="{EFD7A6DB-976A-515A-26A8-E9F22252F2F9}"/>
              </a:ext>
            </a:extLst>
          </p:cNvPr>
          <p:cNvSpPr/>
          <p:nvPr/>
        </p:nvSpPr>
        <p:spPr>
          <a:xfrm>
            <a:off x="3452003" y="3142346"/>
            <a:ext cx="594000" cy="593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716B95AC-2A79-2355-9E5F-BA729FEBC4F8}"/>
              </a:ext>
            </a:extLst>
          </p:cNvPr>
          <p:cNvSpPr/>
          <p:nvPr/>
        </p:nvSpPr>
        <p:spPr>
          <a:xfrm>
            <a:off x="567274" y="3142346"/>
            <a:ext cx="594000" cy="593400"/>
          </a:xfrm>
          <a:prstGeom prst="rect">
            <a:avLst/>
          </a:prstGeom>
          <a:solidFill>
            <a:srgbClr val="B2BBD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193C6096-3537-AD64-D5FF-D2000A9E667E}"/>
              </a:ext>
            </a:extLst>
          </p:cNvPr>
          <p:cNvSpPr/>
          <p:nvPr/>
        </p:nvSpPr>
        <p:spPr>
          <a:xfrm>
            <a:off x="6335781" y="1846067"/>
            <a:ext cx="594000" cy="593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751BDFA6-6AF7-EE47-5DDC-E49057B11B6F}"/>
              </a:ext>
            </a:extLst>
          </p:cNvPr>
          <p:cNvSpPr/>
          <p:nvPr/>
        </p:nvSpPr>
        <p:spPr>
          <a:xfrm>
            <a:off x="3452004" y="1854601"/>
            <a:ext cx="594000" cy="593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id="{2C6F57C0-CCBE-76CA-7D49-8E2B8BD0A289}"/>
              </a:ext>
            </a:extLst>
          </p:cNvPr>
          <p:cNvSpPr/>
          <p:nvPr/>
        </p:nvSpPr>
        <p:spPr>
          <a:xfrm>
            <a:off x="567275" y="1846067"/>
            <a:ext cx="594000" cy="593400"/>
          </a:xfrm>
          <a:prstGeom prst="rect">
            <a:avLst/>
          </a:prstGeom>
          <a:solidFill>
            <a:srgbClr val="B2BBD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Google Shape;236;p33">
            <a:extLst>
              <a:ext uri="{FF2B5EF4-FFF2-40B4-BE49-F238E27FC236}">
                <a16:creationId xmlns:a16="http://schemas.microsoft.com/office/drawing/2014/main" id="{9DE3EA76-A727-CA13-78C5-F157E0834192}"/>
              </a:ext>
            </a:extLst>
          </p:cNvPr>
          <p:cNvSpPr txBox="1">
            <a:spLocks/>
          </p:cNvSpPr>
          <p:nvPr/>
        </p:nvSpPr>
        <p:spPr>
          <a:xfrm>
            <a:off x="3945785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/>
            <a:r>
              <a:rPr lang="it-IT" sz="1050" i="1" dirty="0"/>
              <a:t>Lorenza Patrone</a:t>
            </a:r>
          </a:p>
          <a:p>
            <a:pPr marL="0" indent="0"/>
            <a:endParaRPr lang="it-IT" dirty="0"/>
          </a:p>
        </p:txBody>
      </p:sp>
      <p:sp>
        <p:nvSpPr>
          <p:cNvPr id="6" name="Google Shape;236;p33">
            <a:extLst>
              <a:ext uri="{FF2B5EF4-FFF2-40B4-BE49-F238E27FC236}">
                <a16:creationId xmlns:a16="http://schemas.microsoft.com/office/drawing/2014/main" id="{0CDCB6AD-0D96-4E6D-0F47-F69BFF4EBBAD}"/>
              </a:ext>
            </a:extLst>
          </p:cNvPr>
          <p:cNvSpPr txBox="1">
            <a:spLocks/>
          </p:cNvSpPr>
          <p:nvPr/>
        </p:nvSpPr>
        <p:spPr>
          <a:xfrm>
            <a:off x="292052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l"/>
            <a:r>
              <a:rPr lang="it-IT" sz="1050" i="1" dirty="0"/>
              <a:t>2 Dicembre 2024</a:t>
            </a:r>
          </a:p>
          <a:p>
            <a:pPr marL="0" indent="0"/>
            <a:endParaRPr lang="it-IT" dirty="0"/>
          </a:p>
        </p:txBody>
      </p:sp>
      <p:sp>
        <p:nvSpPr>
          <p:cNvPr id="9" name="Google Shape;236;p33">
            <a:extLst>
              <a:ext uri="{FF2B5EF4-FFF2-40B4-BE49-F238E27FC236}">
                <a16:creationId xmlns:a16="http://schemas.microsoft.com/office/drawing/2014/main" id="{161CA69B-36C1-CE2D-5780-CC0AEDBE68FC}"/>
              </a:ext>
            </a:extLst>
          </p:cNvPr>
          <p:cNvSpPr txBox="1">
            <a:spLocks/>
          </p:cNvSpPr>
          <p:nvPr/>
        </p:nvSpPr>
        <p:spPr>
          <a:xfrm>
            <a:off x="3789661" y="175508"/>
            <a:ext cx="1564678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/>
            <a:r>
              <a:rPr lang="it-IT" sz="1050" i="1" dirty="0"/>
              <a:t>Politecnico di Torino</a:t>
            </a:r>
          </a:p>
          <a:p>
            <a:pPr marL="0" indent="0"/>
            <a:endParaRPr lang="it-IT" dirty="0"/>
          </a:p>
        </p:txBody>
      </p:sp>
      <p:sp>
        <p:nvSpPr>
          <p:cNvPr id="10" name="Google Shape;236;p33">
            <a:extLst>
              <a:ext uri="{FF2B5EF4-FFF2-40B4-BE49-F238E27FC236}">
                <a16:creationId xmlns:a16="http://schemas.microsoft.com/office/drawing/2014/main" id="{94062C06-0CEC-6D65-4B71-8D0A4D10796A}"/>
              </a:ext>
            </a:extLst>
          </p:cNvPr>
          <p:cNvSpPr txBox="1">
            <a:spLocks/>
          </p:cNvSpPr>
          <p:nvPr/>
        </p:nvSpPr>
        <p:spPr>
          <a:xfrm>
            <a:off x="5789146" y="174553"/>
            <a:ext cx="3112741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r"/>
            <a:r>
              <a:rPr lang="it-IT" sz="1050" i="1" dirty="0"/>
              <a:t>Corso di Laurea Magistrale in Ingegneria Edile</a:t>
            </a:r>
          </a:p>
          <a:p>
            <a:pPr marL="0" indent="0"/>
            <a:endParaRPr lang="it-IT" dirty="0"/>
          </a:p>
        </p:txBody>
      </p:sp>
      <p:sp>
        <p:nvSpPr>
          <p:cNvPr id="11" name="Google Shape;236;p33">
            <a:extLst>
              <a:ext uri="{FF2B5EF4-FFF2-40B4-BE49-F238E27FC236}">
                <a16:creationId xmlns:a16="http://schemas.microsoft.com/office/drawing/2014/main" id="{8A258569-6AEE-6408-6B11-830BA3580B9C}"/>
              </a:ext>
            </a:extLst>
          </p:cNvPr>
          <p:cNvSpPr txBox="1">
            <a:spLocks/>
          </p:cNvSpPr>
          <p:nvPr/>
        </p:nvSpPr>
        <p:spPr>
          <a:xfrm>
            <a:off x="7649457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r"/>
            <a:r>
              <a:rPr lang="it-IT" sz="1050" i="1" dirty="0"/>
              <a:t>4</a:t>
            </a:r>
          </a:p>
          <a:p>
            <a:pPr marL="0" indent="0"/>
            <a:endParaRPr lang="it-IT" dirty="0"/>
          </a:p>
        </p:txBody>
      </p:sp>
      <p:sp>
        <p:nvSpPr>
          <p:cNvPr id="15" name="Google Shape;254;p35">
            <a:extLst>
              <a:ext uri="{FF2B5EF4-FFF2-40B4-BE49-F238E27FC236}">
                <a16:creationId xmlns:a16="http://schemas.microsoft.com/office/drawing/2014/main" id="{2D674A5B-E95D-8E53-E2E6-468FA4594A3E}"/>
              </a:ext>
            </a:extLst>
          </p:cNvPr>
          <p:cNvSpPr txBox="1">
            <a:spLocks/>
          </p:cNvSpPr>
          <p:nvPr/>
        </p:nvSpPr>
        <p:spPr>
          <a:xfrm>
            <a:off x="564927" y="1846067"/>
            <a:ext cx="597300" cy="593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" sz="2400" b="1" dirty="0">
                <a:solidFill>
                  <a:schemeClr val="dk1"/>
                </a:solidFill>
                <a:latin typeface="Albert Sans SemiBold"/>
                <a:sym typeface="Albert Sans SemiBold"/>
              </a:rPr>
              <a:t>01</a:t>
            </a:r>
          </a:p>
        </p:txBody>
      </p:sp>
      <p:sp>
        <p:nvSpPr>
          <p:cNvPr id="17" name="Google Shape;256;p35">
            <a:extLst>
              <a:ext uri="{FF2B5EF4-FFF2-40B4-BE49-F238E27FC236}">
                <a16:creationId xmlns:a16="http://schemas.microsoft.com/office/drawing/2014/main" id="{AC5CBAD2-8045-B01F-E4D4-318939927029}"/>
              </a:ext>
            </a:extLst>
          </p:cNvPr>
          <p:cNvSpPr txBox="1">
            <a:spLocks/>
          </p:cNvSpPr>
          <p:nvPr/>
        </p:nvSpPr>
        <p:spPr>
          <a:xfrm>
            <a:off x="4046004" y="1890193"/>
            <a:ext cx="1947596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it-IT" dirty="0">
                <a:solidFill>
                  <a:schemeClr val="dk1"/>
                </a:solidFill>
                <a:latin typeface="Albert Sans Medium"/>
              </a:rPr>
              <a:t>Valutazione delle Notifiche Preliminari</a:t>
            </a:r>
          </a:p>
        </p:txBody>
      </p:sp>
      <p:sp>
        <p:nvSpPr>
          <p:cNvPr id="19" name="Google Shape;258;p35">
            <a:extLst>
              <a:ext uri="{FF2B5EF4-FFF2-40B4-BE49-F238E27FC236}">
                <a16:creationId xmlns:a16="http://schemas.microsoft.com/office/drawing/2014/main" id="{B4BD5D52-A9FE-06AE-1C7B-68D3CBBCA5BF}"/>
              </a:ext>
            </a:extLst>
          </p:cNvPr>
          <p:cNvSpPr txBox="1">
            <a:spLocks/>
          </p:cNvSpPr>
          <p:nvPr/>
        </p:nvSpPr>
        <p:spPr>
          <a:xfrm>
            <a:off x="1161275" y="3196646"/>
            <a:ext cx="2087893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it-IT" dirty="0">
                <a:solidFill>
                  <a:schemeClr val="dk1"/>
                </a:solidFill>
                <a:latin typeface="Albert Sans Medium"/>
              </a:rPr>
              <a:t>Selezione dei parametri per l’integrazione</a:t>
            </a:r>
          </a:p>
        </p:txBody>
      </p:sp>
      <p:sp>
        <p:nvSpPr>
          <p:cNvPr id="21" name="Google Shape;260;p35">
            <a:extLst>
              <a:ext uri="{FF2B5EF4-FFF2-40B4-BE49-F238E27FC236}">
                <a16:creationId xmlns:a16="http://schemas.microsoft.com/office/drawing/2014/main" id="{031D144B-5F23-ADB6-5E52-27F51EC0D2E6}"/>
              </a:ext>
            </a:extLst>
          </p:cNvPr>
          <p:cNvSpPr txBox="1">
            <a:spLocks/>
          </p:cNvSpPr>
          <p:nvPr/>
        </p:nvSpPr>
        <p:spPr>
          <a:xfrm>
            <a:off x="4046004" y="3200619"/>
            <a:ext cx="2086941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it-IT" dirty="0">
                <a:solidFill>
                  <a:schemeClr val="dk1"/>
                </a:solidFill>
                <a:latin typeface="Albert Sans Medium"/>
              </a:rPr>
              <a:t>Integrazione delle Notifiche Preliminari</a:t>
            </a:r>
          </a:p>
        </p:txBody>
      </p:sp>
      <p:sp>
        <p:nvSpPr>
          <p:cNvPr id="22" name="Google Shape;261;p35">
            <a:extLst>
              <a:ext uri="{FF2B5EF4-FFF2-40B4-BE49-F238E27FC236}">
                <a16:creationId xmlns:a16="http://schemas.microsoft.com/office/drawing/2014/main" id="{FCEF45F5-20B9-5180-8135-35D09DBA4355}"/>
              </a:ext>
            </a:extLst>
          </p:cNvPr>
          <p:cNvSpPr txBox="1">
            <a:spLocks/>
          </p:cNvSpPr>
          <p:nvPr/>
        </p:nvSpPr>
        <p:spPr>
          <a:xfrm>
            <a:off x="720000" y="692006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it-IT" sz="3500" dirty="0">
                <a:solidFill>
                  <a:schemeClr val="dk1"/>
                </a:solidFill>
                <a:latin typeface="Albert Sans SemiBold"/>
                <a:sym typeface="Albert Sans SemiBold"/>
              </a:rPr>
              <a:t>Struttura del Progetto</a:t>
            </a:r>
          </a:p>
        </p:txBody>
      </p:sp>
      <p:sp>
        <p:nvSpPr>
          <p:cNvPr id="23" name="Google Shape;262;p35">
            <a:extLst>
              <a:ext uri="{FF2B5EF4-FFF2-40B4-BE49-F238E27FC236}">
                <a16:creationId xmlns:a16="http://schemas.microsoft.com/office/drawing/2014/main" id="{B1CA9C8F-9D57-4587-FC7E-811C872E294A}"/>
              </a:ext>
            </a:extLst>
          </p:cNvPr>
          <p:cNvSpPr txBox="1">
            <a:spLocks/>
          </p:cNvSpPr>
          <p:nvPr/>
        </p:nvSpPr>
        <p:spPr>
          <a:xfrm>
            <a:off x="1161275" y="1900367"/>
            <a:ext cx="1940700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it-IT" dirty="0">
                <a:solidFill>
                  <a:schemeClr val="dk1"/>
                </a:solidFill>
                <a:latin typeface="Albert Sans Medium"/>
              </a:rPr>
              <a:t>Raccolta e Analisi dei casi di Infortunio</a:t>
            </a:r>
          </a:p>
        </p:txBody>
      </p:sp>
      <p:sp>
        <p:nvSpPr>
          <p:cNvPr id="25" name="Google Shape;264;p35">
            <a:extLst>
              <a:ext uri="{FF2B5EF4-FFF2-40B4-BE49-F238E27FC236}">
                <a16:creationId xmlns:a16="http://schemas.microsoft.com/office/drawing/2014/main" id="{333052B8-2AFC-42A0-A70A-5F733F3E6BF1}"/>
              </a:ext>
            </a:extLst>
          </p:cNvPr>
          <p:cNvSpPr txBox="1">
            <a:spLocks/>
          </p:cNvSpPr>
          <p:nvPr/>
        </p:nvSpPr>
        <p:spPr>
          <a:xfrm>
            <a:off x="6929781" y="1902556"/>
            <a:ext cx="2018729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it-IT" dirty="0">
                <a:solidFill>
                  <a:schemeClr val="dk1"/>
                </a:solidFill>
                <a:latin typeface="Albert Sans Medium"/>
              </a:rPr>
              <a:t>Elaborazione dell’Indicatore di Rischio</a:t>
            </a:r>
          </a:p>
        </p:txBody>
      </p:sp>
      <p:sp>
        <p:nvSpPr>
          <p:cNvPr id="27" name="Google Shape;266;p35">
            <a:extLst>
              <a:ext uri="{FF2B5EF4-FFF2-40B4-BE49-F238E27FC236}">
                <a16:creationId xmlns:a16="http://schemas.microsoft.com/office/drawing/2014/main" id="{745D0A4C-3BAF-E372-36C7-BE8DD1EE1B39}"/>
              </a:ext>
            </a:extLst>
          </p:cNvPr>
          <p:cNvSpPr txBox="1">
            <a:spLocks/>
          </p:cNvSpPr>
          <p:nvPr/>
        </p:nvSpPr>
        <p:spPr>
          <a:xfrm>
            <a:off x="6929782" y="3196646"/>
            <a:ext cx="1844764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it-IT" dirty="0">
                <a:solidFill>
                  <a:schemeClr val="dk1"/>
                </a:solidFill>
                <a:latin typeface="Albert Sans Medium"/>
              </a:rPr>
              <a:t>Conclusioni e prospettive future</a:t>
            </a:r>
          </a:p>
        </p:txBody>
      </p:sp>
      <p:sp>
        <p:nvSpPr>
          <p:cNvPr id="31" name="Google Shape;254;p35">
            <a:extLst>
              <a:ext uri="{FF2B5EF4-FFF2-40B4-BE49-F238E27FC236}">
                <a16:creationId xmlns:a16="http://schemas.microsoft.com/office/drawing/2014/main" id="{583D6512-D32C-FEFA-621F-67373B9A72BB}"/>
              </a:ext>
            </a:extLst>
          </p:cNvPr>
          <p:cNvSpPr txBox="1">
            <a:spLocks/>
          </p:cNvSpPr>
          <p:nvPr/>
        </p:nvSpPr>
        <p:spPr>
          <a:xfrm>
            <a:off x="3448704" y="1846067"/>
            <a:ext cx="597300" cy="593400"/>
          </a:xfrm>
          <a:prstGeom prst="rect">
            <a:avLst/>
          </a:prstGeom>
          <a:solidFill>
            <a:srgbClr val="B2BBDA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" sz="2400" b="1" dirty="0">
                <a:solidFill>
                  <a:schemeClr val="dk1"/>
                </a:solidFill>
                <a:latin typeface="Albert Sans SemiBold"/>
                <a:sym typeface="Albert Sans SemiBold"/>
              </a:rPr>
              <a:t>02</a:t>
            </a:r>
          </a:p>
        </p:txBody>
      </p:sp>
      <p:sp>
        <p:nvSpPr>
          <p:cNvPr id="32" name="Google Shape;254;p35">
            <a:extLst>
              <a:ext uri="{FF2B5EF4-FFF2-40B4-BE49-F238E27FC236}">
                <a16:creationId xmlns:a16="http://schemas.microsoft.com/office/drawing/2014/main" id="{11033D32-A855-7013-AEAC-8AC251E0AC63}"/>
              </a:ext>
            </a:extLst>
          </p:cNvPr>
          <p:cNvSpPr txBox="1">
            <a:spLocks/>
          </p:cNvSpPr>
          <p:nvPr/>
        </p:nvSpPr>
        <p:spPr>
          <a:xfrm>
            <a:off x="6332481" y="1846079"/>
            <a:ext cx="597300" cy="593400"/>
          </a:xfrm>
          <a:prstGeom prst="rect">
            <a:avLst/>
          </a:prstGeom>
          <a:solidFill>
            <a:srgbClr val="B2BBDA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" sz="2400" b="1" dirty="0">
                <a:solidFill>
                  <a:schemeClr val="dk1"/>
                </a:solidFill>
                <a:latin typeface="Albert Sans SemiBold"/>
                <a:sym typeface="Albert Sans SemiBold"/>
              </a:rPr>
              <a:t>03</a:t>
            </a:r>
          </a:p>
        </p:txBody>
      </p:sp>
      <p:sp>
        <p:nvSpPr>
          <p:cNvPr id="33" name="Google Shape;254;p35">
            <a:extLst>
              <a:ext uri="{FF2B5EF4-FFF2-40B4-BE49-F238E27FC236}">
                <a16:creationId xmlns:a16="http://schemas.microsoft.com/office/drawing/2014/main" id="{DC2CCB01-48FB-DB59-E72D-245BA56FE696}"/>
              </a:ext>
            </a:extLst>
          </p:cNvPr>
          <p:cNvSpPr txBox="1">
            <a:spLocks/>
          </p:cNvSpPr>
          <p:nvPr/>
        </p:nvSpPr>
        <p:spPr>
          <a:xfrm>
            <a:off x="564927" y="3142346"/>
            <a:ext cx="597300" cy="593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" sz="2400" b="1" dirty="0">
                <a:solidFill>
                  <a:schemeClr val="dk1"/>
                </a:solidFill>
                <a:latin typeface="Albert Sans SemiBold"/>
                <a:sym typeface="Albert Sans SemiBold"/>
              </a:rPr>
              <a:t>04</a:t>
            </a:r>
          </a:p>
        </p:txBody>
      </p:sp>
      <p:sp>
        <p:nvSpPr>
          <p:cNvPr id="34" name="Google Shape;254;p35">
            <a:extLst>
              <a:ext uri="{FF2B5EF4-FFF2-40B4-BE49-F238E27FC236}">
                <a16:creationId xmlns:a16="http://schemas.microsoft.com/office/drawing/2014/main" id="{EBE6B7E5-ECF0-574A-1A01-160813A0F80D}"/>
              </a:ext>
            </a:extLst>
          </p:cNvPr>
          <p:cNvSpPr txBox="1">
            <a:spLocks/>
          </p:cNvSpPr>
          <p:nvPr/>
        </p:nvSpPr>
        <p:spPr>
          <a:xfrm>
            <a:off x="3448704" y="3142346"/>
            <a:ext cx="597300" cy="593400"/>
          </a:xfrm>
          <a:prstGeom prst="rect">
            <a:avLst/>
          </a:prstGeom>
          <a:solidFill>
            <a:srgbClr val="B2BBDA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" sz="2400" b="1" dirty="0">
                <a:solidFill>
                  <a:schemeClr val="dk1"/>
                </a:solidFill>
                <a:latin typeface="Albert Sans SemiBold"/>
                <a:sym typeface="Albert Sans SemiBold"/>
              </a:rPr>
              <a:t>05</a:t>
            </a:r>
          </a:p>
        </p:txBody>
      </p:sp>
      <p:sp>
        <p:nvSpPr>
          <p:cNvPr id="35" name="Google Shape;254;p35">
            <a:extLst>
              <a:ext uri="{FF2B5EF4-FFF2-40B4-BE49-F238E27FC236}">
                <a16:creationId xmlns:a16="http://schemas.microsoft.com/office/drawing/2014/main" id="{03AA9342-E179-D288-7FC7-3B75685CA6C7}"/>
              </a:ext>
            </a:extLst>
          </p:cNvPr>
          <p:cNvSpPr txBox="1">
            <a:spLocks/>
          </p:cNvSpPr>
          <p:nvPr/>
        </p:nvSpPr>
        <p:spPr>
          <a:xfrm>
            <a:off x="6332481" y="3142346"/>
            <a:ext cx="597300" cy="593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" sz="2400" b="1" dirty="0">
                <a:solidFill>
                  <a:schemeClr val="dk1"/>
                </a:solidFill>
                <a:latin typeface="Albert Sans SemiBold"/>
                <a:sym typeface="Albert Sans SemiBold"/>
              </a:rPr>
              <a:t>06</a:t>
            </a:r>
          </a:p>
        </p:txBody>
      </p:sp>
    </p:spTree>
    <p:extLst>
      <p:ext uri="{BB962C8B-B14F-4D97-AF65-F5344CB8AC3E}">
        <p14:creationId xmlns:p14="http://schemas.microsoft.com/office/powerpoint/2010/main" val="30854680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943213-5C71-95EF-86A0-1F94117456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ttangolo 17">
            <a:extLst>
              <a:ext uri="{FF2B5EF4-FFF2-40B4-BE49-F238E27FC236}">
                <a16:creationId xmlns:a16="http://schemas.microsoft.com/office/drawing/2014/main" id="{E783E592-44A9-2065-F87D-9143F7E9E64C}"/>
              </a:ext>
            </a:extLst>
          </p:cNvPr>
          <p:cNvSpPr/>
          <p:nvPr/>
        </p:nvSpPr>
        <p:spPr>
          <a:xfrm>
            <a:off x="6332480" y="3142346"/>
            <a:ext cx="594000" cy="593400"/>
          </a:xfrm>
          <a:prstGeom prst="rect">
            <a:avLst/>
          </a:prstGeom>
          <a:solidFill>
            <a:srgbClr val="B2BBD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Rettangolo 1">
            <a:extLst>
              <a:ext uri="{FF2B5EF4-FFF2-40B4-BE49-F238E27FC236}">
                <a16:creationId xmlns:a16="http://schemas.microsoft.com/office/drawing/2014/main" id="{C5748C05-B3B8-4916-3340-DD1DFE0DA047}"/>
              </a:ext>
            </a:extLst>
          </p:cNvPr>
          <p:cNvSpPr/>
          <p:nvPr/>
        </p:nvSpPr>
        <p:spPr>
          <a:xfrm>
            <a:off x="3452003" y="3142346"/>
            <a:ext cx="594000" cy="593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8E372ECB-45BB-7A5B-38C6-AE3865D09709}"/>
              </a:ext>
            </a:extLst>
          </p:cNvPr>
          <p:cNvSpPr/>
          <p:nvPr/>
        </p:nvSpPr>
        <p:spPr>
          <a:xfrm>
            <a:off x="567274" y="3142346"/>
            <a:ext cx="594000" cy="593400"/>
          </a:xfrm>
          <a:prstGeom prst="rect">
            <a:avLst/>
          </a:prstGeom>
          <a:solidFill>
            <a:srgbClr val="B2BBD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9F019915-F837-F354-07BE-36464E0551E8}"/>
              </a:ext>
            </a:extLst>
          </p:cNvPr>
          <p:cNvSpPr/>
          <p:nvPr/>
        </p:nvSpPr>
        <p:spPr>
          <a:xfrm>
            <a:off x="6335781" y="1846067"/>
            <a:ext cx="594000" cy="593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CB979C15-0B3F-8C54-5204-BE3585058CE1}"/>
              </a:ext>
            </a:extLst>
          </p:cNvPr>
          <p:cNvSpPr/>
          <p:nvPr/>
        </p:nvSpPr>
        <p:spPr>
          <a:xfrm>
            <a:off x="3452004" y="1854601"/>
            <a:ext cx="594000" cy="593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id="{40265803-1DBD-DFA2-2BFE-840B5247DB12}"/>
              </a:ext>
            </a:extLst>
          </p:cNvPr>
          <p:cNvSpPr/>
          <p:nvPr/>
        </p:nvSpPr>
        <p:spPr>
          <a:xfrm>
            <a:off x="567275" y="1846067"/>
            <a:ext cx="594000" cy="593400"/>
          </a:xfrm>
          <a:prstGeom prst="rect">
            <a:avLst/>
          </a:prstGeom>
          <a:solidFill>
            <a:srgbClr val="B2BBD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Google Shape;236;p33">
            <a:extLst>
              <a:ext uri="{FF2B5EF4-FFF2-40B4-BE49-F238E27FC236}">
                <a16:creationId xmlns:a16="http://schemas.microsoft.com/office/drawing/2014/main" id="{3238D799-C6B9-3B01-04CE-25FA5ADD59CA}"/>
              </a:ext>
            </a:extLst>
          </p:cNvPr>
          <p:cNvSpPr txBox="1">
            <a:spLocks/>
          </p:cNvSpPr>
          <p:nvPr/>
        </p:nvSpPr>
        <p:spPr>
          <a:xfrm>
            <a:off x="3945785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/>
            <a:r>
              <a:rPr lang="it-IT" sz="1050" i="1" dirty="0"/>
              <a:t>Lorenza Patrone</a:t>
            </a:r>
          </a:p>
          <a:p>
            <a:pPr marL="0" indent="0"/>
            <a:endParaRPr lang="it-IT" dirty="0"/>
          </a:p>
        </p:txBody>
      </p:sp>
      <p:sp>
        <p:nvSpPr>
          <p:cNvPr id="6" name="Google Shape;236;p33">
            <a:extLst>
              <a:ext uri="{FF2B5EF4-FFF2-40B4-BE49-F238E27FC236}">
                <a16:creationId xmlns:a16="http://schemas.microsoft.com/office/drawing/2014/main" id="{DEEADE3A-D558-0057-EDEF-8D087ABAB5AF}"/>
              </a:ext>
            </a:extLst>
          </p:cNvPr>
          <p:cNvSpPr txBox="1">
            <a:spLocks/>
          </p:cNvSpPr>
          <p:nvPr/>
        </p:nvSpPr>
        <p:spPr>
          <a:xfrm>
            <a:off x="292052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l"/>
            <a:r>
              <a:rPr lang="it-IT" sz="1050" i="1" dirty="0"/>
              <a:t>2 Dicembre 2024</a:t>
            </a:r>
          </a:p>
          <a:p>
            <a:pPr marL="0" indent="0"/>
            <a:endParaRPr lang="it-IT" dirty="0"/>
          </a:p>
        </p:txBody>
      </p:sp>
      <p:sp>
        <p:nvSpPr>
          <p:cNvPr id="9" name="Google Shape;236;p33">
            <a:extLst>
              <a:ext uri="{FF2B5EF4-FFF2-40B4-BE49-F238E27FC236}">
                <a16:creationId xmlns:a16="http://schemas.microsoft.com/office/drawing/2014/main" id="{6139814F-739A-47EF-8CC8-A91D4C1A541D}"/>
              </a:ext>
            </a:extLst>
          </p:cNvPr>
          <p:cNvSpPr txBox="1">
            <a:spLocks/>
          </p:cNvSpPr>
          <p:nvPr/>
        </p:nvSpPr>
        <p:spPr>
          <a:xfrm>
            <a:off x="3789661" y="175508"/>
            <a:ext cx="1564678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/>
            <a:r>
              <a:rPr lang="it-IT" sz="1050" i="1" dirty="0"/>
              <a:t>Politecnico di Torino</a:t>
            </a:r>
          </a:p>
          <a:p>
            <a:pPr marL="0" indent="0"/>
            <a:endParaRPr lang="it-IT" dirty="0"/>
          </a:p>
        </p:txBody>
      </p:sp>
      <p:sp>
        <p:nvSpPr>
          <p:cNvPr id="10" name="Google Shape;236;p33">
            <a:extLst>
              <a:ext uri="{FF2B5EF4-FFF2-40B4-BE49-F238E27FC236}">
                <a16:creationId xmlns:a16="http://schemas.microsoft.com/office/drawing/2014/main" id="{566023D7-88C3-C29F-8800-54D1E87794CA}"/>
              </a:ext>
            </a:extLst>
          </p:cNvPr>
          <p:cNvSpPr txBox="1">
            <a:spLocks/>
          </p:cNvSpPr>
          <p:nvPr/>
        </p:nvSpPr>
        <p:spPr>
          <a:xfrm>
            <a:off x="5789146" y="174553"/>
            <a:ext cx="3112741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r"/>
            <a:r>
              <a:rPr lang="it-IT" sz="1050" i="1" dirty="0"/>
              <a:t>Corso di Laurea Magistrale in Ingegneria Edile</a:t>
            </a:r>
          </a:p>
          <a:p>
            <a:pPr marL="0" indent="0"/>
            <a:endParaRPr lang="it-IT" dirty="0"/>
          </a:p>
        </p:txBody>
      </p:sp>
      <p:sp>
        <p:nvSpPr>
          <p:cNvPr id="11" name="Google Shape;236;p33">
            <a:extLst>
              <a:ext uri="{FF2B5EF4-FFF2-40B4-BE49-F238E27FC236}">
                <a16:creationId xmlns:a16="http://schemas.microsoft.com/office/drawing/2014/main" id="{EF117FB2-98D5-9B09-E421-3171DB4363EE}"/>
              </a:ext>
            </a:extLst>
          </p:cNvPr>
          <p:cNvSpPr txBox="1">
            <a:spLocks/>
          </p:cNvSpPr>
          <p:nvPr/>
        </p:nvSpPr>
        <p:spPr>
          <a:xfrm>
            <a:off x="7649457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r"/>
            <a:r>
              <a:rPr lang="it-IT" sz="1050" i="1" dirty="0"/>
              <a:t>4</a:t>
            </a:r>
          </a:p>
          <a:p>
            <a:pPr marL="0" indent="0"/>
            <a:endParaRPr lang="it-IT" dirty="0"/>
          </a:p>
        </p:txBody>
      </p:sp>
      <p:sp>
        <p:nvSpPr>
          <p:cNvPr id="15" name="Google Shape;254;p35">
            <a:extLst>
              <a:ext uri="{FF2B5EF4-FFF2-40B4-BE49-F238E27FC236}">
                <a16:creationId xmlns:a16="http://schemas.microsoft.com/office/drawing/2014/main" id="{474F2BE3-6D08-4C93-196F-95E17C443E98}"/>
              </a:ext>
            </a:extLst>
          </p:cNvPr>
          <p:cNvSpPr txBox="1">
            <a:spLocks/>
          </p:cNvSpPr>
          <p:nvPr/>
        </p:nvSpPr>
        <p:spPr>
          <a:xfrm>
            <a:off x="564927" y="1846067"/>
            <a:ext cx="597300" cy="593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" sz="2400" b="1" dirty="0">
                <a:solidFill>
                  <a:schemeClr val="dk1"/>
                </a:solidFill>
                <a:latin typeface="Albert Sans SemiBold"/>
                <a:sym typeface="Albert Sans SemiBold"/>
              </a:rPr>
              <a:t>01</a:t>
            </a:r>
          </a:p>
        </p:txBody>
      </p:sp>
      <p:sp>
        <p:nvSpPr>
          <p:cNvPr id="17" name="Google Shape;256;p35">
            <a:extLst>
              <a:ext uri="{FF2B5EF4-FFF2-40B4-BE49-F238E27FC236}">
                <a16:creationId xmlns:a16="http://schemas.microsoft.com/office/drawing/2014/main" id="{C9ACB4F7-AD45-6BD0-7648-626490569CAD}"/>
              </a:ext>
            </a:extLst>
          </p:cNvPr>
          <p:cNvSpPr txBox="1">
            <a:spLocks/>
          </p:cNvSpPr>
          <p:nvPr/>
        </p:nvSpPr>
        <p:spPr>
          <a:xfrm>
            <a:off x="4046004" y="1890193"/>
            <a:ext cx="1947596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it-IT" dirty="0">
                <a:solidFill>
                  <a:schemeClr val="dk1"/>
                </a:solidFill>
                <a:latin typeface="Albert Sans Medium"/>
              </a:rPr>
              <a:t>Valutazione delle Notifiche Preliminari</a:t>
            </a:r>
          </a:p>
        </p:txBody>
      </p:sp>
      <p:sp>
        <p:nvSpPr>
          <p:cNvPr id="19" name="Google Shape;258;p35">
            <a:extLst>
              <a:ext uri="{FF2B5EF4-FFF2-40B4-BE49-F238E27FC236}">
                <a16:creationId xmlns:a16="http://schemas.microsoft.com/office/drawing/2014/main" id="{BC09F132-AE31-529E-456A-786F89971094}"/>
              </a:ext>
            </a:extLst>
          </p:cNvPr>
          <p:cNvSpPr txBox="1">
            <a:spLocks/>
          </p:cNvSpPr>
          <p:nvPr/>
        </p:nvSpPr>
        <p:spPr>
          <a:xfrm>
            <a:off x="1161275" y="3196646"/>
            <a:ext cx="2087893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it-IT" dirty="0">
                <a:solidFill>
                  <a:schemeClr val="dk1"/>
                </a:solidFill>
                <a:latin typeface="Albert Sans Medium"/>
              </a:rPr>
              <a:t>Selezione dei parametri per l’integrazione</a:t>
            </a:r>
          </a:p>
        </p:txBody>
      </p:sp>
      <p:sp>
        <p:nvSpPr>
          <p:cNvPr id="21" name="Google Shape;260;p35">
            <a:extLst>
              <a:ext uri="{FF2B5EF4-FFF2-40B4-BE49-F238E27FC236}">
                <a16:creationId xmlns:a16="http://schemas.microsoft.com/office/drawing/2014/main" id="{3A33EAEA-0A38-2640-4E44-7461C4B5FF03}"/>
              </a:ext>
            </a:extLst>
          </p:cNvPr>
          <p:cNvSpPr txBox="1">
            <a:spLocks/>
          </p:cNvSpPr>
          <p:nvPr/>
        </p:nvSpPr>
        <p:spPr>
          <a:xfrm>
            <a:off x="4046004" y="3200619"/>
            <a:ext cx="2086941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it-IT" dirty="0">
                <a:solidFill>
                  <a:schemeClr val="dk1"/>
                </a:solidFill>
                <a:latin typeface="Albert Sans Medium"/>
              </a:rPr>
              <a:t>Integrazione delle Notifiche Preliminari</a:t>
            </a:r>
          </a:p>
        </p:txBody>
      </p:sp>
      <p:sp>
        <p:nvSpPr>
          <p:cNvPr id="22" name="Google Shape;261;p35">
            <a:extLst>
              <a:ext uri="{FF2B5EF4-FFF2-40B4-BE49-F238E27FC236}">
                <a16:creationId xmlns:a16="http://schemas.microsoft.com/office/drawing/2014/main" id="{44D83C0D-45AD-7649-1126-7C2122676D79}"/>
              </a:ext>
            </a:extLst>
          </p:cNvPr>
          <p:cNvSpPr txBox="1">
            <a:spLocks/>
          </p:cNvSpPr>
          <p:nvPr/>
        </p:nvSpPr>
        <p:spPr>
          <a:xfrm>
            <a:off x="720000" y="692006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it-IT" sz="3500" dirty="0">
                <a:solidFill>
                  <a:schemeClr val="dk1"/>
                </a:solidFill>
                <a:latin typeface="Albert Sans SemiBold"/>
                <a:sym typeface="Albert Sans SemiBold"/>
              </a:rPr>
              <a:t>Struttura del Progetto</a:t>
            </a:r>
          </a:p>
        </p:txBody>
      </p:sp>
      <p:sp>
        <p:nvSpPr>
          <p:cNvPr id="23" name="Google Shape;262;p35">
            <a:extLst>
              <a:ext uri="{FF2B5EF4-FFF2-40B4-BE49-F238E27FC236}">
                <a16:creationId xmlns:a16="http://schemas.microsoft.com/office/drawing/2014/main" id="{A58932BC-15BE-B961-4430-099CD95D6284}"/>
              </a:ext>
            </a:extLst>
          </p:cNvPr>
          <p:cNvSpPr txBox="1">
            <a:spLocks/>
          </p:cNvSpPr>
          <p:nvPr/>
        </p:nvSpPr>
        <p:spPr>
          <a:xfrm>
            <a:off x="1161275" y="1900367"/>
            <a:ext cx="1940700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it-IT" b="1" dirty="0">
                <a:solidFill>
                  <a:schemeClr val="dk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bert Sans Medium"/>
              </a:rPr>
              <a:t>Raccolta e Analisi dei casi di Infortunio</a:t>
            </a:r>
          </a:p>
        </p:txBody>
      </p:sp>
      <p:sp>
        <p:nvSpPr>
          <p:cNvPr id="25" name="Google Shape;264;p35">
            <a:extLst>
              <a:ext uri="{FF2B5EF4-FFF2-40B4-BE49-F238E27FC236}">
                <a16:creationId xmlns:a16="http://schemas.microsoft.com/office/drawing/2014/main" id="{9DFFAD3D-6A23-CB71-47D1-AFCBC412FB02}"/>
              </a:ext>
            </a:extLst>
          </p:cNvPr>
          <p:cNvSpPr txBox="1">
            <a:spLocks/>
          </p:cNvSpPr>
          <p:nvPr/>
        </p:nvSpPr>
        <p:spPr>
          <a:xfrm>
            <a:off x="6929781" y="1902556"/>
            <a:ext cx="2018729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it-IT" dirty="0">
                <a:solidFill>
                  <a:schemeClr val="dk1"/>
                </a:solidFill>
                <a:latin typeface="Albert Sans Medium"/>
              </a:rPr>
              <a:t>Elaborazione dell’Indicatore di Rischio</a:t>
            </a:r>
          </a:p>
        </p:txBody>
      </p:sp>
      <p:sp>
        <p:nvSpPr>
          <p:cNvPr id="27" name="Google Shape;266;p35">
            <a:extLst>
              <a:ext uri="{FF2B5EF4-FFF2-40B4-BE49-F238E27FC236}">
                <a16:creationId xmlns:a16="http://schemas.microsoft.com/office/drawing/2014/main" id="{9F053C33-44AB-0FA5-88F9-DD2D1148FD4E}"/>
              </a:ext>
            </a:extLst>
          </p:cNvPr>
          <p:cNvSpPr txBox="1">
            <a:spLocks/>
          </p:cNvSpPr>
          <p:nvPr/>
        </p:nvSpPr>
        <p:spPr>
          <a:xfrm>
            <a:off x="6929782" y="3196646"/>
            <a:ext cx="1844764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it-IT" dirty="0">
                <a:solidFill>
                  <a:schemeClr val="dk1"/>
                </a:solidFill>
                <a:latin typeface="Albert Sans Medium"/>
              </a:rPr>
              <a:t>Conclusioni e prospettive future</a:t>
            </a:r>
          </a:p>
        </p:txBody>
      </p:sp>
      <p:sp>
        <p:nvSpPr>
          <p:cNvPr id="31" name="Google Shape;254;p35">
            <a:extLst>
              <a:ext uri="{FF2B5EF4-FFF2-40B4-BE49-F238E27FC236}">
                <a16:creationId xmlns:a16="http://schemas.microsoft.com/office/drawing/2014/main" id="{FFA3327A-927E-9B7D-E7E9-1E06214532A6}"/>
              </a:ext>
            </a:extLst>
          </p:cNvPr>
          <p:cNvSpPr txBox="1">
            <a:spLocks/>
          </p:cNvSpPr>
          <p:nvPr/>
        </p:nvSpPr>
        <p:spPr>
          <a:xfrm>
            <a:off x="3448704" y="1846067"/>
            <a:ext cx="597300" cy="593400"/>
          </a:xfrm>
          <a:prstGeom prst="rect">
            <a:avLst/>
          </a:prstGeom>
          <a:solidFill>
            <a:srgbClr val="B2BBDA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" sz="2400" b="1" dirty="0">
                <a:solidFill>
                  <a:schemeClr val="dk1"/>
                </a:solidFill>
                <a:latin typeface="Albert Sans SemiBold"/>
                <a:sym typeface="Albert Sans SemiBold"/>
              </a:rPr>
              <a:t>02</a:t>
            </a:r>
          </a:p>
        </p:txBody>
      </p:sp>
      <p:sp>
        <p:nvSpPr>
          <p:cNvPr id="32" name="Google Shape;254;p35">
            <a:extLst>
              <a:ext uri="{FF2B5EF4-FFF2-40B4-BE49-F238E27FC236}">
                <a16:creationId xmlns:a16="http://schemas.microsoft.com/office/drawing/2014/main" id="{84C99C65-9EE2-49E8-FC23-C346341C5547}"/>
              </a:ext>
            </a:extLst>
          </p:cNvPr>
          <p:cNvSpPr txBox="1">
            <a:spLocks/>
          </p:cNvSpPr>
          <p:nvPr/>
        </p:nvSpPr>
        <p:spPr>
          <a:xfrm>
            <a:off x="6332481" y="1846079"/>
            <a:ext cx="597300" cy="593400"/>
          </a:xfrm>
          <a:prstGeom prst="rect">
            <a:avLst/>
          </a:prstGeom>
          <a:solidFill>
            <a:srgbClr val="B2BBDA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" sz="2400" b="1" dirty="0">
                <a:solidFill>
                  <a:schemeClr val="dk1"/>
                </a:solidFill>
                <a:latin typeface="Albert Sans SemiBold"/>
                <a:sym typeface="Albert Sans SemiBold"/>
              </a:rPr>
              <a:t>03</a:t>
            </a:r>
          </a:p>
        </p:txBody>
      </p:sp>
      <p:sp>
        <p:nvSpPr>
          <p:cNvPr id="33" name="Google Shape;254;p35">
            <a:extLst>
              <a:ext uri="{FF2B5EF4-FFF2-40B4-BE49-F238E27FC236}">
                <a16:creationId xmlns:a16="http://schemas.microsoft.com/office/drawing/2014/main" id="{621BF45E-A290-DF71-EDAA-03118C3B8455}"/>
              </a:ext>
            </a:extLst>
          </p:cNvPr>
          <p:cNvSpPr txBox="1">
            <a:spLocks/>
          </p:cNvSpPr>
          <p:nvPr/>
        </p:nvSpPr>
        <p:spPr>
          <a:xfrm>
            <a:off x="564927" y="3142346"/>
            <a:ext cx="597300" cy="593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" sz="2400" b="1" dirty="0">
                <a:solidFill>
                  <a:schemeClr val="dk1"/>
                </a:solidFill>
                <a:latin typeface="Albert Sans SemiBold"/>
                <a:sym typeface="Albert Sans SemiBold"/>
              </a:rPr>
              <a:t>04</a:t>
            </a:r>
          </a:p>
        </p:txBody>
      </p:sp>
      <p:sp>
        <p:nvSpPr>
          <p:cNvPr id="34" name="Google Shape;254;p35">
            <a:extLst>
              <a:ext uri="{FF2B5EF4-FFF2-40B4-BE49-F238E27FC236}">
                <a16:creationId xmlns:a16="http://schemas.microsoft.com/office/drawing/2014/main" id="{57525ACE-706B-A1CE-5182-17B7C54218FD}"/>
              </a:ext>
            </a:extLst>
          </p:cNvPr>
          <p:cNvSpPr txBox="1">
            <a:spLocks/>
          </p:cNvSpPr>
          <p:nvPr/>
        </p:nvSpPr>
        <p:spPr>
          <a:xfrm>
            <a:off x="3448704" y="3142346"/>
            <a:ext cx="597300" cy="593400"/>
          </a:xfrm>
          <a:prstGeom prst="rect">
            <a:avLst/>
          </a:prstGeom>
          <a:solidFill>
            <a:srgbClr val="B2BBDA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" sz="2400" b="1" dirty="0">
                <a:solidFill>
                  <a:schemeClr val="dk1"/>
                </a:solidFill>
                <a:latin typeface="Albert Sans SemiBold"/>
                <a:sym typeface="Albert Sans SemiBold"/>
              </a:rPr>
              <a:t>05</a:t>
            </a:r>
          </a:p>
        </p:txBody>
      </p:sp>
      <p:sp>
        <p:nvSpPr>
          <p:cNvPr id="35" name="Google Shape;254;p35">
            <a:extLst>
              <a:ext uri="{FF2B5EF4-FFF2-40B4-BE49-F238E27FC236}">
                <a16:creationId xmlns:a16="http://schemas.microsoft.com/office/drawing/2014/main" id="{F7E74489-851F-76B4-6F04-B67B3878FC85}"/>
              </a:ext>
            </a:extLst>
          </p:cNvPr>
          <p:cNvSpPr txBox="1">
            <a:spLocks/>
          </p:cNvSpPr>
          <p:nvPr/>
        </p:nvSpPr>
        <p:spPr>
          <a:xfrm>
            <a:off x="6332481" y="3142346"/>
            <a:ext cx="597300" cy="593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" sz="2400" b="1" dirty="0">
                <a:solidFill>
                  <a:schemeClr val="dk1"/>
                </a:solidFill>
                <a:latin typeface="Albert Sans SemiBold"/>
                <a:sym typeface="Albert Sans SemiBold"/>
              </a:rPr>
              <a:t>06</a:t>
            </a:r>
          </a:p>
        </p:txBody>
      </p:sp>
    </p:spTree>
    <p:extLst>
      <p:ext uri="{BB962C8B-B14F-4D97-AF65-F5344CB8AC3E}">
        <p14:creationId xmlns:p14="http://schemas.microsoft.com/office/powerpoint/2010/main" val="24860662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FBCAF2-E350-889D-5355-C264D30730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236;p33">
            <a:extLst>
              <a:ext uri="{FF2B5EF4-FFF2-40B4-BE49-F238E27FC236}">
                <a16:creationId xmlns:a16="http://schemas.microsoft.com/office/drawing/2014/main" id="{7ADCEB1B-2F8E-343F-35F5-CA6D3EC4E8CB}"/>
              </a:ext>
            </a:extLst>
          </p:cNvPr>
          <p:cNvSpPr txBox="1">
            <a:spLocks/>
          </p:cNvSpPr>
          <p:nvPr/>
        </p:nvSpPr>
        <p:spPr>
          <a:xfrm>
            <a:off x="3945785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/>
            <a:r>
              <a:rPr lang="it-IT" sz="1050" i="1" dirty="0"/>
              <a:t>Lorenza Patrone</a:t>
            </a:r>
          </a:p>
          <a:p>
            <a:pPr marL="0" indent="0"/>
            <a:endParaRPr lang="it-IT" dirty="0"/>
          </a:p>
        </p:txBody>
      </p:sp>
      <p:sp>
        <p:nvSpPr>
          <p:cNvPr id="6" name="Google Shape;236;p33">
            <a:extLst>
              <a:ext uri="{FF2B5EF4-FFF2-40B4-BE49-F238E27FC236}">
                <a16:creationId xmlns:a16="http://schemas.microsoft.com/office/drawing/2014/main" id="{ABE2A11E-7609-895C-83B7-2E213D76C530}"/>
              </a:ext>
            </a:extLst>
          </p:cNvPr>
          <p:cNvSpPr txBox="1">
            <a:spLocks/>
          </p:cNvSpPr>
          <p:nvPr/>
        </p:nvSpPr>
        <p:spPr>
          <a:xfrm>
            <a:off x="292052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l"/>
            <a:r>
              <a:rPr lang="it-IT" sz="1050" i="1" dirty="0"/>
              <a:t>2 Dicembre 2024</a:t>
            </a:r>
          </a:p>
          <a:p>
            <a:pPr marL="0" indent="0"/>
            <a:endParaRPr lang="it-IT" dirty="0"/>
          </a:p>
        </p:txBody>
      </p:sp>
      <p:sp>
        <p:nvSpPr>
          <p:cNvPr id="9" name="Google Shape;236;p33">
            <a:extLst>
              <a:ext uri="{FF2B5EF4-FFF2-40B4-BE49-F238E27FC236}">
                <a16:creationId xmlns:a16="http://schemas.microsoft.com/office/drawing/2014/main" id="{DF57D1D1-F39A-D203-55F4-6762EC75ED58}"/>
              </a:ext>
            </a:extLst>
          </p:cNvPr>
          <p:cNvSpPr txBox="1">
            <a:spLocks/>
          </p:cNvSpPr>
          <p:nvPr/>
        </p:nvSpPr>
        <p:spPr>
          <a:xfrm>
            <a:off x="3789661" y="175508"/>
            <a:ext cx="1564678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/>
            <a:r>
              <a:rPr lang="it-IT" sz="1050" i="1" dirty="0"/>
              <a:t>Politecnico di Torino</a:t>
            </a:r>
          </a:p>
          <a:p>
            <a:pPr marL="0" indent="0"/>
            <a:endParaRPr lang="it-IT" dirty="0"/>
          </a:p>
        </p:txBody>
      </p:sp>
      <p:sp>
        <p:nvSpPr>
          <p:cNvPr id="10" name="Google Shape;236;p33">
            <a:extLst>
              <a:ext uri="{FF2B5EF4-FFF2-40B4-BE49-F238E27FC236}">
                <a16:creationId xmlns:a16="http://schemas.microsoft.com/office/drawing/2014/main" id="{C5C0C50B-EEA2-8E0E-A3BD-3493619F275F}"/>
              </a:ext>
            </a:extLst>
          </p:cNvPr>
          <p:cNvSpPr txBox="1">
            <a:spLocks/>
          </p:cNvSpPr>
          <p:nvPr/>
        </p:nvSpPr>
        <p:spPr>
          <a:xfrm>
            <a:off x="5789146" y="174553"/>
            <a:ext cx="3112741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r"/>
            <a:r>
              <a:rPr lang="it-IT" sz="1050" i="1" dirty="0"/>
              <a:t>Corso di Laurea Magistrale in Ingegneria Edile</a:t>
            </a:r>
          </a:p>
          <a:p>
            <a:pPr marL="0" indent="0"/>
            <a:endParaRPr lang="it-IT" dirty="0"/>
          </a:p>
        </p:txBody>
      </p:sp>
      <p:sp>
        <p:nvSpPr>
          <p:cNvPr id="11" name="Google Shape;236;p33">
            <a:extLst>
              <a:ext uri="{FF2B5EF4-FFF2-40B4-BE49-F238E27FC236}">
                <a16:creationId xmlns:a16="http://schemas.microsoft.com/office/drawing/2014/main" id="{AB7FE5F6-1D72-E602-F6DC-391759821ECB}"/>
              </a:ext>
            </a:extLst>
          </p:cNvPr>
          <p:cNvSpPr txBox="1">
            <a:spLocks/>
          </p:cNvSpPr>
          <p:nvPr/>
        </p:nvSpPr>
        <p:spPr>
          <a:xfrm>
            <a:off x="7649457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r"/>
            <a:r>
              <a:rPr lang="it-IT" sz="1050" i="1" dirty="0"/>
              <a:t>5</a:t>
            </a:r>
          </a:p>
          <a:p>
            <a:pPr marL="0" indent="0"/>
            <a:endParaRPr lang="it-IT" dirty="0"/>
          </a:p>
        </p:txBody>
      </p:sp>
      <p:sp>
        <p:nvSpPr>
          <p:cNvPr id="2" name="Google Shape;288;p38">
            <a:extLst>
              <a:ext uri="{FF2B5EF4-FFF2-40B4-BE49-F238E27FC236}">
                <a16:creationId xmlns:a16="http://schemas.microsoft.com/office/drawing/2014/main" id="{21016187-7D44-C104-24C8-AD49C21D5966}"/>
              </a:ext>
            </a:extLst>
          </p:cNvPr>
          <p:cNvSpPr txBox="1">
            <a:spLocks/>
          </p:cNvSpPr>
          <p:nvPr/>
        </p:nvSpPr>
        <p:spPr>
          <a:xfrm>
            <a:off x="336273" y="3091428"/>
            <a:ext cx="7505400" cy="7508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 b="0" i="0" u="none" strike="noStrike" cap="none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 b="0" i="0" u="none" strike="noStrike" cap="none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 b="0" i="0" u="none" strike="noStrike" cap="none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 b="0" i="0" u="none" strike="noStrike" cap="none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 b="0" i="0" u="none" strike="noStrike" cap="none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 b="0" i="0" u="none" strike="noStrike" cap="none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 b="0" i="0" u="none" strike="noStrike" cap="none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 b="0" i="0" u="none" strike="noStrike" cap="none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 b="0" i="0" u="none" strike="noStrike" cap="none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9pPr>
          </a:lstStyle>
          <a:p>
            <a:r>
              <a:rPr lang="it-IT" dirty="0"/>
              <a:t>Raccolta e Analisi dei casi di Infortunio</a:t>
            </a:r>
          </a:p>
        </p:txBody>
      </p:sp>
      <p:sp>
        <p:nvSpPr>
          <p:cNvPr id="4" name="Google Shape;290;p38">
            <a:extLst>
              <a:ext uri="{FF2B5EF4-FFF2-40B4-BE49-F238E27FC236}">
                <a16:creationId xmlns:a16="http://schemas.microsoft.com/office/drawing/2014/main" id="{BCEE1A1F-913E-5D85-4B63-189D5BB51D97}"/>
              </a:ext>
            </a:extLst>
          </p:cNvPr>
          <p:cNvSpPr txBox="1">
            <a:spLocks/>
          </p:cNvSpPr>
          <p:nvPr/>
        </p:nvSpPr>
        <p:spPr>
          <a:xfrm>
            <a:off x="403767" y="2286172"/>
            <a:ext cx="1029000" cy="95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 b="0" i="0" u="none" strike="noStrike" cap="none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 b="0" i="0" u="none" strike="noStrike" cap="none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 b="0" i="0" u="none" strike="noStrike" cap="none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 b="0" i="0" u="none" strike="noStrike" cap="none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 b="0" i="0" u="none" strike="noStrike" cap="none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 b="0" i="0" u="none" strike="noStrike" cap="none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 b="0" i="0" u="none" strike="noStrike" cap="none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 b="0" i="0" u="none" strike="noStrike" cap="none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bert Sans SemiBold"/>
              <a:buNone/>
              <a:defRPr sz="3500" b="0" i="0" u="none" strike="noStrike" cap="none">
                <a:solidFill>
                  <a:schemeClr val="dk1"/>
                </a:solidFill>
                <a:latin typeface="Albert Sans SemiBold"/>
                <a:ea typeface="Albert Sans SemiBold"/>
                <a:cs typeface="Albert Sans SemiBold"/>
                <a:sym typeface="Albert Sans SemiBold"/>
              </a:defRPr>
            </a:lvl9pPr>
          </a:lstStyle>
          <a:p>
            <a:pPr algn="ctr"/>
            <a:r>
              <a:rPr lang="en" dirty="0"/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2700178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2163FB-51BD-E107-85FF-1182F927B9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236;p33">
            <a:extLst>
              <a:ext uri="{FF2B5EF4-FFF2-40B4-BE49-F238E27FC236}">
                <a16:creationId xmlns:a16="http://schemas.microsoft.com/office/drawing/2014/main" id="{0DD600D7-E30E-CB8D-893E-ABA0D6545B75}"/>
              </a:ext>
            </a:extLst>
          </p:cNvPr>
          <p:cNvSpPr txBox="1">
            <a:spLocks/>
          </p:cNvSpPr>
          <p:nvPr/>
        </p:nvSpPr>
        <p:spPr>
          <a:xfrm>
            <a:off x="3945785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/>
            <a:r>
              <a:rPr lang="it-IT" sz="1050" i="1" dirty="0"/>
              <a:t>Lorenza Patrone</a:t>
            </a:r>
          </a:p>
          <a:p>
            <a:pPr marL="0" indent="0"/>
            <a:endParaRPr lang="it-IT" dirty="0"/>
          </a:p>
        </p:txBody>
      </p:sp>
      <p:sp>
        <p:nvSpPr>
          <p:cNvPr id="6" name="Google Shape;236;p33">
            <a:extLst>
              <a:ext uri="{FF2B5EF4-FFF2-40B4-BE49-F238E27FC236}">
                <a16:creationId xmlns:a16="http://schemas.microsoft.com/office/drawing/2014/main" id="{FCD02C53-B6E4-4B4E-3346-00F402BFBDB8}"/>
              </a:ext>
            </a:extLst>
          </p:cNvPr>
          <p:cNvSpPr txBox="1">
            <a:spLocks/>
          </p:cNvSpPr>
          <p:nvPr/>
        </p:nvSpPr>
        <p:spPr>
          <a:xfrm>
            <a:off x="292052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l"/>
            <a:r>
              <a:rPr lang="it-IT" sz="1050" i="1" dirty="0"/>
              <a:t>2 Dicembre 2024</a:t>
            </a:r>
          </a:p>
          <a:p>
            <a:pPr marL="0" indent="0"/>
            <a:endParaRPr lang="it-IT" dirty="0"/>
          </a:p>
        </p:txBody>
      </p:sp>
      <p:sp>
        <p:nvSpPr>
          <p:cNvPr id="9" name="Google Shape;236;p33">
            <a:extLst>
              <a:ext uri="{FF2B5EF4-FFF2-40B4-BE49-F238E27FC236}">
                <a16:creationId xmlns:a16="http://schemas.microsoft.com/office/drawing/2014/main" id="{DF664EC6-9577-0159-8A2D-CDFD2B21379A}"/>
              </a:ext>
            </a:extLst>
          </p:cNvPr>
          <p:cNvSpPr txBox="1">
            <a:spLocks/>
          </p:cNvSpPr>
          <p:nvPr/>
        </p:nvSpPr>
        <p:spPr>
          <a:xfrm>
            <a:off x="3789661" y="175508"/>
            <a:ext cx="1564678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/>
            <a:r>
              <a:rPr lang="it-IT" sz="1050" i="1" dirty="0"/>
              <a:t>Politecnico di Torino</a:t>
            </a:r>
          </a:p>
          <a:p>
            <a:pPr marL="0" indent="0"/>
            <a:endParaRPr lang="it-IT" dirty="0"/>
          </a:p>
        </p:txBody>
      </p:sp>
      <p:sp>
        <p:nvSpPr>
          <p:cNvPr id="10" name="Google Shape;236;p33">
            <a:extLst>
              <a:ext uri="{FF2B5EF4-FFF2-40B4-BE49-F238E27FC236}">
                <a16:creationId xmlns:a16="http://schemas.microsoft.com/office/drawing/2014/main" id="{4AE3800F-394E-4C1D-9C8E-BEB2A883CF38}"/>
              </a:ext>
            </a:extLst>
          </p:cNvPr>
          <p:cNvSpPr txBox="1">
            <a:spLocks/>
          </p:cNvSpPr>
          <p:nvPr/>
        </p:nvSpPr>
        <p:spPr>
          <a:xfrm>
            <a:off x="5789146" y="174553"/>
            <a:ext cx="3112741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r"/>
            <a:r>
              <a:rPr lang="it-IT" sz="1050" i="1" dirty="0"/>
              <a:t>Corso di Laurea Magistrale in Ingegneria Edile</a:t>
            </a:r>
          </a:p>
          <a:p>
            <a:pPr marL="0" indent="0"/>
            <a:endParaRPr lang="it-IT" dirty="0"/>
          </a:p>
        </p:txBody>
      </p:sp>
      <p:sp>
        <p:nvSpPr>
          <p:cNvPr id="11" name="Google Shape;236;p33">
            <a:extLst>
              <a:ext uri="{FF2B5EF4-FFF2-40B4-BE49-F238E27FC236}">
                <a16:creationId xmlns:a16="http://schemas.microsoft.com/office/drawing/2014/main" id="{AF831368-B874-8898-D0C4-A28972D89A62}"/>
              </a:ext>
            </a:extLst>
          </p:cNvPr>
          <p:cNvSpPr txBox="1">
            <a:spLocks/>
          </p:cNvSpPr>
          <p:nvPr/>
        </p:nvSpPr>
        <p:spPr>
          <a:xfrm>
            <a:off x="7649457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r"/>
            <a:r>
              <a:rPr lang="it-IT" sz="1050" i="1" dirty="0"/>
              <a:t>6</a:t>
            </a:r>
          </a:p>
          <a:p>
            <a:pPr marL="0" indent="0"/>
            <a:endParaRPr lang="it-IT" dirty="0"/>
          </a:p>
        </p:txBody>
      </p:sp>
      <p:sp>
        <p:nvSpPr>
          <p:cNvPr id="7" name="Google Shape;387;p42">
            <a:extLst>
              <a:ext uri="{FF2B5EF4-FFF2-40B4-BE49-F238E27FC236}">
                <a16:creationId xmlns:a16="http://schemas.microsoft.com/office/drawing/2014/main" id="{C74CBB65-E122-8558-DD1E-B353D8E28EC5}"/>
              </a:ext>
            </a:extLst>
          </p:cNvPr>
          <p:cNvSpPr txBox="1">
            <a:spLocks/>
          </p:cNvSpPr>
          <p:nvPr/>
        </p:nvSpPr>
        <p:spPr>
          <a:xfrm>
            <a:off x="1803049" y="3103898"/>
            <a:ext cx="1905900" cy="639444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it-IT" dirty="0">
                <a:solidFill>
                  <a:schemeClr val="dk1"/>
                </a:solidFill>
                <a:latin typeface="Albert Sans Medium"/>
              </a:rPr>
              <a:t>Dinamica dell’infortunio</a:t>
            </a:r>
          </a:p>
        </p:txBody>
      </p:sp>
      <p:sp>
        <p:nvSpPr>
          <p:cNvPr id="8" name="Google Shape;388;p42">
            <a:extLst>
              <a:ext uri="{FF2B5EF4-FFF2-40B4-BE49-F238E27FC236}">
                <a16:creationId xmlns:a16="http://schemas.microsoft.com/office/drawing/2014/main" id="{2EE4071B-BE75-8B3F-D90A-BC2B536C52E1}"/>
              </a:ext>
            </a:extLst>
          </p:cNvPr>
          <p:cNvSpPr txBox="1">
            <a:spLocks/>
          </p:cNvSpPr>
          <p:nvPr/>
        </p:nvSpPr>
        <p:spPr>
          <a:xfrm>
            <a:off x="6557677" y="3113231"/>
            <a:ext cx="1905900" cy="48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it-IT" dirty="0">
                <a:solidFill>
                  <a:schemeClr val="dk1"/>
                </a:solidFill>
                <a:latin typeface="Albert Sans Medium"/>
              </a:rPr>
              <a:t>Prognosi</a:t>
            </a:r>
          </a:p>
        </p:txBody>
      </p:sp>
      <p:sp>
        <p:nvSpPr>
          <p:cNvPr id="12" name="Google Shape;389;p42">
            <a:extLst>
              <a:ext uri="{FF2B5EF4-FFF2-40B4-BE49-F238E27FC236}">
                <a16:creationId xmlns:a16="http://schemas.microsoft.com/office/drawing/2014/main" id="{D1613784-1068-4CB1-3BFE-B7E3B0C8D01A}"/>
              </a:ext>
            </a:extLst>
          </p:cNvPr>
          <p:cNvSpPr txBox="1">
            <a:spLocks/>
          </p:cNvSpPr>
          <p:nvPr/>
        </p:nvSpPr>
        <p:spPr>
          <a:xfrm>
            <a:off x="1811086" y="1751404"/>
            <a:ext cx="1905900" cy="48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it-IT" dirty="0">
                <a:solidFill>
                  <a:schemeClr val="dk1"/>
                </a:solidFill>
                <a:latin typeface="Albert Sans Medium"/>
                <a:sym typeface="Albert Sans Medium"/>
              </a:rPr>
              <a:t>Data</a:t>
            </a:r>
          </a:p>
        </p:txBody>
      </p:sp>
      <p:sp>
        <p:nvSpPr>
          <p:cNvPr id="13" name="Google Shape;390;p42">
            <a:extLst>
              <a:ext uri="{FF2B5EF4-FFF2-40B4-BE49-F238E27FC236}">
                <a16:creationId xmlns:a16="http://schemas.microsoft.com/office/drawing/2014/main" id="{3AD0EF9D-891C-9E69-7525-D30C1CB97CDE}"/>
              </a:ext>
            </a:extLst>
          </p:cNvPr>
          <p:cNvSpPr txBox="1">
            <a:spLocks/>
          </p:cNvSpPr>
          <p:nvPr/>
        </p:nvSpPr>
        <p:spPr>
          <a:xfrm>
            <a:off x="4185706" y="1751404"/>
            <a:ext cx="1905900" cy="48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it-IT" dirty="0">
                <a:solidFill>
                  <a:schemeClr val="dk1"/>
                </a:solidFill>
                <a:latin typeface="Albert Sans Medium"/>
              </a:rPr>
              <a:t>Indirizzo</a:t>
            </a:r>
          </a:p>
        </p:txBody>
      </p:sp>
      <p:sp>
        <p:nvSpPr>
          <p:cNvPr id="14" name="Google Shape;391;p42">
            <a:extLst>
              <a:ext uri="{FF2B5EF4-FFF2-40B4-BE49-F238E27FC236}">
                <a16:creationId xmlns:a16="http://schemas.microsoft.com/office/drawing/2014/main" id="{F07505A9-7785-F2D1-3A22-1D63B35A8485}"/>
              </a:ext>
            </a:extLst>
          </p:cNvPr>
          <p:cNvSpPr txBox="1">
            <a:spLocks/>
          </p:cNvSpPr>
          <p:nvPr/>
        </p:nvSpPr>
        <p:spPr>
          <a:xfrm>
            <a:off x="6557677" y="1757914"/>
            <a:ext cx="2193771" cy="463736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it-IT" dirty="0">
                <a:solidFill>
                  <a:schemeClr val="dk1"/>
                </a:solidFill>
                <a:latin typeface="Albert Sans Medium"/>
              </a:rPr>
              <a:t>Tipologia di cantiere</a:t>
            </a:r>
          </a:p>
        </p:txBody>
      </p:sp>
      <p:sp>
        <p:nvSpPr>
          <p:cNvPr id="15" name="Google Shape;392;p42">
            <a:extLst>
              <a:ext uri="{FF2B5EF4-FFF2-40B4-BE49-F238E27FC236}">
                <a16:creationId xmlns:a16="http://schemas.microsoft.com/office/drawing/2014/main" id="{13D66508-54B7-DACD-5DE4-8DF0F064958B}"/>
              </a:ext>
            </a:extLst>
          </p:cNvPr>
          <p:cNvSpPr txBox="1">
            <a:spLocks/>
          </p:cNvSpPr>
          <p:nvPr/>
        </p:nvSpPr>
        <p:spPr>
          <a:xfrm>
            <a:off x="4193173" y="3117826"/>
            <a:ext cx="1905900" cy="48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it-IT" dirty="0">
                <a:solidFill>
                  <a:schemeClr val="dk1"/>
                </a:solidFill>
                <a:latin typeface="Albert Sans Medium"/>
              </a:rPr>
              <a:t>Diagnosi</a:t>
            </a:r>
          </a:p>
        </p:txBody>
      </p:sp>
      <p:sp>
        <p:nvSpPr>
          <p:cNvPr id="16" name="Google Shape;393;p42">
            <a:extLst>
              <a:ext uri="{FF2B5EF4-FFF2-40B4-BE49-F238E27FC236}">
                <a16:creationId xmlns:a16="http://schemas.microsoft.com/office/drawing/2014/main" id="{E00182FD-93B3-F57F-3785-881466B868A8}"/>
              </a:ext>
            </a:extLst>
          </p:cNvPr>
          <p:cNvSpPr txBox="1">
            <a:spLocks/>
          </p:cNvSpPr>
          <p:nvPr/>
        </p:nvSpPr>
        <p:spPr>
          <a:xfrm>
            <a:off x="720000" y="613509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it-IT" sz="3500" dirty="0">
                <a:solidFill>
                  <a:schemeClr val="dk1"/>
                </a:solidFill>
                <a:latin typeface="Albert Sans SemiBold"/>
                <a:sym typeface="Albert Sans SemiBold"/>
              </a:rPr>
              <a:t>Informazioni raccolte</a:t>
            </a:r>
          </a:p>
        </p:txBody>
      </p:sp>
      <p:sp>
        <p:nvSpPr>
          <p:cNvPr id="23" name="Google Shape;400;p42">
            <a:extLst>
              <a:ext uri="{FF2B5EF4-FFF2-40B4-BE49-F238E27FC236}">
                <a16:creationId xmlns:a16="http://schemas.microsoft.com/office/drawing/2014/main" id="{6F405431-9E17-D005-4E35-DAFF0150EE64}"/>
              </a:ext>
            </a:extLst>
          </p:cNvPr>
          <p:cNvSpPr/>
          <p:nvPr/>
        </p:nvSpPr>
        <p:spPr>
          <a:xfrm>
            <a:off x="5883577" y="1703547"/>
            <a:ext cx="674100" cy="6741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" name="Google Shape;401;p42">
            <a:extLst>
              <a:ext uri="{FF2B5EF4-FFF2-40B4-BE49-F238E27FC236}">
                <a16:creationId xmlns:a16="http://schemas.microsoft.com/office/drawing/2014/main" id="{74AE44A3-5DB1-35DB-DAF8-2432DD1851A1}"/>
              </a:ext>
            </a:extLst>
          </p:cNvPr>
          <p:cNvSpPr/>
          <p:nvPr/>
        </p:nvSpPr>
        <p:spPr>
          <a:xfrm>
            <a:off x="5883577" y="3091045"/>
            <a:ext cx="674100" cy="6741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" name="Google Shape;402;p42">
            <a:extLst>
              <a:ext uri="{FF2B5EF4-FFF2-40B4-BE49-F238E27FC236}">
                <a16:creationId xmlns:a16="http://schemas.microsoft.com/office/drawing/2014/main" id="{9DFF9CBC-7735-1EF3-12B9-B9E8AA32D891}"/>
              </a:ext>
            </a:extLst>
          </p:cNvPr>
          <p:cNvSpPr/>
          <p:nvPr/>
        </p:nvSpPr>
        <p:spPr>
          <a:xfrm>
            <a:off x="3511819" y="1708277"/>
            <a:ext cx="674100" cy="6741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" name="Google Shape;403;p42">
            <a:extLst>
              <a:ext uri="{FF2B5EF4-FFF2-40B4-BE49-F238E27FC236}">
                <a16:creationId xmlns:a16="http://schemas.microsoft.com/office/drawing/2014/main" id="{D98F3129-FEA5-F213-8FF1-F005C34973B2}"/>
              </a:ext>
            </a:extLst>
          </p:cNvPr>
          <p:cNvSpPr/>
          <p:nvPr/>
        </p:nvSpPr>
        <p:spPr>
          <a:xfrm>
            <a:off x="3526754" y="3091045"/>
            <a:ext cx="674100" cy="6741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" name="Google Shape;404;p42">
            <a:extLst>
              <a:ext uri="{FF2B5EF4-FFF2-40B4-BE49-F238E27FC236}">
                <a16:creationId xmlns:a16="http://schemas.microsoft.com/office/drawing/2014/main" id="{77E8BCD2-06F7-0277-9DB4-5CB14EE1710E}"/>
              </a:ext>
            </a:extLst>
          </p:cNvPr>
          <p:cNvSpPr/>
          <p:nvPr/>
        </p:nvSpPr>
        <p:spPr>
          <a:xfrm>
            <a:off x="1130139" y="1708277"/>
            <a:ext cx="674100" cy="6741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8" name="Google Shape;405;p42">
            <a:extLst>
              <a:ext uri="{FF2B5EF4-FFF2-40B4-BE49-F238E27FC236}">
                <a16:creationId xmlns:a16="http://schemas.microsoft.com/office/drawing/2014/main" id="{DD3982BA-03E1-8C98-535A-2453B083AFFE}"/>
              </a:ext>
            </a:extLst>
          </p:cNvPr>
          <p:cNvSpPr/>
          <p:nvPr/>
        </p:nvSpPr>
        <p:spPr>
          <a:xfrm>
            <a:off x="1130139" y="3091045"/>
            <a:ext cx="674100" cy="6741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3" name="Google Shape;9892;p77">
            <a:extLst>
              <a:ext uri="{FF2B5EF4-FFF2-40B4-BE49-F238E27FC236}">
                <a16:creationId xmlns:a16="http://schemas.microsoft.com/office/drawing/2014/main" id="{0D2C697F-C2CE-ACE2-55BE-7D2F05333BD9}"/>
              </a:ext>
            </a:extLst>
          </p:cNvPr>
          <p:cNvGrpSpPr/>
          <p:nvPr/>
        </p:nvGrpSpPr>
        <p:grpSpPr>
          <a:xfrm>
            <a:off x="1255918" y="1874801"/>
            <a:ext cx="422542" cy="342973"/>
            <a:chOff x="2165809" y="3811059"/>
            <a:chExt cx="422542" cy="342973"/>
          </a:xfrm>
          <a:solidFill>
            <a:schemeClr val="bg1">
              <a:lumMod val="25000"/>
            </a:schemeClr>
          </a:solidFill>
        </p:grpSpPr>
        <p:sp>
          <p:nvSpPr>
            <p:cNvPr id="64" name="Google Shape;9893;p77">
              <a:extLst>
                <a:ext uri="{FF2B5EF4-FFF2-40B4-BE49-F238E27FC236}">
                  <a16:creationId xmlns:a16="http://schemas.microsoft.com/office/drawing/2014/main" id="{AF9EC37E-EA26-863B-70B3-FBA37AEC7F24}"/>
                </a:ext>
              </a:extLst>
            </p:cNvPr>
            <p:cNvSpPr/>
            <p:nvPr/>
          </p:nvSpPr>
          <p:spPr>
            <a:xfrm>
              <a:off x="2165809" y="3811059"/>
              <a:ext cx="422542" cy="342973"/>
            </a:xfrm>
            <a:custGeom>
              <a:avLst/>
              <a:gdLst/>
              <a:ahLst/>
              <a:cxnLst/>
              <a:rect l="l" t="t" r="r" b="b"/>
              <a:pathLst>
                <a:path w="13276" h="10776" extrusionOk="0">
                  <a:moveTo>
                    <a:pt x="2084" y="382"/>
                  </a:moveTo>
                  <a:cubicBezTo>
                    <a:pt x="2084" y="382"/>
                    <a:pt x="2108" y="382"/>
                    <a:pt x="2108" y="406"/>
                  </a:cubicBezTo>
                  <a:lnTo>
                    <a:pt x="2108" y="1239"/>
                  </a:lnTo>
                  <a:cubicBezTo>
                    <a:pt x="2108" y="1239"/>
                    <a:pt x="2108" y="1251"/>
                    <a:pt x="2084" y="1251"/>
                  </a:cubicBezTo>
                  <a:lnTo>
                    <a:pt x="1667" y="1251"/>
                  </a:lnTo>
                  <a:cubicBezTo>
                    <a:pt x="1667" y="1251"/>
                    <a:pt x="1655" y="1251"/>
                    <a:pt x="1655" y="1239"/>
                  </a:cubicBezTo>
                  <a:lnTo>
                    <a:pt x="1655" y="406"/>
                  </a:lnTo>
                  <a:lnTo>
                    <a:pt x="2084" y="382"/>
                  </a:lnTo>
                  <a:close/>
                  <a:moveTo>
                    <a:pt x="11645" y="382"/>
                  </a:moveTo>
                  <a:cubicBezTo>
                    <a:pt x="11645" y="382"/>
                    <a:pt x="11657" y="382"/>
                    <a:pt x="11657" y="406"/>
                  </a:cubicBezTo>
                  <a:lnTo>
                    <a:pt x="11657" y="1239"/>
                  </a:lnTo>
                  <a:cubicBezTo>
                    <a:pt x="11657" y="1239"/>
                    <a:pt x="11657" y="1251"/>
                    <a:pt x="11645" y="1251"/>
                  </a:cubicBezTo>
                  <a:lnTo>
                    <a:pt x="11216" y="1251"/>
                  </a:lnTo>
                  <a:cubicBezTo>
                    <a:pt x="11216" y="1251"/>
                    <a:pt x="11192" y="1251"/>
                    <a:pt x="11192" y="1239"/>
                  </a:cubicBezTo>
                  <a:lnTo>
                    <a:pt x="11192" y="406"/>
                  </a:lnTo>
                  <a:lnTo>
                    <a:pt x="11216" y="406"/>
                  </a:lnTo>
                  <a:lnTo>
                    <a:pt x="11645" y="382"/>
                  </a:lnTo>
                  <a:close/>
                  <a:moveTo>
                    <a:pt x="12478" y="1215"/>
                  </a:moveTo>
                  <a:cubicBezTo>
                    <a:pt x="12716" y="1215"/>
                    <a:pt x="12907" y="1418"/>
                    <a:pt x="12907" y="1656"/>
                  </a:cubicBezTo>
                  <a:lnTo>
                    <a:pt x="12907" y="9954"/>
                  </a:lnTo>
                  <a:cubicBezTo>
                    <a:pt x="12895" y="10193"/>
                    <a:pt x="12704" y="10383"/>
                    <a:pt x="12466" y="10383"/>
                  </a:cubicBezTo>
                  <a:lnTo>
                    <a:pt x="834" y="10383"/>
                  </a:lnTo>
                  <a:cubicBezTo>
                    <a:pt x="596" y="10383"/>
                    <a:pt x="405" y="10193"/>
                    <a:pt x="405" y="9954"/>
                  </a:cubicBezTo>
                  <a:lnTo>
                    <a:pt x="405" y="1656"/>
                  </a:lnTo>
                  <a:cubicBezTo>
                    <a:pt x="405" y="1418"/>
                    <a:pt x="596" y="1215"/>
                    <a:pt x="834" y="1215"/>
                  </a:cubicBezTo>
                  <a:lnTo>
                    <a:pt x="1262" y="1215"/>
                  </a:lnTo>
                  <a:lnTo>
                    <a:pt x="1262" y="1239"/>
                  </a:lnTo>
                  <a:cubicBezTo>
                    <a:pt x="1262" y="1453"/>
                    <a:pt x="1441" y="1632"/>
                    <a:pt x="1667" y="1632"/>
                  </a:cubicBezTo>
                  <a:lnTo>
                    <a:pt x="2084" y="1632"/>
                  </a:lnTo>
                  <a:cubicBezTo>
                    <a:pt x="2310" y="1632"/>
                    <a:pt x="2489" y="1453"/>
                    <a:pt x="2489" y="1239"/>
                  </a:cubicBezTo>
                  <a:lnTo>
                    <a:pt x="2489" y="1215"/>
                  </a:lnTo>
                  <a:lnTo>
                    <a:pt x="10823" y="1215"/>
                  </a:lnTo>
                  <a:lnTo>
                    <a:pt x="10823" y="1239"/>
                  </a:lnTo>
                  <a:cubicBezTo>
                    <a:pt x="10823" y="1453"/>
                    <a:pt x="11002" y="1632"/>
                    <a:pt x="11228" y="1632"/>
                  </a:cubicBezTo>
                  <a:lnTo>
                    <a:pt x="11645" y="1632"/>
                  </a:lnTo>
                  <a:cubicBezTo>
                    <a:pt x="11859" y="1632"/>
                    <a:pt x="12038" y="1453"/>
                    <a:pt x="12038" y="1239"/>
                  </a:cubicBezTo>
                  <a:lnTo>
                    <a:pt x="12038" y="1215"/>
                  </a:lnTo>
                  <a:close/>
                  <a:moveTo>
                    <a:pt x="1655" y="1"/>
                  </a:moveTo>
                  <a:cubicBezTo>
                    <a:pt x="1429" y="1"/>
                    <a:pt x="1251" y="179"/>
                    <a:pt x="1251" y="406"/>
                  </a:cubicBezTo>
                  <a:lnTo>
                    <a:pt x="1251" y="834"/>
                  </a:lnTo>
                  <a:lnTo>
                    <a:pt x="822" y="834"/>
                  </a:lnTo>
                  <a:cubicBezTo>
                    <a:pt x="381" y="834"/>
                    <a:pt x="0" y="1203"/>
                    <a:pt x="0" y="1656"/>
                  </a:cubicBezTo>
                  <a:lnTo>
                    <a:pt x="0" y="9954"/>
                  </a:lnTo>
                  <a:cubicBezTo>
                    <a:pt x="0" y="10395"/>
                    <a:pt x="381" y="10776"/>
                    <a:pt x="822" y="10776"/>
                  </a:cubicBezTo>
                  <a:lnTo>
                    <a:pt x="12442" y="10776"/>
                  </a:lnTo>
                  <a:cubicBezTo>
                    <a:pt x="12895" y="10776"/>
                    <a:pt x="13264" y="10395"/>
                    <a:pt x="13264" y="9954"/>
                  </a:cubicBezTo>
                  <a:lnTo>
                    <a:pt x="13264" y="1656"/>
                  </a:lnTo>
                  <a:cubicBezTo>
                    <a:pt x="13276" y="1203"/>
                    <a:pt x="12907" y="834"/>
                    <a:pt x="12466" y="834"/>
                  </a:cubicBezTo>
                  <a:lnTo>
                    <a:pt x="12026" y="834"/>
                  </a:lnTo>
                  <a:lnTo>
                    <a:pt x="12026" y="406"/>
                  </a:lnTo>
                  <a:cubicBezTo>
                    <a:pt x="12026" y="179"/>
                    <a:pt x="11847" y="1"/>
                    <a:pt x="11621" y="1"/>
                  </a:cubicBezTo>
                  <a:lnTo>
                    <a:pt x="11216" y="1"/>
                  </a:lnTo>
                  <a:cubicBezTo>
                    <a:pt x="10990" y="1"/>
                    <a:pt x="10811" y="179"/>
                    <a:pt x="10811" y="406"/>
                  </a:cubicBezTo>
                  <a:lnTo>
                    <a:pt x="10811" y="834"/>
                  </a:lnTo>
                  <a:lnTo>
                    <a:pt x="2477" y="834"/>
                  </a:lnTo>
                  <a:lnTo>
                    <a:pt x="2477" y="406"/>
                  </a:lnTo>
                  <a:cubicBezTo>
                    <a:pt x="2477" y="179"/>
                    <a:pt x="2298" y="1"/>
                    <a:pt x="20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9894;p77">
              <a:extLst>
                <a:ext uri="{FF2B5EF4-FFF2-40B4-BE49-F238E27FC236}">
                  <a16:creationId xmlns:a16="http://schemas.microsoft.com/office/drawing/2014/main" id="{CEF18864-F552-35CA-4692-6210338558C4}"/>
                </a:ext>
              </a:extLst>
            </p:cNvPr>
            <p:cNvSpPr/>
            <p:nvPr/>
          </p:nvSpPr>
          <p:spPr>
            <a:xfrm>
              <a:off x="2193085" y="3877387"/>
              <a:ext cx="368753" cy="12158"/>
            </a:xfrm>
            <a:custGeom>
              <a:avLst/>
              <a:gdLst/>
              <a:ahLst/>
              <a:cxnLst/>
              <a:rect l="l" t="t" r="r" b="b"/>
              <a:pathLst>
                <a:path w="11586" h="382" extrusionOk="0">
                  <a:moveTo>
                    <a:pt x="191" y="0"/>
                  </a:moveTo>
                  <a:cubicBezTo>
                    <a:pt x="84" y="0"/>
                    <a:pt x="1" y="84"/>
                    <a:pt x="1" y="191"/>
                  </a:cubicBezTo>
                  <a:cubicBezTo>
                    <a:pt x="1" y="298"/>
                    <a:pt x="84" y="381"/>
                    <a:pt x="191" y="381"/>
                  </a:cubicBezTo>
                  <a:lnTo>
                    <a:pt x="11395" y="381"/>
                  </a:lnTo>
                  <a:cubicBezTo>
                    <a:pt x="11502" y="381"/>
                    <a:pt x="11585" y="298"/>
                    <a:pt x="11585" y="191"/>
                  </a:cubicBezTo>
                  <a:cubicBezTo>
                    <a:pt x="11585" y="84"/>
                    <a:pt x="11502" y="0"/>
                    <a:pt x="1139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9895;p77">
              <a:extLst>
                <a:ext uri="{FF2B5EF4-FFF2-40B4-BE49-F238E27FC236}">
                  <a16:creationId xmlns:a16="http://schemas.microsoft.com/office/drawing/2014/main" id="{B009DBEB-3327-4271-7B82-55C54431CF8D}"/>
                </a:ext>
              </a:extLst>
            </p:cNvPr>
            <p:cNvSpPr/>
            <p:nvPr/>
          </p:nvSpPr>
          <p:spPr>
            <a:xfrm>
              <a:off x="2212404" y="3930062"/>
              <a:ext cx="51942" cy="12158"/>
            </a:xfrm>
            <a:custGeom>
              <a:avLst/>
              <a:gdLst/>
              <a:ahLst/>
              <a:cxnLst/>
              <a:rect l="l" t="t" r="r" b="b"/>
              <a:pathLst>
                <a:path w="1632" h="382" extrusionOk="0">
                  <a:moveTo>
                    <a:pt x="191" y="0"/>
                  </a:moveTo>
                  <a:cubicBezTo>
                    <a:pt x="84" y="0"/>
                    <a:pt x="1" y="84"/>
                    <a:pt x="1" y="191"/>
                  </a:cubicBezTo>
                  <a:cubicBezTo>
                    <a:pt x="1" y="298"/>
                    <a:pt x="84" y="381"/>
                    <a:pt x="191" y="381"/>
                  </a:cubicBezTo>
                  <a:lnTo>
                    <a:pt x="1442" y="381"/>
                  </a:lnTo>
                  <a:cubicBezTo>
                    <a:pt x="1549" y="381"/>
                    <a:pt x="1632" y="286"/>
                    <a:pt x="1632" y="191"/>
                  </a:cubicBezTo>
                  <a:cubicBezTo>
                    <a:pt x="1632" y="84"/>
                    <a:pt x="1561" y="0"/>
                    <a:pt x="14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9896;p77">
              <a:extLst>
                <a:ext uri="{FF2B5EF4-FFF2-40B4-BE49-F238E27FC236}">
                  <a16:creationId xmlns:a16="http://schemas.microsoft.com/office/drawing/2014/main" id="{820F3275-DC4B-78E9-8A31-136B9E254838}"/>
                </a:ext>
              </a:extLst>
            </p:cNvPr>
            <p:cNvSpPr/>
            <p:nvPr/>
          </p:nvSpPr>
          <p:spPr>
            <a:xfrm>
              <a:off x="2305245" y="3930062"/>
              <a:ext cx="51974" cy="12158"/>
            </a:xfrm>
            <a:custGeom>
              <a:avLst/>
              <a:gdLst/>
              <a:ahLst/>
              <a:cxnLst/>
              <a:rect l="l" t="t" r="r" b="b"/>
              <a:pathLst>
                <a:path w="1633" h="382" extrusionOk="0">
                  <a:moveTo>
                    <a:pt x="191" y="0"/>
                  </a:moveTo>
                  <a:cubicBezTo>
                    <a:pt x="84" y="0"/>
                    <a:pt x="1" y="84"/>
                    <a:pt x="1" y="191"/>
                  </a:cubicBezTo>
                  <a:cubicBezTo>
                    <a:pt x="1" y="298"/>
                    <a:pt x="84" y="381"/>
                    <a:pt x="191" y="381"/>
                  </a:cubicBezTo>
                  <a:lnTo>
                    <a:pt x="1442" y="381"/>
                  </a:lnTo>
                  <a:cubicBezTo>
                    <a:pt x="1549" y="381"/>
                    <a:pt x="1632" y="286"/>
                    <a:pt x="1632" y="191"/>
                  </a:cubicBezTo>
                  <a:cubicBezTo>
                    <a:pt x="1632" y="84"/>
                    <a:pt x="1549" y="0"/>
                    <a:pt x="14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9897;p77">
              <a:extLst>
                <a:ext uri="{FF2B5EF4-FFF2-40B4-BE49-F238E27FC236}">
                  <a16:creationId xmlns:a16="http://schemas.microsoft.com/office/drawing/2014/main" id="{8ACBDB06-1396-6EEE-AF4A-F9A29842AE80}"/>
                </a:ext>
              </a:extLst>
            </p:cNvPr>
            <p:cNvSpPr/>
            <p:nvPr/>
          </p:nvSpPr>
          <p:spPr>
            <a:xfrm>
              <a:off x="2489813" y="3930062"/>
              <a:ext cx="52324" cy="12158"/>
            </a:xfrm>
            <a:custGeom>
              <a:avLst/>
              <a:gdLst/>
              <a:ahLst/>
              <a:cxnLst/>
              <a:rect l="l" t="t" r="r" b="b"/>
              <a:pathLst>
                <a:path w="1644" h="382" extrusionOk="0">
                  <a:moveTo>
                    <a:pt x="203" y="0"/>
                  </a:moveTo>
                  <a:cubicBezTo>
                    <a:pt x="95" y="0"/>
                    <a:pt x="0" y="84"/>
                    <a:pt x="0" y="191"/>
                  </a:cubicBezTo>
                  <a:cubicBezTo>
                    <a:pt x="0" y="298"/>
                    <a:pt x="95" y="381"/>
                    <a:pt x="203" y="381"/>
                  </a:cubicBezTo>
                  <a:lnTo>
                    <a:pt x="1441" y="381"/>
                  </a:lnTo>
                  <a:cubicBezTo>
                    <a:pt x="1548" y="381"/>
                    <a:pt x="1643" y="286"/>
                    <a:pt x="1643" y="191"/>
                  </a:cubicBezTo>
                  <a:cubicBezTo>
                    <a:pt x="1643" y="84"/>
                    <a:pt x="1572" y="0"/>
                    <a:pt x="14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9898;p77">
              <a:extLst>
                <a:ext uri="{FF2B5EF4-FFF2-40B4-BE49-F238E27FC236}">
                  <a16:creationId xmlns:a16="http://schemas.microsoft.com/office/drawing/2014/main" id="{DEEF45F6-769D-5120-26C8-C7F9CACA4599}"/>
                </a:ext>
              </a:extLst>
            </p:cNvPr>
            <p:cNvSpPr/>
            <p:nvPr/>
          </p:nvSpPr>
          <p:spPr>
            <a:xfrm>
              <a:off x="2212404" y="3983118"/>
              <a:ext cx="51942" cy="12158"/>
            </a:xfrm>
            <a:custGeom>
              <a:avLst/>
              <a:gdLst/>
              <a:ahLst/>
              <a:cxnLst/>
              <a:rect l="l" t="t" r="r" b="b"/>
              <a:pathLst>
                <a:path w="1632" h="382" extrusionOk="0">
                  <a:moveTo>
                    <a:pt x="191" y="0"/>
                  </a:moveTo>
                  <a:cubicBezTo>
                    <a:pt x="84" y="0"/>
                    <a:pt x="1" y="84"/>
                    <a:pt x="1" y="191"/>
                  </a:cubicBezTo>
                  <a:cubicBezTo>
                    <a:pt x="1" y="298"/>
                    <a:pt x="84" y="381"/>
                    <a:pt x="191" y="381"/>
                  </a:cubicBezTo>
                  <a:lnTo>
                    <a:pt x="1442" y="381"/>
                  </a:lnTo>
                  <a:cubicBezTo>
                    <a:pt x="1549" y="381"/>
                    <a:pt x="1632" y="286"/>
                    <a:pt x="1632" y="191"/>
                  </a:cubicBezTo>
                  <a:cubicBezTo>
                    <a:pt x="1632" y="84"/>
                    <a:pt x="1561" y="0"/>
                    <a:pt x="14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9899;p77">
              <a:extLst>
                <a:ext uri="{FF2B5EF4-FFF2-40B4-BE49-F238E27FC236}">
                  <a16:creationId xmlns:a16="http://schemas.microsoft.com/office/drawing/2014/main" id="{71FF1B07-86C6-97B9-D99A-405EE1E058FA}"/>
                </a:ext>
              </a:extLst>
            </p:cNvPr>
            <p:cNvSpPr/>
            <p:nvPr/>
          </p:nvSpPr>
          <p:spPr>
            <a:xfrm>
              <a:off x="2397736" y="3983118"/>
              <a:ext cx="51942" cy="12158"/>
            </a:xfrm>
            <a:custGeom>
              <a:avLst/>
              <a:gdLst/>
              <a:ahLst/>
              <a:cxnLst/>
              <a:rect l="l" t="t" r="r" b="b"/>
              <a:pathLst>
                <a:path w="1632" h="382" extrusionOk="0">
                  <a:moveTo>
                    <a:pt x="191" y="0"/>
                  </a:moveTo>
                  <a:cubicBezTo>
                    <a:pt x="83" y="0"/>
                    <a:pt x="0" y="84"/>
                    <a:pt x="0" y="191"/>
                  </a:cubicBezTo>
                  <a:cubicBezTo>
                    <a:pt x="0" y="298"/>
                    <a:pt x="83" y="381"/>
                    <a:pt x="191" y="381"/>
                  </a:cubicBezTo>
                  <a:lnTo>
                    <a:pt x="1441" y="381"/>
                  </a:lnTo>
                  <a:cubicBezTo>
                    <a:pt x="1548" y="381"/>
                    <a:pt x="1631" y="286"/>
                    <a:pt x="1631" y="191"/>
                  </a:cubicBezTo>
                  <a:cubicBezTo>
                    <a:pt x="1631" y="84"/>
                    <a:pt x="1548" y="0"/>
                    <a:pt x="14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9900;p77">
              <a:extLst>
                <a:ext uri="{FF2B5EF4-FFF2-40B4-BE49-F238E27FC236}">
                  <a16:creationId xmlns:a16="http://schemas.microsoft.com/office/drawing/2014/main" id="{6733C6CE-7A8E-650B-E231-4C7851A8162A}"/>
                </a:ext>
              </a:extLst>
            </p:cNvPr>
            <p:cNvSpPr/>
            <p:nvPr/>
          </p:nvSpPr>
          <p:spPr>
            <a:xfrm>
              <a:off x="2212404" y="4036175"/>
              <a:ext cx="51942" cy="12158"/>
            </a:xfrm>
            <a:custGeom>
              <a:avLst/>
              <a:gdLst/>
              <a:ahLst/>
              <a:cxnLst/>
              <a:rect l="l" t="t" r="r" b="b"/>
              <a:pathLst>
                <a:path w="1632" h="382" extrusionOk="0">
                  <a:moveTo>
                    <a:pt x="191" y="0"/>
                  </a:moveTo>
                  <a:cubicBezTo>
                    <a:pt x="84" y="0"/>
                    <a:pt x="1" y="83"/>
                    <a:pt x="1" y="191"/>
                  </a:cubicBezTo>
                  <a:cubicBezTo>
                    <a:pt x="1" y="298"/>
                    <a:pt x="84" y="381"/>
                    <a:pt x="191" y="381"/>
                  </a:cubicBezTo>
                  <a:lnTo>
                    <a:pt x="1442" y="381"/>
                  </a:lnTo>
                  <a:cubicBezTo>
                    <a:pt x="1549" y="381"/>
                    <a:pt x="1632" y="298"/>
                    <a:pt x="1632" y="191"/>
                  </a:cubicBezTo>
                  <a:cubicBezTo>
                    <a:pt x="1632" y="83"/>
                    <a:pt x="1561" y="0"/>
                    <a:pt x="14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9901;p77">
              <a:extLst>
                <a:ext uri="{FF2B5EF4-FFF2-40B4-BE49-F238E27FC236}">
                  <a16:creationId xmlns:a16="http://schemas.microsoft.com/office/drawing/2014/main" id="{B19DD404-BCBF-F7B6-D5C1-203437F65ECD}"/>
                </a:ext>
              </a:extLst>
            </p:cNvPr>
            <p:cNvSpPr/>
            <p:nvPr/>
          </p:nvSpPr>
          <p:spPr>
            <a:xfrm>
              <a:off x="2305245" y="4036175"/>
              <a:ext cx="51974" cy="12158"/>
            </a:xfrm>
            <a:custGeom>
              <a:avLst/>
              <a:gdLst/>
              <a:ahLst/>
              <a:cxnLst/>
              <a:rect l="l" t="t" r="r" b="b"/>
              <a:pathLst>
                <a:path w="1633" h="382" extrusionOk="0">
                  <a:moveTo>
                    <a:pt x="191" y="0"/>
                  </a:moveTo>
                  <a:cubicBezTo>
                    <a:pt x="84" y="0"/>
                    <a:pt x="1" y="83"/>
                    <a:pt x="1" y="191"/>
                  </a:cubicBezTo>
                  <a:cubicBezTo>
                    <a:pt x="1" y="298"/>
                    <a:pt x="84" y="381"/>
                    <a:pt x="191" y="381"/>
                  </a:cubicBezTo>
                  <a:lnTo>
                    <a:pt x="1442" y="381"/>
                  </a:lnTo>
                  <a:cubicBezTo>
                    <a:pt x="1549" y="381"/>
                    <a:pt x="1632" y="298"/>
                    <a:pt x="1632" y="191"/>
                  </a:cubicBezTo>
                  <a:cubicBezTo>
                    <a:pt x="1632" y="83"/>
                    <a:pt x="1549" y="0"/>
                    <a:pt x="14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9902;p77">
              <a:extLst>
                <a:ext uri="{FF2B5EF4-FFF2-40B4-BE49-F238E27FC236}">
                  <a16:creationId xmlns:a16="http://schemas.microsoft.com/office/drawing/2014/main" id="{AB040F31-0E28-27A2-066C-7AA870EF39B6}"/>
                </a:ext>
              </a:extLst>
            </p:cNvPr>
            <p:cNvSpPr/>
            <p:nvPr/>
          </p:nvSpPr>
          <p:spPr>
            <a:xfrm>
              <a:off x="2489813" y="4036175"/>
              <a:ext cx="52324" cy="12158"/>
            </a:xfrm>
            <a:custGeom>
              <a:avLst/>
              <a:gdLst/>
              <a:ahLst/>
              <a:cxnLst/>
              <a:rect l="l" t="t" r="r" b="b"/>
              <a:pathLst>
                <a:path w="1644" h="382" extrusionOk="0">
                  <a:moveTo>
                    <a:pt x="203" y="0"/>
                  </a:moveTo>
                  <a:cubicBezTo>
                    <a:pt x="95" y="0"/>
                    <a:pt x="0" y="83"/>
                    <a:pt x="0" y="191"/>
                  </a:cubicBezTo>
                  <a:cubicBezTo>
                    <a:pt x="0" y="298"/>
                    <a:pt x="95" y="381"/>
                    <a:pt x="203" y="381"/>
                  </a:cubicBezTo>
                  <a:lnTo>
                    <a:pt x="1441" y="381"/>
                  </a:lnTo>
                  <a:cubicBezTo>
                    <a:pt x="1548" y="381"/>
                    <a:pt x="1643" y="298"/>
                    <a:pt x="1643" y="191"/>
                  </a:cubicBezTo>
                  <a:cubicBezTo>
                    <a:pt x="1643" y="83"/>
                    <a:pt x="1572" y="0"/>
                    <a:pt x="14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9903;p77">
              <a:extLst>
                <a:ext uri="{FF2B5EF4-FFF2-40B4-BE49-F238E27FC236}">
                  <a16:creationId xmlns:a16="http://schemas.microsoft.com/office/drawing/2014/main" id="{F87C82FD-B221-58C6-E9ED-35B8844930B7}"/>
                </a:ext>
              </a:extLst>
            </p:cNvPr>
            <p:cNvSpPr/>
            <p:nvPr/>
          </p:nvSpPr>
          <p:spPr>
            <a:xfrm>
              <a:off x="2305245" y="4088467"/>
              <a:ext cx="51974" cy="12540"/>
            </a:xfrm>
            <a:custGeom>
              <a:avLst/>
              <a:gdLst/>
              <a:ahLst/>
              <a:cxnLst/>
              <a:rect l="l" t="t" r="r" b="b"/>
              <a:pathLst>
                <a:path w="1633" h="394" extrusionOk="0">
                  <a:moveTo>
                    <a:pt x="191" y="0"/>
                  </a:moveTo>
                  <a:cubicBezTo>
                    <a:pt x="84" y="0"/>
                    <a:pt x="1" y="95"/>
                    <a:pt x="1" y="191"/>
                  </a:cubicBezTo>
                  <a:cubicBezTo>
                    <a:pt x="1" y="298"/>
                    <a:pt x="84" y="393"/>
                    <a:pt x="191" y="393"/>
                  </a:cubicBezTo>
                  <a:lnTo>
                    <a:pt x="1442" y="393"/>
                  </a:lnTo>
                  <a:cubicBezTo>
                    <a:pt x="1549" y="393"/>
                    <a:pt x="1632" y="298"/>
                    <a:pt x="1632" y="191"/>
                  </a:cubicBezTo>
                  <a:cubicBezTo>
                    <a:pt x="1632" y="95"/>
                    <a:pt x="1549" y="0"/>
                    <a:pt x="14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9904;p77">
              <a:extLst>
                <a:ext uri="{FF2B5EF4-FFF2-40B4-BE49-F238E27FC236}">
                  <a16:creationId xmlns:a16="http://schemas.microsoft.com/office/drawing/2014/main" id="{96B21AC0-3654-E3C4-3541-725FE942EF07}"/>
                </a:ext>
              </a:extLst>
            </p:cNvPr>
            <p:cNvSpPr/>
            <p:nvPr/>
          </p:nvSpPr>
          <p:spPr>
            <a:xfrm>
              <a:off x="2397736" y="4088467"/>
              <a:ext cx="51942" cy="12540"/>
            </a:xfrm>
            <a:custGeom>
              <a:avLst/>
              <a:gdLst/>
              <a:ahLst/>
              <a:cxnLst/>
              <a:rect l="l" t="t" r="r" b="b"/>
              <a:pathLst>
                <a:path w="1632" h="394" extrusionOk="0">
                  <a:moveTo>
                    <a:pt x="191" y="0"/>
                  </a:moveTo>
                  <a:cubicBezTo>
                    <a:pt x="83" y="0"/>
                    <a:pt x="0" y="95"/>
                    <a:pt x="0" y="191"/>
                  </a:cubicBezTo>
                  <a:cubicBezTo>
                    <a:pt x="0" y="298"/>
                    <a:pt x="83" y="393"/>
                    <a:pt x="191" y="393"/>
                  </a:cubicBezTo>
                  <a:lnTo>
                    <a:pt x="1441" y="393"/>
                  </a:lnTo>
                  <a:cubicBezTo>
                    <a:pt x="1548" y="393"/>
                    <a:pt x="1631" y="298"/>
                    <a:pt x="1631" y="191"/>
                  </a:cubicBezTo>
                  <a:cubicBezTo>
                    <a:pt x="1631" y="95"/>
                    <a:pt x="1548" y="0"/>
                    <a:pt x="14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9905;p77">
              <a:extLst>
                <a:ext uri="{FF2B5EF4-FFF2-40B4-BE49-F238E27FC236}">
                  <a16:creationId xmlns:a16="http://schemas.microsoft.com/office/drawing/2014/main" id="{1382190A-23FB-34BB-58FF-8996056B7690}"/>
                </a:ext>
              </a:extLst>
            </p:cNvPr>
            <p:cNvSpPr/>
            <p:nvPr/>
          </p:nvSpPr>
          <p:spPr>
            <a:xfrm>
              <a:off x="2489813" y="4088467"/>
              <a:ext cx="52324" cy="12540"/>
            </a:xfrm>
            <a:custGeom>
              <a:avLst/>
              <a:gdLst/>
              <a:ahLst/>
              <a:cxnLst/>
              <a:rect l="l" t="t" r="r" b="b"/>
              <a:pathLst>
                <a:path w="1644" h="394" extrusionOk="0">
                  <a:moveTo>
                    <a:pt x="203" y="0"/>
                  </a:moveTo>
                  <a:cubicBezTo>
                    <a:pt x="95" y="0"/>
                    <a:pt x="0" y="95"/>
                    <a:pt x="0" y="191"/>
                  </a:cubicBezTo>
                  <a:cubicBezTo>
                    <a:pt x="0" y="298"/>
                    <a:pt x="95" y="393"/>
                    <a:pt x="203" y="393"/>
                  </a:cubicBezTo>
                  <a:lnTo>
                    <a:pt x="1441" y="393"/>
                  </a:lnTo>
                  <a:cubicBezTo>
                    <a:pt x="1548" y="393"/>
                    <a:pt x="1643" y="298"/>
                    <a:pt x="1643" y="191"/>
                  </a:cubicBezTo>
                  <a:cubicBezTo>
                    <a:pt x="1643" y="95"/>
                    <a:pt x="1572" y="0"/>
                    <a:pt x="14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9906;p77">
              <a:extLst>
                <a:ext uri="{FF2B5EF4-FFF2-40B4-BE49-F238E27FC236}">
                  <a16:creationId xmlns:a16="http://schemas.microsoft.com/office/drawing/2014/main" id="{EEC62E09-DE53-E73B-5E19-40DC58C90AD4}"/>
                </a:ext>
              </a:extLst>
            </p:cNvPr>
            <p:cNvSpPr/>
            <p:nvPr/>
          </p:nvSpPr>
          <p:spPr>
            <a:xfrm>
              <a:off x="2304863" y="3969751"/>
              <a:ext cx="53088" cy="38766"/>
            </a:xfrm>
            <a:custGeom>
              <a:avLst/>
              <a:gdLst/>
              <a:ahLst/>
              <a:cxnLst/>
              <a:rect l="l" t="t" r="r" b="b"/>
              <a:pathLst>
                <a:path w="1668" h="1218" extrusionOk="0">
                  <a:moveTo>
                    <a:pt x="1454" y="1"/>
                  </a:moveTo>
                  <a:cubicBezTo>
                    <a:pt x="1406" y="1"/>
                    <a:pt x="1358" y="21"/>
                    <a:pt x="1323" y="63"/>
                  </a:cubicBezTo>
                  <a:lnTo>
                    <a:pt x="620" y="754"/>
                  </a:lnTo>
                  <a:lnTo>
                    <a:pt x="334" y="480"/>
                  </a:lnTo>
                  <a:cubicBezTo>
                    <a:pt x="299" y="438"/>
                    <a:pt x="251" y="417"/>
                    <a:pt x="203" y="417"/>
                  </a:cubicBezTo>
                  <a:cubicBezTo>
                    <a:pt x="156" y="417"/>
                    <a:pt x="108" y="438"/>
                    <a:pt x="72" y="480"/>
                  </a:cubicBezTo>
                  <a:cubicBezTo>
                    <a:pt x="1" y="551"/>
                    <a:pt x="1" y="670"/>
                    <a:pt x="72" y="742"/>
                  </a:cubicBezTo>
                  <a:lnTo>
                    <a:pt x="489" y="1158"/>
                  </a:lnTo>
                  <a:cubicBezTo>
                    <a:pt x="513" y="1194"/>
                    <a:pt x="572" y="1218"/>
                    <a:pt x="620" y="1218"/>
                  </a:cubicBezTo>
                  <a:cubicBezTo>
                    <a:pt x="668" y="1218"/>
                    <a:pt x="727" y="1206"/>
                    <a:pt x="751" y="1158"/>
                  </a:cubicBezTo>
                  <a:lnTo>
                    <a:pt x="1585" y="325"/>
                  </a:lnTo>
                  <a:cubicBezTo>
                    <a:pt x="1668" y="254"/>
                    <a:pt x="1668" y="134"/>
                    <a:pt x="1585" y="63"/>
                  </a:cubicBezTo>
                  <a:cubicBezTo>
                    <a:pt x="1549" y="21"/>
                    <a:pt x="1501" y="1"/>
                    <a:pt x="14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9907;p77">
              <a:extLst>
                <a:ext uri="{FF2B5EF4-FFF2-40B4-BE49-F238E27FC236}">
                  <a16:creationId xmlns:a16="http://schemas.microsoft.com/office/drawing/2014/main" id="{B905C64C-9C06-C5E3-DF32-3984FCB4FE69}"/>
                </a:ext>
              </a:extLst>
            </p:cNvPr>
            <p:cNvSpPr/>
            <p:nvPr/>
          </p:nvSpPr>
          <p:spPr>
            <a:xfrm>
              <a:off x="2489813" y="3969751"/>
              <a:ext cx="53088" cy="38766"/>
            </a:xfrm>
            <a:custGeom>
              <a:avLst/>
              <a:gdLst/>
              <a:ahLst/>
              <a:cxnLst/>
              <a:rect l="l" t="t" r="r" b="b"/>
              <a:pathLst>
                <a:path w="1668" h="1218" extrusionOk="0">
                  <a:moveTo>
                    <a:pt x="1465" y="1"/>
                  </a:moveTo>
                  <a:cubicBezTo>
                    <a:pt x="1417" y="1"/>
                    <a:pt x="1369" y="21"/>
                    <a:pt x="1334" y="63"/>
                  </a:cubicBezTo>
                  <a:lnTo>
                    <a:pt x="631" y="754"/>
                  </a:lnTo>
                  <a:lnTo>
                    <a:pt x="346" y="480"/>
                  </a:lnTo>
                  <a:cubicBezTo>
                    <a:pt x="310" y="438"/>
                    <a:pt x="262" y="417"/>
                    <a:pt x="215" y="417"/>
                  </a:cubicBezTo>
                  <a:cubicBezTo>
                    <a:pt x="167" y="417"/>
                    <a:pt x="119" y="438"/>
                    <a:pt x="84" y="480"/>
                  </a:cubicBezTo>
                  <a:cubicBezTo>
                    <a:pt x="0" y="551"/>
                    <a:pt x="0" y="670"/>
                    <a:pt x="84" y="742"/>
                  </a:cubicBezTo>
                  <a:lnTo>
                    <a:pt x="500" y="1158"/>
                  </a:lnTo>
                  <a:cubicBezTo>
                    <a:pt x="524" y="1194"/>
                    <a:pt x="584" y="1218"/>
                    <a:pt x="631" y="1218"/>
                  </a:cubicBezTo>
                  <a:cubicBezTo>
                    <a:pt x="667" y="1218"/>
                    <a:pt x="738" y="1206"/>
                    <a:pt x="762" y="1158"/>
                  </a:cubicBezTo>
                  <a:lnTo>
                    <a:pt x="1596" y="325"/>
                  </a:lnTo>
                  <a:cubicBezTo>
                    <a:pt x="1667" y="254"/>
                    <a:pt x="1667" y="134"/>
                    <a:pt x="1596" y="63"/>
                  </a:cubicBezTo>
                  <a:cubicBezTo>
                    <a:pt x="1560" y="21"/>
                    <a:pt x="1512" y="1"/>
                    <a:pt x="14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9908;p77">
              <a:extLst>
                <a:ext uri="{FF2B5EF4-FFF2-40B4-BE49-F238E27FC236}">
                  <a16:creationId xmlns:a16="http://schemas.microsoft.com/office/drawing/2014/main" id="{54E92867-3DDB-ACD8-138B-F9C30BF91E98}"/>
                </a:ext>
              </a:extLst>
            </p:cNvPr>
            <p:cNvSpPr/>
            <p:nvPr/>
          </p:nvSpPr>
          <p:spPr>
            <a:xfrm>
              <a:off x="2396972" y="4022807"/>
              <a:ext cx="53088" cy="38766"/>
            </a:xfrm>
            <a:custGeom>
              <a:avLst/>
              <a:gdLst/>
              <a:ahLst/>
              <a:cxnLst/>
              <a:rect l="l" t="t" r="r" b="b"/>
              <a:pathLst>
                <a:path w="1668" h="1218" extrusionOk="0">
                  <a:moveTo>
                    <a:pt x="1465" y="0"/>
                  </a:moveTo>
                  <a:cubicBezTo>
                    <a:pt x="1417" y="0"/>
                    <a:pt x="1369" y="21"/>
                    <a:pt x="1334" y="63"/>
                  </a:cubicBezTo>
                  <a:lnTo>
                    <a:pt x="631" y="753"/>
                  </a:lnTo>
                  <a:lnTo>
                    <a:pt x="345" y="480"/>
                  </a:lnTo>
                  <a:cubicBezTo>
                    <a:pt x="310" y="438"/>
                    <a:pt x="262" y="417"/>
                    <a:pt x="215" y="417"/>
                  </a:cubicBezTo>
                  <a:cubicBezTo>
                    <a:pt x="167" y="417"/>
                    <a:pt x="119" y="438"/>
                    <a:pt x="84" y="480"/>
                  </a:cubicBezTo>
                  <a:cubicBezTo>
                    <a:pt x="0" y="551"/>
                    <a:pt x="0" y="670"/>
                    <a:pt x="84" y="742"/>
                  </a:cubicBezTo>
                  <a:lnTo>
                    <a:pt x="500" y="1158"/>
                  </a:lnTo>
                  <a:cubicBezTo>
                    <a:pt x="536" y="1206"/>
                    <a:pt x="584" y="1218"/>
                    <a:pt x="631" y="1218"/>
                  </a:cubicBezTo>
                  <a:cubicBezTo>
                    <a:pt x="667" y="1218"/>
                    <a:pt x="738" y="1206"/>
                    <a:pt x="762" y="1158"/>
                  </a:cubicBezTo>
                  <a:lnTo>
                    <a:pt x="1596" y="325"/>
                  </a:lnTo>
                  <a:cubicBezTo>
                    <a:pt x="1667" y="253"/>
                    <a:pt x="1667" y="134"/>
                    <a:pt x="1596" y="63"/>
                  </a:cubicBezTo>
                  <a:cubicBezTo>
                    <a:pt x="1560" y="21"/>
                    <a:pt x="1512" y="0"/>
                    <a:pt x="14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9909;p77">
              <a:extLst>
                <a:ext uri="{FF2B5EF4-FFF2-40B4-BE49-F238E27FC236}">
                  <a16:creationId xmlns:a16="http://schemas.microsoft.com/office/drawing/2014/main" id="{BE5E7B6F-FD49-7472-89E5-F775DC920482}"/>
                </a:ext>
              </a:extLst>
            </p:cNvPr>
            <p:cNvSpPr/>
            <p:nvPr/>
          </p:nvSpPr>
          <p:spPr>
            <a:xfrm>
              <a:off x="2212404" y="4075386"/>
              <a:ext cx="53088" cy="38861"/>
            </a:xfrm>
            <a:custGeom>
              <a:avLst/>
              <a:gdLst/>
              <a:ahLst/>
              <a:cxnLst/>
              <a:rect l="l" t="t" r="r" b="b"/>
              <a:pathLst>
                <a:path w="1668" h="1221" extrusionOk="0">
                  <a:moveTo>
                    <a:pt x="1455" y="0"/>
                  </a:moveTo>
                  <a:cubicBezTo>
                    <a:pt x="1406" y="0"/>
                    <a:pt x="1358" y="18"/>
                    <a:pt x="1322" y="54"/>
                  </a:cubicBezTo>
                  <a:lnTo>
                    <a:pt x="620" y="756"/>
                  </a:lnTo>
                  <a:lnTo>
                    <a:pt x="346" y="471"/>
                  </a:lnTo>
                  <a:cubicBezTo>
                    <a:pt x="304" y="435"/>
                    <a:pt x="254" y="417"/>
                    <a:pt x="205" y="417"/>
                  </a:cubicBezTo>
                  <a:cubicBezTo>
                    <a:pt x="156" y="417"/>
                    <a:pt x="108" y="435"/>
                    <a:pt x="72" y="471"/>
                  </a:cubicBezTo>
                  <a:cubicBezTo>
                    <a:pt x="1" y="554"/>
                    <a:pt x="1" y="673"/>
                    <a:pt x="72" y="745"/>
                  </a:cubicBezTo>
                  <a:lnTo>
                    <a:pt x="489" y="1161"/>
                  </a:lnTo>
                  <a:cubicBezTo>
                    <a:pt x="537" y="1197"/>
                    <a:pt x="584" y="1221"/>
                    <a:pt x="620" y="1221"/>
                  </a:cubicBezTo>
                  <a:cubicBezTo>
                    <a:pt x="668" y="1221"/>
                    <a:pt x="727" y="1197"/>
                    <a:pt x="763" y="1161"/>
                  </a:cubicBezTo>
                  <a:lnTo>
                    <a:pt x="1596" y="328"/>
                  </a:lnTo>
                  <a:cubicBezTo>
                    <a:pt x="1668" y="268"/>
                    <a:pt x="1668" y="137"/>
                    <a:pt x="1596" y="54"/>
                  </a:cubicBezTo>
                  <a:cubicBezTo>
                    <a:pt x="1555" y="18"/>
                    <a:pt x="1504" y="0"/>
                    <a:pt x="14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9910;p77">
              <a:extLst>
                <a:ext uri="{FF2B5EF4-FFF2-40B4-BE49-F238E27FC236}">
                  <a16:creationId xmlns:a16="http://schemas.microsoft.com/office/drawing/2014/main" id="{19529F4A-D2D7-FC3D-53F3-D59912A6BB4E}"/>
                </a:ext>
              </a:extLst>
            </p:cNvPr>
            <p:cNvSpPr/>
            <p:nvPr/>
          </p:nvSpPr>
          <p:spPr>
            <a:xfrm>
              <a:off x="2396972" y="3916694"/>
              <a:ext cx="53088" cy="38798"/>
            </a:xfrm>
            <a:custGeom>
              <a:avLst/>
              <a:gdLst/>
              <a:ahLst/>
              <a:cxnLst/>
              <a:rect l="l" t="t" r="r" b="b"/>
              <a:pathLst>
                <a:path w="1668" h="1219" extrusionOk="0">
                  <a:moveTo>
                    <a:pt x="1465" y="1"/>
                  </a:moveTo>
                  <a:cubicBezTo>
                    <a:pt x="1417" y="1"/>
                    <a:pt x="1369" y="21"/>
                    <a:pt x="1334" y="63"/>
                  </a:cubicBezTo>
                  <a:lnTo>
                    <a:pt x="631" y="754"/>
                  </a:lnTo>
                  <a:lnTo>
                    <a:pt x="345" y="480"/>
                  </a:lnTo>
                  <a:cubicBezTo>
                    <a:pt x="310" y="438"/>
                    <a:pt x="262" y="417"/>
                    <a:pt x="215" y="417"/>
                  </a:cubicBezTo>
                  <a:cubicBezTo>
                    <a:pt x="167" y="417"/>
                    <a:pt x="119" y="438"/>
                    <a:pt x="84" y="480"/>
                  </a:cubicBezTo>
                  <a:cubicBezTo>
                    <a:pt x="0" y="551"/>
                    <a:pt x="0" y="670"/>
                    <a:pt x="84" y="742"/>
                  </a:cubicBezTo>
                  <a:lnTo>
                    <a:pt x="500" y="1159"/>
                  </a:lnTo>
                  <a:cubicBezTo>
                    <a:pt x="536" y="1206"/>
                    <a:pt x="584" y="1218"/>
                    <a:pt x="631" y="1218"/>
                  </a:cubicBezTo>
                  <a:cubicBezTo>
                    <a:pt x="667" y="1218"/>
                    <a:pt x="738" y="1206"/>
                    <a:pt x="762" y="1159"/>
                  </a:cubicBezTo>
                  <a:lnTo>
                    <a:pt x="1596" y="325"/>
                  </a:lnTo>
                  <a:cubicBezTo>
                    <a:pt x="1667" y="266"/>
                    <a:pt x="1667" y="135"/>
                    <a:pt x="1596" y="63"/>
                  </a:cubicBezTo>
                  <a:cubicBezTo>
                    <a:pt x="1560" y="21"/>
                    <a:pt x="1512" y="1"/>
                    <a:pt x="14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2" name="Google Shape;9217;p76">
            <a:extLst>
              <a:ext uri="{FF2B5EF4-FFF2-40B4-BE49-F238E27FC236}">
                <a16:creationId xmlns:a16="http://schemas.microsoft.com/office/drawing/2014/main" id="{BBAEB2D5-29ED-8729-AA8F-8D5305F458A0}"/>
              </a:ext>
            </a:extLst>
          </p:cNvPr>
          <p:cNvGrpSpPr/>
          <p:nvPr/>
        </p:nvGrpSpPr>
        <p:grpSpPr>
          <a:xfrm>
            <a:off x="3682409" y="3270833"/>
            <a:ext cx="373627" cy="367925"/>
            <a:chOff x="7964906" y="2434073"/>
            <a:chExt cx="373627" cy="367925"/>
          </a:xfrm>
          <a:solidFill>
            <a:schemeClr val="bg1">
              <a:lumMod val="25000"/>
            </a:schemeClr>
          </a:solidFill>
        </p:grpSpPr>
        <p:sp>
          <p:nvSpPr>
            <p:cNvPr id="83" name="Google Shape;9218;p76">
              <a:extLst>
                <a:ext uri="{FF2B5EF4-FFF2-40B4-BE49-F238E27FC236}">
                  <a16:creationId xmlns:a16="http://schemas.microsoft.com/office/drawing/2014/main" id="{26D89CF3-87D7-8213-C8F9-593B89E462A8}"/>
                </a:ext>
              </a:extLst>
            </p:cNvPr>
            <p:cNvSpPr/>
            <p:nvPr/>
          </p:nvSpPr>
          <p:spPr>
            <a:xfrm>
              <a:off x="8252397" y="2622942"/>
              <a:ext cx="46699" cy="46317"/>
            </a:xfrm>
            <a:custGeom>
              <a:avLst/>
              <a:gdLst/>
              <a:ahLst/>
              <a:cxnLst/>
              <a:rect l="l" t="t" r="r" b="b"/>
              <a:pathLst>
                <a:path w="1466" h="1454" extrusionOk="0">
                  <a:moveTo>
                    <a:pt x="715" y="334"/>
                  </a:moveTo>
                  <a:cubicBezTo>
                    <a:pt x="941" y="358"/>
                    <a:pt x="1108" y="513"/>
                    <a:pt x="1108" y="727"/>
                  </a:cubicBezTo>
                  <a:cubicBezTo>
                    <a:pt x="1108" y="929"/>
                    <a:pt x="929" y="1108"/>
                    <a:pt x="715" y="1108"/>
                  </a:cubicBezTo>
                  <a:cubicBezTo>
                    <a:pt x="513" y="1108"/>
                    <a:pt x="334" y="929"/>
                    <a:pt x="334" y="727"/>
                  </a:cubicBezTo>
                  <a:cubicBezTo>
                    <a:pt x="334" y="513"/>
                    <a:pt x="513" y="334"/>
                    <a:pt x="715" y="334"/>
                  </a:cubicBezTo>
                  <a:close/>
                  <a:moveTo>
                    <a:pt x="739" y="1"/>
                  </a:moveTo>
                  <a:cubicBezTo>
                    <a:pt x="334" y="13"/>
                    <a:pt x="1" y="334"/>
                    <a:pt x="1" y="727"/>
                  </a:cubicBezTo>
                  <a:cubicBezTo>
                    <a:pt x="1" y="1132"/>
                    <a:pt x="334" y="1453"/>
                    <a:pt x="739" y="1453"/>
                  </a:cubicBezTo>
                  <a:cubicBezTo>
                    <a:pt x="1132" y="1453"/>
                    <a:pt x="1465" y="1132"/>
                    <a:pt x="1465" y="727"/>
                  </a:cubicBezTo>
                  <a:cubicBezTo>
                    <a:pt x="1465" y="322"/>
                    <a:pt x="1132" y="1"/>
                    <a:pt x="73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9219;p76">
              <a:extLst>
                <a:ext uri="{FF2B5EF4-FFF2-40B4-BE49-F238E27FC236}">
                  <a16:creationId xmlns:a16="http://schemas.microsoft.com/office/drawing/2014/main" id="{D755059F-AA9B-6E22-A4D8-0BC45156BCE7}"/>
                </a:ext>
              </a:extLst>
            </p:cNvPr>
            <p:cNvSpPr/>
            <p:nvPr/>
          </p:nvSpPr>
          <p:spPr>
            <a:xfrm>
              <a:off x="7964906" y="2434073"/>
              <a:ext cx="373627" cy="367925"/>
            </a:xfrm>
            <a:custGeom>
              <a:avLst/>
              <a:gdLst/>
              <a:ahLst/>
              <a:cxnLst/>
              <a:rect l="l" t="t" r="r" b="b"/>
              <a:pathLst>
                <a:path w="11729" h="11550" extrusionOk="0">
                  <a:moveTo>
                    <a:pt x="2525" y="358"/>
                  </a:moveTo>
                  <a:cubicBezTo>
                    <a:pt x="2835" y="358"/>
                    <a:pt x="3096" y="608"/>
                    <a:pt x="3096" y="929"/>
                  </a:cubicBezTo>
                  <a:lnTo>
                    <a:pt x="3096" y="941"/>
                  </a:lnTo>
                  <a:cubicBezTo>
                    <a:pt x="3096" y="1251"/>
                    <a:pt x="2835" y="1501"/>
                    <a:pt x="2525" y="1501"/>
                  </a:cubicBezTo>
                  <a:lnTo>
                    <a:pt x="2299" y="1501"/>
                  </a:lnTo>
                  <a:cubicBezTo>
                    <a:pt x="2227" y="1501"/>
                    <a:pt x="2168" y="1441"/>
                    <a:pt x="2168" y="1370"/>
                  </a:cubicBezTo>
                  <a:lnTo>
                    <a:pt x="2168" y="489"/>
                  </a:lnTo>
                  <a:cubicBezTo>
                    <a:pt x="2168" y="417"/>
                    <a:pt x="2227" y="358"/>
                    <a:pt x="2299" y="358"/>
                  </a:cubicBezTo>
                  <a:close/>
                  <a:moveTo>
                    <a:pt x="5704" y="358"/>
                  </a:moveTo>
                  <a:cubicBezTo>
                    <a:pt x="5787" y="358"/>
                    <a:pt x="5847" y="417"/>
                    <a:pt x="5847" y="512"/>
                  </a:cubicBezTo>
                  <a:lnTo>
                    <a:pt x="5847" y="1358"/>
                  </a:lnTo>
                  <a:cubicBezTo>
                    <a:pt x="5847" y="1429"/>
                    <a:pt x="5787" y="1501"/>
                    <a:pt x="5704" y="1501"/>
                  </a:cubicBezTo>
                  <a:lnTo>
                    <a:pt x="5490" y="1501"/>
                  </a:lnTo>
                  <a:cubicBezTo>
                    <a:pt x="5180" y="1501"/>
                    <a:pt x="4918" y="1251"/>
                    <a:pt x="4918" y="941"/>
                  </a:cubicBezTo>
                  <a:lnTo>
                    <a:pt x="4918" y="929"/>
                  </a:lnTo>
                  <a:cubicBezTo>
                    <a:pt x="4918" y="608"/>
                    <a:pt x="5180" y="358"/>
                    <a:pt x="5490" y="358"/>
                  </a:cubicBezTo>
                  <a:close/>
                  <a:moveTo>
                    <a:pt x="5478" y="0"/>
                  </a:moveTo>
                  <a:cubicBezTo>
                    <a:pt x="4966" y="0"/>
                    <a:pt x="4561" y="405"/>
                    <a:pt x="4561" y="905"/>
                  </a:cubicBezTo>
                  <a:lnTo>
                    <a:pt x="4561" y="929"/>
                  </a:lnTo>
                  <a:cubicBezTo>
                    <a:pt x="4561" y="1429"/>
                    <a:pt x="4966" y="1834"/>
                    <a:pt x="5478" y="1834"/>
                  </a:cubicBezTo>
                  <a:lnTo>
                    <a:pt x="5692" y="1834"/>
                  </a:lnTo>
                  <a:cubicBezTo>
                    <a:pt x="5966" y="1834"/>
                    <a:pt x="6168" y="1620"/>
                    <a:pt x="6168" y="1358"/>
                  </a:cubicBezTo>
                  <a:lnTo>
                    <a:pt x="6168" y="1084"/>
                  </a:lnTo>
                  <a:lnTo>
                    <a:pt x="6561" y="1084"/>
                  </a:lnTo>
                  <a:cubicBezTo>
                    <a:pt x="6930" y="1084"/>
                    <a:pt x="7228" y="1382"/>
                    <a:pt x="7228" y="1763"/>
                  </a:cubicBezTo>
                  <a:lnTo>
                    <a:pt x="7228" y="2667"/>
                  </a:lnTo>
                  <a:cubicBezTo>
                    <a:pt x="6966" y="2715"/>
                    <a:pt x="6740" y="2918"/>
                    <a:pt x="6692" y="3215"/>
                  </a:cubicBezTo>
                  <a:lnTo>
                    <a:pt x="6466" y="4953"/>
                  </a:lnTo>
                  <a:cubicBezTo>
                    <a:pt x="6383" y="5668"/>
                    <a:pt x="5775" y="6204"/>
                    <a:pt x="5061" y="6204"/>
                  </a:cubicBezTo>
                  <a:lnTo>
                    <a:pt x="4323" y="6204"/>
                  </a:lnTo>
                  <a:cubicBezTo>
                    <a:pt x="4239" y="6204"/>
                    <a:pt x="4168" y="6287"/>
                    <a:pt x="4168" y="6370"/>
                  </a:cubicBezTo>
                  <a:cubicBezTo>
                    <a:pt x="4168" y="6466"/>
                    <a:pt x="4239" y="6537"/>
                    <a:pt x="4323" y="6537"/>
                  </a:cubicBezTo>
                  <a:lnTo>
                    <a:pt x="5061" y="6537"/>
                  </a:lnTo>
                  <a:cubicBezTo>
                    <a:pt x="5954" y="6537"/>
                    <a:pt x="6704" y="5870"/>
                    <a:pt x="6811" y="4989"/>
                  </a:cubicBezTo>
                  <a:lnTo>
                    <a:pt x="7037" y="3251"/>
                  </a:lnTo>
                  <a:cubicBezTo>
                    <a:pt x="7049" y="3093"/>
                    <a:pt x="7189" y="2988"/>
                    <a:pt x="7335" y="2988"/>
                  </a:cubicBezTo>
                  <a:cubicBezTo>
                    <a:pt x="7343" y="2988"/>
                    <a:pt x="7351" y="2988"/>
                    <a:pt x="7359" y="2989"/>
                  </a:cubicBezTo>
                  <a:cubicBezTo>
                    <a:pt x="7526" y="3013"/>
                    <a:pt x="7633" y="3156"/>
                    <a:pt x="7621" y="3322"/>
                  </a:cubicBezTo>
                  <a:lnTo>
                    <a:pt x="7395" y="5061"/>
                  </a:lnTo>
                  <a:cubicBezTo>
                    <a:pt x="7240" y="6239"/>
                    <a:pt x="6252" y="7120"/>
                    <a:pt x="5061" y="7120"/>
                  </a:cubicBezTo>
                  <a:lnTo>
                    <a:pt x="4442" y="7120"/>
                  </a:lnTo>
                  <a:cubicBezTo>
                    <a:pt x="4359" y="7120"/>
                    <a:pt x="4287" y="7192"/>
                    <a:pt x="4287" y="7275"/>
                  </a:cubicBezTo>
                  <a:lnTo>
                    <a:pt x="4287" y="8156"/>
                  </a:lnTo>
                  <a:cubicBezTo>
                    <a:pt x="4287" y="8323"/>
                    <a:pt x="4144" y="8454"/>
                    <a:pt x="3989" y="8454"/>
                  </a:cubicBezTo>
                  <a:cubicBezTo>
                    <a:pt x="3823" y="8454"/>
                    <a:pt x="3692" y="8323"/>
                    <a:pt x="3692" y="8156"/>
                  </a:cubicBezTo>
                  <a:lnTo>
                    <a:pt x="3692" y="7275"/>
                  </a:lnTo>
                  <a:cubicBezTo>
                    <a:pt x="3692" y="7192"/>
                    <a:pt x="3608" y="7120"/>
                    <a:pt x="3525" y="7120"/>
                  </a:cubicBezTo>
                  <a:lnTo>
                    <a:pt x="2918" y="7120"/>
                  </a:lnTo>
                  <a:cubicBezTo>
                    <a:pt x="1727" y="7120"/>
                    <a:pt x="727" y="6227"/>
                    <a:pt x="572" y="5061"/>
                  </a:cubicBezTo>
                  <a:lnTo>
                    <a:pt x="358" y="3322"/>
                  </a:lnTo>
                  <a:cubicBezTo>
                    <a:pt x="334" y="3156"/>
                    <a:pt x="441" y="3013"/>
                    <a:pt x="608" y="2989"/>
                  </a:cubicBezTo>
                  <a:cubicBezTo>
                    <a:pt x="616" y="2988"/>
                    <a:pt x="625" y="2988"/>
                    <a:pt x="633" y="2988"/>
                  </a:cubicBezTo>
                  <a:cubicBezTo>
                    <a:pt x="789" y="2988"/>
                    <a:pt x="918" y="3093"/>
                    <a:pt x="930" y="3251"/>
                  </a:cubicBezTo>
                  <a:lnTo>
                    <a:pt x="1156" y="4989"/>
                  </a:lnTo>
                  <a:cubicBezTo>
                    <a:pt x="1263" y="5882"/>
                    <a:pt x="2025" y="6537"/>
                    <a:pt x="2918" y="6537"/>
                  </a:cubicBezTo>
                  <a:lnTo>
                    <a:pt x="3644" y="6537"/>
                  </a:lnTo>
                  <a:cubicBezTo>
                    <a:pt x="3727" y="6537"/>
                    <a:pt x="3811" y="6466"/>
                    <a:pt x="3811" y="6370"/>
                  </a:cubicBezTo>
                  <a:cubicBezTo>
                    <a:pt x="3811" y="6287"/>
                    <a:pt x="3727" y="6204"/>
                    <a:pt x="3644" y="6204"/>
                  </a:cubicBezTo>
                  <a:lnTo>
                    <a:pt x="2918" y="6204"/>
                  </a:lnTo>
                  <a:cubicBezTo>
                    <a:pt x="2203" y="6204"/>
                    <a:pt x="1584" y="5668"/>
                    <a:pt x="1501" y="4953"/>
                  </a:cubicBezTo>
                  <a:lnTo>
                    <a:pt x="1275" y="3215"/>
                  </a:lnTo>
                  <a:cubicBezTo>
                    <a:pt x="1251" y="2929"/>
                    <a:pt x="1025" y="2727"/>
                    <a:pt x="775" y="2679"/>
                  </a:cubicBezTo>
                  <a:lnTo>
                    <a:pt x="775" y="1775"/>
                  </a:lnTo>
                  <a:cubicBezTo>
                    <a:pt x="775" y="1405"/>
                    <a:pt x="1072" y="1108"/>
                    <a:pt x="1441" y="1108"/>
                  </a:cubicBezTo>
                  <a:lnTo>
                    <a:pt x="1822" y="1108"/>
                  </a:lnTo>
                  <a:lnTo>
                    <a:pt x="1822" y="1370"/>
                  </a:lnTo>
                  <a:cubicBezTo>
                    <a:pt x="1822" y="1644"/>
                    <a:pt x="2037" y="1846"/>
                    <a:pt x="2299" y="1846"/>
                  </a:cubicBezTo>
                  <a:lnTo>
                    <a:pt x="2525" y="1846"/>
                  </a:lnTo>
                  <a:cubicBezTo>
                    <a:pt x="3037" y="1846"/>
                    <a:pt x="3430" y="1441"/>
                    <a:pt x="3430" y="941"/>
                  </a:cubicBezTo>
                  <a:lnTo>
                    <a:pt x="3430" y="929"/>
                  </a:lnTo>
                  <a:cubicBezTo>
                    <a:pt x="3430" y="417"/>
                    <a:pt x="3037" y="12"/>
                    <a:pt x="2525" y="12"/>
                  </a:cubicBezTo>
                  <a:lnTo>
                    <a:pt x="2299" y="12"/>
                  </a:lnTo>
                  <a:cubicBezTo>
                    <a:pt x="2037" y="12"/>
                    <a:pt x="1822" y="227"/>
                    <a:pt x="1822" y="489"/>
                  </a:cubicBezTo>
                  <a:lnTo>
                    <a:pt x="1822" y="762"/>
                  </a:lnTo>
                  <a:lnTo>
                    <a:pt x="1441" y="762"/>
                  </a:lnTo>
                  <a:cubicBezTo>
                    <a:pt x="870" y="762"/>
                    <a:pt x="429" y="1227"/>
                    <a:pt x="429" y="1775"/>
                  </a:cubicBezTo>
                  <a:lnTo>
                    <a:pt x="429" y="2715"/>
                  </a:lnTo>
                  <a:cubicBezTo>
                    <a:pt x="156" y="2810"/>
                    <a:pt x="1" y="3084"/>
                    <a:pt x="25" y="3382"/>
                  </a:cubicBezTo>
                  <a:lnTo>
                    <a:pt x="251" y="5120"/>
                  </a:lnTo>
                  <a:cubicBezTo>
                    <a:pt x="418" y="6466"/>
                    <a:pt x="1561" y="7478"/>
                    <a:pt x="2918" y="7478"/>
                  </a:cubicBezTo>
                  <a:lnTo>
                    <a:pt x="3358" y="7478"/>
                  </a:lnTo>
                  <a:lnTo>
                    <a:pt x="3358" y="8192"/>
                  </a:lnTo>
                  <a:cubicBezTo>
                    <a:pt x="3358" y="8466"/>
                    <a:pt x="3549" y="8728"/>
                    <a:pt x="3823" y="8799"/>
                  </a:cubicBezTo>
                  <a:lnTo>
                    <a:pt x="3823" y="9418"/>
                  </a:lnTo>
                  <a:cubicBezTo>
                    <a:pt x="3823" y="10597"/>
                    <a:pt x="4775" y="11550"/>
                    <a:pt x="5954" y="11550"/>
                  </a:cubicBezTo>
                  <a:lnTo>
                    <a:pt x="7799" y="11550"/>
                  </a:lnTo>
                  <a:cubicBezTo>
                    <a:pt x="8966" y="11550"/>
                    <a:pt x="9919" y="10597"/>
                    <a:pt x="9919" y="9418"/>
                  </a:cubicBezTo>
                  <a:lnTo>
                    <a:pt x="9919" y="8454"/>
                  </a:lnTo>
                  <a:cubicBezTo>
                    <a:pt x="10335" y="8430"/>
                    <a:pt x="10740" y="8252"/>
                    <a:pt x="11038" y="7930"/>
                  </a:cubicBezTo>
                  <a:cubicBezTo>
                    <a:pt x="11633" y="7335"/>
                    <a:pt x="11728" y="6382"/>
                    <a:pt x="11264" y="5668"/>
                  </a:cubicBezTo>
                  <a:cubicBezTo>
                    <a:pt x="11235" y="5624"/>
                    <a:pt x="11184" y="5598"/>
                    <a:pt x="11129" y="5598"/>
                  </a:cubicBezTo>
                  <a:cubicBezTo>
                    <a:pt x="11095" y="5598"/>
                    <a:pt x="11058" y="5609"/>
                    <a:pt x="11026" y="5632"/>
                  </a:cubicBezTo>
                  <a:cubicBezTo>
                    <a:pt x="10955" y="5668"/>
                    <a:pt x="10919" y="5775"/>
                    <a:pt x="10978" y="5870"/>
                  </a:cubicBezTo>
                  <a:cubicBezTo>
                    <a:pt x="11609" y="6799"/>
                    <a:pt x="10966" y="8109"/>
                    <a:pt x="9740" y="8109"/>
                  </a:cubicBezTo>
                  <a:cubicBezTo>
                    <a:pt x="8478" y="8109"/>
                    <a:pt x="7823" y="6549"/>
                    <a:pt x="8728" y="5632"/>
                  </a:cubicBezTo>
                  <a:cubicBezTo>
                    <a:pt x="9013" y="5347"/>
                    <a:pt x="9379" y="5201"/>
                    <a:pt x="9749" y="5201"/>
                  </a:cubicBezTo>
                  <a:cubicBezTo>
                    <a:pt x="10029" y="5201"/>
                    <a:pt x="10311" y="5285"/>
                    <a:pt x="10562" y="5454"/>
                  </a:cubicBezTo>
                  <a:cubicBezTo>
                    <a:pt x="10587" y="5466"/>
                    <a:pt x="10618" y="5473"/>
                    <a:pt x="10649" y="5473"/>
                  </a:cubicBezTo>
                  <a:cubicBezTo>
                    <a:pt x="10704" y="5473"/>
                    <a:pt x="10762" y="5452"/>
                    <a:pt x="10800" y="5406"/>
                  </a:cubicBezTo>
                  <a:cubicBezTo>
                    <a:pt x="10847" y="5334"/>
                    <a:pt x="10836" y="5227"/>
                    <a:pt x="10752" y="5168"/>
                  </a:cubicBezTo>
                  <a:cubicBezTo>
                    <a:pt x="10439" y="4961"/>
                    <a:pt x="10099" y="4867"/>
                    <a:pt x="9768" y="4867"/>
                  </a:cubicBezTo>
                  <a:cubicBezTo>
                    <a:pt x="8839" y="4867"/>
                    <a:pt x="7978" y="5606"/>
                    <a:pt x="7978" y="6668"/>
                  </a:cubicBezTo>
                  <a:cubicBezTo>
                    <a:pt x="7978" y="7609"/>
                    <a:pt x="8692" y="8371"/>
                    <a:pt x="9585" y="8454"/>
                  </a:cubicBezTo>
                  <a:lnTo>
                    <a:pt x="9585" y="9406"/>
                  </a:lnTo>
                  <a:cubicBezTo>
                    <a:pt x="9585" y="10395"/>
                    <a:pt x="8776" y="11192"/>
                    <a:pt x="7799" y="11192"/>
                  </a:cubicBezTo>
                  <a:lnTo>
                    <a:pt x="5954" y="11192"/>
                  </a:lnTo>
                  <a:cubicBezTo>
                    <a:pt x="4966" y="11192"/>
                    <a:pt x="4168" y="10395"/>
                    <a:pt x="4168" y="9406"/>
                  </a:cubicBezTo>
                  <a:lnTo>
                    <a:pt x="4168" y="8787"/>
                  </a:lnTo>
                  <a:cubicBezTo>
                    <a:pt x="4430" y="8704"/>
                    <a:pt x="4620" y="8466"/>
                    <a:pt x="4620" y="8168"/>
                  </a:cubicBezTo>
                  <a:lnTo>
                    <a:pt x="4620" y="7478"/>
                  </a:lnTo>
                  <a:lnTo>
                    <a:pt x="5073" y="7478"/>
                  </a:lnTo>
                  <a:cubicBezTo>
                    <a:pt x="6418" y="7478"/>
                    <a:pt x="7573" y="6466"/>
                    <a:pt x="7740" y="5120"/>
                  </a:cubicBezTo>
                  <a:lnTo>
                    <a:pt x="7954" y="3382"/>
                  </a:lnTo>
                  <a:cubicBezTo>
                    <a:pt x="7990" y="3096"/>
                    <a:pt x="7823" y="2834"/>
                    <a:pt x="7573" y="2727"/>
                  </a:cubicBezTo>
                  <a:lnTo>
                    <a:pt x="7573" y="1763"/>
                  </a:lnTo>
                  <a:cubicBezTo>
                    <a:pt x="7573" y="1191"/>
                    <a:pt x="7109" y="751"/>
                    <a:pt x="6561" y="751"/>
                  </a:cubicBezTo>
                  <a:lnTo>
                    <a:pt x="6168" y="751"/>
                  </a:lnTo>
                  <a:lnTo>
                    <a:pt x="6168" y="477"/>
                  </a:lnTo>
                  <a:cubicBezTo>
                    <a:pt x="6168" y="215"/>
                    <a:pt x="5966" y="0"/>
                    <a:pt x="56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5" name="Google Shape;8637;p75">
            <a:extLst>
              <a:ext uri="{FF2B5EF4-FFF2-40B4-BE49-F238E27FC236}">
                <a16:creationId xmlns:a16="http://schemas.microsoft.com/office/drawing/2014/main" id="{FFD5428E-F071-2FD2-B971-EA68895DC6F5}"/>
              </a:ext>
            </a:extLst>
          </p:cNvPr>
          <p:cNvGrpSpPr/>
          <p:nvPr/>
        </p:nvGrpSpPr>
        <p:grpSpPr>
          <a:xfrm>
            <a:off x="3686971" y="1861923"/>
            <a:ext cx="334634" cy="333904"/>
            <a:chOff x="7429366" y="3223183"/>
            <a:chExt cx="334634" cy="333904"/>
          </a:xfrm>
          <a:solidFill>
            <a:schemeClr val="bg1">
              <a:lumMod val="25000"/>
            </a:schemeClr>
          </a:solidFill>
        </p:grpSpPr>
        <p:sp>
          <p:nvSpPr>
            <p:cNvPr id="86" name="Google Shape;8638;p75">
              <a:extLst>
                <a:ext uri="{FF2B5EF4-FFF2-40B4-BE49-F238E27FC236}">
                  <a16:creationId xmlns:a16="http://schemas.microsoft.com/office/drawing/2014/main" id="{61372954-A25E-DE30-65F3-ADB4762E68FE}"/>
                </a:ext>
              </a:extLst>
            </p:cNvPr>
            <p:cNvSpPr/>
            <p:nvPr/>
          </p:nvSpPr>
          <p:spPr>
            <a:xfrm>
              <a:off x="7429366" y="3223183"/>
              <a:ext cx="334634" cy="333904"/>
            </a:xfrm>
            <a:custGeom>
              <a:avLst/>
              <a:gdLst/>
              <a:ahLst/>
              <a:cxnLst/>
              <a:rect l="l" t="t" r="r" b="b"/>
              <a:pathLst>
                <a:path w="10538" h="10515" extrusionOk="0">
                  <a:moveTo>
                    <a:pt x="6978" y="322"/>
                  </a:moveTo>
                  <a:cubicBezTo>
                    <a:pt x="7930" y="322"/>
                    <a:pt x="8716" y="1096"/>
                    <a:pt x="8716" y="2061"/>
                  </a:cubicBezTo>
                  <a:cubicBezTo>
                    <a:pt x="8716" y="2334"/>
                    <a:pt x="8633" y="2644"/>
                    <a:pt x="8478" y="2942"/>
                  </a:cubicBezTo>
                  <a:cubicBezTo>
                    <a:pt x="8478" y="2954"/>
                    <a:pt x="8466" y="2977"/>
                    <a:pt x="8466" y="2977"/>
                  </a:cubicBezTo>
                  <a:cubicBezTo>
                    <a:pt x="8061" y="3823"/>
                    <a:pt x="7276" y="4704"/>
                    <a:pt x="6978" y="5025"/>
                  </a:cubicBezTo>
                  <a:cubicBezTo>
                    <a:pt x="6680" y="4716"/>
                    <a:pt x="5894" y="3835"/>
                    <a:pt x="5490" y="2989"/>
                  </a:cubicBezTo>
                  <a:cubicBezTo>
                    <a:pt x="5490" y="2977"/>
                    <a:pt x="5478" y="2954"/>
                    <a:pt x="5478" y="2942"/>
                  </a:cubicBezTo>
                  <a:cubicBezTo>
                    <a:pt x="5323" y="2632"/>
                    <a:pt x="5240" y="2334"/>
                    <a:pt x="5240" y="2061"/>
                  </a:cubicBezTo>
                  <a:cubicBezTo>
                    <a:pt x="5240" y="1096"/>
                    <a:pt x="6025" y="322"/>
                    <a:pt x="6978" y="322"/>
                  </a:cubicBezTo>
                  <a:close/>
                  <a:moveTo>
                    <a:pt x="5252" y="3227"/>
                  </a:moveTo>
                  <a:cubicBezTo>
                    <a:pt x="5728" y="4192"/>
                    <a:pt x="6597" y="5121"/>
                    <a:pt x="6811" y="5335"/>
                  </a:cubicBezTo>
                  <a:lnTo>
                    <a:pt x="6811" y="5811"/>
                  </a:lnTo>
                  <a:lnTo>
                    <a:pt x="3751" y="6728"/>
                  </a:lnTo>
                  <a:lnTo>
                    <a:pt x="3751" y="3668"/>
                  </a:lnTo>
                  <a:lnTo>
                    <a:pt x="5252" y="3227"/>
                  </a:lnTo>
                  <a:close/>
                  <a:moveTo>
                    <a:pt x="8704" y="3239"/>
                  </a:moveTo>
                  <a:lnTo>
                    <a:pt x="10205" y="3668"/>
                  </a:lnTo>
                  <a:lnTo>
                    <a:pt x="10205" y="6728"/>
                  </a:lnTo>
                  <a:lnTo>
                    <a:pt x="7145" y="5811"/>
                  </a:lnTo>
                  <a:lnTo>
                    <a:pt x="7145" y="5335"/>
                  </a:lnTo>
                  <a:cubicBezTo>
                    <a:pt x="7371" y="5121"/>
                    <a:pt x="8228" y="4192"/>
                    <a:pt x="8704" y="3239"/>
                  </a:cubicBezTo>
                  <a:close/>
                  <a:moveTo>
                    <a:pt x="358" y="2763"/>
                  </a:moveTo>
                  <a:lnTo>
                    <a:pt x="3418" y="3668"/>
                  </a:lnTo>
                  <a:lnTo>
                    <a:pt x="3418" y="6728"/>
                  </a:lnTo>
                  <a:lnTo>
                    <a:pt x="2263" y="6383"/>
                  </a:lnTo>
                  <a:cubicBezTo>
                    <a:pt x="2244" y="6375"/>
                    <a:pt x="2225" y="6372"/>
                    <a:pt x="2208" y="6372"/>
                  </a:cubicBezTo>
                  <a:cubicBezTo>
                    <a:pt x="2136" y="6372"/>
                    <a:pt x="2077" y="6425"/>
                    <a:pt x="2049" y="6502"/>
                  </a:cubicBezTo>
                  <a:cubicBezTo>
                    <a:pt x="2025" y="6585"/>
                    <a:pt x="2084" y="6680"/>
                    <a:pt x="2168" y="6704"/>
                  </a:cubicBezTo>
                  <a:lnTo>
                    <a:pt x="3418" y="7085"/>
                  </a:lnTo>
                  <a:lnTo>
                    <a:pt x="3418" y="10121"/>
                  </a:lnTo>
                  <a:lnTo>
                    <a:pt x="358" y="9204"/>
                  </a:lnTo>
                  <a:lnTo>
                    <a:pt x="358" y="6168"/>
                  </a:lnTo>
                  <a:lnTo>
                    <a:pt x="1513" y="6514"/>
                  </a:lnTo>
                  <a:lnTo>
                    <a:pt x="1561" y="6514"/>
                  </a:lnTo>
                  <a:cubicBezTo>
                    <a:pt x="1632" y="6514"/>
                    <a:pt x="1692" y="6466"/>
                    <a:pt x="1727" y="6394"/>
                  </a:cubicBezTo>
                  <a:cubicBezTo>
                    <a:pt x="1751" y="6311"/>
                    <a:pt x="1692" y="6216"/>
                    <a:pt x="1608" y="6192"/>
                  </a:cubicBezTo>
                  <a:lnTo>
                    <a:pt x="358" y="5811"/>
                  </a:lnTo>
                  <a:lnTo>
                    <a:pt x="358" y="2763"/>
                  </a:lnTo>
                  <a:close/>
                  <a:moveTo>
                    <a:pt x="7145" y="6156"/>
                  </a:moveTo>
                  <a:lnTo>
                    <a:pt x="10205" y="7061"/>
                  </a:lnTo>
                  <a:lnTo>
                    <a:pt x="10205" y="10121"/>
                  </a:lnTo>
                  <a:lnTo>
                    <a:pt x="7145" y="9204"/>
                  </a:lnTo>
                  <a:lnTo>
                    <a:pt x="7145" y="7990"/>
                  </a:lnTo>
                  <a:cubicBezTo>
                    <a:pt x="7145" y="7895"/>
                    <a:pt x="7073" y="7823"/>
                    <a:pt x="6978" y="7823"/>
                  </a:cubicBezTo>
                  <a:cubicBezTo>
                    <a:pt x="6895" y="7823"/>
                    <a:pt x="6811" y="7895"/>
                    <a:pt x="6811" y="7990"/>
                  </a:cubicBezTo>
                  <a:lnTo>
                    <a:pt x="6811" y="9204"/>
                  </a:lnTo>
                  <a:lnTo>
                    <a:pt x="3751" y="10121"/>
                  </a:lnTo>
                  <a:lnTo>
                    <a:pt x="3751" y="7061"/>
                  </a:lnTo>
                  <a:lnTo>
                    <a:pt x="6811" y="6156"/>
                  </a:lnTo>
                  <a:lnTo>
                    <a:pt x="6811" y="7311"/>
                  </a:lnTo>
                  <a:cubicBezTo>
                    <a:pt x="6811" y="7407"/>
                    <a:pt x="6895" y="7478"/>
                    <a:pt x="6978" y="7478"/>
                  </a:cubicBezTo>
                  <a:cubicBezTo>
                    <a:pt x="7073" y="7478"/>
                    <a:pt x="7145" y="7407"/>
                    <a:pt x="7145" y="7311"/>
                  </a:cubicBezTo>
                  <a:lnTo>
                    <a:pt x="7145" y="6156"/>
                  </a:lnTo>
                  <a:close/>
                  <a:moveTo>
                    <a:pt x="6966" y="1"/>
                  </a:moveTo>
                  <a:cubicBezTo>
                    <a:pt x="5823" y="1"/>
                    <a:pt x="4894" y="918"/>
                    <a:pt x="4894" y="2061"/>
                  </a:cubicBezTo>
                  <a:cubicBezTo>
                    <a:pt x="4894" y="2334"/>
                    <a:pt x="4966" y="2632"/>
                    <a:pt x="5085" y="2930"/>
                  </a:cubicBezTo>
                  <a:lnTo>
                    <a:pt x="3573" y="3370"/>
                  </a:lnTo>
                  <a:lnTo>
                    <a:pt x="215" y="2382"/>
                  </a:lnTo>
                  <a:cubicBezTo>
                    <a:pt x="205" y="2375"/>
                    <a:pt x="192" y="2372"/>
                    <a:pt x="179" y="2372"/>
                  </a:cubicBezTo>
                  <a:cubicBezTo>
                    <a:pt x="146" y="2372"/>
                    <a:pt x="106" y="2389"/>
                    <a:pt x="72" y="2406"/>
                  </a:cubicBezTo>
                  <a:cubicBezTo>
                    <a:pt x="25" y="2442"/>
                    <a:pt x="1" y="2477"/>
                    <a:pt x="1" y="2537"/>
                  </a:cubicBezTo>
                  <a:lnTo>
                    <a:pt x="1" y="5954"/>
                  </a:lnTo>
                  <a:lnTo>
                    <a:pt x="1" y="9335"/>
                  </a:lnTo>
                  <a:cubicBezTo>
                    <a:pt x="1" y="9419"/>
                    <a:pt x="37" y="9478"/>
                    <a:pt x="120" y="9502"/>
                  </a:cubicBezTo>
                  <a:lnTo>
                    <a:pt x="3513" y="10514"/>
                  </a:lnTo>
                  <a:lnTo>
                    <a:pt x="3573" y="10514"/>
                  </a:lnTo>
                  <a:lnTo>
                    <a:pt x="6847" y="9550"/>
                  </a:lnTo>
                  <a:cubicBezTo>
                    <a:pt x="6859" y="9562"/>
                    <a:pt x="6883" y="9562"/>
                    <a:pt x="6918" y="9562"/>
                  </a:cubicBezTo>
                  <a:cubicBezTo>
                    <a:pt x="6942" y="9562"/>
                    <a:pt x="6966" y="9562"/>
                    <a:pt x="6990" y="9550"/>
                  </a:cubicBezTo>
                  <a:lnTo>
                    <a:pt x="10264" y="10514"/>
                  </a:lnTo>
                  <a:lnTo>
                    <a:pt x="10312" y="10514"/>
                  </a:lnTo>
                  <a:cubicBezTo>
                    <a:pt x="10335" y="10514"/>
                    <a:pt x="10383" y="10502"/>
                    <a:pt x="10419" y="10490"/>
                  </a:cubicBezTo>
                  <a:cubicBezTo>
                    <a:pt x="10455" y="10454"/>
                    <a:pt x="10490" y="10407"/>
                    <a:pt x="10490" y="10347"/>
                  </a:cubicBezTo>
                  <a:lnTo>
                    <a:pt x="10538" y="6942"/>
                  </a:lnTo>
                  <a:lnTo>
                    <a:pt x="10538" y="3549"/>
                  </a:lnTo>
                  <a:cubicBezTo>
                    <a:pt x="10538" y="3477"/>
                    <a:pt x="10490" y="3418"/>
                    <a:pt x="10419" y="3394"/>
                  </a:cubicBezTo>
                  <a:lnTo>
                    <a:pt x="8835" y="2930"/>
                  </a:lnTo>
                  <a:cubicBezTo>
                    <a:pt x="8954" y="2632"/>
                    <a:pt x="9038" y="2334"/>
                    <a:pt x="9038" y="2061"/>
                  </a:cubicBezTo>
                  <a:cubicBezTo>
                    <a:pt x="9038" y="918"/>
                    <a:pt x="8109" y="1"/>
                    <a:pt x="69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639;p75">
              <a:extLst>
                <a:ext uri="{FF2B5EF4-FFF2-40B4-BE49-F238E27FC236}">
                  <a16:creationId xmlns:a16="http://schemas.microsoft.com/office/drawing/2014/main" id="{414F31A7-9B56-DE00-20F5-A606FF696120}"/>
                </a:ext>
              </a:extLst>
            </p:cNvPr>
            <p:cNvSpPr/>
            <p:nvPr/>
          </p:nvSpPr>
          <p:spPr>
            <a:xfrm>
              <a:off x="7613514" y="3251541"/>
              <a:ext cx="74878" cy="74529"/>
            </a:xfrm>
            <a:custGeom>
              <a:avLst/>
              <a:gdLst/>
              <a:ahLst/>
              <a:cxnLst/>
              <a:rect l="l" t="t" r="r" b="b"/>
              <a:pathLst>
                <a:path w="2358" h="2347" extrusionOk="0">
                  <a:moveTo>
                    <a:pt x="1179" y="322"/>
                  </a:moveTo>
                  <a:cubicBezTo>
                    <a:pt x="1643" y="322"/>
                    <a:pt x="2012" y="691"/>
                    <a:pt x="2012" y="1156"/>
                  </a:cubicBezTo>
                  <a:cubicBezTo>
                    <a:pt x="2012" y="1620"/>
                    <a:pt x="1643" y="1989"/>
                    <a:pt x="1179" y="1989"/>
                  </a:cubicBezTo>
                  <a:cubicBezTo>
                    <a:pt x="715" y="1989"/>
                    <a:pt x="345" y="1620"/>
                    <a:pt x="345" y="1156"/>
                  </a:cubicBezTo>
                  <a:cubicBezTo>
                    <a:pt x="334" y="703"/>
                    <a:pt x="715" y="322"/>
                    <a:pt x="1179" y="322"/>
                  </a:cubicBezTo>
                  <a:close/>
                  <a:moveTo>
                    <a:pt x="1179" y="1"/>
                  </a:moveTo>
                  <a:cubicBezTo>
                    <a:pt x="524" y="1"/>
                    <a:pt x="0" y="513"/>
                    <a:pt x="0" y="1168"/>
                  </a:cubicBezTo>
                  <a:cubicBezTo>
                    <a:pt x="0" y="1811"/>
                    <a:pt x="524" y="2346"/>
                    <a:pt x="1179" y="2346"/>
                  </a:cubicBezTo>
                  <a:cubicBezTo>
                    <a:pt x="1834" y="2346"/>
                    <a:pt x="2358" y="1822"/>
                    <a:pt x="2358" y="1168"/>
                  </a:cubicBezTo>
                  <a:cubicBezTo>
                    <a:pt x="2358" y="513"/>
                    <a:pt x="1834" y="1"/>
                    <a:pt x="11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8" name="Google Shape;10650;p78">
            <a:extLst>
              <a:ext uri="{FF2B5EF4-FFF2-40B4-BE49-F238E27FC236}">
                <a16:creationId xmlns:a16="http://schemas.microsoft.com/office/drawing/2014/main" id="{08B74E23-C44E-5DBB-2609-F765B487961B}"/>
              </a:ext>
            </a:extLst>
          </p:cNvPr>
          <p:cNvSpPr/>
          <p:nvPr/>
        </p:nvSpPr>
        <p:spPr>
          <a:xfrm>
            <a:off x="6063253" y="1879783"/>
            <a:ext cx="325164" cy="347783"/>
          </a:xfrm>
          <a:custGeom>
            <a:avLst/>
            <a:gdLst/>
            <a:ahLst/>
            <a:cxnLst/>
            <a:rect l="l" t="t" r="r" b="b"/>
            <a:pathLst>
              <a:path w="10264" h="10978" extrusionOk="0">
                <a:moveTo>
                  <a:pt x="3096" y="310"/>
                </a:moveTo>
                <a:lnTo>
                  <a:pt x="3096" y="381"/>
                </a:lnTo>
                <a:lnTo>
                  <a:pt x="3096" y="3870"/>
                </a:lnTo>
                <a:cubicBezTo>
                  <a:pt x="3096" y="4787"/>
                  <a:pt x="3811" y="5549"/>
                  <a:pt x="4704" y="5644"/>
                </a:cubicBezTo>
                <a:lnTo>
                  <a:pt x="4704" y="6965"/>
                </a:lnTo>
                <a:lnTo>
                  <a:pt x="2656" y="6965"/>
                </a:lnTo>
                <a:lnTo>
                  <a:pt x="2656" y="310"/>
                </a:lnTo>
                <a:close/>
                <a:moveTo>
                  <a:pt x="7585" y="310"/>
                </a:moveTo>
                <a:lnTo>
                  <a:pt x="7585" y="6965"/>
                </a:lnTo>
                <a:lnTo>
                  <a:pt x="5549" y="6965"/>
                </a:lnTo>
                <a:lnTo>
                  <a:pt x="5549" y="5644"/>
                </a:lnTo>
                <a:cubicBezTo>
                  <a:pt x="6454" y="5549"/>
                  <a:pt x="7168" y="4787"/>
                  <a:pt x="7168" y="3870"/>
                </a:cubicBezTo>
                <a:lnTo>
                  <a:pt x="7168" y="381"/>
                </a:lnTo>
                <a:lnTo>
                  <a:pt x="7168" y="310"/>
                </a:lnTo>
                <a:close/>
                <a:moveTo>
                  <a:pt x="2370" y="310"/>
                </a:moveTo>
                <a:lnTo>
                  <a:pt x="2370" y="7132"/>
                </a:lnTo>
                <a:cubicBezTo>
                  <a:pt x="2370" y="7215"/>
                  <a:pt x="2453" y="7287"/>
                  <a:pt x="2537" y="7287"/>
                </a:cubicBezTo>
                <a:lnTo>
                  <a:pt x="4728" y="7287"/>
                </a:lnTo>
                <a:lnTo>
                  <a:pt x="4728" y="7823"/>
                </a:lnTo>
                <a:lnTo>
                  <a:pt x="334" y="7823"/>
                </a:lnTo>
                <a:lnTo>
                  <a:pt x="334" y="7287"/>
                </a:lnTo>
                <a:lnTo>
                  <a:pt x="1668" y="7287"/>
                </a:lnTo>
                <a:cubicBezTo>
                  <a:pt x="1751" y="7287"/>
                  <a:pt x="1822" y="7215"/>
                  <a:pt x="1822" y="7132"/>
                </a:cubicBezTo>
                <a:lnTo>
                  <a:pt x="1822" y="6692"/>
                </a:lnTo>
                <a:cubicBezTo>
                  <a:pt x="1822" y="6608"/>
                  <a:pt x="1751" y="6537"/>
                  <a:pt x="1668" y="6537"/>
                </a:cubicBezTo>
                <a:cubicBezTo>
                  <a:pt x="1572" y="6537"/>
                  <a:pt x="1501" y="6608"/>
                  <a:pt x="1501" y="6692"/>
                </a:cubicBezTo>
                <a:lnTo>
                  <a:pt x="1501" y="6965"/>
                </a:lnTo>
                <a:lnTo>
                  <a:pt x="322" y="6965"/>
                </a:lnTo>
                <a:lnTo>
                  <a:pt x="322" y="5501"/>
                </a:lnTo>
                <a:cubicBezTo>
                  <a:pt x="596" y="5477"/>
                  <a:pt x="846" y="5346"/>
                  <a:pt x="1049" y="5144"/>
                </a:cubicBezTo>
                <a:cubicBezTo>
                  <a:pt x="1287" y="4906"/>
                  <a:pt x="1430" y="4596"/>
                  <a:pt x="1430" y="4275"/>
                </a:cubicBezTo>
                <a:lnTo>
                  <a:pt x="1430" y="310"/>
                </a:lnTo>
                <a:lnTo>
                  <a:pt x="1513" y="310"/>
                </a:lnTo>
                <a:lnTo>
                  <a:pt x="1513" y="6061"/>
                </a:lnTo>
                <a:cubicBezTo>
                  <a:pt x="1513" y="6144"/>
                  <a:pt x="1584" y="6215"/>
                  <a:pt x="1680" y="6215"/>
                </a:cubicBezTo>
                <a:cubicBezTo>
                  <a:pt x="1763" y="6215"/>
                  <a:pt x="1846" y="6144"/>
                  <a:pt x="1846" y="6061"/>
                </a:cubicBezTo>
                <a:lnTo>
                  <a:pt x="1846" y="310"/>
                </a:lnTo>
                <a:close/>
                <a:moveTo>
                  <a:pt x="8430" y="310"/>
                </a:moveTo>
                <a:lnTo>
                  <a:pt x="8430" y="7132"/>
                </a:lnTo>
                <a:cubicBezTo>
                  <a:pt x="8430" y="7215"/>
                  <a:pt x="8502" y="7287"/>
                  <a:pt x="8597" y="7287"/>
                </a:cubicBezTo>
                <a:lnTo>
                  <a:pt x="9943" y="7287"/>
                </a:lnTo>
                <a:lnTo>
                  <a:pt x="9943" y="7823"/>
                </a:lnTo>
                <a:lnTo>
                  <a:pt x="5549" y="7823"/>
                </a:lnTo>
                <a:lnTo>
                  <a:pt x="5549" y="7287"/>
                </a:lnTo>
                <a:lnTo>
                  <a:pt x="7728" y="7287"/>
                </a:lnTo>
                <a:cubicBezTo>
                  <a:pt x="7823" y="7287"/>
                  <a:pt x="7895" y="7215"/>
                  <a:pt x="7895" y="7132"/>
                </a:cubicBezTo>
                <a:lnTo>
                  <a:pt x="7895" y="310"/>
                </a:lnTo>
                <a:close/>
                <a:moveTo>
                  <a:pt x="4716" y="8144"/>
                </a:moveTo>
                <a:lnTo>
                  <a:pt x="4716" y="8751"/>
                </a:lnTo>
                <a:lnTo>
                  <a:pt x="322" y="8751"/>
                </a:lnTo>
                <a:lnTo>
                  <a:pt x="322" y="8144"/>
                </a:lnTo>
                <a:close/>
                <a:moveTo>
                  <a:pt x="9943" y="8144"/>
                </a:moveTo>
                <a:lnTo>
                  <a:pt x="9943" y="8751"/>
                </a:lnTo>
                <a:lnTo>
                  <a:pt x="5549" y="8751"/>
                </a:lnTo>
                <a:lnTo>
                  <a:pt x="5549" y="8144"/>
                </a:lnTo>
                <a:close/>
                <a:moveTo>
                  <a:pt x="4716" y="9073"/>
                </a:moveTo>
                <a:lnTo>
                  <a:pt x="4716" y="9609"/>
                </a:lnTo>
                <a:lnTo>
                  <a:pt x="322" y="9609"/>
                </a:lnTo>
                <a:lnTo>
                  <a:pt x="322" y="9073"/>
                </a:lnTo>
                <a:close/>
                <a:moveTo>
                  <a:pt x="9943" y="9073"/>
                </a:moveTo>
                <a:lnTo>
                  <a:pt x="9943" y="9609"/>
                </a:lnTo>
                <a:lnTo>
                  <a:pt x="5549" y="9609"/>
                </a:lnTo>
                <a:lnTo>
                  <a:pt x="5549" y="9073"/>
                </a:lnTo>
                <a:close/>
                <a:moveTo>
                  <a:pt x="6823" y="619"/>
                </a:moveTo>
                <a:lnTo>
                  <a:pt x="6823" y="3834"/>
                </a:lnTo>
                <a:cubicBezTo>
                  <a:pt x="6847" y="4668"/>
                  <a:pt x="6192" y="5322"/>
                  <a:pt x="5394" y="5322"/>
                </a:cubicBezTo>
                <a:cubicBezTo>
                  <a:pt x="5311" y="5322"/>
                  <a:pt x="5240" y="5406"/>
                  <a:pt x="5240" y="5489"/>
                </a:cubicBezTo>
                <a:lnTo>
                  <a:pt x="5240" y="7132"/>
                </a:lnTo>
                <a:lnTo>
                  <a:pt x="5240" y="7977"/>
                </a:lnTo>
                <a:lnTo>
                  <a:pt x="5240" y="8918"/>
                </a:lnTo>
                <a:lnTo>
                  <a:pt x="5240" y="9763"/>
                </a:lnTo>
                <a:lnTo>
                  <a:pt x="5240" y="10644"/>
                </a:lnTo>
                <a:lnTo>
                  <a:pt x="5025" y="10644"/>
                </a:lnTo>
                <a:lnTo>
                  <a:pt x="5025" y="9752"/>
                </a:lnTo>
                <a:lnTo>
                  <a:pt x="5025" y="8894"/>
                </a:lnTo>
                <a:lnTo>
                  <a:pt x="5025" y="7966"/>
                </a:lnTo>
                <a:lnTo>
                  <a:pt x="5025" y="7108"/>
                </a:lnTo>
                <a:lnTo>
                  <a:pt x="5025" y="5465"/>
                </a:lnTo>
                <a:cubicBezTo>
                  <a:pt x="5025" y="5370"/>
                  <a:pt x="4954" y="5299"/>
                  <a:pt x="4859" y="5299"/>
                </a:cubicBezTo>
                <a:cubicBezTo>
                  <a:pt x="4061" y="5299"/>
                  <a:pt x="3406" y="4644"/>
                  <a:pt x="3406" y="3834"/>
                </a:cubicBezTo>
                <a:lnTo>
                  <a:pt x="3406" y="619"/>
                </a:lnTo>
                <a:cubicBezTo>
                  <a:pt x="3942" y="869"/>
                  <a:pt x="4525" y="1012"/>
                  <a:pt x="5120" y="1012"/>
                </a:cubicBezTo>
                <a:cubicBezTo>
                  <a:pt x="5716" y="1012"/>
                  <a:pt x="6287" y="881"/>
                  <a:pt x="6823" y="619"/>
                </a:cubicBezTo>
                <a:close/>
                <a:moveTo>
                  <a:pt x="4716" y="9930"/>
                </a:moveTo>
                <a:lnTo>
                  <a:pt x="4716" y="10656"/>
                </a:lnTo>
                <a:lnTo>
                  <a:pt x="322" y="10656"/>
                </a:lnTo>
                <a:lnTo>
                  <a:pt x="322" y="9930"/>
                </a:lnTo>
                <a:close/>
                <a:moveTo>
                  <a:pt x="1251" y="0"/>
                </a:moveTo>
                <a:cubicBezTo>
                  <a:pt x="1156" y="0"/>
                  <a:pt x="1084" y="72"/>
                  <a:pt x="1084" y="155"/>
                </a:cubicBezTo>
                <a:lnTo>
                  <a:pt x="1084" y="4287"/>
                </a:lnTo>
                <a:cubicBezTo>
                  <a:pt x="1084" y="4537"/>
                  <a:pt x="989" y="4763"/>
                  <a:pt x="810" y="4941"/>
                </a:cubicBezTo>
                <a:cubicBezTo>
                  <a:pt x="632" y="5120"/>
                  <a:pt x="418" y="5203"/>
                  <a:pt x="156" y="5203"/>
                </a:cubicBezTo>
                <a:cubicBezTo>
                  <a:pt x="72" y="5203"/>
                  <a:pt x="1" y="5275"/>
                  <a:pt x="1" y="5370"/>
                </a:cubicBezTo>
                <a:lnTo>
                  <a:pt x="1" y="7144"/>
                </a:lnTo>
                <a:lnTo>
                  <a:pt x="1" y="7989"/>
                </a:lnTo>
                <a:lnTo>
                  <a:pt x="1" y="8930"/>
                </a:lnTo>
                <a:lnTo>
                  <a:pt x="1" y="9775"/>
                </a:lnTo>
                <a:lnTo>
                  <a:pt x="1" y="10811"/>
                </a:lnTo>
                <a:cubicBezTo>
                  <a:pt x="1" y="10906"/>
                  <a:pt x="72" y="10978"/>
                  <a:pt x="156" y="10978"/>
                </a:cubicBezTo>
                <a:lnTo>
                  <a:pt x="8180" y="10978"/>
                </a:lnTo>
                <a:cubicBezTo>
                  <a:pt x="8276" y="10978"/>
                  <a:pt x="8347" y="10906"/>
                  <a:pt x="8347" y="10811"/>
                </a:cubicBezTo>
                <a:cubicBezTo>
                  <a:pt x="8347" y="10728"/>
                  <a:pt x="8276" y="10656"/>
                  <a:pt x="8180" y="10656"/>
                </a:cubicBezTo>
                <a:lnTo>
                  <a:pt x="5549" y="10656"/>
                </a:lnTo>
                <a:lnTo>
                  <a:pt x="5549" y="9918"/>
                </a:lnTo>
                <a:lnTo>
                  <a:pt x="9943" y="9918"/>
                </a:lnTo>
                <a:lnTo>
                  <a:pt x="9943" y="10656"/>
                </a:lnTo>
                <a:lnTo>
                  <a:pt x="8811" y="10656"/>
                </a:lnTo>
                <a:cubicBezTo>
                  <a:pt x="8716" y="10656"/>
                  <a:pt x="8645" y="10728"/>
                  <a:pt x="8645" y="10811"/>
                </a:cubicBezTo>
                <a:cubicBezTo>
                  <a:pt x="8645" y="10906"/>
                  <a:pt x="8716" y="10978"/>
                  <a:pt x="8811" y="10978"/>
                </a:cubicBezTo>
                <a:lnTo>
                  <a:pt x="10085" y="10978"/>
                </a:lnTo>
                <a:cubicBezTo>
                  <a:pt x="10181" y="10978"/>
                  <a:pt x="10252" y="10906"/>
                  <a:pt x="10252" y="10811"/>
                </a:cubicBezTo>
                <a:lnTo>
                  <a:pt x="10252" y="6644"/>
                </a:lnTo>
                <a:cubicBezTo>
                  <a:pt x="10252" y="6561"/>
                  <a:pt x="10181" y="6489"/>
                  <a:pt x="10085" y="6489"/>
                </a:cubicBezTo>
                <a:cubicBezTo>
                  <a:pt x="10002" y="6489"/>
                  <a:pt x="9919" y="6561"/>
                  <a:pt x="9919" y="6644"/>
                </a:cubicBezTo>
                <a:lnTo>
                  <a:pt x="9919" y="6977"/>
                </a:lnTo>
                <a:lnTo>
                  <a:pt x="8752" y="6977"/>
                </a:lnTo>
                <a:lnTo>
                  <a:pt x="8752" y="322"/>
                </a:lnTo>
                <a:lnTo>
                  <a:pt x="8835" y="322"/>
                </a:lnTo>
                <a:lnTo>
                  <a:pt x="8835" y="4287"/>
                </a:lnTo>
                <a:cubicBezTo>
                  <a:pt x="8835" y="4608"/>
                  <a:pt x="8966" y="4941"/>
                  <a:pt x="9204" y="5156"/>
                </a:cubicBezTo>
                <a:cubicBezTo>
                  <a:pt x="9407" y="5358"/>
                  <a:pt x="9657" y="5489"/>
                  <a:pt x="9943" y="5513"/>
                </a:cubicBezTo>
                <a:lnTo>
                  <a:pt x="9943" y="6013"/>
                </a:lnTo>
                <a:cubicBezTo>
                  <a:pt x="9943" y="6096"/>
                  <a:pt x="10014" y="6180"/>
                  <a:pt x="10097" y="6180"/>
                </a:cubicBezTo>
                <a:cubicBezTo>
                  <a:pt x="10193" y="6180"/>
                  <a:pt x="10264" y="6096"/>
                  <a:pt x="10264" y="6013"/>
                </a:cubicBezTo>
                <a:lnTo>
                  <a:pt x="10264" y="5370"/>
                </a:lnTo>
                <a:cubicBezTo>
                  <a:pt x="10264" y="5275"/>
                  <a:pt x="10193" y="5203"/>
                  <a:pt x="10097" y="5203"/>
                </a:cubicBezTo>
                <a:cubicBezTo>
                  <a:pt x="9847" y="5203"/>
                  <a:pt x="9621" y="5120"/>
                  <a:pt x="9442" y="4941"/>
                </a:cubicBezTo>
                <a:cubicBezTo>
                  <a:pt x="9264" y="4763"/>
                  <a:pt x="9181" y="4537"/>
                  <a:pt x="9181" y="4287"/>
                </a:cubicBezTo>
                <a:lnTo>
                  <a:pt x="9181" y="155"/>
                </a:lnTo>
                <a:cubicBezTo>
                  <a:pt x="9181" y="72"/>
                  <a:pt x="9109" y="0"/>
                  <a:pt x="9014" y="0"/>
                </a:cubicBezTo>
                <a:lnTo>
                  <a:pt x="7002" y="0"/>
                </a:lnTo>
                <a:cubicBezTo>
                  <a:pt x="6918" y="0"/>
                  <a:pt x="6847" y="72"/>
                  <a:pt x="6847" y="155"/>
                </a:cubicBezTo>
                <a:lnTo>
                  <a:pt x="6847" y="310"/>
                </a:lnTo>
                <a:cubicBezTo>
                  <a:pt x="6323" y="596"/>
                  <a:pt x="5728" y="738"/>
                  <a:pt x="5132" y="738"/>
                </a:cubicBezTo>
                <a:cubicBezTo>
                  <a:pt x="4537" y="738"/>
                  <a:pt x="3942" y="596"/>
                  <a:pt x="3418" y="310"/>
                </a:cubicBezTo>
                <a:lnTo>
                  <a:pt x="3418" y="155"/>
                </a:lnTo>
                <a:cubicBezTo>
                  <a:pt x="3418" y="72"/>
                  <a:pt x="3346" y="0"/>
                  <a:pt x="3251" y="0"/>
                </a:cubicBezTo>
                <a:close/>
              </a:path>
            </a:pathLst>
          </a:custGeom>
          <a:solidFill>
            <a:schemeClr val="bg1">
              <a:lumMod val="25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9" name="Google Shape;8679;p75">
            <a:extLst>
              <a:ext uri="{FF2B5EF4-FFF2-40B4-BE49-F238E27FC236}">
                <a16:creationId xmlns:a16="http://schemas.microsoft.com/office/drawing/2014/main" id="{304814AA-D970-7FAF-1E57-2FDEF6BDA8D7}"/>
              </a:ext>
            </a:extLst>
          </p:cNvPr>
          <p:cNvGrpSpPr/>
          <p:nvPr/>
        </p:nvGrpSpPr>
        <p:grpSpPr>
          <a:xfrm>
            <a:off x="1288154" y="3264815"/>
            <a:ext cx="358069" cy="317995"/>
            <a:chOff x="3584280" y="3699191"/>
            <a:chExt cx="358069" cy="317995"/>
          </a:xfrm>
          <a:solidFill>
            <a:schemeClr val="bg1">
              <a:lumMod val="25000"/>
            </a:schemeClr>
          </a:solidFill>
        </p:grpSpPr>
        <p:sp>
          <p:nvSpPr>
            <p:cNvPr id="90" name="Google Shape;8680;p75">
              <a:extLst>
                <a:ext uri="{FF2B5EF4-FFF2-40B4-BE49-F238E27FC236}">
                  <a16:creationId xmlns:a16="http://schemas.microsoft.com/office/drawing/2014/main" id="{FAFACD83-ACF7-E6A5-D296-4D7924429EDF}"/>
                </a:ext>
              </a:extLst>
            </p:cNvPr>
            <p:cNvSpPr/>
            <p:nvPr/>
          </p:nvSpPr>
          <p:spPr>
            <a:xfrm>
              <a:off x="3584280" y="3699191"/>
              <a:ext cx="358069" cy="317995"/>
            </a:xfrm>
            <a:custGeom>
              <a:avLst/>
              <a:gdLst/>
              <a:ahLst/>
              <a:cxnLst/>
              <a:rect l="l" t="t" r="r" b="b"/>
              <a:pathLst>
                <a:path w="11276" h="10014" extrusionOk="0">
                  <a:moveTo>
                    <a:pt x="5644" y="1"/>
                  </a:moveTo>
                  <a:cubicBezTo>
                    <a:pt x="5203" y="1"/>
                    <a:pt x="4810" y="227"/>
                    <a:pt x="4596" y="620"/>
                  </a:cubicBezTo>
                  <a:lnTo>
                    <a:pt x="822" y="7168"/>
                  </a:lnTo>
                  <a:cubicBezTo>
                    <a:pt x="774" y="7240"/>
                    <a:pt x="798" y="7347"/>
                    <a:pt x="881" y="7395"/>
                  </a:cubicBezTo>
                  <a:cubicBezTo>
                    <a:pt x="903" y="7406"/>
                    <a:pt x="929" y="7411"/>
                    <a:pt x="955" y="7411"/>
                  </a:cubicBezTo>
                  <a:cubicBezTo>
                    <a:pt x="1012" y="7411"/>
                    <a:pt x="1071" y="7384"/>
                    <a:pt x="1096" y="7335"/>
                  </a:cubicBezTo>
                  <a:lnTo>
                    <a:pt x="4882" y="787"/>
                  </a:lnTo>
                  <a:cubicBezTo>
                    <a:pt x="5049" y="513"/>
                    <a:pt x="5322" y="346"/>
                    <a:pt x="5644" y="346"/>
                  </a:cubicBezTo>
                  <a:cubicBezTo>
                    <a:pt x="5953" y="346"/>
                    <a:pt x="6239" y="513"/>
                    <a:pt x="6394" y="787"/>
                  </a:cubicBezTo>
                  <a:lnTo>
                    <a:pt x="10775" y="8359"/>
                  </a:lnTo>
                  <a:cubicBezTo>
                    <a:pt x="10942" y="8621"/>
                    <a:pt x="10942" y="8954"/>
                    <a:pt x="10775" y="9240"/>
                  </a:cubicBezTo>
                  <a:cubicBezTo>
                    <a:pt x="10609" y="9502"/>
                    <a:pt x="10323" y="9669"/>
                    <a:pt x="10013" y="9669"/>
                  </a:cubicBezTo>
                  <a:lnTo>
                    <a:pt x="1262" y="9669"/>
                  </a:lnTo>
                  <a:cubicBezTo>
                    <a:pt x="953" y="9669"/>
                    <a:pt x="667" y="9502"/>
                    <a:pt x="500" y="9240"/>
                  </a:cubicBezTo>
                  <a:cubicBezTo>
                    <a:pt x="346" y="8966"/>
                    <a:pt x="346" y="8645"/>
                    <a:pt x="500" y="8359"/>
                  </a:cubicBezTo>
                  <a:lnTo>
                    <a:pt x="774" y="7895"/>
                  </a:lnTo>
                  <a:cubicBezTo>
                    <a:pt x="822" y="7823"/>
                    <a:pt x="786" y="7716"/>
                    <a:pt x="715" y="7668"/>
                  </a:cubicBezTo>
                  <a:cubicBezTo>
                    <a:pt x="693" y="7657"/>
                    <a:pt x="667" y="7652"/>
                    <a:pt x="641" y="7652"/>
                  </a:cubicBezTo>
                  <a:cubicBezTo>
                    <a:pt x="583" y="7652"/>
                    <a:pt x="521" y="7679"/>
                    <a:pt x="488" y="7728"/>
                  </a:cubicBezTo>
                  <a:lnTo>
                    <a:pt x="227" y="8192"/>
                  </a:lnTo>
                  <a:cubicBezTo>
                    <a:pt x="0" y="8561"/>
                    <a:pt x="0" y="9026"/>
                    <a:pt x="227" y="9395"/>
                  </a:cubicBezTo>
                  <a:cubicBezTo>
                    <a:pt x="441" y="9776"/>
                    <a:pt x="834" y="10014"/>
                    <a:pt x="1262" y="10014"/>
                  </a:cubicBezTo>
                  <a:lnTo>
                    <a:pt x="10013" y="10014"/>
                  </a:lnTo>
                  <a:cubicBezTo>
                    <a:pt x="10442" y="10014"/>
                    <a:pt x="10847" y="9788"/>
                    <a:pt x="11061" y="9395"/>
                  </a:cubicBezTo>
                  <a:cubicBezTo>
                    <a:pt x="11276" y="9026"/>
                    <a:pt x="11276" y="8585"/>
                    <a:pt x="11061" y="8192"/>
                  </a:cubicBezTo>
                  <a:lnTo>
                    <a:pt x="6680" y="620"/>
                  </a:lnTo>
                  <a:cubicBezTo>
                    <a:pt x="6453" y="251"/>
                    <a:pt x="6072" y="1"/>
                    <a:pt x="56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8681;p75">
              <a:extLst>
                <a:ext uri="{FF2B5EF4-FFF2-40B4-BE49-F238E27FC236}">
                  <a16:creationId xmlns:a16="http://schemas.microsoft.com/office/drawing/2014/main" id="{BBDB0190-6E52-F153-FF17-1F74CA576D88}"/>
                </a:ext>
              </a:extLst>
            </p:cNvPr>
            <p:cNvSpPr/>
            <p:nvPr/>
          </p:nvSpPr>
          <p:spPr>
            <a:xfrm>
              <a:off x="3613400" y="3727167"/>
              <a:ext cx="299831" cy="261661"/>
            </a:xfrm>
            <a:custGeom>
              <a:avLst/>
              <a:gdLst/>
              <a:ahLst/>
              <a:cxnLst/>
              <a:rect l="l" t="t" r="r" b="b"/>
              <a:pathLst>
                <a:path w="9442" h="8240" extrusionOk="0">
                  <a:moveTo>
                    <a:pt x="4727" y="358"/>
                  </a:moveTo>
                  <a:lnTo>
                    <a:pt x="9085" y="7907"/>
                  </a:lnTo>
                  <a:lnTo>
                    <a:pt x="381" y="7907"/>
                  </a:lnTo>
                  <a:lnTo>
                    <a:pt x="4727" y="358"/>
                  </a:lnTo>
                  <a:close/>
                  <a:moveTo>
                    <a:pt x="4727" y="1"/>
                  </a:moveTo>
                  <a:cubicBezTo>
                    <a:pt x="4608" y="1"/>
                    <a:pt x="4501" y="60"/>
                    <a:pt x="4441" y="168"/>
                  </a:cubicBezTo>
                  <a:lnTo>
                    <a:pt x="60" y="7740"/>
                  </a:lnTo>
                  <a:cubicBezTo>
                    <a:pt x="0" y="7847"/>
                    <a:pt x="0" y="7966"/>
                    <a:pt x="60" y="8073"/>
                  </a:cubicBezTo>
                  <a:cubicBezTo>
                    <a:pt x="119" y="8192"/>
                    <a:pt x="226" y="8240"/>
                    <a:pt x="345" y="8240"/>
                  </a:cubicBezTo>
                  <a:lnTo>
                    <a:pt x="9096" y="8240"/>
                  </a:lnTo>
                  <a:cubicBezTo>
                    <a:pt x="9216" y="8240"/>
                    <a:pt x="9323" y="8180"/>
                    <a:pt x="9382" y="8073"/>
                  </a:cubicBezTo>
                  <a:cubicBezTo>
                    <a:pt x="9442" y="7966"/>
                    <a:pt x="9442" y="7847"/>
                    <a:pt x="9382" y="7740"/>
                  </a:cubicBezTo>
                  <a:lnTo>
                    <a:pt x="5001" y="168"/>
                  </a:lnTo>
                  <a:cubicBezTo>
                    <a:pt x="4941" y="60"/>
                    <a:pt x="4846" y="1"/>
                    <a:pt x="47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8682;p75">
              <a:extLst>
                <a:ext uri="{FF2B5EF4-FFF2-40B4-BE49-F238E27FC236}">
                  <a16:creationId xmlns:a16="http://schemas.microsoft.com/office/drawing/2014/main" id="{FAB227BF-D079-C6C5-AF82-E15C7F1E3054}"/>
                </a:ext>
              </a:extLst>
            </p:cNvPr>
            <p:cNvSpPr/>
            <p:nvPr/>
          </p:nvSpPr>
          <p:spPr>
            <a:xfrm>
              <a:off x="3735879" y="3910171"/>
              <a:ext cx="54873" cy="54841"/>
            </a:xfrm>
            <a:custGeom>
              <a:avLst/>
              <a:gdLst/>
              <a:ahLst/>
              <a:cxnLst/>
              <a:rect l="l" t="t" r="r" b="b"/>
              <a:pathLst>
                <a:path w="1728" h="1727" extrusionOk="0">
                  <a:moveTo>
                    <a:pt x="870" y="322"/>
                  </a:moveTo>
                  <a:cubicBezTo>
                    <a:pt x="1168" y="322"/>
                    <a:pt x="1406" y="572"/>
                    <a:pt x="1406" y="870"/>
                  </a:cubicBezTo>
                  <a:cubicBezTo>
                    <a:pt x="1406" y="1167"/>
                    <a:pt x="1168" y="1405"/>
                    <a:pt x="870" y="1405"/>
                  </a:cubicBezTo>
                  <a:cubicBezTo>
                    <a:pt x="572" y="1405"/>
                    <a:pt x="334" y="1167"/>
                    <a:pt x="334" y="870"/>
                  </a:cubicBezTo>
                  <a:cubicBezTo>
                    <a:pt x="334" y="572"/>
                    <a:pt x="572" y="322"/>
                    <a:pt x="870" y="322"/>
                  </a:cubicBezTo>
                  <a:close/>
                  <a:moveTo>
                    <a:pt x="870" y="0"/>
                  </a:moveTo>
                  <a:cubicBezTo>
                    <a:pt x="394" y="0"/>
                    <a:pt x="1" y="393"/>
                    <a:pt x="1" y="870"/>
                  </a:cubicBezTo>
                  <a:cubicBezTo>
                    <a:pt x="1" y="1346"/>
                    <a:pt x="394" y="1727"/>
                    <a:pt x="870" y="1727"/>
                  </a:cubicBezTo>
                  <a:cubicBezTo>
                    <a:pt x="1346" y="1727"/>
                    <a:pt x="1727" y="1334"/>
                    <a:pt x="1727" y="870"/>
                  </a:cubicBezTo>
                  <a:cubicBezTo>
                    <a:pt x="1727" y="393"/>
                    <a:pt x="1346" y="0"/>
                    <a:pt x="87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8683;p75">
              <a:extLst>
                <a:ext uri="{FF2B5EF4-FFF2-40B4-BE49-F238E27FC236}">
                  <a16:creationId xmlns:a16="http://schemas.microsoft.com/office/drawing/2014/main" id="{090CB2D3-A406-63D5-2436-C99C00E7C367}"/>
                </a:ext>
              </a:extLst>
            </p:cNvPr>
            <p:cNvSpPr/>
            <p:nvPr/>
          </p:nvSpPr>
          <p:spPr>
            <a:xfrm>
              <a:off x="3738896" y="3788422"/>
              <a:ext cx="49188" cy="114604"/>
            </a:xfrm>
            <a:custGeom>
              <a:avLst/>
              <a:gdLst/>
              <a:ahLst/>
              <a:cxnLst/>
              <a:rect l="l" t="t" r="r" b="b"/>
              <a:pathLst>
                <a:path w="1549" h="3609" extrusionOk="0">
                  <a:moveTo>
                    <a:pt x="572" y="1"/>
                  </a:moveTo>
                  <a:cubicBezTo>
                    <a:pt x="263" y="1"/>
                    <a:pt x="1" y="251"/>
                    <a:pt x="1" y="572"/>
                  </a:cubicBezTo>
                  <a:lnTo>
                    <a:pt x="1" y="3037"/>
                  </a:lnTo>
                  <a:cubicBezTo>
                    <a:pt x="1" y="3346"/>
                    <a:pt x="263" y="3608"/>
                    <a:pt x="572" y="3608"/>
                  </a:cubicBezTo>
                  <a:lnTo>
                    <a:pt x="965" y="3608"/>
                  </a:lnTo>
                  <a:cubicBezTo>
                    <a:pt x="1275" y="3608"/>
                    <a:pt x="1549" y="3358"/>
                    <a:pt x="1549" y="3037"/>
                  </a:cubicBezTo>
                  <a:lnTo>
                    <a:pt x="1549" y="1560"/>
                  </a:lnTo>
                  <a:cubicBezTo>
                    <a:pt x="1549" y="1465"/>
                    <a:pt x="1465" y="1394"/>
                    <a:pt x="1382" y="1394"/>
                  </a:cubicBezTo>
                  <a:cubicBezTo>
                    <a:pt x="1287" y="1394"/>
                    <a:pt x="1215" y="1465"/>
                    <a:pt x="1215" y="1560"/>
                  </a:cubicBezTo>
                  <a:lnTo>
                    <a:pt x="1215" y="3037"/>
                  </a:lnTo>
                  <a:cubicBezTo>
                    <a:pt x="1215" y="3168"/>
                    <a:pt x="1108" y="3275"/>
                    <a:pt x="977" y="3275"/>
                  </a:cubicBezTo>
                  <a:lnTo>
                    <a:pt x="584" y="3275"/>
                  </a:lnTo>
                  <a:cubicBezTo>
                    <a:pt x="453" y="3275"/>
                    <a:pt x="346" y="3168"/>
                    <a:pt x="346" y="3037"/>
                  </a:cubicBezTo>
                  <a:lnTo>
                    <a:pt x="346" y="572"/>
                  </a:lnTo>
                  <a:cubicBezTo>
                    <a:pt x="346" y="441"/>
                    <a:pt x="453" y="334"/>
                    <a:pt x="584" y="334"/>
                  </a:cubicBezTo>
                  <a:lnTo>
                    <a:pt x="977" y="334"/>
                  </a:lnTo>
                  <a:cubicBezTo>
                    <a:pt x="1108" y="334"/>
                    <a:pt x="1215" y="441"/>
                    <a:pt x="1215" y="572"/>
                  </a:cubicBezTo>
                  <a:lnTo>
                    <a:pt x="1215" y="906"/>
                  </a:lnTo>
                  <a:cubicBezTo>
                    <a:pt x="1215" y="989"/>
                    <a:pt x="1287" y="1072"/>
                    <a:pt x="1382" y="1072"/>
                  </a:cubicBezTo>
                  <a:cubicBezTo>
                    <a:pt x="1465" y="1072"/>
                    <a:pt x="1549" y="989"/>
                    <a:pt x="1549" y="906"/>
                  </a:cubicBezTo>
                  <a:lnTo>
                    <a:pt x="1549" y="572"/>
                  </a:lnTo>
                  <a:cubicBezTo>
                    <a:pt x="1549" y="263"/>
                    <a:pt x="1287" y="1"/>
                    <a:pt x="9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4" name="Google Shape;8972;p76">
            <a:extLst>
              <a:ext uri="{FF2B5EF4-FFF2-40B4-BE49-F238E27FC236}">
                <a16:creationId xmlns:a16="http://schemas.microsoft.com/office/drawing/2014/main" id="{D3174E28-764D-84CC-0269-4653A58753C6}"/>
              </a:ext>
            </a:extLst>
          </p:cNvPr>
          <p:cNvSpPr/>
          <p:nvPr/>
        </p:nvSpPr>
        <p:spPr>
          <a:xfrm>
            <a:off x="6035967" y="3311559"/>
            <a:ext cx="383088" cy="286472"/>
          </a:xfrm>
          <a:custGeom>
            <a:avLst/>
            <a:gdLst/>
            <a:ahLst/>
            <a:cxnLst/>
            <a:rect l="l" t="t" r="r" b="b"/>
            <a:pathLst>
              <a:path w="12026" h="8993" extrusionOk="0">
                <a:moveTo>
                  <a:pt x="3929" y="0"/>
                </a:moveTo>
                <a:cubicBezTo>
                  <a:pt x="1691" y="0"/>
                  <a:pt x="0" y="2322"/>
                  <a:pt x="1167" y="4763"/>
                </a:cubicBezTo>
                <a:lnTo>
                  <a:pt x="453" y="4763"/>
                </a:lnTo>
                <a:cubicBezTo>
                  <a:pt x="369" y="4763"/>
                  <a:pt x="298" y="4834"/>
                  <a:pt x="298" y="4929"/>
                </a:cubicBezTo>
                <a:cubicBezTo>
                  <a:pt x="298" y="5013"/>
                  <a:pt x="369" y="5096"/>
                  <a:pt x="453" y="5096"/>
                </a:cubicBezTo>
                <a:lnTo>
                  <a:pt x="1346" y="5096"/>
                </a:lnTo>
                <a:cubicBezTo>
                  <a:pt x="2334" y="6727"/>
                  <a:pt x="4382" y="7918"/>
                  <a:pt x="5977" y="8965"/>
                </a:cubicBezTo>
                <a:cubicBezTo>
                  <a:pt x="6007" y="8983"/>
                  <a:pt x="6040" y="8992"/>
                  <a:pt x="6071" y="8992"/>
                </a:cubicBezTo>
                <a:cubicBezTo>
                  <a:pt x="6102" y="8992"/>
                  <a:pt x="6132" y="8983"/>
                  <a:pt x="6156" y="8965"/>
                </a:cubicBezTo>
                <a:cubicBezTo>
                  <a:pt x="7751" y="7930"/>
                  <a:pt x="9799" y="6739"/>
                  <a:pt x="10787" y="5096"/>
                </a:cubicBezTo>
                <a:lnTo>
                  <a:pt x="11680" y="5096"/>
                </a:lnTo>
                <a:cubicBezTo>
                  <a:pt x="11764" y="5096"/>
                  <a:pt x="11847" y="5013"/>
                  <a:pt x="11847" y="4929"/>
                </a:cubicBezTo>
                <a:cubicBezTo>
                  <a:pt x="11883" y="4774"/>
                  <a:pt x="11811" y="4703"/>
                  <a:pt x="11704" y="4703"/>
                </a:cubicBezTo>
                <a:lnTo>
                  <a:pt x="10990" y="4703"/>
                </a:lnTo>
                <a:cubicBezTo>
                  <a:pt x="12025" y="2572"/>
                  <a:pt x="10859" y="452"/>
                  <a:pt x="8930" y="12"/>
                </a:cubicBezTo>
                <a:cubicBezTo>
                  <a:pt x="8922" y="11"/>
                  <a:pt x="8914" y="10"/>
                  <a:pt x="8906" y="10"/>
                </a:cubicBezTo>
                <a:cubicBezTo>
                  <a:pt x="8821" y="10"/>
                  <a:pt x="8748" y="68"/>
                  <a:pt x="8716" y="155"/>
                </a:cubicBezTo>
                <a:cubicBezTo>
                  <a:pt x="8704" y="238"/>
                  <a:pt x="8763" y="333"/>
                  <a:pt x="8847" y="357"/>
                </a:cubicBezTo>
                <a:cubicBezTo>
                  <a:pt x="10609" y="762"/>
                  <a:pt x="11668" y="2738"/>
                  <a:pt x="10621" y="4715"/>
                </a:cubicBezTo>
                <a:lnTo>
                  <a:pt x="10001" y="4715"/>
                </a:lnTo>
                <a:lnTo>
                  <a:pt x="9418" y="3548"/>
                </a:lnTo>
                <a:cubicBezTo>
                  <a:pt x="9385" y="3483"/>
                  <a:pt x="9325" y="3452"/>
                  <a:pt x="9266" y="3452"/>
                </a:cubicBezTo>
                <a:cubicBezTo>
                  <a:pt x="9196" y="3452"/>
                  <a:pt x="9128" y="3495"/>
                  <a:pt x="9108" y="3572"/>
                </a:cubicBezTo>
                <a:lnTo>
                  <a:pt x="8573" y="5251"/>
                </a:lnTo>
                <a:lnTo>
                  <a:pt x="7954" y="3870"/>
                </a:lnTo>
                <a:cubicBezTo>
                  <a:pt x="7927" y="3808"/>
                  <a:pt x="7868" y="3772"/>
                  <a:pt x="7806" y="3772"/>
                </a:cubicBezTo>
                <a:cubicBezTo>
                  <a:pt x="7784" y="3772"/>
                  <a:pt x="7761" y="3777"/>
                  <a:pt x="7739" y="3786"/>
                </a:cubicBezTo>
                <a:cubicBezTo>
                  <a:pt x="7644" y="3822"/>
                  <a:pt x="7620" y="3917"/>
                  <a:pt x="7644" y="4001"/>
                </a:cubicBezTo>
                <a:lnTo>
                  <a:pt x="8430" y="5810"/>
                </a:lnTo>
                <a:cubicBezTo>
                  <a:pt x="8458" y="5877"/>
                  <a:pt x="8520" y="5910"/>
                  <a:pt x="8583" y="5910"/>
                </a:cubicBezTo>
                <a:cubicBezTo>
                  <a:pt x="8654" y="5910"/>
                  <a:pt x="8726" y="5869"/>
                  <a:pt x="8751" y="5786"/>
                </a:cubicBezTo>
                <a:lnTo>
                  <a:pt x="9299" y="4084"/>
                </a:lnTo>
                <a:lnTo>
                  <a:pt x="9739" y="4989"/>
                </a:lnTo>
                <a:cubicBezTo>
                  <a:pt x="9775" y="5048"/>
                  <a:pt x="9835" y="5072"/>
                  <a:pt x="9894" y="5072"/>
                </a:cubicBezTo>
                <a:lnTo>
                  <a:pt x="10418" y="5072"/>
                </a:lnTo>
                <a:cubicBezTo>
                  <a:pt x="9323" y="6715"/>
                  <a:pt x="6989" y="7965"/>
                  <a:pt x="6084" y="8584"/>
                </a:cubicBezTo>
                <a:cubicBezTo>
                  <a:pt x="4644" y="7656"/>
                  <a:pt x="2715" y="6537"/>
                  <a:pt x="1750" y="5072"/>
                </a:cubicBezTo>
                <a:lnTo>
                  <a:pt x="2572" y="5072"/>
                </a:lnTo>
                <a:cubicBezTo>
                  <a:pt x="2631" y="5072"/>
                  <a:pt x="2691" y="5036"/>
                  <a:pt x="2715" y="4989"/>
                </a:cubicBezTo>
                <a:lnTo>
                  <a:pt x="3453" y="3500"/>
                </a:lnTo>
                <a:lnTo>
                  <a:pt x="4358" y="6167"/>
                </a:lnTo>
                <a:cubicBezTo>
                  <a:pt x="4387" y="6243"/>
                  <a:pt x="4456" y="6279"/>
                  <a:pt x="4523" y="6279"/>
                </a:cubicBezTo>
                <a:cubicBezTo>
                  <a:pt x="4593" y="6279"/>
                  <a:pt x="4661" y="6240"/>
                  <a:pt x="4679" y="6167"/>
                </a:cubicBezTo>
                <a:lnTo>
                  <a:pt x="5394" y="3739"/>
                </a:lnTo>
                <a:lnTo>
                  <a:pt x="6049" y="4822"/>
                </a:lnTo>
                <a:cubicBezTo>
                  <a:pt x="6087" y="4877"/>
                  <a:pt x="6146" y="4904"/>
                  <a:pt x="6202" y="4904"/>
                </a:cubicBezTo>
                <a:cubicBezTo>
                  <a:pt x="6267" y="4904"/>
                  <a:pt x="6327" y="4868"/>
                  <a:pt x="6346" y="4798"/>
                </a:cubicBezTo>
                <a:lnTo>
                  <a:pt x="7120" y="2893"/>
                </a:lnTo>
                <a:lnTo>
                  <a:pt x="7358" y="3429"/>
                </a:lnTo>
                <a:cubicBezTo>
                  <a:pt x="7393" y="3491"/>
                  <a:pt x="7455" y="3526"/>
                  <a:pt x="7518" y="3526"/>
                </a:cubicBezTo>
                <a:cubicBezTo>
                  <a:pt x="7540" y="3526"/>
                  <a:pt x="7563" y="3522"/>
                  <a:pt x="7584" y="3512"/>
                </a:cubicBezTo>
                <a:cubicBezTo>
                  <a:pt x="7680" y="3465"/>
                  <a:pt x="7704" y="3381"/>
                  <a:pt x="7680" y="3286"/>
                </a:cubicBezTo>
                <a:lnTo>
                  <a:pt x="7287" y="2393"/>
                </a:lnTo>
                <a:cubicBezTo>
                  <a:pt x="7257" y="2328"/>
                  <a:pt x="7195" y="2295"/>
                  <a:pt x="7132" y="2295"/>
                </a:cubicBezTo>
                <a:cubicBezTo>
                  <a:pt x="7070" y="2295"/>
                  <a:pt x="7007" y="2328"/>
                  <a:pt x="6977" y="2393"/>
                </a:cubicBezTo>
                <a:lnTo>
                  <a:pt x="6168" y="4358"/>
                </a:lnTo>
                <a:lnTo>
                  <a:pt x="5501" y="3227"/>
                </a:lnTo>
                <a:cubicBezTo>
                  <a:pt x="5470" y="3171"/>
                  <a:pt x="5419" y="3145"/>
                  <a:pt x="5365" y="3145"/>
                </a:cubicBezTo>
                <a:cubicBezTo>
                  <a:pt x="5293" y="3145"/>
                  <a:pt x="5219" y="3192"/>
                  <a:pt x="5191" y="3274"/>
                </a:cubicBezTo>
                <a:lnTo>
                  <a:pt x="4501" y="5572"/>
                </a:lnTo>
                <a:lnTo>
                  <a:pt x="3643" y="3024"/>
                </a:lnTo>
                <a:cubicBezTo>
                  <a:pt x="3618" y="2942"/>
                  <a:pt x="3550" y="2900"/>
                  <a:pt x="3482" y="2900"/>
                </a:cubicBezTo>
                <a:cubicBezTo>
                  <a:pt x="3421" y="2900"/>
                  <a:pt x="3362" y="2933"/>
                  <a:pt x="3334" y="3000"/>
                </a:cubicBezTo>
                <a:lnTo>
                  <a:pt x="2465" y="4774"/>
                </a:lnTo>
                <a:lnTo>
                  <a:pt x="1548" y="4774"/>
                </a:lnTo>
                <a:cubicBezTo>
                  <a:pt x="357" y="2548"/>
                  <a:pt x="1869" y="345"/>
                  <a:pt x="3929" y="345"/>
                </a:cubicBezTo>
                <a:cubicBezTo>
                  <a:pt x="4703" y="345"/>
                  <a:pt x="5418" y="655"/>
                  <a:pt x="5953" y="1203"/>
                </a:cubicBezTo>
                <a:cubicBezTo>
                  <a:pt x="5989" y="1238"/>
                  <a:pt x="6034" y="1256"/>
                  <a:pt x="6078" y="1256"/>
                </a:cubicBezTo>
                <a:cubicBezTo>
                  <a:pt x="6123" y="1256"/>
                  <a:pt x="6168" y="1238"/>
                  <a:pt x="6203" y="1203"/>
                </a:cubicBezTo>
                <a:cubicBezTo>
                  <a:pt x="6668" y="714"/>
                  <a:pt x="7287" y="417"/>
                  <a:pt x="7954" y="357"/>
                </a:cubicBezTo>
                <a:cubicBezTo>
                  <a:pt x="8049" y="345"/>
                  <a:pt x="8120" y="262"/>
                  <a:pt x="8108" y="167"/>
                </a:cubicBezTo>
                <a:cubicBezTo>
                  <a:pt x="8097" y="78"/>
                  <a:pt x="8025" y="11"/>
                  <a:pt x="7939" y="11"/>
                </a:cubicBezTo>
                <a:cubicBezTo>
                  <a:pt x="7932" y="11"/>
                  <a:pt x="7925" y="11"/>
                  <a:pt x="7918" y="12"/>
                </a:cubicBezTo>
                <a:cubicBezTo>
                  <a:pt x="7215" y="83"/>
                  <a:pt x="6572" y="369"/>
                  <a:pt x="6072" y="845"/>
                </a:cubicBezTo>
                <a:cubicBezTo>
                  <a:pt x="5489" y="298"/>
                  <a:pt x="4727" y="0"/>
                  <a:pt x="3929" y="0"/>
                </a:cubicBezTo>
                <a:close/>
              </a:path>
            </a:pathLst>
          </a:custGeom>
          <a:solidFill>
            <a:schemeClr val="bg1">
              <a:lumMod val="25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246991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CA8402-C2DD-B9B9-26C2-BC35557774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236;p33">
            <a:extLst>
              <a:ext uri="{FF2B5EF4-FFF2-40B4-BE49-F238E27FC236}">
                <a16:creationId xmlns:a16="http://schemas.microsoft.com/office/drawing/2014/main" id="{1A4632A3-8A27-F9C2-DCB8-53B138CDA3B4}"/>
              </a:ext>
            </a:extLst>
          </p:cNvPr>
          <p:cNvSpPr txBox="1">
            <a:spLocks/>
          </p:cNvSpPr>
          <p:nvPr/>
        </p:nvSpPr>
        <p:spPr>
          <a:xfrm>
            <a:off x="3945785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/>
            <a:r>
              <a:rPr lang="it-IT" sz="1050" i="1" dirty="0"/>
              <a:t>Lorenza Patrone</a:t>
            </a:r>
          </a:p>
          <a:p>
            <a:pPr marL="0" indent="0"/>
            <a:endParaRPr lang="it-IT" dirty="0"/>
          </a:p>
        </p:txBody>
      </p:sp>
      <p:sp>
        <p:nvSpPr>
          <p:cNvPr id="6" name="Google Shape;236;p33">
            <a:extLst>
              <a:ext uri="{FF2B5EF4-FFF2-40B4-BE49-F238E27FC236}">
                <a16:creationId xmlns:a16="http://schemas.microsoft.com/office/drawing/2014/main" id="{997083DC-6D59-14F7-9976-729D3457C5D1}"/>
              </a:ext>
            </a:extLst>
          </p:cNvPr>
          <p:cNvSpPr txBox="1">
            <a:spLocks/>
          </p:cNvSpPr>
          <p:nvPr/>
        </p:nvSpPr>
        <p:spPr>
          <a:xfrm>
            <a:off x="292052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l"/>
            <a:r>
              <a:rPr lang="it-IT" sz="1050" i="1" dirty="0"/>
              <a:t>2 Dicembre 2024</a:t>
            </a:r>
          </a:p>
          <a:p>
            <a:pPr marL="0" indent="0"/>
            <a:endParaRPr lang="it-IT" dirty="0"/>
          </a:p>
        </p:txBody>
      </p:sp>
      <p:sp>
        <p:nvSpPr>
          <p:cNvPr id="9" name="Google Shape;236;p33">
            <a:extLst>
              <a:ext uri="{FF2B5EF4-FFF2-40B4-BE49-F238E27FC236}">
                <a16:creationId xmlns:a16="http://schemas.microsoft.com/office/drawing/2014/main" id="{4A047254-EA7A-B27B-D74C-B1C4A580F8E6}"/>
              </a:ext>
            </a:extLst>
          </p:cNvPr>
          <p:cNvSpPr txBox="1">
            <a:spLocks/>
          </p:cNvSpPr>
          <p:nvPr/>
        </p:nvSpPr>
        <p:spPr>
          <a:xfrm>
            <a:off x="3789661" y="175508"/>
            <a:ext cx="1564678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/>
            <a:r>
              <a:rPr lang="it-IT" sz="1050" i="1" dirty="0"/>
              <a:t>Politecnico di Torino</a:t>
            </a:r>
          </a:p>
          <a:p>
            <a:pPr marL="0" indent="0"/>
            <a:endParaRPr lang="it-IT" dirty="0"/>
          </a:p>
        </p:txBody>
      </p:sp>
      <p:sp>
        <p:nvSpPr>
          <p:cNvPr id="10" name="Google Shape;236;p33">
            <a:extLst>
              <a:ext uri="{FF2B5EF4-FFF2-40B4-BE49-F238E27FC236}">
                <a16:creationId xmlns:a16="http://schemas.microsoft.com/office/drawing/2014/main" id="{20508B00-7C7E-E0A7-5335-76B1F5E8B8E7}"/>
              </a:ext>
            </a:extLst>
          </p:cNvPr>
          <p:cNvSpPr txBox="1">
            <a:spLocks/>
          </p:cNvSpPr>
          <p:nvPr/>
        </p:nvSpPr>
        <p:spPr>
          <a:xfrm>
            <a:off x="5789146" y="174553"/>
            <a:ext cx="3112741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r"/>
            <a:r>
              <a:rPr lang="it-IT" sz="1050" i="1" dirty="0"/>
              <a:t>Corso di Laurea Magistrale in Ingegneria Edile</a:t>
            </a:r>
          </a:p>
          <a:p>
            <a:pPr marL="0" indent="0"/>
            <a:endParaRPr lang="it-IT" dirty="0"/>
          </a:p>
        </p:txBody>
      </p:sp>
      <p:sp>
        <p:nvSpPr>
          <p:cNvPr id="11" name="Google Shape;236;p33">
            <a:extLst>
              <a:ext uri="{FF2B5EF4-FFF2-40B4-BE49-F238E27FC236}">
                <a16:creationId xmlns:a16="http://schemas.microsoft.com/office/drawing/2014/main" id="{ED17D472-7616-A10C-5703-DDEDA8995F94}"/>
              </a:ext>
            </a:extLst>
          </p:cNvPr>
          <p:cNvSpPr txBox="1">
            <a:spLocks/>
          </p:cNvSpPr>
          <p:nvPr/>
        </p:nvSpPr>
        <p:spPr>
          <a:xfrm>
            <a:off x="7649457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r"/>
            <a:r>
              <a:rPr lang="it-IT" sz="1050" i="1" dirty="0"/>
              <a:t>7</a:t>
            </a:r>
          </a:p>
          <a:p>
            <a:pPr marL="0" indent="0"/>
            <a:endParaRPr lang="it-IT" dirty="0"/>
          </a:p>
        </p:txBody>
      </p:sp>
      <p:graphicFrame>
        <p:nvGraphicFramePr>
          <p:cNvPr id="8" name="Grafico 7">
            <a:extLst>
              <a:ext uri="{FF2B5EF4-FFF2-40B4-BE49-F238E27FC236}">
                <a16:creationId xmlns:a16="http://schemas.microsoft.com/office/drawing/2014/main" id="{EF6E6815-7784-70F1-3814-A1102761F74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83697256"/>
              </p:ext>
            </p:extLst>
          </p:nvPr>
        </p:nvGraphicFramePr>
        <p:xfrm>
          <a:off x="4233329" y="1282610"/>
          <a:ext cx="5000050" cy="32623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Google Shape;393;p42">
            <a:extLst>
              <a:ext uri="{FF2B5EF4-FFF2-40B4-BE49-F238E27FC236}">
                <a16:creationId xmlns:a16="http://schemas.microsoft.com/office/drawing/2014/main" id="{B4439D04-A779-1D56-9AF4-A23858FFEF84}"/>
              </a:ext>
            </a:extLst>
          </p:cNvPr>
          <p:cNvSpPr txBox="1">
            <a:spLocks/>
          </p:cNvSpPr>
          <p:nvPr/>
        </p:nvSpPr>
        <p:spPr>
          <a:xfrm>
            <a:off x="720000" y="613509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it-IT" sz="3500" dirty="0">
                <a:solidFill>
                  <a:schemeClr val="dk1"/>
                </a:solidFill>
                <a:latin typeface="Albert Sans SemiBold"/>
                <a:sym typeface="Albert Sans SemiBold"/>
              </a:rPr>
              <a:t>Caduta dall’alto</a:t>
            </a:r>
          </a:p>
        </p:txBody>
      </p:sp>
      <p:pic>
        <p:nvPicPr>
          <p:cNvPr id="12" name="Elemento grafico 11" descr="Avviso con riempimento a tinta unita">
            <a:extLst>
              <a:ext uri="{FF2B5EF4-FFF2-40B4-BE49-F238E27FC236}">
                <a16:creationId xmlns:a16="http://schemas.microsoft.com/office/drawing/2014/main" id="{BBBBBBD3-D31A-8F25-A31A-EF5C5D7BF0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014379" y="3680469"/>
            <a:ext cx="546367" cy="546367"/>
          </a:xfrm>
          <a:prstGeom prst="rect">
            <a:avLst/>
          </a:prstGeom>
        </p:spPr>
      </p:pic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B27205CE-BCE9-8A0B-3416-7DE79EED44DD}"/>
              </a:ext>
            </a:extLst>
          </p:cNvPr>
          <p:cNvSpPr txBox="1"/>
          <p:nvPr/>
        </p:nvSpPr>
        <p:spPr>
          <a:xfrm>
            <a:off x="3884001" y="3680469"/>
            <a:ext cx="13142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800" dirty="0">
                <a:solidFill>
                  <a:srgbClr val="FF0000"/>
                </a:solidFill>
                <a:latin typeface="Albert Sans"/>
              </a:rPr>
              <a:t>Parametro difficilmente quantificabile</a:t>
            </a:r>
          </a:p>
        </p:txBody>
      </p:sp>
      <p:sp>
        <p:nvSpPr>
          <p:cNvPr id="14" name="Rettangolo con angoli arrotondati 13">
            <a:extLst>
              <a:ext uri="{FF2B5EF4-FFF2-40B4-BE49-F238E27FC236}">
                <a16:creationId xmlns:a16="http://schemas.microsoft.com/office/drawing/2014/main" id="{4669F81E-C48A-29D8-EC7B-790CF1A7BC26}"/>
              </a:ext>
            </a:extLst>
          </p:cNvPr>
          <p:cNvSpPr/>
          <p:nvPr/>
        </p:nvSpPr>
        <p:spPr>
          <a:xfrm>
            <a:off x="3884001" y="3666615"/>
            <a:ext cx="1314214" cy="352408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ABA6132B-1461-A363-32EA-7F978BDEE969}"/>
              </a:ext>
            </a:extLst>
          </p:cNvPr>
          <p:cNvSpPr txBox="1"/>
          <p:nvPr/>
        </p:nvSpPr>
        <p:spPr>
          <a:xfrm>
            <a:off x="292052" y="1522800"/>
            <a:ext cx="394127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chemeClr val="dk1"/>
                </a:solidFill>
                <a:latin typeface="Albert Sans Medium"/>
              </a:rPr>
              <a:t>Secondo il D.lgs. 81/08, il lavoro in quota è un’attività normata </a:t>
            </a:r>
            <a:r>
              <a:rPr lang="it-IT" i="1" dirty="0">
                <a:solidFill>
                  <a:schemeClr val="dk1"/>
                </a:solidFill>
                <a:latin typeface="Aptos Narrow" panose="020B0004020202020204" pitchFamily="34" charset="0"/>
              </a:rPr>
              <a:t>"</a:t>
            </a:r>
            <a:r>
              <a:rPr lang="it-IT" i="1" dirty="0">
                <a:solidFill>
                  <a:schemeClr val="dk1"/>
                </a:solidFill>
                <a:latin typeface="Albert Sans Medium"/>
              </a:rPr>
              <a:t>che espone il lavoratore al rischio di caduta da una quota posta ad altezza superiore a 2 m rispetto ad un piano stabile</a:t>
            </a:r>
            <a:r>
              <a:rPr lang="it-IT" i="1" dirty="0">
                <a:solidFill>
                  <a:schemeClr val="dk1"/>
                </a:solidFill>
                <a:latin typeface="Aptos Narrow" panose="020B0004020202020204" pitchFamily="34" charset="0"/>
              </a:rPr>
              <a:t> "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5C58C683-AA09-664D-9CEE-28CD4B1E770E}"/>
              </a:ext>
            </a:extLst>
          </p:cNvPr>
          <p:cNvSpPr txBox="1"/>
          <p:nvPr/>
        </p:nvSpPr>
        <p:spPr>
          <a:xfrm>
            <a:off x="4844910" y="4315480"/>
            <a:ext cx="401782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800" i="1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Analisi degli infortuni gravi e gravissimi del comune di Torino per l’anno 2022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2CB33231-F644-EBC2-12E8-36C6283D7F7A}"/>
              </a:ext>
            </a:extLst>
          </p:cNvPr>
          <p:cNvSpPr txBox="1"/>
          <p:nvPr/>
        </p:nvSpPr>
        <p:spPr>
          <a:xfrm>
            <a:off x="292051" y="2897967"/>
            <a:ext cx="394127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u="sng" dirty="0">
                <a:solidFill>
                  <a:schemeClr val="dk1"/>
                </a:solidFill>
                <a:latin typeface="Albert Sans Medium"/>
              </a:rPr>
              <a:t>Quindi, le cadute che si verificano da altezze inferiori ai 2 metri, non comportano danni significativi per i lavoratori?</a:t>
            </a:r>
            <a:endParaRPr lang="it-IT" i="1" u="sng" dirty="0">
              <a:solidFill>
                <a:schemeClr val="dk1"/>
              </a:solidFill>
              <a:latin typeface="Aptos Narrow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15581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  <p:bldP spid="13" grpId="0"/>
      <p:bldP spid="14" grpId="0" animBg="1"/>
      <p:bldP spid="2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C733C8-BB83-686A-B26D-D4EA23FB21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ttangolo 17">
            <a:extLst>
              <a:ext uri="{FF2B5EF4-FFF2-40B4-BE49-F238E27FC236}">
                <a16:creationId xmlns:a16="http://schemas.microsoft.com/office/drawing/2014/main" id="{4D1C88C4-982D-C161-3A0F-833177D492D3}"/>
              </a:ext>
            </a:extLst>
          </p:cNvPr>
          <p:cNvSpPr/>
          <p:nvPr/>
        </p:nvSpPr>
        <p:spPr>
          <a:xfrm>
            <a:off x="6332480" y="3142346"/>
            <a:ext cx="594000" cy="593400"/>
          </a:xfrm>
          <a:prstGeom prst="rect">
            <a:avLst/>
          </a:prstGeom>
          <a:solidFill>
            <a:srgbClr val="B2BBD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Rettangolo 1">
            <a:extLst>
              <a:ext uri="{FF2B5EF4-FFF2-40B4-BE49-F238E27FC236}">
                <a16:creationId xmlns:a16="http://schemas.microsoft.com/office/drawing/2014/main" id="{497C3785-53DF-FB41-1BC7-7EC9453CD03C}"/>
              </a:ext>
            </a:extLst>
          </p:cNvPr>
          <p:cNvSpPr/>
          <p:nvPr/>
        </p:nvSpPr>
        <p:spPr>
          <a:xfrm>
            <a:off x="3452003" y="3142346"/>
            <a:ext cx="594000" cy="593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C8FA4B50-4F74-6779-08AC-2272BDFAF973}"/>
              </a:ext>
            </a:extLst>
          </p:cNvPr>
          <p:cNvSpPr/>
          <p:nvPr/>
        </p:nvSpPr>
        <p:spPr>
          <a:xfrm>
            <a:off x="567274" y="3142346"/>
            <a:ext cx="594000" cy="593400"/>
          </a:xfrm>
          <a:prstGeom prst="rect">
            <a:avLst/>
          </a:prstGeom>
          <a:solidFill>
            <a:srgbClr val="B2BBD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E00AE589-EDA7-ED07-1808-44CCC5808B0B}"/>
              </a:ext>
            </a:extLst>
          </p:cNvPr>
          <p:cNvSpPr/>
          <p:nvPr/>
        </p:nvSpPr>
        <p:spPr>
          <a:xfrm>
            <a:off x="6335781" y="1846067"/>
            <a:ext cx="594000" cy="593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098D1FE4-7B3E-23B6-13FE-FB9ED13D3A75}"/>
              </a:ext>
            </a:extLst>
          </p:cNvPr>
          <p:cNvSpPr/>
          <p:nvPr/>
        </p:nvSpPr>
        <p:spPr>
          <a:xfrm>
            <a:off x="3452004" y="1854601"/>
            <a:ext cx="594000" cy="593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id="{6804EF61-361D-B95F-0E0E-9DC1702DCBA2}"/>
              </a:ext>
            </a:extLst>
          </p:cNvPr>
          <p:cNvSpPr/>
          <p:nvPr/>
        </p:nvSpPr>
        <p:spPr>
          <a:xfrm>
            <a:off x="567275" y="1846067"/>
            <a:ext cx="594000" cy="593400"/>
          </a:xfrm>
          <a:prstGeom prst="rect">
            <a:avLst/>
          </a:prstGeom>
          <a:solidFill>
            <a:srgbClr val="B2BBD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Google Shape;236;p33">
            <a:extLst>
              <a:ext uri="{FF2B5EF4-FFF2-40B4-BE49-F238E27FC236}">
                <a16:creationId xmlns:a16="http://schemas.microsoft.com/office/drawing/2014/main" id="{4D46F8EC-C8D6-F70B-C879-FEB9C67BE817}"/>
              </a:ext>
            </a:extLst>
          </p:cNvPr>
          <p:cNvSpPr txBox="1">
            <a:spLocks/>
          </p:cNvSpPr>
          <p:nvPr/>
        </p:nvSpPr>
        <p:spPr>
          <a:xfrm>
            <a:off x="3945785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/>
            <a:r>
              <a:rPr lang="it-IT" sz="1050" i="1" dirty="0"/>
              <a:t>Lorenza Patrone</a:t>
            </a:r>
          </a:p>
          <a:p>
            <a:pPr marL="0" indent="0"/>
            <a:endParaRPr lang="it-IT" dirty="0"/>
          </a:p>
        </p:txBody>
      </p:sp>
      <p:sp>
        <p:nvSpPr>
          <p:cNvPr id="6" name="Google Shape;236;p33">
            <a:extLst>
              <a:ext uri="{FF2B5EF4-FFF2-40B4-BE49-F238E27FC236}">
                <a16:creationId xmlns:a16="http://schemas.microsoft.com/office/drawing/2014/main" id="{9C68ADC4-FF52-FC37-F851-14FAB19B73FD}"/>
              </a:ext>
            </a:extLst>
          </p:cNvPr>
          <p:cNvSpPr txBox="1">
            <a:spLocks/>
          </p:cNvSpPr>
          <p:nvPr/>
        </p:nvSpPr>
        <p:spPr>
          <a:xfrm>
            <a:off x="292052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l"/>
            <a:r>
              <a:rPr lang="it-IT" sz="1050" i="1" dirty="0"/>
              <a:t>2 Dicembre 2024</a:t>
            </a:r>
          </a:p>
          <a:p>
            <a:pPr marL="0" indent="0"/>
            <a:endParaRPr lang="it-IT" dirty="0"/>
          </a:p>
        </p:txBody>
      </p:sp>
      <p:sp>
        <p:nvSpPr>
          <p:cNvPr id="9" name="Google Shape;236;p33">
            <a:extLst>
              <a:ext uri="{FF2B5EF4-FFF2-40B4-BE49-F238E27FC236}">
                <a16:creationId xmlns:a16="http://schemas.microsoft.com/office/drawing/2014/main" id="{B5C34811-C43D-77C2-E806-2E9CED06791D}"/>
              </a:ext>
            </a:extLst>
          </p:cNvPr>
          <p:cNvSpPr txBox="1">
            <a:spLocks/>
          </p:cNvSpPr>
          <p:nvPr/>
        </p:nvSpPr>
        <p:spPr>
          <a:xfrm>
            <a:off x="3789661" y="175508"/>
            <a:ext cx="1564678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/>
            <a:r>
              <a:rPr lang="it-IT" sz="1050" i="1" dirty="0"/>
              <a:t>Politecnico di Torino</a:t>
            </a:r>
          </a:p>
          <a:p>
            <a:pPr marL="0" indent="0"/>
            <a:endParaRPr lang="it-IT" dirty="0"/>
          </a:p>
        </p:txBody>
      </p:sp>
      <p:sp>
        <p:nvSpPr>
          <p:cNvPr id="10" name="Google Shape;236;p33">
            <a:extLst>
              <a:ext uri="{FF2B5EF4-FFF2-40B4-BE49-F238E27FC236}">
                <a16:creationId xmlns:a16="http://schemas.microsoft.com/office/drawing/2014/main" id="{4744791B-09B2-0BF4-19AD-9E7B91C4B14A}"/>
              </a:ext>
            </a:extLst>
          </p:cNvPr>
          <p:cNvSpPr txBox="1">
            <a:spLocks/>
          </p:cNvSpPr>
          <p:nvPr/>
        </p:nvSpPr>
        <p:spPr>
          <a:xfrm>
            <a:off x="5789146" y="174553"/>
            <a:ext cx="3112741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r"/>
            <a:r>
              <a:rPr lang="it-IT" sz="1050" i="1" dirty="0"/>
              <a:t>Corso di Laurea Magistrale in Ingegneria Edile</a:t>
            </a:r>
          </a:p>
          <a:p>
            <a:pPr marL="0" indent="0"/>
            <a:endParaRPr lang="it-IT" dirty="0"/>
          </a:p>
        </p:txBody>
      </p:sp>
      <p:sp>
        <p:nvSpPr>
          <p:cNvPr id="11" name="Google Shape;236;p33">
            <a:extLst>
              <a:ext uri="{FF2B5EF4-FFF2-40B4-BE49-F238E27FC236}">
                <a16:creationId xmlns:a16="http://schemas.microsoft.com/office/drawing/2014/main" id="{E8794EEB-8F71-9F03-7283-C53B1B820CD6}"/>
              </a:ext>
            </a:extLst>
          </p:cNvPr>
          <p:cNvSpPr txBox="1">
            <a:spLocks/>
          </p:cNvSpPr>
          <p:nvPr/>
        </p:nvSpPr>
        <p:spPr>
          <a:xfrm>
            <a:off x="7649457" y="4647583"/>
            <a:ext cx="1252430" cy="538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lbert Sans"/>
              <a:buNone/>
              <a:defRPr sz="15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lbert Sans"/>
              <a:buNone/>
              <a:defRPr sz="1800" b="0" i="0" u="none" strike="noStrike" cap="none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pPr marL="0" indent="0" algn="r"/>
            <a:r>
              <a:rPr lang="it-IT" sz="1050" i="1" dirty="0"/>
              <a:t>8</a:t>
            </a:r>
          </a:p>
          <a:p>
            <a:pPr marL="0" indent="0"/>
            <a:endParaRPr lang="it-IT" dirty="0"/>
          </a:p>
        </p:txBody>
      </p:sp>
      <p:sp>
        <p:nvSpPr>
          <p:cNvPr id="15" name="Google Shape;254;p35">
            <a:extLst>
              <a:ext uri="{FF2B5EF4-FFF2-40B4-BE49-F238E27FC236}">
                <a16:creationId xmlns:a16="http://schemas.microsoft.com/office/drawing/2014/main" id="{894240D0-53F3-D620-8131-F57C38EE23BA}"/>
              </a:ext>
            </a:extLst>
          </p:cNvPr>
          <p:cNvSpPr txBox="1">
            <a:spLocks/>
          </p:cNvSpPr>
          <p:nvPr/>
        </p:nvSpPr>
        <p:spPr>
          <a:xfrm>
            <a:off x="564927" y="1846067"/>
            <a:ext cx="597300" cy="593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" sz="2400" b="1" dirty="0">
                <a:solidFill>
                  <a:schemeClr val="dk1"/>
                </a:solidFill>
                <a:latin typeface="Albert Sans SemiBold"/>
                <a:sym typeface="Albert Sans SemiBold"/>
              </a:rPr>
              <a:t>01</a:t>
            </a:r>
          </a:p>
        </p:txBody>
      </p:sp>
      <p:sp>
        <p:nvSpPr>
          <p:cNvPr id="17" name="Google Shape;256;p35">
            <a:extLst>
              <a:ext uri="{FF2B5EF4-FFF2-40B4-BE49-F238E27FC236}">
                <a16:creationId xmlns:a16="http://schemas.microsoft.com/office/drawing/2014/main" id="{A6C80317-AC94-C41C-A873-63131C6E8F1F}"/>
              </a:ext>
            </a:extLst>
          </p:cNvPr>
          <p:cNvSpPr txBox="1">
            <a:spLocks/>
          </p:cNvSpPr>
          <p:nvPr/>
        </p:nvSpPr>
        <p:spPr>
          <a:xfrm>
            <a:off x="4046004" y="1890193"/>
            <a:ext cx="1947596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it-IT" b="1" dirty="0">
                <a:solidFill>
                  <a:schemeClr val="dk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bert Sans Medium"/>
              </a:rPr>
              <a:t>Valutazione delle Notifiche Preliminari</a:t>
            </a:r>
          </a:p>
        </p:txBody>
      </p:sp>
      <p:sp>
        <p:nvSpPr>
          <p:cNvPr id="19" name="Google Shape;258;p35">
            <a:extLst>
              <a:ext uri="{FF2B5EF4-FFF2-40B4-BE49-F238E27FC236}">
                <a16:creationId xmlns:a16="http://schemas.microsoft.com/office/drawing/2014/main" id="{C35B796C-1D9F-B873-813E-57844144A609}"/>
              </a:ext>
            </a:extLst>
          </p:cNvPr>
          <p:cNvSpPr txBox="1">
            <a:spLocks/>
          </p:cNvSpPr>
          <p:nvPr/>
        </p:nvSpPr>
        <p:spPr>
          <a:xfrm>
            <a:off x="1161275" y="3196646"/>
            <a:ext cx="2087893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it-IT" dirty="0">
                <a:solidFill>
                  <a:schemeClr val="dk1"/>
                </a:solidFill>
                <a:latin typeface="Albert Sans Medium"/>
              </a:rPr>
              <a:t>Selezione dei parametri per l’integrazione</a:t>
            </a:r>
          </a:p>
        </p:txBody>
      </p:sp>
      <p:sp>
        <p:nvSpPr>
          <p:cNvPr id="21" name="Google Shape;260;p35">
            <a:extLst>
              <a:ext uri="{FF2B5EF4-FFF2-40B4-BE49-F238E27FC236}">
                <a16:creationId xmlns:a16="http://schemas.microsoft.com/office/drawing/2014/main" id="{4FA8025A-2B0F-1B84-59B9-D7802271C5C3}"/>
              </a:ext>
            </a:extLst>
          </p:cNvPr>
          <p:cNvSpPr txBox="1">
            <a:spLocks/>
          </p:cNvSpPr>
          <p:nvPr/>
        </p:nvSpPr>
        <p:spPr>
          <a:xfrm>
            <a:off x="4046004" y="3200619"/>
            <a:ext cx="2086941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it-IT" dirty="0">
                <a:solidFill>
                  <a:schemeClr val="dk1"/>
                </a:solidFill>
                <a:latin typeface="Albert Sans Medium"/>
              </a:rPr>
              <a:t>Integrazione delle Notifiche Preliminari</a:t>
            </a:r>
          </a:p>
        </p:txBody>
      </p:sp>
      <p:sp>
        <p:nvSpPr>
          <p:cNvPr id="22" name="Google Shape;261;p35">
            <a:extLst>
              <a:ext uri="{FF2B5EF4-FFF2-40B4-BE49-F238E27FC236}">
                <a16:creationId xmlns:a16="http://schemas.microsoft.com/office/drawing/2014/main" id="{46698B34-3AA6-24A8-3027-B42790A89F93}"/>
              </a:ext>
            </a:extLst>
          </p:cNvPr>
          <p:cNvSpPr txBox="1">
            <a:spLocks/>
          </p:cNvSpPr>
          <p:nvPr/>
        </p:nvSpPr>
        <p:spPr>
          <a:xfrm>
            <a:off x="720000" y="692006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it-IT" sz="3500" dirty="0">
                <a:solidFill>
                  <a:schemeClr val="dk1"/>
                </a:solidFill>
                <a:latin typeface="Albert Sans SemiBold"/>
                <a:sym typeface="Albert Sans SemiBold"/>
              </a:rPr>
              <a:t>Struttura del Progetto</a:t>
            </a:r>
          </a:p>
        </p:txBody>
      </p:sp>
      <p:sp>
        <p:nvSpPr>
          <p:cNvPr id="23" name="Google Shape;262;p35">
            <a:extLst>
              <a:ext uri="{FF2B5EF4-FFF2-40B4-BE49-F238E27FC236}">
                <a16:creationId xmlns:a16="http://schemas.microsoft.com/office/drawing/2014/main" id="{C424CF6B-ACD8-CA40-6005-F60908CBA110}"/>
              </a:ext>
            </a:extLst>
          </p:cNvPr>
          <p:cNvSpPr txBox="1">
            <a:spLocks/>
          </p:cNvSpPr>
          <p:nvPr/>
        </p:nvSpPr>
        <p:spPr>
          <a:xfrm>
            <a:off x="1161275" y="1900367"/>
            <a:ext cx="1940700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it-IT" dirty="0">
                <a:solidFill>
                  <a:schemeClr val="dk1"/>
                </a:solidFill>
                <a:latin typeface="Albert Sans Medium"/>
              </a:rPr>
              <a:t>Raccolta e analisi dei casi di Infortunio</a:t>
            </a:r>
          </a:p>
        </p:txBody>
      </p:sp>
      <p:sp>
        <p:nvSpPr>
          <p:cNvPr id="25" name="Google Shape;264;p35">
            <a:extLst>
              <a:ext uri="{FF2B5EF4-FFF2-40B4-BE49-F238E27FC236}">
                <a16:creationId xmlns:a16="http://schemas.microsoft.com/office/drawing/2014/main" id="{AF456EAF-7939-0A23-184C-F412D4AD5A9C}"/>
              </a:ext>
            </a:extLst>
          </p:cNvPr>
          <p:cNvSpPr txBox="1">
            <a:spLocks/>
          </p:cNvSpPr>
          <p:nvPr/>
        </p:nvSpPr>
        <p:spPr>
          <a:xfrm>
            <a:off x="6929781" y="1902556"/>
            <a:ext cx="2018729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it-IT" dirty="0">
                <a:solidFill>
                  <a:schemeClr val="dk1"/>
                </a:solidFill>
                <a:latin typeface="Albert Sans Medium"/>
              </a:rPr>
              <a:t>Elaborazione dell’Indicatore di Rischio</a:t>
            </a:r>
          </a:p>
        </p:txBody>
      </p:sp>
      <p:sp>
        <p:nvSpPr>
          <p:cNvPr id="27" name="Google Shape;266;p35">
            <a:extLst>
              <a:ext uri="{FF2B5EF4-FFF2-40B4-BE49-F238E27FC236}">
                <a16:creationId xmlns:a16="http://schemas.microsoft.com/office/drawing/2014/main" id="{EDEF7B11-C641-A10D-4682-1A38658DBA7C}"/>
              </a:ext>
            </a:extLst>
          </p:cNvPr>
          <p:cNvSpPr txBox="1">
            <a:spLocks/>
          </p:cNvSpPr>
          <p:nvPr/>
        </p:nvSpPr>
        <p:spPr>
          <a:xfrm>
            <a:off x="6929782" y="3196646"/>
            <a:ext cx="1844764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it-IT" dirty="0">
                <a:solidFill>
                  <a:schemeClr val="dk1"/>
                </a:solidFill>
                <a:latin typeface="Albert Sans Medium"/>
              </a:rPr>
              <a:t>Conclusioni e prospettive future</a:t>
            </a:r>
          </a:p>
        </p:txBody>
      </p:sp>
      <p:sp>
        <p:nvSpPr>
          <p:cNvPr id="31" name="Google Shape;254;p35">
            <a:extLst>
              <a:ext uri="{FF2B5EF4-FFF2-40B4-BE49-F238E27FC236}">
                <a16:creationId xmlns:a16="http://schemas.microsoft.com/office/drawing/2014/main" id="{D4396732-7D71-F250-A265-201C5B615872}"/>
              </a:ext>
            </a:extLst>
          </p:cNvPr>
          <p:cNvSpPr txBox="1">
            <a:spLocks/>
          </p:cNvSpPr>
          <p:nvPr/>
        </p:nvSpPr>
        <p:spPr>
          <a:xfrm>
            <a:off x="3448704" y="1846067"/>
            <a:ext cx="597300" cy="593400"/>
          </a:xfrm>
          <a:prstGeom prst="rect">
            <a:avLst/>
          </a:prstGeom>
          <a:solidFill>
            <a:srgbClr val="B2BBDA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" sz="2400" b="1" dirty="0">
                <a:solidFill>
                  <a:schemeClr val="dk1"/>
                </a:solidFill>
                <a:latin typeface="Albert Sans SemiBold"/>
                <a:sym typeface="Albert Sans SemiBold"/>
              </a:rPr>
              <a:t>02</a:t>
            </a:r>
          </a:p>
        </p:txBody>
      </p:sp>
      <p:sp>
        <p:nvSpPr>
          <p:cNvPr id="32" name="Google Shape;254;p35">
            <a:extLst>
              <a:ext uri="{FF2B5EF4-FFF2-40B4-BE49-F238E27FC236}">
                <a16:creationId xmlns:a16="http://schemas.microsoft.com/office/drawing/2014/main" id="{53721DD3-1975-E0D1-1237-86984DCA3557}"/>
              </a:ext>
            </a:extLst>
          </p:cNvPr>
          <p:cNvSpPr txBox="1">
            <a:spLocks/>
          </p:cNvSpPr>
          <p:nvPr/>
        </p:nvSpPr>
        <p:spPr>
          <a:xfrm>
            <a:off x="6332481" y="1846079"/>
            <a:ext cx="597300" cy="593400"/>
          </a:xfrm>
          <a:prstGeom prst="rect">
            <a:avLst/>
          </a:prstGeom>
          <a:solidFill>
            <a:srgbClr val="B2BBDA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" sz="2400" b="1" dirty="0">
                <a:solidFill>
                  <a:schemeClr val="dk1"/>
                </a:solidFill>
                <a:latin typeface="Albert Sans SemiBold"/>
                <a:sym typeface="Albert Sans SemiBold"/>
              </a:rPr>
              <a:t>03</a:t>
            </a:r>
          </a:p>
        </p:txBody>
      </p:sp>
      <p:sp>
        <p:nvSpPr>
          <p:cNvPr id="33" name="Google Shape;254;p35">
            <a:extLst>
              <a:ext uri="{FF2B5EF4-FFF2-40B4-BE49-F238E27FC236}">
                <a16:creationId xmlns:a16="http://schemas.microsoft.com/office/drawing/2014/main" id="{4CFF1C36-758D-4B23-0DFB-61B213C00319}"/>
              </a:ext>
            </a:extLst>
          </p:cNvPr>
          <p:cNvSpPr txBox="1">
            <a:spLocks/>
          </p:cNvSpPr>
          <p:nvPr/>
        </p:nvSpPr>
        <p:spPr>
          <a:xfrm>
            <a:off x="564927" y="3142346"/>
            <a:ext cx="597300" cy="593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" sz="2400" b="1" dirty="0">
                <a:solidFill>
                  <a:schemeClr val="dk1"/>
                </a:solidFill>
                <a:latin typeface="Albert Sans SemiBold"/>
                <a:sym typeface="Albert Sans SemiBold"/>
              </a:rPr>
              <a:t>04</a:t>
            </a:r>
          </a:p>
        </p:txBody>
      </p:sp>
      <p:sp>
        <p:nvSpPr>
          <p:cNvPr id="34" name="Google Shape;254;p35">
            <a:extLst>
              <a:ext uri="{FF2B5EF4-FFF2-40B4-BE49-F238E27FC236}">
                <a16:creationId xmlns:a16="http://schemas.microsoft.com/office/drawing/2014/main" id="{338AF576-53B5-5341-D2D3-FEDA36A23E02}"/>
              </a:ext>
            </a:extLst>
          </p:cNvPr>
          <p:cNvSpPr txBox="1">
            <a:spLocks/>
          </p:cNvSpPr>
          <p:nvPr/>
        </p:nvSpPr>
        <p:spPr>
          <a:xfrm>
            <a:off x="3448704" y="3142346"/>
            <a:ext cx="597300" cy="593400"/>
          </a:xfrm>
          <a:prstGeom prst="rect">
            <a:avLst/>
          </a:prstGeom>
          <a:solidFill>
            <a:srgbClr val="B2BBDA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" sz="2400" b="1" dirty="0">
                <a:solidFill>
                  <a:schemeClr val="dk1"/>
                </a:solidFill>
                <a:latin typeface="Albert Sans SemiBold"/>
                <a:sym typeface="Albert Sans SemiBold"/>
              </a:rPr>
              <a:t>05</a:t>
            </a:r>
          </a:p>
        </p:txBody>
      </p:sp>
      <p:sp>
        <p:nvSpPr>
          <p:cNvPr id="35" name="Google Shape;254;p35">
            <a:extLst>
              <a:ext uri="{FF2B5EF4-FFF2-40B4-BE49-F238E27FC236}">
                <a16:creationId xmlns:a16="http://schemas.microsoft.com/office/drawing/2014/main" id="{462CD094-9070-466F-3FAA-57365D87CBD4}"/>
              </a:ext>
            </a:extLst>
          </p:cNvPr>
          <p:cNvSpPr txBox="1">
            <a:spLocks/>
          </p:cNvSpPr>
          <p:nvPr/>
        </p:nvSpPr>
        <p:spPr>
          <a:xfrm>
            <a:off x="6332481" y="3142346"/>
            <a:ext cx="597300" cy="593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" sz="2400" b="1" dirty="0">
                <a:solidFill>
                  <a:schemeClr val="dk1"/>
                </a:solidFill>
                <a:latin typeface="Albert Sans SemiBold"/>
                <a:sym typeface="Albert Sans SemiBold"/>
              </a:rPr>
              <a:t>06</a:t>
            </a:r>
          </a:p>
        </p:txBody>
      </p:sp>
    </p:spTree>
    <p:extLst>
      <p:ext uri="{BB962C8B-B14F-4D97-AF65-F5344CB8AC3E}">
        <p14:creationId xmlns:p14="http://schemas.microsoft.com/office/powerpoint/2010/main" val="2065525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 dir="ou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Clear &amp; Simple Business Meeting by Slidesgo">
  <a:themeElements>
    <a:clrScheme name="Simple Light">
      <a:dk1>
        <a:srgbClr val="2A362D"/>
      </a:dk1>
      <a:lt1>
        <a:srgbClr val="EFEEF4"/>
      </a:lt1>
      <a:dk2>
        <a:srgbClr val="B2BBDA"/>
      </a:dk2>
      <a:lt2>
        <a:srgbClr val="FFFFFF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191919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906</TotalTime>
  <Words>2751</Words>
  <Application>Microsoft Office PowerPoint</Application>
  <PresentationFormat>Presentazione su schermo (16:9)</PresentationFormat>
  <Paragraphs>921</Paragraphs>
  <Slides>38</Slides>
  <Notes>5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7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38</vt:i4>
      </vt:variant>
    </vt:vector>
  </HeadingPairs>
  <TitlesOfParts>
    <vt:vector size="46" baseType="lpstr">
      <vt:lpstr>Albert Sans SemiBold</vt:lpstr>
      <vt:lpstr>Calibri</vt:lpstr>
      <vt:lpstr>Arial</vt:lpstr>
      <vt:lpstr>Albert Sans Medium</vt:lpstr>
      <vt:lpstr>Albert Sans</vt:lpstr>
      <vt:lpstr>Aptos Narrow</vt:lpstr>
      <vt:lpstr>Cambria Math</vt:lpstr>
      <vt:lpstr>Clear &amp; Simple Business Meeting by Slidesgo</vt:lpstr>
      <vt:lpstr>Analisi della Sicurezza nel settore  delle costruzioni:  definizione di un  Indicatore di Rischio   per la pianificazione delle ispezioni da parte degli organi di controllo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Grazie per l’attenzione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Patrone  Lorenza</cp:lastModifiedBy>
  <cp:revision>38</cp:revision>
  <cp:lastPrinted>2024-11-18T12:00:17Z</cp:lastPrinted>
  <dcterms:modified xsi:type="dcterms:W3CDTF">2024-11-18T12:15:56Z</dcterms:modified>
</cp:coreProperties>
</file>