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USEPPE DI CUIA" initials="GDC" lastIdx="1" clrIdx="0">
    <p:extLst>
      <p:ext uri="{19B8F6BF-5375-455C-9EA6-DF929625EA0E}">
        <p15:presenceInfo xmlns:p15="http://schemas.microsoft.com/office/powerpoint/2012/main" userId="S::g.dicuia@studenti.poliba.it::eab592b2-0b82-437e-bb3e-babb948fb2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916D78-C195-F9FA-E7AD-4B74FE22F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784AD48-AB2A-C059-6FB9-8B771B70EE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8BB65EB-E748-22AE-01F0-D7D6A7608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E9F-64EF-4D7B-8906-780D797BDCC3}" type="datetimeFigureOut">
              <a:rPr lang="it-IT" smtClean="0"/>
              <a:t>11/06/2024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CB43E9C-8CD8-F68B-3DC0-62BD82E41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BF355C5-79E5-E7ED-82DD-52D80E5F7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FD40-8297-4ADA-ACCE-80F9828BF7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4080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EDCA5F-114A-FE80-E190-7437BB145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D3A270C-D215-6740-0BF4-D64CD83C61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A1E83B7-B455-1D56-6DE5-C4E61C314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E9F-64EF-4D7B-8906-780D797BDCC3}" type="datetimeFigureOut">
              <a:rPr lang="it-IT" smtClean="0"/>
              <a:t>11/06/2024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4C952CD-0C30-3A46-8328-6D90923D8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B4B214B-A20A-10A7-6057-A69052C35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FD40-8297-4ADA-ACCE-80F9828BF7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8812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CDB1602-782D-C210-4F60-CCBD03AE6D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FDA3280-07E1-2EEB-7296-37F91EE60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FF795B8-3F69-142C-50FF-A0714C54E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E9F-64EF-4D7B-8906-780D797BDCC3}" type="datetimeFigureOut">
              <a:rPr lang="it-IT" smtClean="0"/>
              <a:t>11/06/2024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E2D23D4-C03B-75FC-ADBC-074B51483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D304505-77C3-7015-35B8-37A16F590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FD40-8297-4ADA-ACCE-80F9828BF7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1154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3757374-F540-E9A6-4499-F3659A940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F28A996-0C79-2050-7C52-B4C5BE4E49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3710CFE-61D4-C8AC-8530-D1261DAB6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E9F-64EF-4D7B-8906-780D797BDCC3}" type="datetimeFigureOut">
              <a:rPr lang="it-IT" smtClean="0"/>
              <a:t>11/06/2024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4E03F37-18AC-FADA-867D-AE342A77B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62CA020-8CC2-79E4-FC94-F3FCBDC0D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FD40-8297-4ADA-ACCE-80F9828BF7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0930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ABFBD78-AA51-FCD3-56CA-1898735CC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521443B-B50C-5BE4-EC82-2373D55C26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2F938A6-3DB3-7834-4399-63849713A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E9F-64EF-4D7B-8906-780D797BDCC3}" type="datetimeFigureOut">
              <a:rPr lang="it-IT" smtClean="0"/>
              <a:t>11/06/2024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730F543-FB12-119C-9755-CDE418573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5047976-9F58-A861-0295-BDE428EE5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FD40-8297-4ADA-ACCE-80F9828BF7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8108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6B3BAA-F104-CB1F-A46E-099CB8350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3705678-E941-1C27-78E2-0D2F0456D0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764C976-5FF3-C3F3-0B78-02260C7432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13B0BBD-356B-4FB3-B8BE-4BE3AF0AF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E9F-64EF-4D7B-8906-780D797BDCC3}" type="datetimeFigureOut">
              <a:rPr lang="it-IT" smtClean="0"/>
              <a:t>11/06/2024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D2BE2AC-017C-CE62-3FE5-18B501CE1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49A8A4C-5A76-830C-8159-5DE7031F1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FD40-8297-4ADA-ACCE-80F9828BF7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7030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808480-8217-C707-9526-657559649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1AE53E8-C4D0-AEA0-1EE0-8BD9C6147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27F2D5C-CF2A-98CC-1727-EA49FB14EA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D41059D9-8797-6D33-56B6-7A17121287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6F3AB395-E7E8-538B-DFD6-863A20B83B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A89B41D-317C-EF89-7545-D571C3530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E9F-64EF-4D7B-8906-780D797BDCC3}" type="datetimeFigureOut">
              <a:rPr lang="it-IT" smtClean="0"/>
              <a:t>11/06/2024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1AE00C4-806E-A1CB-CBA0-6B0BC483F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E430BAC-64C2-CDC1-5EFF-D148BF483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FD40-8297-4ADA-ACCE-80F9828BF7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2381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7C63B3-B5EF-6BF0-A0EB-E73DAFD0B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C109F76-2A45-9F84-4044-1FE9C915D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E9F-64EF-4D7B-8906-780D797BDCC3}" type="datetimeFigureOut">
              <a:rPr lang="it-IT" smtClean="0"/>
              <a:t>11/06/2024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EAE4F58-A6C7-1C25-65CF-778C9EE50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E42F9DA-5849-7C77-C15C-174F20BF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FD40-8297-4ADA-ACCE-80F9828BF7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75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B506662-4B91-1B28-59B9-608B4703A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E9F-64EF-4D7B-8906-780D797BDCC3}" type="datetimeFigureOut">
              <a:rPr lang="it-IT" smtClean="0"/>
              <a:t>11/06/2024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6958C712-3C4A-26B5-D3D5-3C4A7C27E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9F0F229-CA1D-F6E8-B5D2-295208942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FD40-8297-4ADA-ACCE-80F9828BF7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0464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EC8E0D7-100E-7C26-617F-FFB77602A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2C06801-D049-8C4D-6D8F-7E5DEA7D1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654FE42-9BA3-25CA-363A-FC867213FE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37D89C5-BBA9-4C8B-FA7D-CB1672FB4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E9F-64EF-4D7B-8906-780D797BDCC3}" type="datetimeFigureOut">
              <a:rPr lang="it-IT" smtClean="0"/>
              <a:t>11/06/2024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7E052CC-F6D6-CF7C-0AD3-3D9E31D7A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0013D8E-B6A5-2E51-979A-BAA91DF86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FD40-8297-4ADA-ACCE-80F9828BF7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5384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D42FE3-9BFF-C3EC-5F61-B374AE478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6330ABD2-2588-5CB8-05EE-B04CB03D10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1849E2C-4551-49A7-25E2-368104A490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AA2AFFB-7E84-3201-BC15-2B2DC56A0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E9F-64EF-4D7B-8906-780D797BDCC3}" type="datetimeFigureOut">
              <a:rPr lang="it-IT" smtClean="0"/>
              <a:t>11/06/2024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C84978F-7B84-0969-A712-DDFE71247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4D97463-5A29-2D8F-998E-29B2ADEB9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8FD40-8297-4ADA-ACCE-80F9828BF7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8218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B6E48089-B2DF-D680-CBA7-98D0847AC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34BCC30-D2B5-445E-9283-9D875304F5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0CE2551-BF74-E597-D22F-B7E43B1E30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AFE9F-64EF-4D7B-8906-780D797BDCC3}" type="datetimeFigureOut">
              <a:rPr lang="it-IT" smtClean="0"/>
              <a:t>11/06/2024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FFD29BC-4F21-EFB9-9BA2-2DD24E2DBA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179D92B-C319-8FF0-C409-F79200819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8FD40-8297-4ADA-ACCE-80F9828BF7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366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98E286-86B4-45F4-D569-C75A3C7A6C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2812" y="1938290"/>
            <a:ext cx="9144000" cy="2387600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Advanced algorithms for the simulation of Li-ion batteries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640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343576" y="1122362"/>
            <a:ext cx="80226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err="1"/>
              <a:t>Parameters</a:t>
            </a:r>
            <a:r>
              <a:rPr lang="it-IT" sz="4000" dirty="0"/>
              <a:t> </a:t>
            </a:r>
            <a:r>
              <a:rPr lang="it-IT" sz="4000" dirty="0" err="1"/>
              <a:t>estimated</a:t>
            </a:r>
            <a:r>
              <a:rPr lang="it-IT" sz="4000" dirty="0"/>
              <a:t> LS (</a:t>
            </a:r>
            <a:r>
              <a:rPr lang="it-IT" sz="4000" dirty="0" err="1"/>
              <a:t>old</a:t>
            </a:r>
            <a:r>
              <a:rPr lang="it-IT" sz="4000" dirty="0"/>
              <a:t> </a:t>
            </a:r>
            <a:r>
              <a:rPr lang="it-IT" sz="4000" dirty="0" err="1"/>
              <a:t>battery</a:t>
            </a:r>
            <a:r>
              <a:rPr lang="it-IT" sz="4000" dirty="0"/>
              <a:t>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5317B61-11A0-E23E-B7B4-E31F5DCAB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5897"/>
            <a:ext cx="4153480" cy="345805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45B45E9-0DBB-BB17-B600-1CB5F40E5E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839" y="2601634"/>
            <a:ext cx="4096322" cy="328658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6ABB1CF-C06A-D6B7-84CB-BEA864058E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913" y="2515897"/>
            <a:ext cx="4153478" cy="347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80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1935614" y="1122362"/>
            <a:ext cx="8949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err="1"/>
              <a:t>Parameters</a:t>
            </a:r>
            <a:r>
              <a:rPr lang="it-IT" sz="4000" dirty="0"/>
              <a:t> </a:t>
            </a:r>
            <a:r>
              <a:rPr lang="it-IT" sz="4000" dirty="0" err="1"/>
              <a:t>estimated</a:t>
            </a:r>
            <a:r>
              <a:rPr lang="it-IT" sz="4000" dirty="0"/>
              <a:t> RLS-2 (new </a:t>
            </a:r>
            <a:r>
              <a:rPr lang="it-IT" sz="4000" dirty="0" err="1"/>
              <a:t>battery</a:t>
            </a:r>
            <a:r>
              <a:rPr lang="it-IT" sz="4000" dirty="0"/>
              <a:t>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6C6FB56-3A1F-3AC7-B09B-13A754C6A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9627"/>
            <a:ext cx="4210638" cy="345805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BFDC2D5-D797-402C-35A9-5D6B49DDC1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076" y="2459627"/>
            <a:ext cx="4105848" cy="345805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382C722-610D-E3F4-C83E-1FBEA6263B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24" y="2459627"/>
            <a:ext cx="3957309" cy="332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203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1935614" y="1122362"/>
            <a:ext cx="87183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err="1"/>
              <a:t>Parameters</a:t>
            </a:r>
            <a:r>
              <a:rPr lang="it-IT" sz="4000" dirty="0"/>
              <a:t> </a:t>
            </a:r>
            <a:r>
              <a:rPr lang="it-IT" sz="4000" dirty="0" err="1"/>
              <a:t>estimated</a:t>
            </a:r>
            <a:r>
              <a:rPr lang="it-IT" sz="4000" dirty="0"/>
              <a:t> RLS-2 (</a:t>
            </a:r>
            <a:r>
              <a:rPr lang="it-IT" sz="4000" dirty="0" err="1"/>
              <a:t>old</a:t>
            </a:r>
            <a:r>
              <a:rPr lang="it-IT" sz="4000" dirty="0"/>
              <a:t> </a:t>
            </a:r>
            <a:r>
              <a:rPr lang="it-IT" sz="4000" dirty="0" err="1"/>
              <a:t>battery</a:t>
            </a:r>
            <a:r>
              <a:rPr lang="it-IT" sz="4000" dirty="0"/>
              <a:t>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384B3C2-0927-1E42-E94B-32858EAFA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0824"/>
            <a:ext cx="4351032" cy="339206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1BF6F63F-8DD0-9D49-159D-A1A214472D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307" y="2680824"/>
            <a:ext cx="4150161" cy="34666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0EFEE895-3BBF-8490-D24C-A40B56C4C1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298" y="2728302"/>
            <a:ext cx="3854702" cy="329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8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4460263" y="768419"/>
            <a:ext cx="32714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err="1"/>
              <a:t>Approximation</a:t>
            </a:r>
            <a:endParaRPr lang="it-IT" sz="4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FC8BCAB-9CA9-BD62-1FF5-6598DF3B64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6305"/>
            <a:ext cx="3579375" cy="277213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C21F4D6B-6F99-C587-8356-569881BAA5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84" y="4355568"/>
            <a:ext cx="3282636" cy="250243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6B069D12-183C-CE01-511E-F94599E274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704" y="1476305"/>
            <a:ext cx="3584287" cy="2772138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5FC2544-A50C-EE92-2B4E-D06CDB0FA4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974" y="4247640"/>
            <a:ext cx="3411746" cy="261036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BE283E1F-E8A5-2D02-526C-F727A087AD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580" y="1476305"/>
            <a:ext cx="3974079" cy="2772138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9086D03D-8451-23C8-070C-7E0F939357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967" y="4301604"/>
            <a:ext cx="3289303" cy="250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477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3967893" y="768419"/>
            <a:ext cx="45197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/>
              <a:t>Open loop </a:t>
            </a:r>
            <a:r>
              <a:rPr lang="it-IT" sz="4000" dirty="0" err="1"/>
              <a:t>validation</a:t>
            </a:r>
            <a:endParaRPr lang="it-IT" sz="4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69D72FB-F484-BB18-28C7-7CB312BB6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782" y="1778178"/>
            <a:ext cx="8580436" cy="383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24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54052" y="1122362"/>
            <a:ext cx="119379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Constant </a:t>
            </a:r>
            <a:r>
              <a:rPr lang="fr-FR" sz="4000" dirty="0" err="1"/>
              <a:t>discharge</a:t>
            </a:r>
            <a:r>
              <a:rPr lang="fr-FR" sz="4000" dirty="0"/>
              <a:t> simulation 3RC-1RC OL (new </a:t>
            </a:r>
            <a:r>
              <a:rPr lang="fr-FR" sz="4000" dirty="0" err="1"/>
              <a:t>battery</a:t>
            </a:r>
            <a:r>
              <a:rPr lang="fr-FR" sz="4000" dirty="0"/>
              <a:t>)</a:t>
            </a:r>
            <a:endParaRPr lang="it-IT" sz="4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22D5AD1-7B6E-CE42-49C3-0E8AFAF7E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63" y="1767357"/>
            <a:ext cx="3206658" cy="261595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B2ED048-A891-777F-E6BE-B3BA59DCA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159" y="1767356"/>
            <a:ext cx="3166686" cy="261595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ACA2027-5DC4-76ED-F7C3-ACD7AFB484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276" y="1798538"/>
            <a:ext cx="3303672" cy="2754113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3ED5FFF-E814-2595-6E69-F82EDD33E2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00" y="4263458"/>
            <a:ext cx="3089863" cy="2594541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36469CBC-D279-E546-DF6B-89F466F68A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334" y="4383315"/>
            <a:ext cx="2854098" cy="247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082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54052" y="1122362"/>
            <a:ext cx="117064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Constant </a:t>
            </a:r>
            <a:r>
              <a:rPr lang="fr-FR" sz="4000" dirty="0" err="1"/>
              <a:t>discharge</a:t>
            </a:r>
            <a:r>
              <a:rPr lang="fr-FR" sz="4000" dirty="0"/>
              <a:t> simulation 3RC-1RC OL (</a:t>
            </a:r>
            <a:r>
              <a:rPr lang="fr-FR" sz="4000" dirty="0" err="1"/>
              <a:t>old</a:t>
            </a:r>
            <a:r>
              <a:rPr lang="fr-FR" sz="4000" dirty="0"/>
              <a:t> </a:t>
            </a:r>
            <a:r>
              <a:rPr lang="fr-FR" sz="4000" dirty="0" err="1"/>
              <a:t>battery</a:t>
            </a:r>
            <a:r>
              <a:rPr lang="fr-FR" sz="4000" dirty="0"/>
              <a:t>)</a:t>
            </a:r>
            <a:endParaRPr lang="it-IT" sz="4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FD3FA7B-4E04-3DF8-526C-E776EE394C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88" y="1939689"/>
            <a:ext cx="2876336" cy="243551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5C274FCA-543E-7349-1137-1C1A8D3A4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636" y="1839969"/>
            <a:ext cx="2914728" cy="243551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09F3C60-0834-4973-3BEF-3FB5786403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294" y="1830248"/>
            <a:ext cx="2914729" cy="2495226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C6526815-AC36-3F4D-4003-C54A8DFA84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662" y="4444402"/>
            <a:ext cx="2876336" cy="2413598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19BBD88F-2225-B698-37CB-9C3963D9E2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004" y="4340256"/>
            <a:ext cx="2876337" cy="247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326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54052" y="1122362"/>
            <a:ext cx="117739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Variable </a:t>
            </a:r>
            <a:r>
              <a:rPr lang="fr-FR" sz="4000" dirty="0" err="1"/>
              <a:t>discharge</a:t>
            </a:r>
            <a:r>
              <a:rPr lang="fr-FR" sz="4000" dirty="0"/>
              <a:t> simulation 3RC-1RC OL (new </a:t>
            </a:r>
            <a:r>
              <a:rPr lang="fr-FR" sz="4000" dirty="0" err="1"/>
              <a:t>battery</a:t>
            </a:r>
            <a:r>
              <a:rPr lang="fr-FR" sz="4000" dirty="0"/>
              <a:t>)</a:t>
            </a:r>
            <a:endParaRPr lang="it-IT" sz="4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2A227E6-44FB-A849-F790-9EBB14E82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22" y="1797887"/>
            <a:ext cx="3014868" cy="247851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3FB3ABC-AB31-120A-3CA3-3FD02FF43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814" y="1742082"/>
            <a:ext cx="3014868" cy="253432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CE74E09-935D-AED2-7357-E900BC9CBD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122" y="1830248"/>
            <a:ext cx="2727123" cy="2379332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EB13F06B-1938-0581-6958-93FBD73C49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199" y="4266381"/>
            <a:ext cx="2879863" cy="248323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F417ED6C-0108-C255-C768-4961C063D5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968" y="4279513"/>
            <a:ext cx="2879863" cy="247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5888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54052" y="1122362"/>
            <a:ext cx="11542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Variable </a:t>
            </a:r>
            <a:r>
              <a:rPr lang="fr-FR" sz="4000" dirty="0" err="1"/>
              <a:t>discharge</a:t>
            </a:r>
            <a:r>
              <a:rPr lang="fr-FR" sz="4000" dirty="0"/>
              <a:t> simulation 3RC-1RC OL (</a:t>
            </a:r>
            <a:r>
              <a:rPr lang="fr-FR" sz="4000" dirty="0" err="1"/>
              <a:t>old</a:t>
            </a:r>
            <a:r>
              <a:rPr lang="fr-FR" sz="4000" dirty="0"/>
              <a:t> </a:t>
            </a:r>
            <a:r>
              <a:rPr lang="fr-FR" sz="4000" dirty="0" err="1"/>
              <a:t>battery</a:t>
            </a:r>
            <a:r>
              <a:rPr lang="fr-FR" sz="4000" dirty="0"/>
              <a:t>)</a:t>
            </a:r>
            <a:endParaRPr lang="it-IT" sz="4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282C8D8-6505-2D84-C23A-F1782DEF2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37" y="1830248"/>
            <a:ext cx="2885790" cy="243246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B7F6CC3-B555-C63B-CD1A-0AA7D3833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983" y="1830248"/>
            <a:ext cx="2993826" cy="257123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8C285D0-979E-3C5D-BA87-55A1E23956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565" y="1830248"/>
            <a:ext cx="2978800" cy="2571238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12D22519-2636-3F5A-D937-45AF54B996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696" y="4251180"/>
            <a:ext cx="2978799" cy="256491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8CBC056D-8D75-8CF4-F77C-E2FC4A49B4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175" y="4401486"/>
            <a:ext cx="2732921" cy="232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8871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3709481" y="1122362"/>
            <a:ext cx="4773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err="1"/>
              <a:t>Closed</a:t>
            </a:r>
            <a:r>
              <a:rPr lang="fr-FR" sz="4000" dirty="0"/>
              <a:t> </a:t>
            </a:r>
            <a:r>
              <a:rPr lang="fr-FR" sz="4000" dirty="0" err="1"/>
              <a:t>loop</a:t>
            </a:r>
            <a:r>
              <a:rPr lang="fr-FR" sz="4000" dirty="0"/>
              <a:t> validation</a:t>
            </a:r>
            <a:endParaRPr lang="it-IT" sz="4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47C0255-D052-5C57-8A10-D9924C4404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721" y="1934309"/>
            <a:ext cx="9104557" cy="414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34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3812344" y="768419"/>
            <a:ext cx="41531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err="1"/>
              <a:t>Lithium</a:t>
            </a:r>
            <a:r>
              <a:rPr lang="it-IT" sz="4000" dirty="0"/>
              <a:t> </a:t>
            </a:r>
            <a:r>
              <a:rPr lang="it-IT" sz="4000" dirty="0" err="1"/>
              <a:t>ion</a:t>
            </a:r>
            <a:r>
              <a:rPr lang="it-IT" sz="4000" dirty="0"/>
              <a:t> </a:t>
            </a:r>
            <a:r>
              <a:rPr lang="it-IT" sz="4000" dirty="0" err="1"/>
              <a:t>battery</a:t>
            </a:r>
            <a:endParaRPr lang="it-IT" sz="4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8386938-4C0E-7003-7A81-1CAEFD73B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692" y="1476305"/>
            <a:ext cx="4858428" cy="482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0818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681201" y="1122362"/>
            <a:ext cx="64069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err="1"/>
              <a:t>Kalman</a:t>
            </a:r>
            <a:r>
              <a:rPr lang="fr-FR" sz="4000" dirty="0"/>
              <a:t> </a:t>
            </a:r>
            <a:r>
              <a:rPr lang="fr-FR" sz="4000" dirty="0" err="1"/>
              <a:t>filter</a:t>
            </a:r>
            <a:r>
              <a:rPr lang="fr-FR" sz="4000" dirty="0"/>
              <a:t> in standard </a:t>
            </a:r>
            <a:r>
              <a:rPr lang="fr-FR" sz="4000" dirty="0" err="1"/>
              <a:t>form</a:t>
            </a:r>
            <a:endParaRPr lang="it-IT" sz="4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92C5C01-6C21-C543-62A5-B709A918E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51" y="1901823"/>
            <a:ext cx="8763097" cy="495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6182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54052" y="1122362"/>
            <a:ext cx="118722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Constant </a:t>
            </a:r>
            <a:r>
              <a:rPr lang="fr-FR" sz="4000" dirty="0" err="1"/>
              <a:t>discharge</a:t>
            </a:r>
            <a:r>
              <a:rPr lang="fr-FR" sz="4000" dirty="0"/>
              <a:t> simulation 3RC-1RC CL (new </a:t>
            </a:r>
            <a:r>
              <a:rPr lang="fr-FR" sz="4000" dirty="0" err="1"/>
              <a:t>battery</a:t>
            </a:r>
            <a:r>
              <a:rPr lang="fr-FR" sz="4000" dirty="0"/>
              <a:t>)</a:t>
            </a:r>
            <a:endParaRPr lang="it-IT" sz="40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627E8014-A704-8B85-1E38-8E91FCD48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37" y="1888848"/>
            <a:ext cx="2669539" cy="221514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62E7F3F4-30BD-01F6-AF48-25F6F89BB3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632" y="1830248"/>
            <a:ext cx="3213531" cy="261866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8959BCCC-2BC3-0C8C-5ECD-01EF2CBD6D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934" y="1766527"/>
            <a:ext cx="3213531" cy="2705806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7D152987-8DC1-A126-5FF1-A877202646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509" y="4213737"/>
            <a:ext cx="3012623" cy="2500532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65BA551F-5378-0452-2D29-FC6FC66C00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427" y="4448908"/>
            <a:ext cx="2813014" cy="237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268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54052" y="1122362"/>
            <a:ext cx="117064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Constant </a:t>
            </a:r>
            <a:r>
              <a:rPr lang="fr-FR" sz="4000" dirty="0" err="1"/>
              <a:t>discharge</a:t>
            </a:r>
            <a:r>
              <a:rPr lang="fr-FR" sz="4000" dirty="0"/>
              <a:t> simulation 3RC-1RC CL (</a:t>
            </a:r>
            <a:r>
              <a:rPr lang="fr-FR" sz="4000" dirty="0" err="1"/>
              <a:t>old</a:t>
            </a:r>
            <a:r>
              <a:rPr lang="fr-FR" sz="4000" dirty="0"/>
              <a:t> </a:t>
            </a:r>
            <a:r>
              <a:rPr lang="fr-FR" sz="4000" dirty="0" err="1"/>
              <a:t>battery</a:t>
            </a:r>
            <a:r>
              <a:rPr lang="fr-FR" sz="4000" dirty="0"/>
              <a:t>)</a:t>
            </a:r>
            <a:endParaRPr lang="it-IT" sz="4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D652E0A-3489-5150-34FD-0ABA22F9EB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02" y="1854296"/>
            <a:ext cx="2691429" cy="225817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18F75AF3-7CC8-E8B9-C2E7-54CBA80C5E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578" y="1792750"/>
            <a:ext cx="2781695" cy="242755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EDCF414-2688-EF45-456D-854880927A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406" y="1792750"/>
            <a:ext cx="2794514" cy="2427558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9DB138B4-5FD3-A917-E8C9-27477ED07D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343" y="4050925"/>
            <a:ext cx="3130770" cy="266555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0B1B0F86-C5B2-BF93-C78E-7BE481D9CC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739" y="4112471"/>
            <a:ext cx="3021633" cy="260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7950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54052" y="1122362"/>
            <a:ext cx="11708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Variable </a:t>
            </a:r>
            <a:r>
              <a:rPr lang="fr-FR" sz="4000" dirty="0" err="1"/>
              <a:t>discharge</a:t>
            </a:r>
            <a:r>
              <a:rPr lang="fr-FR" sz="4000" dirty="0"/>
              <a:t> simulation 3RC-1RC CL (new </a:t>
            </a:r>
            <a:r>
              <a:rPr lang="fr-FR" sz="4000" dirty="0" err="1"/>
              <a:t>battery</a:t>
            </a:r>
            <a:r>
              <a:rPr lang="fr-FR" sz="4000" dirty="0"/>
              <a:t>)</a:t>
            </a:r>
            <a:endParaRPr lang="it-IT" sz="4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2AF73F48-0096-F633-2661-CED0D0933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17" y="1898257"/>
            <a:ext cx="2598902" cy="223127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6CA887BE-16EF-208D-1844-C7A3103D3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202" y="1830248"/>
            <a:ext cx="2849683" cy="239169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BE34FA7-D62A-0858-9A73-FF413E1BB4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700" y="1726384"/>
            <a:ext cx="2849683" cy="245245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7E39ACC1-80AC-13C7-5F6F-E0F22C7607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74" y="4061525"/>
            <a:ext cx="3137415" cy="272846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B27AE701-40E6-AB21-4E33-0E790F480A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608" y="4221947"/>
            <a:ext cx="2993433" cy="255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834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54052" y="1122362"/>
            <a:ext cx="11542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Variable </a:t>
            </a:r>
            <a:r>
              <a:rPr lang="fr-FR" sz="4000" dirty="0" err="1"/>
              <a:t>discharge</a:t>
            </a:r>
            <a:r>
              <a:rPr lang="fr-FR" sz="4000" dirty="0"/>
              <a:t> simulation 3RC-1RC CL (</a:t>
            </a:r>
            <a:r>
              <a:rPr lang="fr-FR" sz="4000" dirty="0" err="1"/>
              <a:t>old</a:t>
            </a:r>
            <a:r>
              <a:rPr lang="fr-FR" sz="4000" dirty="0"/>
              <a:t> </a:t>
            </a:r>
            <a:r>
              <a:rPr lang="fr-FR" sz="4000" dirty="0" err="1"/>
              <a:t>battery</a:t>
            </a:r>
            <a:r>
              <a:rPr lang="fr-FR" sz="4000" dirty="0"/>
              <a:t>)</a:t>
            </a:r>
            <a:endParaRPr lang="it-IT" sz="4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470F235-9125-C3C7-D45D-3F61C43927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55" y="1778713"/>
            <a:ext cx="3108126" cy="26975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92FD680-7EDA-CAD4-1F8B-DFF073F80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157" y="1693452"/>
            <a:ext cx="3295686" cy="279070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EA15B28-C6A1-E8AA-679F-AE7F571B9F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584" y="1693452"/>
            <a:ext cx="3196860" cy="2790702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6A5D67D0-6B81-C182-E300-F664B0291A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257" y="4484154"/>
            <a:ext cx="2633597" cy="228985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0150EFB1-1736-A0E0-6135-764CFE6815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956" y="4507894"/>
            <a:ext cx="2702246" cy="228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3272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C1B6FF-AFD7-78E6-E9C2-57555202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4736" y="2766218"/>
            <a:ext cx="10515600" cy="1325563"/>
          </a:xfrm>
        </p:spPr>
        <p:txBody>
          <a:bodyPr>
            <a:normAutofit/>
          </a:bodyPr>
          <a:lstStyle/>
          <a:p>
            <a:r>
              <a:rPr lang="it-IT" sz="6600" b="1" dirty="0">
                <a:solidFill>
                  <a:srgbClr val="FF0000"/>
                </a:solidFill>
              </a:rPr>
              <a:t>Thanks for the </a:t>
            </a:r>
            <a:r>
              <a:rPr lang="it-IT" sz="6600" b="1" dirty="0" err="1">
                <a:solidFill>
                  <a:srgbClr val="FF0000"/>
                </a:solidFill>
              </a:rPr>
              <a:t>attention</a:t>
            </a:r>
            <a:endParaRPr lang="it-IT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416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3812344" y="768419"/>
            <a:ext cx="45118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/>
              <a:t>Mathematical model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19A1FA7-AA81-AC18-FCC7-431CADFCF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072" y="1674824"/>
            <a:ext cx="9338696" cy="403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912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3812344" y="768419"/>
            <a:ext cx="33906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err="1"/>
              <a:t>Simulink</a:t>
            </a:r>
            <a:r>
              <a:rPr lang="it-IT" sz="4000" dirty="0"/>
              <a:t> model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822B6305-9A1B-9A3B-47C4-A4CEF64177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1447523"/>
            <a:ext cx="11913039" cy="496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23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996418" y="768419"/>
            <a:ext cx="68037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err="1"/>
              <a:t>Discharge</a:t>
            </a:r>
            <a:r>
              <a:rPr lang="it-IT" sz="4000" dirty="0"/>
              <a:t> </a:t>
            </a:r>
            <a:r>
              <a:rPr lang="it-IT" sz="4000" dirty="0" err="1"/>
              <a:t>unit</a:t>
            </a:r>
            <a:r>
              <a:rPr lang="it-IT" sz="4000" dirty="0"/>
              <a:t> &amp; </a:t>
            </a:r>
            <a:r>
              <a:rPr lang="it-IT" sz="4000" dirty="0" err="1"/>
              <a:t>cell</a:t>
            </a:r>
            <a:r>
              <a:rPr lang="it-IT" sz="4000" dirty="0"/>
              <a:t> model 3RC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2422ADD3-1280-0189-1496-9C45A4CA9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3236"/>
            <a:ext cx="5162843" cy="4825024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6C477E3-3A85-2995-C702-C48C33D4E8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843" y="1952135"/>
            <a:ext cx="6846277" cy="452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42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791652" y="872128"/>
            <a:ext cx="8030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err="1"/>
              <a:t>Discharging</a:t>
            </a:r>
            <a:r>
              <a:rPr lang="it-IT" sz="4000" dirty="0"/>
              <a:t> </a:t>
            </a:r>
            <a:r>
              <a:rPr lang="it-IT" sz="4000" dirty="0" err="1"/>
              <a:t>simulations</a:t>
            </a:r>
            <a:r>
              <a:rPr lang="it-IT" sz="4000" dirty="0"/>
              <a:t> (new </a:t>
            </a:r>
            <a:r>
              <a:rPr lang="it-IT" sz="4000" dirty="0" err="1"/>
              <a:t>battery</a:t>
            </a:r>
            <a:r>
              <a:rPr lang="it-IT" sz="4000" dirty="0"/>
              <a:t>)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BC528EB6-7206-4F21-2AEB-BE33BB2CD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36" y="1580014"/>
            <a:ext cx="2956888" cy="245741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C213363A-9556-A642-0512-81A271397D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830" y="1652103"/>
            <a:ext cx="3159098" cy="26100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3D111B68-40D3-9894-C55F-B56926ECC6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789" y="1580015"/>
            <a:ext cx="3202690" cy="2682088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461050BA-79BA-C25E-E41F-AABA711228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716" y="4166195"/>
            <a:ext cx="3360991" cy="2610000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D2656A5F-1ACA-1650-97B9-44A80BEE27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336" y="4214149"/>
            <a:ext cx="3042996" cy="26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715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791652" y="872128"/>
            <a:ext cx="77994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err="1"/>
              <a:t>Discharging</a:t>
            </a:r>
            <a:r>
              <a:rPr lang="it-IT" sz="4000" dirty="0"/>
              <a:t> </a:t>
            </a:r>
            <a:r>
              <a:rPr lang="it-IT" sz="4000" dirty="0" err="1"/>
              <a:t>simulations</a:t>
            </a:r>
            <a:r>
              <a:rPr lang="it-IT" sz="4000" dirty="0"/>
              <a:t> (</a:t>
            </a:r>
            <a:r>
              <a:rPr lang="it-IT" sz="4000" dirty="0" err="1"/>
              <a:t>old</a:t>
            </a:r>
            <a:r>
              <a:rPr lang="it-IT" sz="4000" dirty="0"/>
              <a:t> </a:t>
            </a:r>
            <a:r>
              <a:rPr lang="it-IT" sz="4000" dirty="0" err="1"/>
              <a:t>battery</a:t>
            </a:r>
            <a:r>
              <a:rPr lang="it-IT" sz="4000" dirty="0"/>
              <a:t>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A05A458-7ED1-90E8-6B8A-35AF1A8DD9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58" y="1580015"/>
            <a:ext cx="2864074" cy="236597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35885CB-B9F2-050F-908A-39F4F33DDC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310" y="1499126"/>
            <a:ext cx="3286451" cy="274964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726D1C3-4D5D-B3AF-308C-C082D86AB5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322" y="1580014"/>
            <a:ext cx="3188351" cy="274964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4CDFF2CC-84C7-95F3-F779-76A0BEB64A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132" y="4282953"/>
            <a:ext cx="3044303" cy="2575046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FC39F574-85CC-CF03-187B-D51C16DB5A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507" y="4339002"/>
            <a:ext cx="3024272" cy="246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264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4622327" y="768419"/>
            <a:ext cx="29473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err="1"/>
              <a:t>Identification</a:t>
            </a:r>
            <a:endParaRPr lang="it-IT" sz="4000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28EF1F4-C84E-B63C-9D05-DF9B0A058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861" y="1916648"/>
            <a:ext cx="7095326" cy="350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412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7BBB86-0446-29D5-FEC8-59CBBE08D491}"/>
              </a:ext>
            </a:extLst>
          </p:cNvPr>
          <p:cNvSpPr txBox="1"/>
          <p:nvPr/>
        </p:nvSpPr>
        <p:spPr>
          <a:xfrm>
            <a:off x="2244680" y="1122362"/>
            <a:ext cx="82541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err="1"/>
              <a:t>Parameters</a:t>
            </a:r>
            <a:r>
              <a:rPr lang="it-IT" sz="4000" dirty="0"/>
              <a:t> </a:t>
            </a:r>
            <a:r>
              <a:rPr lang="it-IT" sz="4000" dirty="0" err="1"/>
              <a:t>estimated</a:t>
            </a:r>
            <a:r>
              <a:rPr lang="it-IT" sz="4000" dirty="0"/>
              <a:t> LS (new </a:t>
            </a:r>
            <a:r>
              <a:rPr lang="it-IT" sz="4000" dirty="0" err="1"/>
              <a:t>battery</a:t>
            </a:r>
            <a:r>
              <a:rPr lang="it-IT" sz="4000" dirty="0"/>
              <a:t>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B26C1B6-0CB0-8ED2-B514-383329864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35211"/>
            <a:ext cx="4401164" cy="343900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2D7D7C4-1B51-DCA3-F53D-69E5F8FE0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137" y="2435211"/>
            <a:ext cx="4439270" cy="3448531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72A9BBE0-E6D1-DC69-F990-FA26AAFD49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367" y="2559478"/>
            <a:ext cx="3923633" cy="319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255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150</Words>
  <Application>Microsoft Office PowerPoint</Application>
  <PresentationFormat>Widescreen</PresentationFormat>
  <Paragraphs>25</Paragraphs>
  <Slides>25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Tema di Office</vt:lpstr>
      <vt:lpstr>Advanced algorithms for the simulation of Li-ion batteries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Thanks for the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GIUSEPPE DI CUIA</dc:creator>
  <cp:lastModifiedBy>GIUSEPPE DI CUIA</cp:lastModifiedBy>
  <cp:revision>25</cp:revision>
  <dcterms:created xsi:type="dcterms:W3CDTF">2024-05-21T06:32:42Z</dcterms:created>
  <dcterms:modified xsi:type="dcterms:W3CDTF">2024-06-11T17:01:17Z</dcterms:modified>
</cp:coreProperties>
</file>