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71" r:id="rId7"/>
    <p:sldId id="261" r:id="rId8"/>
    <p:sldId id="262" r:id="rId9"/>
    <p:sldId id="268" r:id="rId10"/>
    <p:sldId id="263" r:id="rId11"/>
    <p:sldId id="264" r:id="rId12"/>
    <p:sldId id="265"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C508EF-F16E-C256-F2FE-0E1567771999}" name="mehran.moazeni.t@gmail.com" initials="m" userId="316ee3460ab9e27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601" autoAdjust="0"/>
  </p:normalViewPr>
  <p:slideViewPr>
    <p:cSldViewPr snapToGrid="0">
      <p:cViewPr varScale="1">
        <p:scale>
          <a:sx n="63" d="100"/>
          <a:sy n="63" d="100"/>
        </p:scale>
        <p:origin x="142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10B324-FB29-4ABC-ACAC-3E148F9C856F}"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71ACC676-7173-4787-AD6D-A2F161B6BCAB}">
      <dgm:prSet phldrT="[Text]" phldr="0"/>
      <dgm:spPr/>
      <dgm:t>
        <a:bodyPr/>
        <a:lstStyle/>
        <a:p>
          <a:r>
            <a:rPr lang="en-US" dirty="0"/>
            <a:t>Sulfur dioxide plant design and Heat recovery scenarios</a:t>
          </a:r>
        </a:p>
      </dgm:t>
    </dgm:pt>
    <dgm:pt modelId="{F5C1ADCA-9886-46EF-9B4A-A9EEC0716EA7}" type="parTrans" cxnId="{5C7ED211-A17F-464F-9CF5-FAF530220C88}">
      <dgm:prSet/>
      <dgm:spPr/>
      <dgm:t>
        <a:bodyPr/>
        <a:lstStyle/>
        <a:p>
          <a:endParaRPr lang="en-US"/>
        </a:p>
      </dgm:t>
    </dgm:pt>
    <dgm:pt modelId="{BFD25EFE-010A-4D75-94BB-7DB23A9B1DC8}" type="sibTrans" cxnId="{5C7ED211-A17F-464F-9CF5-FAF530220C88}">
      <dgm:prSet/>
      <dgm:spPr/>
      <dgm:t>
        <a:bodyPr/>
        <a:lstStyle/>
        <a:p>
          <a:endParaRPr lang="en-US"/>
        </a:p>
      </dgm:t>
    </dgm:pt>
    <dgm:pt modelId="{7BC16B95-4E24-4226-AB4B-6501B19ED4E7}">
      <dgm:prSet phldrT="[Text]" phldr="0"/>
      <dgm:spPr/>
      <dgm:t>
        <a:bodyPr/>
        <a:lstStyle/>
        <a:p>
          <a:r>
            <a:rPr lang="en-US" dirty="0"/>
            <a:t>Background research and studies</a:t>
          </a:r>
        </a:p>
      </dgm:t>
    </dgm:pt>
    <dgm:pt modelId="{E9E5ECDC-4F5C-4697-913D-6A6E7BC9F1E1}" type="parTrans" cxnId="{04E99457-7406-4890-9046-C1EF0016555E}">
      <dgm:prSet/>
      <dgm:spPr/>
      <dgm:t>
        <a:bodyPr/>
        <a:lstStyle/>
        <a:p>
          <a:endParaRPr lang="en-US"/>
        </a:p>
      </dgm:t>
    </dgm:pt>
    <dgm:pt modelId="{348216B9-78C8-48D8-B87D-67F715751871}" type="sibTrans" cxnId="{04E99457-7406-4890-9046-C1EF0016555E}">
      <dgm:prSet/>
      <dgm:spPr/>
      <dgm:t>
        <a:bodyPr/>
        <a:lstStyle/>
        <a:p>
          <a:endParaRPr lang="en-US"/>
        </a:p>
      </dgm:t>
    </dgm:pt>
    <dgm:pt modelId="{6A4DB950-6678-40E7-99C7-9DE020B14475}">
      <dgm:prSet phldrT="[Text]" phldr="0"/>
      <dgm:spPr/>
      <dgm:t>
        <a:bodyPr/>
        <a:lstStyle/>
        <a:p>
          <a:r>
            <a:rPr lang="en-US" dirty="0"/>
            <a:t>Heat and material balance</a:t>
          </a:r>
        </a:p>
      </dgm:t>
    </dgm:pt>
    <dgm:pt modelId="{FD2AB3A8-9F60-4052-AF81-64283CC2E982}" type="parTrans" cxnId="{806108D7-998C-4C0C-B1C0-69F4F096CDAA}">
      <dgm:prSet/>
      <dgm:spPr/>
      <dgm:t>
        <a:bodyPr/>
        <a:lstStyle/>
        <a:p>
          <a:endParaRPr lang="en-US"/>
        </a:p>
      </dgm:t>
    </dgm:pt>
    <dgm:pt modelId="{F8CA1C1B-F7F7-4A7E-9C9C-01F4B77A7195}" type="sibTrans" cxnId="{806108D7-998C-4C0C-B1C0-69F4F096CDAA}">
      <dgm:prSet/>
      <dgm:spPr/>
      <dgm:t>
        <a:bodyPr/>
        <a:lstStyle/>
        <a:p>
          <a:endParaRPr lang="en-US"/>
        </a:p>
      </dgm:t>
    </dgm:pt>
    <dgm:pt modelId="{984FE573-458D-4C11-BA50-2161AA4CF194}">
      <dgm:prSet phldrT="[Text]" phldr="0"/>
      <dgm:spPr/>
      <dgm:t>
        <a:bodyPr/>
        <a:lstStyle/>
        <a:p>
          <a:r>
            <a:rPr lang="en-US" dirty="0"/>
            <a:t>Heat transfer coefficient and area   calculation</a:t>
          </a:r>
        </a:p>
      </dgm:t>
    </dgm:pt>
    <dgm:pt modelId="{38A45632-26D7-405B-BD45-75185599BB2E}" type="parTrans" cxnId="{1315398C-3FAC-4926-93AE-F0875295FB33}">
      <dgm:prSet/>
      <dgm:spPr/>
      <dgm:t>
        <a:bodyPr/>
        <a:lstStyle/>
        <a:p>
          <a:endParaRPr lang="en-US"/>
        </a:p>
      </dgm:t>
    </dgm:pt>
    <dgm:pt modelId="{F161CFD4-3F22-4A45-AD9D-906153C92248}" type="sibTrans" cxnId="{1315398C-3FAC-4926-93AE-F0875295FB33}">
      <dgm:prSet/>
      <dgm:spPr/>
      <dgm:t>
        <a:bodyPr/>
        <a:lstStyle/>
        <a:p>
          <a:endParaRPr lang="en-US"/>
        </a:p>
      </dgm:t>
    </dgm:pt>
    <dgm:pt modelId="{B905CA5E-5757-444C-A5D1-6DC508C4F7AA}">
      <dgm:prSet phldrT="[Text]" phldr="0"/>
      <dgm:spPr/>
      <dgm:t>
        <a:bodyPr/>
        <a:lstStyle/>
        <a:p>
          <a:r>
            <a:rPr lang="en-US" dirty="0"/>
            <a:t>Simulation with Aspen Plus</a:t>
          </a:r>
        </a:p>
      </dgm:t>
    </dgm:pt>
    <dgm:pt modelId="{C9EB615A-F214-45EF-98CB-9B0833600876}" type="parTrans" cxnId="{8C0CF561-0490-4AC8-A25C-C682F5D30AAE}">
      <dgm:prSet/>
      <dgm:spPr/>
      <dgm:t>
        <a:bodyPr/>
        <a:lstStyle/>
        <a:p>
          <a:endParaRPr lang="en-US"/>
        </a:p>
      </dgm:t>
    </dgm:pt>
    <dgm:pt modelId="{346E8825-0E3A-4B41-8163-1CC4BCF87790}" type="sibTrans" cxnId="{8C0CF561-0490-4AC8-A25C-C682F5D30AAE}">
      <dgm:prSet/>
      <dgm:spPr/>
      <dgm:t>
        <a:bodyPr/>
        <a:lstStyle/>
        <a:p>
          <a:endParaRPr lang="en-US"/>
        </a:p>
      </dgm:t>
    </dgm:pt>
    <dgm:pt modelId="{02BF4751-D770-473B-B10F-6DB4E35876D0}">
      <dgm:prSet phldrT="[Text]" phldr="0"/>
      <dgm:spPr/>
      <dgm:t>
        <a:bodyPr/>
        <a:lstStyle/>
        <a:p>
          <a:r>
            <a:rPr lang="en-US" dirty="0"/>
            <a:t>Sensitivity analysis scenarios</a:t>
          </a:r>
        </a:p>
      </dgm:t>
    </dgm:pt>
    <dgm:pt modelId="{A8338BAB-9BFE-4DAA-BE27-BB5CA18FF9BB}" type="parTrans" cxnId="{A11D4931-BC21-4E33-A001-3FFD0D4C46EB}">
      <dgm:prSet/>
      <dgm:spPr/>
      <dgm:t>
        <a:bodyPr/>
        <a:lstStyle/>
        <a:p>
          <a:endParaRPr lang="en-US"/>
        </a:p>
      </dgm:t>
    </dgm:pt>
    <dgm:pt modelId="{B98A6636-85A2-41E3-9A48-D4C2F47F4DD5}" type="sibTrans" cxnId="{A11D4931-BC21-4E33-A001-3FFD0D4C46EB}">
      <dgm:prSet/>
      <dgm:spPr/>
      <dgm:t>
        <a:bodyPr/>
        <a:lstStyle/>
        <a:p>
          <a:endParaRPr lang="en-US"/>
        </a:p>
      </dgm:t>
    </dgm:pt>
    <dgm:pt modelId="{03E2081F-D62F-4AB9-98F8-E3834CA1A2A8}">
      <dgm:prSet phldrT="[Text]" phldr="0"/>
      <dgm:spPr/>
      <dgm:t>
        <a:bodyPr/>
        <a:lstStyle/>
        <a:p>
          <a:r>
            <a:rPr lang="en-US" dirty="0"/>
            <a:t>Energy integration and Pinch technology</a:t>
          </a:r>
        </a:p>
      </dgm:t>
    </dgm:pt>
    <dgm:pt modelId="{29B8DD80-9CFC-4EC1-92A8-48E49BF6CF23}" type="parTrans" cxnId="{FD182C05-27F6-4760-8A60-215299B60419}">
      <dgm:prSet/>
      <dgm:spPr/>
      <dgm:t>
        <a:bodyPr/>
        <a:lstStyle/>
        <a:p>
          <a:endParaRPr lang="en-US"/>
        </a:p>
      </dgm:t>
    </dgm:pt>
    <dgm:pt modelId="{2BC1E3EB-0B58-479A-B1FA-9841E2E707A8}" type="sibTrans" cxnId="{FD182C05-27F6-4760-8A60-215299B60419}">
      <dgm:prSet/>
      <dgm:spPr/>
      <dgm:t>
        <a:bodyPr/>
        <a:lstStyle/>
        <a:p>
          <a:endParaRPr lang="en-US"/>
        </a:p>
      </dgm:t>
    </dgm:pt>
    <dgm:pt modelId="{7FD41123-0796-40D4-A9D1-5298B5B2CB9E}" type="pres">
      <dgm:prSet presAssocID="{A510B324-FB29-4ABC-ACAC-3E148F9C856F}" presName="Name0" presStyleCnt="0">
        <dgm:presLayoutVars>
          <dgm:chMax val="1"/>
          <dgm:chPref val="1"/>
          <dgm:dir/>
          <dgm:animOne val="branch"/>
          <dgm:animLvl val="lvl"/>
        </dgm:presLayoutVars>
      </dgm:prSet>
      <dgm:spPr/>
    </dgm:pt>
    <dgm:pt modelId="{41D055B9-D63B-4EFF-AA82-C51618E6D7D2}" type="pres">
      <dgm:prSet presAssocID="{71ACC676-7173-4787-AD6D-A2F161B6BCAB}" presName="Parent" presStyleLbl="node0" presStyleIdx="0" presStyleCnt="1">
        <dgm:presLayoutVars>
          <dgm:chMax val="6"/>
          <dgm:chPref val="6"/>
        </dgm:presLayoutVars>
      </dgm:prSet>
      <dgm:spPr/>
    </dgm:pt>
    <dgm:pt modelId="{697A6910-DBB3-46DD-898E-05E9CAFFADBA}" type="pres">
      <dgm:prSet presAssocID="{7BC16B95-4E24-4226-AB4B-6501B19ED4E7}" presName="Accent1" presStyleCnt="0"/>
      <dgm:spPr/>
    </dgm:pt>
    <dgm:pt modelId="{50CDD1B1-61B0-4B8D-B7B9-78E26434BC01}" type="pres">
      <dgm:prSet presAssocID="{7BC16B95-4E24-4226-AB4B-6501B19ED4E7}" presName="Accent" presStyleLbl="bgShp" presStyleIdx="0" presStyleCnt="6"/>
      <dgm:spPr/>
    </dgm:pt>
    <dgm:pt modelId="{D68D6981-1E17-46D5-BC0B-E395BA7BFF1C}" type="pres">
      <dgm:prSet presAssocID="{7BC16B95-4E24-4226-AB4B-6501B19ED4E7}" presName="Child1" presStyleLbl="node1" presStyleIdx="0" presStyleCnt="6">
        <dgm:presLayoutVars>
          <dgm:chMax val="0"/>
          <dgm:chPref val="0"/>
          <dgm:bulletEnabled val="1"/>
        </dgm:presLayoutVars>
      </dgm:prSet>
      <dgm:spPr/>
    </dgm:pt>
    <dgm:pt modelId="{2B9F148B-5C03-47B6-926E-070B4BBF1D8C}" type="pres">
      <dgm:prSet presAssocID="{6A4DB950-6678-40E7-99C7-9DE020B14475}" presName="Accent2" presStyleCnt="0"/>
      <dgm:spPr/>
    </dgm:pt>
    <dgm:pt modelId="{64127BE0-DA2C-460C-8015-DCCDF001EBA8}" type="pres">
      <dgm:prSet presAssocID="{6A4DB950-6678-40E7-99C7-9DE020B14475}" presName="Accent" presStyleLbl="bgShp" presStyleIdx="1" presStyleCnt="6"/>
      <dgm:spPr/>
    </dgm:pt>
    <dgm:pt modelId="{6B8F79A6-FB54-4B5C-B0D8-1DD312501865}" type="pres">
      <dgm:prSet presAssocID="{6A4DB950-6678-40E7-99C7-9DE020B14475}" presName="Child2" presStyleLbl="node1" presStyleIdx="1" presStyleCnt="6">
        <dgm:presLayoutVars>
          <dgm:chMax val="0"/>
          <dgm:chPref val="0"/>
          <dgm:bulletEnabled val="1"/>
        </dgm:presLayoutVars>
      </dgm:prSet>
      <dgm:spPr/>
    </dgm:pt>
    <dgm:pt modelId="{9DEDCEDC-F645-4A19-A0F2-DD54BF773232}" type="pres">
      <dgm:prSet presAssocID="{984FE573-458D-4C11-BA50-2161AA4CF194}" presName="Accent3" presStyleCnt="0"/>
      <dgm:spPr/>
    </dgm:pt>
    <dgm:pt modelId="{61BA5C12-670F-479F-B347-28D095F74EBD}" type="pres">
      <dgm:prSet presAssocID="{984FE573-458D-4C11-BA50-2161AA4CF194}" presName="Accent" presStyleLbl="bgShp" presStyleIdx="2" presStyleCnt="6"/>
      <dgm:spPr/>
    </dgm:pt>
    <dgm:pt modelId="{6FBE7158-EBED-4A80-8138-D3885FCE8B8D}" type="pres">
      <dgm:prSet presAssocID="{984FE573-458D-4C11-BA50-2161AA4CF194}" presName="Child3" presStyleLbl="node1" presStyleIdx="2" presStyleCnt="6">
        <dgm:presLayoutVars>
          <dgm:chMax val="0"/>
          <dgm:chPref val="0"/>
          <dgm:bulletEnabled val="1"/>
        </dgm:presLayoutVars>
      </dgm:prSet>
      <dgm:spPr/>
    </dgm:pt>
    <dgm:pt modelId="{8262A2CE-B18E-4CC2-8AFA-91F8D55AF3F3}" type="pres">
      <dgm:prSet presAssocID="{B905CA5E-5757-444C-A5D1-6DC508C4F7AA}" presName="Accent4" presStyleCnt="0"/>
      <dgm:spPr/>
    </dgm:pt>
    <dgm:pt modelId="{A67D72C5-0FDF-46C4-9318-61B96511C360}" type="pres">
      <dgm:prSet presAssocID="{B905CA5E-5757-444C-A5D1-6DC508C4F7AA}" presName="Accent" presStyleLbl="bgShp" presStyleIdx="3" presStyleCnt="6"/>
      <dgm:spPr/>
    </dgm:pt>
    <dgm:pt modelId="{C4D206A7-D541-4004-92B9-D9ED7261F00B}" type="pres">
      <dgm:prSet presAssocID="{B905CA5E-5757-444C-A5D1-6DC508C4F7AA}" presName="Child4" presStyleLbl="node1" presStyleIdx="3" presStyleCnt="6">
        <dgm:presLayoutVars>
          <dgm:chMax val="0"/>
          <dgm:chPref val="0"/>
          <dgm:bulletEnabled val="1"/>
        </dgm:presLayoutVars>
      </dgm:prSet>
      <dgm:spPr/>
    </dgm:pt>
    <dgm:pt modelId="{892F2D09-2BAE-4060-9E74-4B30EC5D23B2}" type="pres">
      <dgm:prSet presAssocID="{02BF4751-D770-473B-B10F-6DB4E35876D0}" presName="Accent5" presStyleCnt="0"/>
      <dgm:spPr/>
    </dgm:pt>
    <dgm:pt modelId="{391816D6-95F4-4522-B6D5-EC6E7C49D5A3}" type="pres">
      <dgm:prSet presAssocID="{02BF4751-D770-473B-B10F-6DB4E35876D0}" presName="Accent" presStyleLbl="bgShp" presStyleIdx="4" presStyleCnt="6"/>
      <dgm:spPr/>
    </dgm:pt>
    <dgm:pt modelId="{90A7C7DE-5712-4754-B186-273A41CE6714}" type="pres">
      <dgm:prSet presAssocID="{02BF4751-D770-473B-B10F-6DB4E35876D0}" presName="Child5" presStyleLbl="node1" presStyleIdx="4" presStyleCnt="6">
        <dgm:presLayoutVars>
          <dgm:chMax val="0"/>
          <dgm:chPref val="0"/>
          <dgm:bulletEnabled val="1"/>
        </dgm:presLayoutVars>
      </dgm:prSet>
      <dgm:spPr/>
    </dgm:pt>
    <dgm:pt modelId="{A1037646-B5A0-44A7-8515-5FE1598090BF}" type="pres">
      <dgm:prSet presAssocID="{03E2081F-D62F-4AB9-98F8-E3834CA1A2A8}" presName="Accent6" presStyleCnt="0"/>
      <dgm:spPr/>
    </dgm:pt>
    <dgm:pt modelId="{945F837D-7518-4219-A52C-57A9C6FC94EE}" type="pres">
      <dgm:prSet presAssocID="{03E2081F-D62F-4AB9-98F8-E3834CA1A2A8}" presName="Accent" presStyleLbl="bgShp" presStyleIdx="5" presStyleCnt="6"/>
      <dgm:spPr/>
    </dgm:pt>
    <dgm:pt modelId="{01B5C734-AE8A-469A-B423-345D6224AD79}" type="pres">
      <dgm:prSet presAssocID="{03E2081F-D62F-4AB9-98F8-E3834CA1A2A8}" presName="Child6" presStyleLbl="node1" presStyleIdx="5" presStyleCnt="6">
        <dgm:presLayoutVars>
          <dgm:chMax val="0"/>
          <dgm:chPref val="0"/>
          <dgm:bulletEnabled val="1"/>
        </dgm:presLayoutVars>
      </dgm:prSet>
      <dgm:spPr/>
    </dgm:pt>
  </dgm:ptLst>
  <dgm:cxnLst>
    <dgm:cxn modelId="{FD182C05-27F6-4760-8A60-215299B60419}" srcId="{71ACC676-7173-4787-AD6D-A2F161B6BCAB}" destId="{03E2081F-D62F-4AB9-98F8-E3834CA1A2A8}" srcOrd="5" destOrd="0" parTransId="{29B8DD80-9CFC-4EC1-92A8-48E49BF6CF23}" sibTransId="{2BC1E3EB-0B58-479A-B1FA-9841E2E707A8}"/>
    <dgm:cxn modelId="{C34D7611-161E-4A36-87F4-5691B1DE66B8}" type="presOf" srcId="{71ACC676-7173-4787-AD6D-A2F161B6BCAB}" destId="{41D055B9-D63B-4EFF-AA82-C51618E6D7D2}" srcOrd="0" destOrd="0" presId="urn:microsoft.com/office/officeart/2011/layout/HexagonRadial"/>
    <dgm:cxn modelId="{5C7ED211-A17F-464F-9CF5-FAF530220C88}" srcId="{A510B324-FB29-4ABC-ACAC-3E148F9C856F}" destId="{71ACC676-7173-4787-AD6D-A2F161B6BCAB}" srcOrd="0" destOrd="0" parTransId="{F5C1ADCA-9886-46EF-9B4A-A9EEC0716EA7}" sibTransId="{BFD25EFE-010A-4D75-94BB-7DB23A9B1DC8}"/>
    <dgm:cxn modelId="{24710F19-A228-4288-9353-554A59F2E07E}" type="presOf" srcId="{03E2081F-D62F-4AB9-98F8-E3834CA1A2A8}" destId="{01B5C734-AE8A-469A-B423-345D6224AD79}" srcOrd="0" destOrd="0" presId="urn:microsoft.com/office/officeart/2011/layout/HexagonRadial"/>
    <dgm:cxn modelId="{A11D4931-BC21-4E33-A001-3FFD0D4C46EB}" srcId="{71ACC676-7173-4787-AD6D-A2F161B6BCAB}" destId="{02BF4751-D770-473B-B10F-6DB4E35876D0}" srcOrd="4" destOrd="0" parTransId="{A8338BAB-9BFE-4DAA-BE27-BB5CA18FF9BB}" sibTransId="{B98A6636-85A2-41E3-9A48-D4C2F47F4DD5}"/>
    <dgm:cxn modelId="{601D3134-8568-4709-91E0-24915CA54BB3}" type="presOf" srcId="{984FE573-458D-4C11-BA50-2161AA4CF194}" destId="{6FBE7158-EBED-4A80-8138-D3885FCE8B8D}" srcOrd="0" destOrd="0" presId="urn:microsoft.com/office/officeart/2011/layout/HexagonRadial"/>
    <dgm:cxn modelId="{8C0CF561-0490-4AC8-A25C-C682F5D30AAE}" srcId="{71ACC676-7173-4787-AD6D-A2F161B6BCAB}" destId="{B905CA5E-5757-444C-A5D1-6DC508C4F7AA}" srcOrd="3" destOrd="0" parTransId="{C9EB615A-F214-45EF-98CB-9B0833600876}" sibTransId="{346E8825-0E3A-4B41-8163-1CC4BCF87790}"/>
    <dgm:cxn modelId="{DE17CA71-0571-4596-99C1-CD4D627803AC}" type="presOf" srcId="{A510B324-FB29-4ABC-ACAC-3E148F9C856F}" destId="{7FD41123-0796-40D4-A9D1-5298B5B2CB9E}" srcOrd="0" destOrd="0" presId="urn:microsoft.com/office/officeart/2011/layout/HexagonRadial"/>
    <dgm:cxn modelId="{04E99457-7406-4890-9046-C1EF0016555E}" srcId="{71ACC676-7173-4787-AD6D-A2F161B6BCAB}" destId="{7BC16B95-4E24-4226-AB4B-6501B19ED4E7}" srcOrd="0" destOrd="0" parTransId="{E9E5ECDC-4F5C-4697-913D-6A6E7BC9F1E1}" sibTransId="{348216B9-78C8-48D8-B87D-67F715751871}"/>
    <dgm:cxn modelId="{706D848B-364B-4882-921A-27B74AF1C26C}" type="presOf" srcId="{B905CA5E-5757-444C-A5D1-6DC508C4F7AA}" destId="{C4D206A7-D541-4004-92B9-D9ED7261F00B}" srcOrd="0" destOrd="0" presId="urn:microsoft.com/office/officeart/2011/layout/HexagonRadial"/>
    <dgm:cxn modelId="{1315398C-3FAC-4926-93AE-F0875295FB33}" srcId="{71ACC676-7173-4787-AD6D-A2F161B6BCAB}" destId="{984FE573-458D-4C11-BA50-2161AA4CF194}" srcOrd="2" destOrd="0" parTransId="{38A45632-26D7-405B-BD45-75185599BB2E}" sibTransId="{F161CFD4-3F22-4A45-AD9D-906153C92248}"/>
    <dgm:cxn modelId="{73B664AA-D845-4CEE-A63B-A748FC513EB0}" type="presOf" srcId="{02BF4751-D770-473B-B10F-6DB4E35876D0}" destId="{90A7C7DE-5712-4754-B186-273A41CE6714}" srcOrd="0" destOrd="0" presId="urn:microsoft.com/office/officeart/2011/layout/HexagonRadial"/>
    <dgm:cxn modelId="{9958CBC9-4361-4762-8E0A-F5BBC6C4AAA7}" type="presOf" srcId="{6A4DB950-6678-40E7-99C7-9DE020B14475}" destId="{6B8F79A6-FB54-4B5C-B0D8-1DD312501865}" srcOrd="0" destOrd="0" presId="urn:microsoft.com/office/officeart/2011/layout/HexagonRadial"/>
    <dgm:cxn modelId="{806108D7-998C-4C0C-B1C0-69F4F096CDAA}" srcId="{71ACC676-7173-4787-AD6D-A2F161B6BCAB}" destId="{6A4DB950-6678-40E7-99C7-9DE020B14475}" srcOrd="1" destOrd="0" parTransId="{FD2AB3A8-9F60-4052-AF81-64283CC2E982}" sibTransId="{F8CA1C1B-F7F7-4A7E-9C9C-01F4B77A7195}"/>
    <dgm:cxn modelId="{8F8272F8-7264-4F43-AD19-96BD9EA42E18}" type="presOf" srcId="{7BC16B95-4E24-4226-AB4B-6501B19ED4E7}" destId="{D68D6981-1E17-46D5-BC0B-E395BA7BFF1C}" srcOrd="0" destOrd="0" presId="urn:microsoft.com/office/officeart/2011/layout/HexagonRadial"/>
    <dgm:cxn modelId="{2FA31871-D1D2-4626-B89F-781E2882ADEB}" type="presParOf" srcId="{7FD41123-0796-40D4-A9D1-5298B5B2CB9E}" destId="{41D055B9-D63B-4EFF-AA82-C51618E6D7D2}" srcOrd="0" destOrd="0" presId="urn:microsoft.com/office/officeart/2011/layout/HexagonRadial"/>
    <dgm:cxn modelId="{BA5F4BE4-6F79-414D-84B6-755D3A57B411}" type="presParOf" srcId="{7FD41123-0796-40D4-A9D1-5298B5B2CB9E}" destId="{697A6910-DBB3-46DD-898E-05E9CAFFADBA}" srcOrd="1" destOrd="0" presId="urn:microsoft.com/office/officeart/2011/layout/HexagonRadial"/>
    <dgm:cxn modelId="{1B84981D-D31D-4FD3-ADBD-12AB84AD6A8B}" type="presParOf" srcId="{697A6910-DBB3-46DD-898E-05E9CAFFADBA}" destId="{50CDD1B1-61B0-4B8D-B7B9-78E26434BC01}" srcOrd="0" destOrd="0" presId="urn:microsoft.com/office/officeart/2011/layout/HexagonRadial"/>
    <dgm:cxn modelId="{4CEE11DF-4518-40F2-8DC6-50DD1BB74FC9}" type="presParOf" srcId="{7FD41123-0796-40D4-A9D1-5298B5B2CB9E}" destId="{D68D6981-1E17-46D5-BC0B-E395BA7BFF1C}" srcOrd="2" destOrd="0" presId="urn:microsoft.com/office/officeart/2011/layout/HexagonRadial"/>
    <dgm:cxn modelId="{D41EEF74-9591-45B1-BF7B-EAC25164A67E}" type="presParOf" srcId="{7FD41123-0796-40D4-A9D1-5298B5B2CB9E}" destId="{2B9F148B-5C03-47B6-926E-070B4BBF1D8C}" srcOrd="3" destOrd="0" presId="urn:microsoft.com/office/officeart/2011/layout/HexagonRadial"/>
    <dgm:cxn modelId="{62A2D3B9-7997-4F13-A4DF-609BC41CD7EC}" type="presParOf" srcId="{2B9F148B-5C03-47B6-926E-070B4BBF1D8C}" destId="{64127BE0-DA2C-460C-8015-DCCDF001EBA8}" srcOrd="0" destOrd="0" presId="urn:microsoft.com/office/officeart/2011/layout/HexagonRadial"/>
    <dgm:cxn modelId="{E351FAA1-853D-4BC6-9AEA-EF5EB8449C65}" type="presParOf" srcId="{7FD41123-0796-40D4-A9D1-5298B5B2CB9E}" destId="{6B8F79A6-FB54-4B5C-B0D8-1DD312501865}" srcOrd="4" destOrd="0" presId="urn:microsoft.com/office/officeart/2011/layout/HexagonRadial"/>
    <dgm:cxn modelId="{71D98815-9DA9-4DBF-ADE5-25C5A095476C}" type="presParOf" srcId="{7FD41123-0796-40D4-A9D1-5298B5B2CB9E}" destId="{9DEDCEDC-F645-4A19-A0F2-DD54BF773232}" srcOrd="5" destOrd="0" presId="urn:microsoft.com/office/officeart/2011/layout/HexagonRadial"/>
    <dgm:cxn modelId="{E70B83A7-4763-4D94-B2A0-B83B6BABDF59}" type="presParOf" srcId="{9DEDCEDC-F645-4A19-A0F2-DD54BF773232}" destId="{61BA5C12-670F-479F-B347-28D095F74EBD}" srcOrd="0" destOrd="0" presId="urn:microsoft.com/office/officeart/2011/layout/HexagonRadial"/>
    <dgm:cxn modelId="{D3AC6A66-307A-4F77-80CE-D406C78C8159}" type="presParOf" srcId="{7FD41123-0796-40D4-A9D1-5298B5B2CB9E}" destId="{6FBE7158-EBED-4A80-8138-D3885FCE8B8D}" srcOrd="6" destOrd="0" presId="urn:microsoft.com/office/officeart/2011/layout/HexagonRadial"/>
    <dgm:cxn modelId="{B4F1C97C-D31E-49AA-B66E-0AC9E93E617E}" type="presParOf" srcId="{7FD41123-0796-40D4-A9D1-5298B5B2CB9E}" destId="{8262A2CE-B18E-4CC2-8AFA-91F8D55AF3F3}" srcOrd="7" destOrd="0" presId="urn:microsoft.com/office/officeart/2011/layout/HexagonRadial"/>
    <dgm:cxn modelId="{B012E7AF-3657-44AF-B8BF-3F9959ECACDB}" type="presParOf" srcId="{8262A2CE-B18E-4CC2-8AFA-91F8D55AF3F3}" destId="{A67D72C5-0FDF-46C4-9318-61B96511C360}" srcOrd="0" destOrd="0" presId="urn:microsoft.com/office/officeart/2011/layout/HexagonRadial"/>
    <dgm:cxn modelId="{4D7BBEA0-4319-41FF-8C0C-7D27E268DD04}" type="presParOf" srcId="{7FD41123-0796-40D4-A9D1-5298B5B2CB9E}" destId="{C4D206A7-D541-4004-92B9-D9ED7261F00B}" srcOrd="8" destOrd="0" presId="urn:microsoft.com/office/officeart/2011/layout/HexagonRadial"/>
    <dgm:cxn modelId="{128C65C9-0959-4CE5-8184-73E1532F1E6F}" type="presParOf" srcId="{7FD41123-0796-40D4-A9D1-5298B5B2CB9E}" destId="{892F2D09-2BAE-4060-9E74-4B30EC5D23B2}" srcOrd="9" destOrd="0" presId="urn:microsoft.com/office/officeart/2011/layout/HexagonRadial"/>
    <dgm:cxn modelId="{83CD2E27-4C3D-4EAB-A0E4-DB4425D6FDE6}" type="presParOf" srcId="{892F2D09-2BAE-4060-9E74-4B30EC5D23B2}" destId="{391816D6-95F4-4522-B6D5-EC6E7C49D5A3}" srcOrd="0" destOrd="0" presId="urn:microsoft.com/office/officeart/2011/layout/HexagonRadial"/>
    <dgm:cxn modelId="{35F67E8A-BC48-4D36-8554-14BBCA01FA4D}" type="presParOf" srcId="{7FD41123-0796-40D4-A9D1-5298B5B2CB9E}" destId="{90A7C7DE-5712-4754-B186-273A41CE6714}" srcOrd="10" destOrd="0" presId="urn:microsoft.com/office/officeart/2011/layout/HexagonRadial"/>
    <dgm:cxn modelId="{9F487E73-7F0E-4955-96B0-FB05F5D6904A}" type="presParOf" srcId="{7FD41123-0796-40D4-A9D1-5298B5B2CB9E}" destId="{A1037646-B5A0-44A7-8515-5FE1598090BF}" srcOrd="11" destOrd="0" presId="urn:microsoft.com/office/officeart/2011/layout/HexagonRadial"/>
    <dgm:cxn modelId="{C6898E1B-81EC-4095-99BC-7764D662DB8C}" type="presParOf" srcId="{A1037646-B5A0-44A7-8515-5FE1598090BF}" destId="{945F837D-7518-4219-A52C-57A9C6FC94EE}" srcOrd="0" destOrd="0" presId="urn:microsoft.com/office/officeart/2011/layout/HexagonRadial"/>
    <dgm:cxn modelId="{DE75584B-4571-4794-9867-D6472DA48FBA}" type="presParOf" srcId="{7FD41123-0796-40D4-A9D1-5298B5B2CB9E}" destId="{01B5C734-AE8A-469A-B423-345D6224AD79}"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D055B9-D63B-4EFF-AA82-C51618E6D7D2}">
      <dsp:nvSpPr>
        <dsp:cNvPr id="0" name=""/>
        <dsp:cNvSpPr/>
      </dsp:nvSpPr>
      <dsp:spPr>
        <a:xfrm>
          <a:off x="4824285" y="1707571"/>
          <a:ext cx="2170397" cy="1877482"/>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Sulfur dioxide plant design and Heat recovery scenarios</a:t>
          </a:r>
        </a:p>
      </dsp:txBody>
      <dsp:txXfrm>
        <a:off x="5183950" y="2018696"/>
        <a:ext cx="1451067" cy="1255232"/>
      </dsp:txXfrm>
    </dsp:sp>
    <dsp:sp modelId="{64127BE0-DA2C-460C-8015-DCCDF001EBA8}">
      <dsp:nvSpPr>
        <dsp:cNvPr id="0" name=""/>
        <dsp:cNvSpPr/>
      </dsp:nvSpPr>
      <dsp:spPr>
        <a:xfrm>
          <a:off x="6183371" y="809323"/>
          <a:ext cx="818884" cy="70557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8D6981-1E17-46D5-BC0B-E395BA7BFF1C}">
      <dsp:nvSpPr>
        <dsp:cNvPr id="0" name=""/>
        <dsp:cNvSpPr/>
      </dsp:nvSpPr>
      <dsp:spPr>
        <a:xfrm>
          <a:off x="5024210" y="0"/>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Background research and studies</a:t>
          </a:r>
        </a:p>
      </dsp:txBody>
      <dsp:txXfrm>
        <a:off x="5318966" y="254999"/>
        <a:ext cx="1189113" cy="1028722"/>
      </dsp:txXfrm>
    </dsp:sp>
    <dsp:sp modelId="{61BA5C12-670F-479F-B347-28D095F74EBD}">
      <dsp:nvSpPr>
        <dsp:cNvPr id="0" name=""/>
        <dsp:cNvSpPr/>
      </dsp:nvSpPr>
      <dsp:spPr>
        <a:xfrm>
          <a:off x="7139073" y="2128377"/>
          <a:ext cx="818884" cy="70557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8F79A6-FB54-4B5C-B0D8-1DD312501865}">
      <dsp:nvSpPr>
        <dsp:cNvPr id="0" name=""/>
        <dsp:cNvSpPr/>
      </dsp:nvSpPr>
      <dsp:spPr>
        <a:xfrm>
          <a:off x="6655416" y="946416"/>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Heat and material balance</a:t>
          </a:r>
        </a:p>
      </dsp:txBody>
      <dsp:txXfrm>
        <a:off x="6950172" y="1201415"/>
        <a:ext cx="1189113" cy="1028722"/>
      </dsp:txXfrm>
    </dsp:sp>
    <dsp:sp modelId="{A67D72C5-0FDF-46C4-9318-61B96511C360}">
      <dsp:nvSpPr>
        <dsp:cNvPr id="0" name=""/>
        <dsp:cNvSpPr/>
      </dsp:nvSpPr>
      <dsp:spPr>
        <a:xfrm>
          <a:off x="6475181" y="3617342"/>
          <a:ext cx="818884" cy="70557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BE7158-EBED-4A80-8138-D3885FCE8B8D}">
      <dsp:nvSpPr>
        <dsp:cNvPr id="0" name=""/>
        <dsp:cNvSpPr/>
      </dsp:nvSpPr>
      <dsp:spPr>
        <a:xfrm>
          <a:off x="6655416" y="2806960"/>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Heat transfer coefficient and area   calculation</a:t>
          </a:r>
        </a:p>
      </dsp:txBody>
      <dsp:txXfrm>
        <a:off x="6950172" y="3061959"/>
        <a:ext cx="1189113" cy="1028722"/>
      </dsp:txXfrm>
    </dsp:sp>
    <dsp:sp modelId="{391816D6-95F4-4522-B6D5-EC6E7C49D5A3}">
      <dsp:nvSpPr>
        <dsp:cNvPr id="0" name=""/>
        <dsp:cNvSpPr/>
      </dsp:nvSpPr>
      <dsp:spPr>
        <a:xfrm>
          <a:off x="4828324" y="3771902"/>
          <a:ext cx="818884" cy="70557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D206A7-D541-4004-92B9-D9ED7261F00B}">
      <dsp:nvSpPr>
        <dsp:cNvPr id="0" name=""/>
        <dsp:cNvSpPr/>
      </dsp:nvSpPr>
      <dsp:spPr>
        <a:xfrm>
          <a:off x="5024210" y="3754434"/>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Simulation with Aspen Plus</a:t>
          </a:r>
        </a:p>
      </dsp:txBody>
      <dsp:txXfrm>
        <a:off x="5318966" y="4009433"/>
        <a:ext cx="1189113" cy="1028722"/>
      </dsp:txXfrm>
    </dsp:sp>
    <dsp:sp modelId="{945F837D-7518-4219-A52C-57A9C6FC94EE}">
      <dsp:nvSpPr>
        <dsp:cNvPr id="0" name=""/>
        <dsp:cNvSpPr/>
      </dsp:nvSpPr>
      <dsp:spPr>
        <a:xfrm>
          <a:off x="3856971" y="2453377"/>
          <a:ext cx="818884" cy="70557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A7C7DE-5712-4754-B186-273A41CE6714}">
      <dsp:nvSpPr>
        <dsp:cNvPr id="0" name=""/>
        <dsp:cNvSpPr/>
      </dsp:nvSpPr>
      <dsp:spPr>
        <a:xfrm>
          <a:off x="3385431" y="2808018"/>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Sensitivity analysis scenarios</a:t>
          </a:r>
        </a:p>
      </dsp:txBody>
      <dsp:txXfrm>
        <a:off x="3680187" y="3063017"/>
        <a:ext cx="1189113" cy="1028722"/>
      </dsp:txXfrm>
    </dsp:sp>
    <dsp:sp modelId="{01B5C734-AE8A-469A-B423-345D6224AD79}">
      <dsp:nvSpPr>
        <dsp:cNvPr id="0" name=""/>
        <dsp:cNvSpPr/>
      </dsp:nvSpPr>
      <dsp:spPr>
        <a:xfrm>
          <a:off x="3385431" y="944298"/>
          <a:ext cx="1778625" cy="1538720"/>
        </a:xfrm>
        <a:prstGeom prst="hexagon">
          <a:avLst>
            <a:gd name="adj" fmla="val 2857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Energy integration and Pinch technology</a:t>
          </a:r>
        </a:p>
      </dsp:txBody>
      <dsp:txXfrm>
        <a:off x="3680187" y="1199297"/>
        <a:ext cx="1189113" cy="1028722"/>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D7D8A3-F258-4A36-8BAD-829C4D728326}" type="datetimeFigureOut">
              <a:rPr lang="en-US" smtClean="0"/>
              <a:t>7/7/2026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85F69C-B1A9-4A5A-ABB4-11E8FFD1A852}" type="slidenum">
              <a:rPr lang="en-US" smtClean="0"/>
              <a:t>‹#›</a:t>
            </a:fld>
            <a:endParaRPr lang="en-US"/>
          </a:p>
        </p:txBody>
      </p:sp>
    </p:spTree>
    <p:extLst>
      <p:ext uri="{BB962C8B-B14F-4D97-AF65-F5344CB8AC3E}">
        <p14:creationId xmlns:p14="http://schemas.microsoft.com/office/powerpoint/2010/main" val="1259651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Good morning/afternoon everyone.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My name is Mehran </a:t>
            </a:r>
            <a:r>
              <a:rPr lang="en-US" sz="1200" kern="1200" dirty="0" err="1">
                <a:solidFill>
                  <a:schemeClr val="tx1"/>
                </a:solidFill>
                <a:effectLst/>
                <a:latin typeface="+mn-lt"/>
                <a:ea typeface="+mn-ea"/>
                <a:cs typeface="+mn-cs"/>
              </a:rPr>
              <a:t>Moazeni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Targhi</a:t>
            </a:r>
            <a:r>
              <a:rPr lang="en-US" sz="1200" kern="1200" dirty="0">
                <a:solidFill>
                  <a:schemeClr val="tx1"/>
                </a:solidFill>
                <a:effectLst/>
                <a:latin typeface="+mn-lt"/>
                <a:ea typeface="+mn-ea"/>
                <a:cs typeface="+mn-cs"/>
              </a:rPr>
              <a:t>, and today I will present my Master's thesis entitled "Design of a Plant for Sulfur oxides Production and recovery"</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work was carried out under the supervision of Professor </a:t>
            </a:r>
            <a:r>
              <a:rPr lang="en-US" sz="1200" kern="1200" dirty="0" err="1">
                <a:solidFill>
                  <a:schemeClr val="tx1"/>
                </a:solidFill>
                <a:effectLst/>
                <a:latin typeface="+mn-lt"/>
                <a:ea typeface="+mn-ea"/>
                <a:cs typeface="+mn-cs"/>
              </a:rPr>
              <a:t>Deorsola</a:t>
            </a:r>
            <a:r>
              <a:rPr lang="en-US" sz="1200" kern="1200" dirty="0">
                <a:solidFill>
                  <a:schemeClr val="tx1"/>
                </a:solidFill>
                <a:effectLst/>
                <a:latin typeface="+mn-lt"/>
                <a:ea typeface="+mn-ea"/>
                <a:cs typeface="+mn-cs"/>
              </a:rPr>
              <a:t> and Professor Bensaid at </a:t>
            </a:r>
            <a:r>
              <a:rPr lang="en-US" sz="1200" kern="1200" dirty="0" err="1">
                <a:solidFill>
                  <a:schemeClr val="tx1"/>
                </a:solidFill>
                <a:effectLst/>
                <a:latin typeface="+mn-lt"/>
                <a:ea typeface="+mn-ea"/>
                <a:cs typeface="+mn-cs"/>
              </a:rPr>
              <a:t>Politecnico</a:t>
            </a:r>
            <a:r>
              <a:rPr lang="en-US" sz="1200" kern="1200" dirty="0">
                <a:solidFill>
                  <a:schemeClr val="tx1"/>
                </a:solidFill>
                <a:effectLst/>
                <a:latin typeface="+mn-lt"/>
                <a:ea typeface="+mn-ea"/>
                <a:cs typeface="+mn-cs"/>
              </a:rPr>
              <a:t> di Torino.</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project focuses on developing a rigorous process simulation of an industrial sulfur dioxide production plant, validating the model against industrial operating data, and investigating opportunities for improving energy recovery using process integration techniques.</a:t>
            </a: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a:t>
            </a:fld>
            <a:endParaRPr lang="en-US"/>
          </a:p>
        </p:txBody>
      </p:sp>
    </p:spTree>
    <p:extLst>
      <p:ext uri="{BB962C8B-B14F-4D97-AF65-F5344CB8AC3E}">
        <p14:creationId xmlns:p14="http://schemas.microsoft.com/office/powerpoint/2010/main" val="809532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Case 1 evaluates inlet air humidity from 0 to 336.3 kg/h H₂O. Increasing humidity reduces </a:t>
            </a:r>
            <a:r>
              <a:rPr lang="en-US" sz="1200" kern="1200" dirty="0" err="1">
                <a:solidFill>
                  <a:schemeClr val="tx1"/>
                </a:solidFill>
                <a:effectLst/>
                <a:latin typeface="+mn-lt"/>
                <a:ea typeface="+mn-ea"/>
                <a:cs typeface="+mn-cs"/>
              </a:rPr>
              <a:t>T_furnace</a:t>
            </a:r>
            <a:r>
              <a:rPr lang="en-US" sz="1200" kern="1200" dirty="0">
                <a:solidFill>
                  <a:schemeClr val="tx1"/>
                </a:solidFill>
                <a:effectLst/>
                <a:latin typeface="+mn-lt"/>
                <a:ea typeface="+mn-ea"/>
                <a:cs typeface="+mn-cs"/>
              </a:rPr>
              <a:t> because water vapor absorbs part of the combustion heat. At the same time, H₂SO₄ formation, acid dew point, and corrosion risk increase because more water is available to form sulfuric acid in the downstream cooling section. SO₂ outlet purity slightly decreases due to dilution.</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Case 2 evaluates inlet air temperature from 100 to 200°C. Higher inlet air temperature increases </a:t>
            </a:r>
            <a:r>
              <a:rPr lang="en-US" sz="1200" kern="1200" dirty="0" err="1">
                <a:solidFill>
                  <a:schemeClr val="tx1"/>
                </a:solidFill>
                <a:effectLst/>
                <a:latin typeface="+mn-lt"/>
                <a:ea typeface="+mn-ea"/>
                <a:cs typeface="+mn-cs"/>
              </a:rPr>
              <a:t>T_furnace</a:t>
            </a:r>
            <a:r>
              <a:rPr lang="en-US" sz="1200" kern="1200" dirty="0">
                <a:solidFill>
                  <a:schemeClr val="tx1"/>
                </a:solidFill>
                <a:effectLst/>
                <a:latin typeface="+mn-lt"/>
                <a:ea typeface="+mn-ea"/>
                <a:cs typeface="+mn-cs"/>
              </a:rPr>
              <a:t> because the air is already preheated, so less heat is consumed to warm the reactants. SO₂ outlet purity slightly increases, while H₂SO₄ formation, acid dew point, and corrosion risk decrease because higher temperature favors SO₂ over SO₃ formation, reducing sulfuric acid generation.</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Case 3 evaluates oxygen mass flow rate from 4389 to 6389 kg/h. Increasing oxygen reduces </a:t>
            </a:r>
            <a:r>
              <a:rPr lang="en-US" sz="1200" kern="1200" dirty="0" err="1">
                <a:solidFill>
                  <a:schemeClr val="tx1"/>
                </a:solidFill>
                <a:effectLst/>
                <a:latin typeface="+mn-lt"/>
                <a:ea typeface="+mn-ea"/>
                <a:cs typeface="+mn-cs"/>
              </a:rPr>
              <a:t>T_furnace</a:t>
            </a:r>
            <a:r>
              <a:rPr lang="en-US" sz="1200" kern="1200" dirty="0">
                <a:solidFill>
                  <a:schemeClr val="tx1"/>
                </a:solidFill>
                <a:effectLst/>
                <a:latin typeface="+mn-lt"/>
                <a:ea typeface="+mn-ea"/>
                <a:cs typeface="+mn-cs"/>
              </a:rPr>
              <a:t> because more gas flow must be heated, and SO₂ purity decreases mainly due to dilution. However, higher oxygen availability promotes further oxidation of SO₂ to SO₃, so H₂SO₄ formation, acid dew point, and corrosion risk increase.</a:t>
            </a: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10</a:t>
            </a:fld>
            <a:endParaRPr lang="en-US"/>
          </a:p>
        </p:txBody>
      </p:sp>
    </p:spTree>
    <p:extLst>
      <p:ext uri="{BB962C8B-B14F-4D97-AF65-F5344CB8AC3E}">
        <p14:creationId xmlns:p14="http://schemas.microsoft.com/office/powerpoint/2010/main" val="4289187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Case 4 – Inlet Air Flow Rate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Case 4 investigates the effect of increasing the inlet air flow rate from 18,000 to 23,000 kg/h. A higher air flow increases oxygen availability, enhancing SO₂ oxidation to SO₃ and consequently increasing H₂SO₄ formation, acid dew point, and corrosion risk. At the same time, the larger gas flow reduces the furnace outlet temperature due to dilution, highlighting the need to carefully balance excess air to achieve efficient sulfur conversion while minimizing corrosion.</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Case 5 – Sulfur Feed Flow Rate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Case 5 evaluates the effect of increasing the sulfur feed rate from 3,500 to 6,000 kg/h. Increasing sulfur feed raises the furnace heat release, steam production, heat recovery, separator pressure, and circulation flow, improving energy recovery. However, the higher operating temperature decreases SO₃ formation, H₂SO₄ concentration, acid dew point, and corrosion risk, while maintaining product quality. These results demonstrate that sulfur feed rate strongly influences both process performance and heat recovery and should be optimized for efficient plant operation.</a:t>
            </a: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11</a:t>
            </a:fld>
            <a:endParaRPr lang="en-US"/>
          </a:p>
        </p:txBody>
      </p:sp>
    </p:spTree>
    <p:extLst>
      <p:ext uri="{BB962C8B-B14F-4D97-AF65-F5344CB8AC3E}">
        <p14:creationId xmlns:p14="http://schemas.microsoft.com/office/powerpoint/2010/main" val="3034968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Composite Curve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composite curve combines all hot and cold process streams to determine the maximum theoretical heat recovery within the process. The large separation between the hot and cold curves at high temperatures indicates a significant amount of recoverable energy from sulfur combustion gases. As the curves approach each other at lower temperatures, the minimum temperature difference defines the pinch constraint, limiting additional internal heat recovery.</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Grand Composite Curve (GCC)</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Grand Composite Curve represents the net heat surplus and deficit throughout the process after heat integration. It identifies the pinch location within the economizer section, indicating where external heating or cooling becomes unavoidable. Above the pinch, excess process heat is available for recovery, while below the pinch the remaining heat recovery is restricted by the minimum temperature approach and the sulfuric acid dew point limitation.</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Temperature vs. Cumulative Heat Load</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Temperature versus Cumulative Heat Load plot represents the actual heat exchanger network rather than the theoretical heat recovery target. It illustrates how the sulfur combustion gases transfer heat sequentially to the process streams. The curve shows that the superheater reaches a pinch condition with essentially no temperature driving force, making it the most thermally constrained exchanger in the network. In contrast, the economizer still retains a finite driving force but its outlet temperature cannot be reduced further because it must remain above the sulfuric acid dew point to prevent sulfuric acid condensation and corrosion.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Pinch Design Rules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No heat transfer across the pinch.</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No external heating below the pinch.</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No external cooling above the pinch.</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Maximize process-to-process heat recovery.</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Maintain the flue gas temperature above the sulfuric acid dew point to prevent corrosion.</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Key Findings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High-temperature sulfur combustion gases provide substantial recoverable energy for steam generation.</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Composite and Grand Composite Curves demonstrate a high potential for internal heat recovery with minimal utility demand.</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Grand Composite Curve identifies the pinch in the economizer region, defining the thermodynamic limit for process integration.</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actual T–Q diagram shows that the superheater operates with nearly zero temperature driving force, making it the practical bottleneck of the heat exchanger network.</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economizer outlet temperature is ultimately constrained by the sulfuric acid dew point, ensuring safe operation while maximizing energy recovery.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interpretation is consistent with the information shown on your slide: the GCC identifies the thermodynamic pinch near the economizer, while the actual T–Q curve shows that the superheater is the exchanger where the temperature driving force is effectively exhausted, making it the practical limiting unit in the implemented heat recovery network.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12</a:t>
            </a:fld>
            <a:endParaRPr lang="en-US"/>
          </a:p>
        </p:txBody>
      </p:sp>
    </p:spTree>
    <p:extLst>
      <p:ext uri="{BB962C8B-B14F-4D97-AF65-F5344CB8AC3E}">
        <p14:creationId xmlns:p14="http://schemas.microsoft.com/office/powerpoint/2010/main" val="2491106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outlet gas leaving the sulfur combustion process has a temperature of approximately 266°C, while the sulfuric acid dew point is approximately 205°C. This temperature difference provides around 370 kW of recoverable thermal energy that can be utilized without cooling the gas below the acid dew point, thereby avoiding sulfuric acid condensation and corrosion.</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proposed heat recovery system considers two practical utilization routes. The first option is to install an air preheater to recover waste heat and increase the combustion air temperature before entering the furnace, thereby improving the overall thermal efficiency and reducing fuel consumption. The second option is to implement a closed thermal oil loop, allowing the recovered heat to be transferred safely to other process streams or external heating applications where direct gas-to-process heat exchange is not feasible.</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thermal oil analysis indicates that </a:t>
            </a:r>
            <a:r>
              <a:rPr lang="en-US" sz="1200" kern="1200" dirty="0" err="1">
                <a:solidFill>
                  <a:schemeClr val="tx1"/>
                </a:solidFill>
                <a:effectLst/>
                <a:latin typeface="+mn-lt"/>
                <a:ea typeface="+mn-ea"/>
                <a:cs typeface="+mn-cs"/>
              </a:rPr>
              <a:t>Therminol</a:t>
            </a:r>
            <a:r>
              <a:rPr lang="en-US" sz="1200" kern="1200" dirty="0">
                <a:solidFill>
                  <a:schemeClr val="tx1"/>
                </a:solidFill>
                <a:effectLst/>
                <a:latin typeface="+mn-lt"/>
                <a:ea typeface="+mn-ea"/>
                <a:cs typeface="+mn-cs"/>
              </a:rPr>
              <a:t> 66 is a suitable working fluid for the base operating condition due to its appropriate operating temperature range and thermal properties. For the base case, a thermal oil flow rate of approximately 3.1 kg/s is sufficient to recover the available heat. The sensitivity analysis further shows that the required oil circulation rate increases almost linearly with sulfur feed rate and recovered thermal duty.</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comparison of commercial thermal oils demonstrates that several fluids are technically applicable; however, </a:t>
            </a:r>
            <a:r>
              <a:rPr lang="en-US" sz="1200" kern="1200" dirty="0" err="1">
                <a:solidFill>
                  <a:schemeClr val="tx1"/>
                </a:solidFill>
                <a:effectLst/>
                <a:latin typeface="+mn-lt"/>
                <a:ea typeface="+mn-ea"/>
                <a:cs typeface="+mn-cs"/>
              </a:rPr>
              <a:t>Therminol</a:t>
            </a:r>
            <a:r>
              <a:rPr lang="en-US" sz="1200" kern="1200" dirty="0">
                <a:solidFill>
                  <a:schemeClr val="tx1"/>
                </a:solidFill>
                <a:effectLst/>
                <a:latin typeface="+mn-lt"/>
                <a:ea typeface="+mn-ea"/>
                <a:cs typeface="+mn-cs"/>
              </a:rPr>
              <a:t> 66 provides the most practical balance between operating temperature capability, heat capacity, and industrial applicability, while Dowtherm A/VP-1 offers additional thermal stability for higher-temperature operating conditions.</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Overall, the proposed heat recovery system demonstrates that low-grade waste heat can be effectively recovered from the outlet stream and reused within the process or exported to other plant units, resulting in improved energy efficiency, lower utility demand, and enhanced overall plant sustainability while maintaining operation above the sulfuric acid dew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13</a:t>
            </a:fld>
            <a:endParaRPr lang="en-US"/>
          </a:p>
        </p:txBody>
      </p:sp>
    </p:spTree>
    <p:extLst>
      <p:ext uri="{BB962C8B-B14F-4D97-AF65-F5344CB8AC3E}">
        <p14:creationId xmlns:p14="http://schemas.microsoft.com/office/powerpoint/2010/main" val="668649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14</a:t>
            </a:fld>
            <a:endParaRPr lang="en-US"/>
          </a:p>
        </p:txBody>
      </p:sp>
    </p:spTree>
    <p:extLst>
      <p:ext uri="{BB962C8B-B14F-4D97-AF65-F5344CB8AC3E}">
        <p14:creationId xmlns:p14="http://schemas.microsoft.com/office/powerpoint/2010/main" val="804657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985F69C-B1A9-4A5A-ABB4-11E8FFD1A852}" type="slidenum">
              <a:rPr lang="en-US" smtClean="0"/>
              <a:t>2</a:t>
            </a:fld>
            <a:endParaRPr lang="en-US"/>
          </a:p>
        </p:txBody>
      </p:sp>
    </p:spTree>
    <p:extLst>
      <p:ext uri="{BB962C8B-B14F-4D97-AF65-F5344CB8AC3E}">
        <p14:creationId xmlns:p14="http://schemas.microsoft.com/office/powerpoint/2010/main" val="3644691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developing the simulation, I conducted a comprehensive literature review covering 33 sulfur dioxide production technologies, 3 gas cleaning technologies, and 10 sulfur dioxide recovery and purification technologies. The production technologies were categorized according to the sulfur feedstock, including gaseous feeds such as hydrogen sulfide and flue gases, liquid feeds such as elemental sulfur and waste sulfuric acid, and solid feeds such as pyrite, copper, zinc, nickel, and lead sulfide ores. Different industrial technologies were reviewed, including sulfur combustion furnaces, fluidized-bed roasters, flash smelting furnaces, cyclone furnaces, rotary kilns, and Claus-based processes.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comparison showed that operating temperatures range from approximately 200°C to 1800°C, depending on the process, while sulfur dioxide concentration varies from 1–2 vol% in conventional metallurgical processes to 80–85 vol% in oxygen-enriched smelting technologies. However, modern sulfur-burning plants typically produce around 18 vol% SO₂, which provides a suitable concentration for efficient heat recovery and sulfuric acid production. The review also showed that modern plants integrate waste heat recovery with gas cleaning and recovery technologies such as partial condensation, water absorption, and physical absorption to improve both energy efficiency and product quality.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3</a:t>
            </a:fld>
            <a:endParaRPr lang="en-US"/>
          </a:p>
        </p:txBody>
      </p:sp>
    </p:spTree>
    <p:extLst>
      <p:ext uri="{BB962C8B-B14F-4D97-AF65-F5344CB8AC3E}">
        <p14:creationId xmlns:p14="http://schemas.microsoft.com/office/powerpoint/2010/main" val="586619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thesis focuses on the liquid sulfur combustion process, which is the most common industrial technology for sulfur dioxide production. Liquid sulfur is fed to the furnace at approximately 135°C and 24.5 bar, while combustion air is preheated to 105°C before entering the furnace. ( later one of the scenarios can be to use the outlet heat for preheating the air)</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Inside the sulfur furnace, the main combustion reaction occurs: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S+O2→SO2</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highly exothermic reaction produces a flame temperature of approximately 1700°C. As the hot gas is cooled through the waste heat recovery system, if there would be enough excess oxygen, a small fraction of sulfur dioxide can be further oxidized to sulfur trioxide, particularly when the gas temperature decreases to around 700–750°C:</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2SO2+O2⇌2SO3</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recovered heat is simultaneously used to produce high-pressure superheated steam at approximately 450°C and 37.46 bar, which can be utilized for electricity generation or other plant utilities.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sulfur trioxide formed can then react with water vapor in the inlet air according to:</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2SO2+O2⇌2SO3</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recovered heat is simultaneously used to produce high-pressure superheated steam at approximately 450°C and 37.46 bar, which can be utilized for electricity generation or other plant utilities.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sulfur trioxide formed can then react with water vapor in the inlet air according to:</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SO3+H2O→H2SO4</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If the gas temperature falls below the sulfuric acid dew point, which is approximately 195°C under the operating conditions of this plant, sulfuric acid condenses on equipment surfaces and causes severe corrosion. Therefore, the outlet SO₂-rich gas is always maintained above the acid dew point before entering the sulfuric acid plant.</a:t>
            </a:r>
          </a:p>
          <a:p>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4</a:t>
            </a:fld>
            <a:endParaRPr lang="en-US"/>
          </a:p>
        </p:txBody>
      </p:sp>
    </p:spTree>
    <p:extLst>
      <p:ext uri="{BB962C8B-B14F-4D97-AF65-F5344CB8AC3E}">
        <p14:creationId xmlns:p14="http://schemas.microsoft.com/office/powerpoint/2010/main" val="3605720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figure shows the detailed configuration of the sulfur furnace and its integrated heat recovery system. The industrial unit consists of two main sections: the sulfur combustion furnace, where sulfur is burned to produce sulfur dioxide, and the waste heat recovery system, which includes six consecutive heat recovery stages.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Because of the large size, complex geometry, and customized industrial design of the furnace, it could not be represented by a single Aspen Plus block. Therefore, to accurately reproduce the temperature profile and the heat recovery, I divided the system into six individual heat exchangers and three reactor blocks.</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first three sections include the furnace (Evaporator 1), Evaporator 2, and Superheater 2. The combustion occurs in Evap1 and secondary oxidation reactions continue while the gas temperature decreases from approximately 1700°C to 790°C or less. The remaining units—Superheater 1, Evaporator 3, and Economizer—mainly recover the remaining sensible heat, cooling the gas sequentially from 734°C, 524°C, 469°C, to the final outlet temperature of 266°C. This outlet temperature is higher than the acid dew point which is around 200 C which approves the feasibility of extra heat recovery.</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During this heat recovery process, saturated steam is generated in the evaporators and then superheated in the two superheater stages to produce high-pressure superheated steam at approximately 450°C, which is supplied to the plant utilities or electricity generation system.</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5</a:t>
            </a:fld>
            <a:endParaRPr lang="en-US"/>
          </a:p>
        </p:txBody>
      </p:sp>
    </p:spTree>
    <p:extLst>
      <p:ext uri="{BB962C8B-B14F-4D97-AF65-F5344CB8AC3E}">
        <p14:creationId xmlns:p14="http://schemas.microsoft.com/office/powerpoint/2010/main" val="2572042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1F767-F425-4C36-3F78-D9D56BFCB7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F1A819-B572-D03B-7F2F-3FBCDBACA5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22277F-1759-B9EC-15C7-63F4E99012DF}"/>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This slide presents the Aspen Plus process flow diagram developed for the industrial sulfur dioxide production plant.</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plant contains several interconnected recycle loops involving steam, water, and combustion gas, making the simulation and numerical convergence particularly challenging.</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heat recovery section was modeled using a separator–reboiler system together with pumps, valves, splitters, mixers, and heat exchangers. Make-up water enters the system and is mixed with part of the liquid leaving the separator before passing through the economizer and returning to the separator. The remaining liquid stream circulates through Evaporator 1, Evaporator 2, and Evaporator 3, before returning to the separator. The vapor leaving the separator is sent to Superheater 1, then through the internal heating coil inside the separator–reboiler, and finally to Superheater 2, producing high-pressure superheated steam at approximately 450°C.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major challenges was modeling the separator internal heating coil and achieving stable convergence of the recycle loops. To overcome these challenges, several Design Specifications, convergence blocks, and iterative solution strategies were implemented.</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Unlike a conventional simulation, the outlet conditions of the heat exchangers were not predefined. Instead, the required heat-transfer surface area of each exchanger was calculated. For the studded tubes, fin efficiency was included in the calculations, and the overall heat-transfer coefficient was determined for each heat exchanger. The furnace and reaction zones were modeled using </a:t>
            </a:r>
            <a:r>
              <a:rPr lang="en-US" sz="1200" kern="1200" dirty="0" err="1">
                <a:solidFill>
                  <a:schemeClr val="tx1"/>
                </a:solidFill>
                <a:effectLst/>
                <a:latin typeface="+mn-lt"/>
                <a:ea typeface="+mn-ea"/>
                <a:cs typeface="+mn-cs"/>
              </a:rPr>
              <a:t>RGibbs</a:t>
            </a:r>
            <a:r>
              <a:rPr lang="en-US" sz="1200" kern="1200" dirty="0">
                <a:solidFill>
                  <a:schemeClr val="tx1"/>
                </a:solidFill>
                <a:effectLst/>
                <a:latin typeface="+mn-lt"/>
                <a:ea typeface="+mn-ea"/>
                <a:cs typeface="+mn-cs"/>
              </a:rPr>
              <a:t> reactors, allowing the chemical equilibrium to be calculated automatically.</a:t>
            </a:r>
            <a:endParaRPr lang="en-US" dirty="0"/>
          </a:p>
        </p:txBody>
      </p:sp>
      <p:sp>
        <p:nvSpPr>
          <p:cNvPr id="4" name="Slide Number Placeholder 3">
            <a:extLst>
              <a:ext uri="{FF2B5EF4-FFF2-40B4-BE49-F238E27FC236}">
                <a16:creationId xmlns:a16="http://schemas.microsoft.com/office/drawing/2014/main" id="{936B7B81-06E8-659E-5303-FDB3D79BA41A}"/>
              </a:ext>
            </a:extLst>
          </p:cNvPr>
          <p:cNvSpPr>
            <a:spLocks noGrp="1"/>
          </p:cNvSpPr>
          <p:nvPr>
            <p:ph type="sldNum" sz="quarter" idx="5"/>
          </p:nvPr>
        </p:nvSpPr>
        <p:spPr/>
        <p:txBody>
          <a:bodyPr/>
          <a:lstStyle/>
          <a:p>
            <a:fld id="{C985F69C-B1A9-4A5A-ABB4-11E8FFD1A852}" type="slidenum">
              <a:rPr lang="en-US" smtClean="0"/>
              <a:t>6</a:t>
            </a:fld>
            <a:endParaRPr lang="en-US"/>
          </a:p>
        </p:txBody>
      </p:sp>
    </p:spTree>
    <p:extLst>
      <p:ext uri="{BB962C8B-B14F-4D97-AF65-F5344CB8AC3E}">
        <p14:creationId xmlns:p14="http://schemas.microsoft.com/office/powerpoint/2010/main" val="1555334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slide presents the Aspen Plus process flow diagram developed for the industrial sulfur dioxide production plant.</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plant contains several interconnected recycle loops involving steam, water, and combustion gas, making the simulation and numerical convergence particularly challenging.</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heat recovery section was modeled using a separator–reboiler system together with pumps, valves, splitters, mixers, and heat exchangers. Make-up water enters the system and is mixed with part of the liquid leaving the separator before passing through the economizer and returning to the separator. The remaining liquid stream circulates through Evaporator 1, Evaporator 2, and Evaporator 3, before returning to the separator. The vapor leaving the separator is sent to Superheater 1, then through the internal heating coil inside the separator–reboiler, and finally to Superheater 2, producing high-pressure superheated steam at approximately 450°C.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major challenges was modeling the separator internal heating coil and achieving stable convergence of the recycle loops. To overcome these challenges, several Design Specifications, convergence blocks, and iterative solution strategies were implemented.</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Unlike a conventional simulation, the outlet conditions of the heat exchangers were not predefined. Instead, the required heat-transfer surface area of each exchanger was calculated. For the studded tubes, fin efficiency was included in the calculations, and the overall heat-transfer coefficient was determined for each heat exchanger. The furnace and reaction zones were modeled using </a:t>
            </a:r>
            <a:r>
              <a:rPr lang="en-US" sz="1200" kern="1200" dirty="0" err="1">
                <a:solidFill>
                  <a:schemeClr val="tx1"/>
                </a:solidFill>
                <a:effectLst/>
                <a:latin typeface="+mn-lt"/>
                <a:ea typeface="+mn-ea"/>
                <a:cs typeface="+mn-cs"/>
              </a:rPr>
              <a:t>RGibbs</a:t>
            </a:r>
            <a:r>
              <a:rPr lang="en-US" sz="1200" kern="1200" dirty="0">
                <a:solidFill>
                  <a:schemeClr val="tx1"/>
                </a:solidFill>
                <a:effectLst/>
                <a:latin typeface="+mn-lt"/>
                <a:ea typeface="+mn-ea"/>
                <a:cs typeface="+mn-cs"/>
              </a:rPr>
              <a:t> reactors, allowing the chemical equilibrium to be calculated automatically.</a:t>
            </a:r>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7</a:t>
            </a:fld>
            <a:endParaRPr lang="en-US"/>
          </a:p>
        </p:txBody>
      </p:sp>
    </p:spTree>
    <p:extLst>
      <p:ext uri="{BB962C8B-B14F-4D97-AF65-F5344CB8AC3E}">
        <p14:creationId xmlns:p14="http://schemas.microsoft.com/office/powerpoint/2010/main" val="97413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Aspen Plus results show good agreement with the available industrial data. The final outlet gas leaves the economizer at approximately 266°C, safely above the sulfuric acid dew point, with an SO₂ mole fraction of about 0.18. The heat recovery system also produces superheated steam at 450°C, suitable for turbine or utility use. The outlet composition is strongly dependent on the specific water content in the inlet air; if the air humidity changes, the formation of SO₃ and H₂SO₄ may also change, affecting the final gas composition, acid dew point, and corrosion risk.</a:t>
            </a: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8</a:t>
            </a:fld>
            <a:endParaRPr lang="en-US"/>
          </a:p>
        </p:txBody>
      </p:sp>
    </p:spTree>
    <p:extLst>
      <p:ext uri="{BB962C8B-B14F-4D97-AF65-F5344CB8AC3E}">
        <p14:creationId xmlns:p14="http://schemas.microsoft.com/office/powerpoint/2010/main" val="3068431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T–Q curves confirm that all six heat exchangers operate without temperature crossing or pinch violation, demonstrating a thermodynamically feasible design. Heat-transfer areas and overall heat-transfer coefficients were calculated for each exchanger. Since EX-EVAP3 and EX-ECO employ finned tubes, fin-efficiency and effective heat-transfer area corrections were applied. The corrected overall heat-transfer coefficients were then implemented in Aspen Plus, resulting in good agreement between the simulation and the industrial operating data.</a:t>
            </a:r>
          </a:p>
          <a:p>
            <a:endParaRPr lang="en-US" dirty="0"/>
          </a:p>
        </p:txBody>
      </p:sp>
      <p:sp>
        <p:nvSpPr>
          <p:cNvPr id="4" name="Slide Number Placeholder 3"/>
          <p:cNvSpPr>
            <a:spLocks noGrp="1"/>
          </p:cNvSpPr>
          <p:nvPr>
            <p:ph type="sldNum" sz="quarter" idx="5"/>
          </p:nvPr>
        </p:nvSpPr>
        <p:spPr/>
        <p:txBody>
          <a:bodyPr/>
          <a:lstStyle/>
          <a:p>
            <a:fld id="{C985F69C-B1A9-4A5A-ABB4-11E8FFD1A852}" type="slidenum">
              <a:rPr lang="en-US" smtClean="0"/>
              <a:t>9</a:t>
            </a:fld>
            <a:endParaRPr lang="en-US"/>
          </a:p>
        </p:txBody>
      </p:sp>
    </p:spTree>
    <p:extLst>
      <p:ext uri="{BB962C8B-B14F-4D97-AF65-F5344CB8AC3E}">
        <p14:creationId xmlns:p14="http://schemas.microsoft.com/office/powerpoint/2010/main" val="405006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F8CC3-916A-11DE-17AC-03234B730A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B0E6ACE-D939-C303-D2D8-14C64B3568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0D1A11-CB4C-E801-1FA2-5CD9DD06D9E9}"/>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1CED93D1-BF88-FCC6-9D41-730C117B85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72CD94-B70C-F7C5-7DE0-81D7834C129D}"/>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4120756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EE7F7-C32B-B884-3A2D-AA0FAC64D6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7CA2B30-712D-B4B0-F934-80DB836C77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AD8FF1-9504-2B2F-8BC3-9A528336DD73}"/>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DDF956D8-0660-09B3-0C54-845A5D70C1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7904A0-D388-DE16-DF06-179630E93ABF}"/>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3338732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361AD6-21DD-D72A-40F9-399D45E1A2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5F4874-7094-23D9-60B4-7E5A3A1D86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7EA16-135E-D75A-CB67-2F60B23609E2}"/>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A7CE6ED0-53B9-AFC9-F5FF-119328237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C25892-ED53-65D9-7F5C-7AE07E900429}"/>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183837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BC46C-12C4-6C83-9742-3AB56A4763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0EBC75-7292-39ED-37BB-B4B32328D6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A8F43C-66EE-9C3C-CE8A-EACA027F0BA6}"/>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08EAFB22-0CF8-0645-5AA8-7D34F529D9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7FC1B-A9D6-2BBA-08C8-3B8710B7ADAE}"/>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2583473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1FC84-1F34-4DCF-1F44-C30D7EF9A9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A7850A-0ECD-C17D-9256-A5230D3DFE1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C0E6AE-DEA6-486B-81B1-0E108DA05067}"/>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13F9793A-9D30-9E79-9171-0382856F8E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7BC933-F850-CFC5-489E-4918E27E6AE4}"/>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2993521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05300-F852-DBFE-B0C1-8CCE3CFD8A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AF59FA-7A51-0770-5A05-DD9DBAFC36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A087A2-BBA5-642D-CEBF-7E9C56EE959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0A22EB-D501-0369-7541-354308231243}"/>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6" name="Footer Placeholder 5">
            <a:extLst>
              <a:ext uri="{FF2B5EF4-FFF2-40B4-BE49-F238E27FC236}">
                <a16:creationId xmlns:a16="http://schemas.microsoft.com/office/drawing/2014/main" id="{0A9068F2-5944-C93D-ED0C-574FC0851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D521FF-46A5-F74F-0FFF-91006AF6F0CC}"/>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428547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49781-320B-C73F-EE63-404E264644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DEF56E-C654-7FA2-5A52-FB45AF0232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642B6D-911D-BD5A-C820-84258DE444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65A273-12C4-ECF2-F507-1E0BB9CDDE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4BFFC2-A828-076A-A90E-3BE1E579CC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65C360-7A37-39D4-9D05-D051C0AA0295}"/>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8" name="Footer Placeholder 7">
            <a:extLst>
              <a:ext uri="{FF2B5EF4-FFF2-40B4-BE49-F238E27FC236}">
                <a16:creationId xmlns:a16="http://schemas.microsoft.com/office/drawing/2014/main" id="{DE56F4AB-A87C-C0E1-DE80-F5D280A337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48CDFB-095A-070B-2424-E963FF6ECA6B}"/>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673374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B101D-6D3A-244B-3A09-EC61DC8355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693283-8389-AAD4-CD19-1EB34B22DDCE}"/>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4" name="Footer Placeholder 3">
            <a:extLst>
              <a:ext uri="{FF2B5EF4-FFF2-40B4-BE49-F238E27FC236}">
                <a16:creationId xmlns:a16="http://schemas.microsoft.com/office/drawing/2014/main" id="{D33F1647-747B-681C-0950-D5484C8A15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0CDF27-43AB-1DDD-465A-6D52C926C9AE}"/>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188098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F7FF73-339B-89CF-6CCA-A8718CCAD5C3}"/>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3" name="Footer Placeholder 2">
            <a:extLst>
              <a:ext uri="{FF2B5EF4-FFF2-40B4-BE49-F238E27FC236}">
                <a16:creationId xmlns:a16="http://schemas.microsoft.com/office/drawing/2014/main" id="{FC354566-76DB-1934-7715-4722869C09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C4D7A23-2B3B-1C53-8F72-AEFB5835B15B}"/>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3129148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F9B54-2723-AE71-02D8-47058F2956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1134E18-5CF1-3DA4-6503-5EA267556B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876C3D-62A8-BAED-ADEB-F81CA45705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DDE49C-6060-65C0-9574-F406F3B40C12}"/>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6" name="Footer Placeholder 5">
            <a:extLst>
              <a:ext uri="{FF2B5EF4-FFF2-40B4-BE49-F238E27FC236}">
                <a16:creationId xmlns:a16="http://schemas.microsoft.com/office/drawing/2014/main" id="{94A76957-860A-5C19-0BB8-AC68766A92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023B71-7C7B-EF55-5A3E-7183DE9AAE3D}"/>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1994204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84AC2-9519-3E22-CB0F-1194E40A66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899094-3937-3DF9-93CF-EF9E7DB088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6CAD55E-3514-EDB0-9478-A090360CD6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4CC96A-7469-8AF0-0A7E-8834F160C8D8}"/>
              </a:ext>
            </a:extLst>
          </p:cNvPr>
          <p:cNvSpPr>
            <a:spLocks noGrp="1"/>
          </p:cNvSpPr>
          <p:nvPr>
            <p:ph type="dt" sz="half" idx="10"/>
          </p:nvPr>
        </p:nvSpPr>
        <p:spPr/>
        <p:txBody>
          <a:bodyPr/>
          <a:lstStyle/>
          <a:p>
            <a:fld id="{2F4A9BA7-07E4-41F5-A7B1-21B5268831DE}" type="datetimeFigureOut">
              <a:rPr lang="en-US" smtClean="0"/>
              <a:t>7/7/2026</a:t>
            </a:fld>
            <a:endParaRPr lang="en-US"/>
          </a:p>
        </p:txBody>
      </p:sp>
      <p:sp>
        <p:nvSpPr>
          <p:cNvPr id="6" name="Footer Placeholder 5">
            <a:extLst>
              <a:ext uri="{FF2B5EF4-FFF2-40B4-BE49-F238E27FC236}">
                <a16:creationId xmlns:a16="http://schemas.microsoft.com/office/drawing/2014/main" id="{7ADE96F7-57FF-00BF-8479-A5E5B2EF9B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51F25D-83DA-E9A0-4AF8-C8D626E746C9}"/>
              </a:ext>
            </a:extLst>
          </p:cNvPr>
          <p:cNvSpPr>
            <a:spLocks noGrp="1"/>
          </p:cNvSpPr>
          <p:nvPr>
            <p:ph type="sldNum" sz="quarter" idx="12"/>
          </p:nvPr>
        </p:nvSpPr>
        <p:spPr/>
        <p:txBody>
          <a:bodyPr/>
          <a:lstStyle/>
          <a:p>
            <a:fld id="{D60279AA-4545-4927-9A2B-696F8DF2E4A5}" type="slidenum">
              <a:rPr lang="en-US" smtClean="0"/>
              <a:t>‹#›</a:t>
            </a:fld>
            <a:endParaRPr lang="en-US"/>
          </a:p>
        </p:txBody>
      </p:sp>
    </p:spTree>
    <p:extLst>
      <p:ext uri="{BB962C8B-B14F-4D97-AF65-F5344CB8AC3E}">
        <p14:creationId xmlns:p14="http://schemas.microsoft.com/office/powerpoint/2010/main" val="3560489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C8BD64-6198-A356-32CE-FA04871759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BD1C20-88EC-6D75-EC59-D052B7CD2D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4DC95E-EB99-9B63-8318-1632457C60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F4A9BA7-07E4-41F5-A7B1-21B5268831DE}" type="datetimeFigureOut">
              <a:rPr lang="en-US" smtClean="0"/>
              <a:t>7/7/2026</a:t>
            </a:fld>
            <a:endParaRPr lang="en-US"/>
          </a:p>
        </p:txBody>
      </p:sp>
      <p:sp>
        <p:nvSpPr>
          <p:cNvPr id="5" name="Footer Placeholder 4">
            <a:extLst>
              <a:ext uri="{FF2B5EF4-FFF2-40B4-BE49-F238E27FC236}">
                <a16:creationId xmlns:a16="http://schemas.microsoft.com/office/drawing/2014/main" id="{3726CC6D-1FA6-9940-20E9-3CFF030389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202797D-D930-F28A-455F-89DC6CBB77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60279AA-4545-4927-9A2B-696F8DF2E4A5}" type="slidenum">
              <a:rPr lang="en-US" smtClean="0"/>
              <a:t>‹#›</a:t>
            </a:fld>
            <a:endParaRPr lang="en-US"/>
          </a:p>
        </p:txBody>
      </p:sp>
    </p:spTree>
    <p:extLst>
      <p:ext uri="{BB962C8B-B14F-4D97-AF65-F5344CB8AC3E}">
        <p14:creationId xmlns:p14="http://schemas.microsoft.com/office/powerpoint/2010/main" val="1780553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F673-8CE5-17F4-ABDB-AF469925E75F}"/>
              </a:ext>
            </a:extLst>
          </p:cNvPr>
          <p:cNvSpPr>
            <a:spLocks noGrp="1"/>
          </p:cNvSpPr>
          <p:nvPr>
            <p:ph type="ctrTitle"/>
          </p:nvPr>
        </p:nvSpPr>
        <p:spPr>
          <a:xfrm>
            <a:off x="1524000" y="1325192"/>
            <a:ext cx="9144000" cy="5065775"/>
          </a:xfrm>
        </p:spPr>
        <p:txBody>
          <a:bodyPr>
            <a:noAutofit/>
          </a:bodyPr>
          <a:lstStyle/>
          <a:p>
            <a:r>
              <a:rPr lang="en-US" sz="1800" b="1" dirty="0" err="1"/>
              <a:t>Politecnico</a:t>
            </a:r>
            <a:r>
              <a:rPr lang="en-US" sz="1800" b="1" dirty="0"/>
              <a:t> di Torino </a:t>
            </a:r>
            <a:br>
              <a:rPr lang="en-US" sz="1800" b="1" dirty="0"/>
            </a:br>
            <a:br>
              <a:rPr lang="en-US" sz="1800" dirty="0"/>
            </a:br>
            <a:r>
              <a:rPr lang="en-US" sz="1800" b="1" dirty="0"/>
              <a:t>Department of Environment, Land and Infrastructure Engineering</a:t>
            </a:r>
            <a:br>
              <a:rPr lang="en-US" sz="1800" dirty="0"/>
            </a:br>
            <a:r>
              <a:rPr lang="en-US" sz="1800" b="1" dirty="0"/>
              <a:t>  </a:t>
            </a:r>
            <a:br>
              <a:rPr lang="en-US" sz="1800" dirty="0"/>
            </a:br>
            <a:r>
              <a:rPr lang="en-US" sz="1800" b="1" dirty="0"/>
              <a:t>Master of Science in </a:t>
            </a:r>
            <a:r>
              <a:rPr lang="en-US" sz="1800" b="1" dirty="0" err="1"/>
              <a:t>Georesources</a:t>
            </a:r>
            <a:r>
              <a:rPr lang="en-US" sz="1800" b="1" dirty="0"/>
              <a:t> and </a:t>
            </a:r>
            <a:r>
              <a:rPr lang="en-US" sz="1800" b="1" dirty="0" err="1"/>
              <a:t>Geoenergy</a:t>
            </a:r>
            <a:r>
              <a:rPr lang="en-US" sz="1800" b="1" dirty="0"/>
              <a:t> Engineering</a:t>
            </a:r>
            <a:br>
              <a:rPr lang="en-US" sz="1800" dirty="0"/>
            </a:br>
            <a:r>
              <a:rPr lang="en-US" sz="1800" b="1" dirty="0"/>
              <a:t>  </a:t>
            </a:r>
            <a:br>
              <a:rPr lang="en-US" sz="1800" dirty="0"/>
            </a:br>
            <a:r>
              <a:rPr lang="en-US" sz="1800" b="1" dirty="0"/>
              <a:t>Design of a Plant for Sulfur Oxides Production and Recovery</a:t>
            </a:r>
            <a:br>
              <a:rPr lang="en-US" sz="1800" dirty="0"/>
            </a:br>
            <a:r>
              <a:rPr lang="en-US" sz="1800" b="1" dirty="0"/>
              <a:t>  </a:t>
            </a:r>
            <a:br>
              <a:rPr lang="en-US" sz="1800" dirty="0"/>
            </a:br>
            <a:r>
              <a:rPr lang="en-US" sz="1800" b="1" dirty="0"/>
              <a:t>Candidate:</a:t>
            </a:r>
            <a:br>
              <a:rPr lang="en-US" sz="1800" dirty="0"/>
            </a:br>
            <a:r>
              <a:rPr lang="en-US" sz="1800" b="1" dirty="0"/>
              <a:t> </a:t>
            </a:r>
            <a:br>
              <a:rPr lang="en-US" sz="1800" dirty="0"/>
            </a:br>
            <a:r>
              <a:rPr lang="en-US" sz="1800" b="1" dirty="0"/>
              <a:t>Mehran </a:t>
            </a:r>
            <a:r>
              <a:rPr lang="en-US" sz="1800" b="1" dirty="0" err="1"/>
              <a:t>Moazeni</a:t>
            </a:r>
            <a:r>
              <a:rPr lang="en-US" sz="1800" b="1" dirty="0"/>
              <a:t> </a:t>
            </a:r>
            <a:r>
              <a:rPr lang="en-US" sz="1800" b="1" dirty="0" err="1"/>
              <a:t>Targhi</a:t>
            </a:r>
            <a:br>
              <a:rPr lang="en-US" sz="1800" dirty="0"/>
            </a:br>
            <a:r>
              <a:rPr lang="en-US" sz="1800" b="1" dirty="0"/>
              <a:t> </a:t>
            </a:r>
            <a:br>
              <a:rPr lang="en-US" sz="1800" dirty="0"/>
            </a:br>
            <a:r>
              <a:rPr lang="en-US" sz="1800" b="1" dirty="0"/>
              <a:t>Supervisors:</a:t>
            </a:r>
            <a:br>
              <a:rPr lang="en-US" sz="1800" dirty="0"/>
            </a:br>
            <a:r>
              <a:rPr lang="en-US" sz="1800" b="1" dirty="0"/>
              <a:t> </a:t>
            </a:r>
            <a:br>
              <a:rPr lang="en-US" sz="1800" dirty="0"/>
            </a:br>
            <a:r>
              <a:rPr lang="en-US" sz="1800" b="1" dirty="0"/>
              <a:t>Prof. Fabio Alessandro </a:t>
            </a:r>
            <a:r>
              <a:rPr lang="en-US" sz="1800" b="1" dirty="0" err="1"/>
              <a:t>Deorsola</a:t>
            </a:r>
            <a:br>
              <a:rPr lang="en-US" sz="1800" dirty="0"/>
            </a:br>
            <a:r>
              <a:rPr lang="en-US" sz="1800" b="1" dirty="0"/>
              <a:t>Prof. Samir Bensaid</a:t>
            </a:r>
            <a:br>
              <a:rPr lang="en-US" sz="1800" b="1" dirty="0"/>
            </a:br>
            <a:br>
              <a:rPr lang="en-US" sz="1800" dirty="0"/>
            </a:br>
            <a:r>
              <a:rPr lang="en-US" sz="1800" b="1" dirty="0"/>
              <a:t>July 2026</a:t>
            </a:r>
            <a:br>
              <a:rPr lang="en-US" sz="1800" dirty="0"/>
            </a:br>
            <a:endParaRPr lang="en-US" sz="1800" dirty="0"/>
          </a:p>
        </p:txBody>
      </p:sp>
      <p:pic>
        <p:nvPicPr>
          <p:cNvPr id="4" name="Immagine 2">
            <a:extLst>
              <a:ext uri="{FF2B5EF4-FFF2-40B4-BE49-F238E27FC236}">
                <a16:creationId xmlns:a16="http://schemas.microsoft.com/office/drawing/2014/main" id="{5DAF6FB6-6158-79E6-3AB9-AB1947D397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6307" y="144728"/>
            <a:ext cx="2699385" cy="1180465"/>
          </a:xfrm>
          <a:prstGeom prst="rect">
            <a:avLst/>
          </a:prstGeom>
        </p:spPr>
      </p:pic>
    </p:spTree>
    <p:extLst>
      <p:ext uri="{BB962C8B-B14F-4D97-AF65-F5344CB8AC3E}">
        <p14:creationId xmlns:p14="http://schemas.microsoft.com/office/powerpoint/2010/main" val="3978626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18845-60E8-4587-DCE5-77213320E372}"/>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66DC3B34-14E4-6197-CA43-33B307FD824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39623"/>
            <a:ext cx="12192000" cy="6861646"/>
          </a:xfrm>
          <a:prstGeom prst="rect">
            <a:avLst/>
          </a:prstGeom>
        </p:spPr>
      </p:pic>
    </p:spTree>
    <p:extLst>
      <p:ext uri="{BB962C8B-B14F-4D97-AF65-F5344CB8AC3E}">
        <p14:creationId xmlns:p14="http://schemas.microsoft.com/office/powerpoint/2010/main" val="3297345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8AA7F-0FC3-FA63-DF4F-11DE78E603A4}"/>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2A54415-1F62-6EFE-3980-81A6CBF52EF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4256" y="0"/>
            <a:ext cx="10997184" cy="6892544"/>
          </a:xfrm>
          <a:prstGeom prst="rect">
            <a:avLst/>
          </a:prstGeom>
        </p:spPr>
      </p:pic>
    </p:spTree>
    <p:extLst>
      <p:ext uri="{BB962C8B-B14F-4D97-AF65-F5344CB8AC3E}">
        <p14:creationId xmlns:p14="http://schemas.microsoft.com/office/powerpoint/2010/main" val="188978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20DE-AD93-EDDA-2BAC-A5C01749EACD}"/>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0BA78498-7C9F-7456-E035-7A41EC53CD7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79120" y="0"/>
            <a:ext cx="11033760" cy="6858000"/>
          </a:xfrm>
          <a:prstGeom prst="rect">
            <a:avLst/>
          </a:prstGeom>
        </p:spPr>
      </p:pic>
    </p:spTree>
    <p:extLst>
      <p:ext uri="{BB962C8B-B14F-4D97-AF65-F5344CB8AC3E}">
        <p14:creationId xmlns:p14="http://schemas.microsoft.com/office/powerpoint/2010/main" val="570812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BFC26-9CDE-481F-F027-BDF1E215E442}"/>
            </a:ext>
          </a:extLst>
        </p:cNvPr>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AE56EB89-4B60-10BA-D62F-054AD85A3B2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92" y="0"/>
            <a:ext cx="12185521" cy="6858000"/>
          </a:xfrm>
          <a:prstGeom prst="rect">
            <a:avLst/>
          </a:prstGeom>
        </p:spPr>
      </p:pic>
    </p:spTree>
    <p:extLst>
      <p:ext uri="{BB962C8B-B14F-4D97-AF65-F5344CB8AC3E}">
        <p14:creationId xmlns:p14="http://schemas.microsoft.com/office/powerpoint/2010/main" val="303407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79803-CDB6-6D8A-7C09-04BBBBFD8616}"/>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2985999-7207-C748-F18C-B7A1E39EE4B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61646"/>
          </a:xfrm>
          <a:prstGeom prst="rect">
            <a:avLst/>
          </a:prstGeom>
        </p:spPr>
      </p:pic>
    </p:spTree>
    <p:extLst>
      <p:ext uri="{BB962C8B-B14F-4D97-AF65-F5344CB8AC3E}">
        <p14:creationId xmlns:p14="http://schemas.microsoft.com/office/powerpoint/2010/main" val="20731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F4167-6336-9D14-3C35-5634E9FB540A}"/>
              </a:ext>
            </a:extLst>
          </p:cNvPr>
          <p:cNvSpPr>
            <a:spLocks noGrp="1"/>
          </p:cNvSpPr>
          <p:nvPr>
            <p:ph type="title"/>
          </p:nvPr>
        </p:nvSpPr>
        <p:spPr/>
        <p:txBody>
          <a:bodyPr/>
          <a:lstStyle/>
          <a:p>
            <a:r>
              <a:rPr lang="en-US" dirty="0">
                <a:solidFill>
                  <a:srgbClr val="002060"/>
                </a:solidFill>
              </a:rPr>
              <a:t>Introduction</a:t>
            </a:r>
          </a:p>
        </p:txBody>
      </p:sp>
      <p:graphicFrame>
        <p:nvGraphicFramePr>
          <p:cNvPr id="6" name="Content Placeholder 5">
            <a:extLst>
              <a:ext uri="{FF2B5EF4-FFF2-40B4-BE49-F238E27FC236}">
                <a16:creationId xmlns:a16="http://schemas.microsoft.com/office/drawing/2014/main" id="{938D074D-C346-1435-6EFC-1E173213AE60}"/>
              </a:ext>
            </a:extLst>
          </p:cNvPr>
          <p:cNvGraphicFramePr>
            <a:graphicFrameLocks noGrp="1"/>
          </p:cNvGraphicFramePr>
          <p:nvPr>
            <p:ph idx="1"/>
            <p:extLst>
              <p:ext uri="{D42A27DB-BD31-4B8C-83A1-F6EECF244321}">
                <p14:modId xmlns:p14="http://schemas.microsoft.com/office/powerpoint/2010/main" val="964545791"/>
              </p:ext>
            </p:extLst>
          </p:nvPr>
        </p:nvGraphicFramePr>
        <p:xfrm>
          <a:off x="109728" y="1372654"/>
          <a:ext cx="11819474" cy="5293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Immagine 2">
            <a:extLst>
              <a:ext uri="{FF2B5EF4-FFF2-40B4-BE49-F238E27FC236}">
                <a16:creationId xmlns:a16="http://schemas.microsoft.com/office/drawing/2014/main" id="{A706EF41-D368-9B84-D451-62EA648B7B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29817" y="192190"/>
            <a:ext cx="2699385" cy="1180465"/>
          </a:xfrm>
          <a:prstGeom prst="rect">
            <a:avLst/>
          </a:prstGeom>
        </p:spPr>
      </p:pic>
    </p:spTree>
    <p:extLst>
      <p:ext uri="{BB962C8B-B14F-4D97-AF65-F5344CB8AC3E}">
        <p14:creationId xmlns:p14="http://schemas.microsoft.com/office/powerpoint/2010/main" val="2072283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F4859-6BD3-CB3D-EFC8-7FE41F3EB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E9CF74-C35E-2FA9-EB6C-93AA55E621BE}"/>
              </a:ext>
            </a:extLst>
          </p:cNvPr>
          <p:cNvSpPr>
            <a:spLocks noGrp="1"/>
          </p:cNvSpPr>
          <p:nvPr>
            <p:ph type="title"/>
          </p:nvPr>
        </p:nvSpPr>
        <p:spPr>
          <a:xfrm>
            <a:off x="292608" y="365125"/>
            <a:ext cx="11061192" cy="1325563"/>
          </a:xfrm>
        </p:spPr>
        <p:txBody>
          <a:bodyPr>
            <a:normAutofit fontScale="90000"/>
          </a:bodyPr>
          <a:lstStyle/>
          <a:p>
            <a:r>
              <a:rPr lang="en-US" sz="3200" dirty="0">
                <a:solidFill>
                  <a:srgbClr val="002060"/>
                </a:solidFill>
              </a:rPr>
              <a:t>Background: </a:t>
            </a:r>
            <a:br>
              <a:rPr lang="en-US" sz="3200" dirty="0">
                <a:solidFill>
                  <a:srgbClr val="002060"/>
                </a:solidFill>
              </a:rPr>
            </a:br>
            <a:r>
              <a:rPr lang="en-US" sz="3200" dirty="0">
                <a:solidFill>
                  <a:srgbClr val="002060"/>
                </a:solidFill>
              </a:rPr>
              <a:t>33 processes, 3 Gas Cleaning Technologies,</a:t>
            </a:r>
            <a:br>
              <a:rPr lang="en-US" sz="3200" dirty="0">
                <a:solidFill>
                  <a:srgbClr val="002060"/>
                </a:solidFill>
              </a:rPr>
            </a:br>
            <a:r>
              <a:rPr lang="en-US" sz="3200" dirty="0">
                <a:solidFill>
                  <a:srgbClr val="002060"/>
                </a:solidFill>
              </a:rPr>
              <a:t>10 Purification technologies</a:t>
            </a:r>
          </a:p>
        </p:txBody>
      </p:sp>
      <p:sp>
        <p:nvSpPr>
          <p:cNvPr id="3" name="Content Placeholder 2">
            <a:extLst>
              <a:ext uri="{FF2B5EF4-FFF2-40B4-BE49-F238E27FC236}">
                <a16:creationId xmlns:a16="http://schemas.microsoft.com/office/drawing/2014/main" id="{EEF0ABBA-8215-D94C-2DF0-2CB2A98A4D65}"/>
              </a:ext>
            </a:extLst>
          </p:cNvPr>
          <p:cNvSpPr>
            <a:spLocks noGrp="1"/>
          </p:cNvSpPr>
          <p:nvPr>
            <p:ph idx="1"/>
          </p:nvPr>
        </p:nvSpPr>
        <p:spPr/>
        <p:txBody>
          <a:bodyPr/>
          <a:lstStyle/>
          <a:p>
            <a:endParaRPr lang="en-US" dirty="0"/>
          </a:p>
          <a:p>
            <a:endParaRPr lang="en-US" dirty="0"/>
          </a:p>
          <a:p>
            <a:endParaRPr lang="en-US" dirty="0"/>
          </a:p>
        </p:txBody>
      </p:sp>
      <p:pic>
        <p:nvPicPr>
          <p:cNvPr id="5" name="Immagine 2">
            <a:extLst>
              <a:ext uri="{FF2B5EF4-FFF2-40B4-BE49-F238E27FC236}">
                <a16:creationId xmlns:a16="http://schemas.microsoft.com/office/drawing/2014/main" id="{B292AE59-A7B5-7A50-26C4-5D08D4EE8B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9817" y="192190"/>
            <a:ext cx="2699385" cy="1180465"/>
          </a:xfrm>
          <a:prstGeom prst="rect">
            <a:avLst/>
          </a:prstGeom>
        </p:spPr>
      </p:pic>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676F03F0-16FF-30AB-26C4-484885F32958}"/>
                  </a:ext>
                </a:extLst>
              </p:cNvPr>
              <p:cNvGraphicFramePr>
                <a:graphicFrameLocks noGrp="1"/>
              </p:cNvGraphicFramePr>
              <p:nvPr>
                <p:extLst>
                  <p:ext uri="{D42A27DB-BD31-4B8C-83A1-F6EECF244321}">
                    <p14:modId xmlns:p14="http://schemas.microsoft.com/office/powerpoint/2010/main" val="3345784950"/>
                  </p:ext>
                </p:extLst>
              </p:nvPr>
            </p:nvGraphicFramePr>
            <p:xfrm>
              <a:off x="292608" y="1690688"/>
              <a:ext cx="11350751" cy="5044575"/>
            </p:xfrm>
            <a:graphic>
              <a:graphicData uri="http://schemas.openxmlformats.org/drawingml/2006/table">
                <a:tbl>
                  <a:tblPr firstRow="1" firstCol="1" bandRow="1">
                    <a:tableStyleId>{5C22544A-7EE6-4342-B048-85BDC9FD1C3A}</a:tableStyleId>
                  </a:tblPr>
                  <a:tblGrid>
                    <a:gridCol w="904615">
                      <a:extLst>
                        <a:ext uri="{9D8B030D-6E8A-4147-A177-3AD203B41FA5}">
                          <a16:colId xmlns:a16="http://schemas.microsoft.com/office/drawing/2014/main" val="3642695720"/>
                        </a:ext>
                      </a:extLst>
                    </a:gridCol>
                    <a:gridCol w="2402970">
                      <a:extLst>
                        <a:ext uri="{9D8B030D-6E8A-4147-A177-3AD203B41FA5}">
                          <a16:colId xmlns:a16="http://schemas.microsoft.com/office/drawing/2014/main" val="1302658114"/>
                        </a:ext>
                      </a:extLst>
                    </a:gridCol>
                    <a:gridCol w="2985513">
                      <a:extLst>
                        <a:ext uri="{9D8B030D-6E8A-4147-A177-3AD203B41FA5}">
                          <a16:colId xmlns:a16="http://schemas.microsoft.com/office/drawing/2014/main" val="1103650244"/>
                        </a:ext>
                      </a:extLst>
                    </a:gridCol>
                    <a:gridCol w="2631446">
                      <a:extLst>
                        <a:ext uri="{9D8B030D-6E8A-4147-A177-3AD203B41FA5}">
                          <a16:colId xmlns:a16="http://schemas.microsoft.com/office/drawing/2014/main" val="4112486156"/>
                        </a:ext>
                      </a:extLst>
                    </a:gridCol>
                    <a:gridCol w="2426207">
                      <a:extLst>
                        <a:ext uri="{9D8B030D-6E8A-4147-A177-3AD203B41FA5}">
                          <a16:colId xmlns:a16="http://schemas.microsoft.com/office/drawing/2014/main" val="2508549471"/>
                        </a:ext>
                      </a:extLst>
                    </a:gridCol>
                  </a:tblGrid>
                  <a:tr h="720088">
                    <a:tc>
                      <a:txBody>
                        <a:bodyPr/>
                        <a:lstStyle/>
                        <a:p>
                          <a:pPr marL="0" marR="0" algn="ctr">
                            <a:lnSpc>
                              <a:spcPct val="115000"/>
                            </a:lnSpc>
                            <a:spcAft>
                              <a:spcPts val="800"/>
                            </a:spcAft>
                            <a:buNone/>
                          </a:pPr>
                          <a:r>
                            <a:rPr lang="en-US" sz="1400" kern="100" dirty="0">
                              <a:effectLst/>
                            </a:rPr>
                            <a:t>No.</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Sulfur source/feed</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Technology/ furnace type</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a:effectLst/>
                            </a:rPr>
                            <a:t>Main reaction(s)</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Typical operating conditions</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2390409"/>
                      </a:ext>
                    </a:extLst>
                  </a:tr>
                  <a:tr h="1112520">
                    <a:tc>
                      <a:txBody>
                        <a:bodyPr/>
                        <a:lstStyle/>
                        <a:p>
                          <a:pPr marL="0" marR="0" algn="ctr">
                            <a:lnSpc>
                              <a:spcPct val="115000"/>
                            </a:lnSpc>
                            <a:spcAft>
                              <a:spcPts val="800"/>
                            </a:spcAft>
                            <a:buNone/>
                          </a:pPr>
                          <a:r>
                            <a:rPr lang="en-US" sz="1400" kern="100">
                              <a:effectLst/>
                            </a:rPr>
                            <a:t>Liquid</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Elemental sulfur (liquid sulfur)</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Liquid sulfur combustion furnace, Pressure-nozzle burner furnace, Two-component burner furnace, Rotary burner sulfur furnace (</a:t>
                          </a:r>
                          <a:r>
                            <a:rPr lang="en-US" sz="1400" kern="100" dirty="0" err="1">
                              <a:effectLst/>
                            </a:rPr>
                            <a:t>Lurgi</a:t>
                          </a:r>
                          <a:r>
                            <a:rPr lang="en-US" sz="1400" kern="100" dirty="0">
                              <a:effectLst/>
                            </a:rPr>
                            <a:t>/LURO burner), Two-stage sulfur combustion</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S+O</a:t>
                          </a:r>
                          <a:r>
                            <a:rPr lang="en-US" sz="1400" kern="100" baseline="-25000" dirty="0">
                              <a:effectLst/>
                            </a:rPr>
                            <a:t>2</a:t>
                          </a:r>
                          <a:r>
                            <a:rPr lang="en-US" sz="1400" kern="100" dirty="0">
                              <a:effectLst/>
                            </a:rPr>
                            <a:t>​→SO</a:t>
                          </a:r>
                          <a:r>
                            <a:rPr lang="en-US" sz="1400" kern="100" baseline="-25000" dirty="0">
                              <a:effectLst/>
                            </a:rPr>
                            <a:t>2</a:t>
                          </a:r>
                          <a:r>
                            <a:rPr lang="en-US" sz="1400" kern="100" dirty="0">
                              <a:effectLst/>
                            </a:rPr>
                            <a:t>​</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Air :1.3–1.5 bar at 60–100 °C. Liquid sulfur: 140–150 °</a:t>
                          </a:r>
                          <a:r>
                            <a:rPr lang="en-US" sz="1400" kern="100" dirty="0" err="1">
                              <a:effectLst/>
                            </a:rPr>
                            <a:t>C.In</a:t>
                          </a:r>
                          <a:r>
                            <a:rPr lang="en-US" sz="1400" kern="100" dirty="0">
                              <a:effectLst/>
                            </a:rPr>
                            <a:t> industrial operation, SO₂ concentration ~18 vol%.</a:t>
                          </a:r>
                        </a:p>
                      </a:txBody>
                      <a:tcPr marL="19239" marR="19239" marT="0" marB="0" anchor="ctr"/>
                    </a:tc>
                    <a:extLst>
                      <a:ext uri="{0D108BD9-81ED-4DB2-BD59-A6C34878D82A}">
                        <a16:rowId xmlns:a16="http://schemas.microsoft.com/office/drawing/2014/main" val="1286059521"/>
                      </a:ext>
                    </a:extLst>
                  </a:tr>
                  <a:tr h="1979361">
                    <a:tc>
                      <a:txBody>
                        <a:bodyPr/>
                        <a:lstStyle/>
                        <a:p>
                          <a:pPr marL="0" marR="0" algn="ctr">
                            <a:lnSpc>
                              <a:spcPct val="115000"/>
                            </a:lnSpc>
                            <a:spcAft>
                              <a:spcPts val="800"/>
                            </a:spcAft>
                            <a:buNone/>
                          </a:pPr>
                          <a:r>
                            <a:rPr lang="en-US" sz="1400" kern="100">
                              <a:effectLst/>
                            </a:rPr>
                            <a:t>Solid</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Pyrite, Gold-bearing ores, Arsenical pyrite, Sulfides of Copper, Nickel, Zinc, Lead ores, Calcium sulfate (gypsum), Iron (II) sulfate and etc.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Roasting of Pyrites occurs in a flotation mode, Dorr-Oliver </a:t>
                          </a:r>
                          <a:r>
                            <a:rPr lang="en-US" sz="1400" kern="100" dirty="0" err="1">
                              <a:effectLst/>
                            </a:rPr>
                            <a:t>fluo</a:t>
                          </a:r>
                          <a:r>
                            <a:rPr lang="en-US" sz="1400" kern="100" dirty="0">
                              <a:effectLst/>
                            </a:rPr>
                            <a:t> solids reactor (wet feeding principle), Circulating fluid-bed (CFB) roasting (</a:t>
                          </a:r>
                          <a:r>
                            <a:rPr lang="en-US" sz="1400" kern="100" dirty="0" err="1">
                              <a:effectLst/>
                            </a:rPr>
                            <a:t>Lurgi</a:t>
                          </a:r>
                          <a:r>
                            <a:rPr lang="en-US" sz="1400" kern="100" dirty="0">
                              <a:effectLst/>
                            </a:rPr>
                            <a:t> technology) , Cyclone furnace roasting, Flash smelting furnace,  Electric furnace smelting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14:m>
                            <m:oMath xmlns:m="http://schemas.openxmlformats.org/officeDocument/2006/math">
                              <m:r>
                                <a:rPr lang="en-US" sz="1400" kern="100" smtClean="0">
                                  <a:effectLst/>
                                  <a:latin typeface="Cambria Math" panose="02040503050406030204" pitchFamily="18" charset="0"/>
                                </a:rPr>
                                <m:t>2</m:t>
                              </m:r>
                              <m:r>
                                <m:rPr>
                                  <m:sty m:val="p"/>
                                </m:rPr>
                                <a:rPr lang="en-US" sz="1400" kern="100" smtClean="0">
                                  <a:effectLst/>
                                  <a:latin typeface="Cambria Math" panose="02040503050406030204" pitchFamily="18" charset="0"/>
                                </a:rPr>
                                <m:t>Fe</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S</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+5.5</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m:t>
                              </m:r>
                              <m:r>
                                <m:rPr>
                                  <m:sty m:val="p"/>
                                </m:rPr>
                                <a:rPr lang="en-US" sz="1400" kern="100">
                                  <a:effectLst/>
                                  <a:latin typeface="Cambria Math" panose="02040503050406030204" pitchFamily="18" charset="0"/>
                                </a:rPr>
                                <m:t>F</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e</m:t>
                                  </m:r>
                                </m:e>
                                <m:sub>
                                  <m:r>
                                    <a:rPr lang="en-US" sz="1400" kern="100">
                                      <a:effectLst/>
                                      <a:latin typeface="Cambria Math" panose="02040503050406030204" pitchFamily="18" charset="0"/>
                                    </a:rPr>
                                    <m:t>2</m:t>
                                  </m:r>
                                </m:sub>
                              </m:sSub>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3</m:t>
                                  </m:r>
                                </m:sub>
                              </m:sSub>
                              <m:r>
                                <a:rPr lang="en-US" sz="1400" kern="100">
                                  <a:effectLst/>
                                  <a:latin typeface="Cambria Math" panose="02040503050406030204" pitchFamily="18" charset="0"/>
                                </a:rPr>
                                <m:t>+4</m:t>
                              </m:r>
                              <m:r>
                                <m:rPr>
                                  <m:sty m:val="p"/>
                                </m:rPr>
                                <a:rPr lang="en-US" sz="1400" kern="100">
                                  <a:effectLst/>
                                  <a:latin typeface="Cambria Math" panose="02040503050406030204" pitchFamily="18" charset="0"/>
                                </a:rPr>
                                <m:t>S</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oMath>
                          </a14:m>
                          <a:r>
                            <a:rPr lang="en-US" sz="1400" kern="100" dirty="0">
                              <a:effectLst/>
                            </a:rPr>
                            <a:t> </a:t>
                          </a:r>
                        </a:p>
                        <a:p>
                          <a:pPr marL="0" marR="0" algn="ctr">
                            <a:lnSpc>
                              <a:spcPct val="115000"/>
                            </a:lnSpc>
                            <a:spcAft>
                              <a:spcPts val="800"/>
                            </a:spcAft>
                            <a:buNone/>
                          </a:pPr>
                          <a14:m>
                            <m:oMathPara xmlns:m="http://schemas.openxmlformats.org/officeDocument/2006/math">
                              <m:oMath>
                                <m:r>
                                  <a:rPr lang="en-US" sz="1400" kern="100">
                                    <a:effectLst/>
                                    <a:latin typeface="Cambria Math" panose="02040503050406030204" pitchFamily="18" charset="0"/>
                                  </a:rPr>
                                  <m:t>2</m:t>
                                </m:r>
                                <m:r>
                                  <m:rPr>
                                    <m:sty m:val="p"/>
                                  </m:rPr>
                                  <a:rPr lang="en-US" sz="1400" kern="100">
                                    <a:effectLst/>
                                    <a:latin typeface="Cambria Math" panose="02040503050406030204" pitchFamily="18" charset="0"/>
                                  </a:rPr>
                                  <m:t>FeAsS</m:t>
                                </m:r>
                                <m:r>
                                  <a:rPr lang="en-US" sz="1400" kern="100">
                                    <a:effectLst/>
                                    <a:latin typeface="Cambria Math" panose="02040503050406030204" pitchFamily="18" charset="0"/>
                                  </a:rPr>
                                  <m:t>+5</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 → </m:t>
                                </m:r>
                                <m:r>
                                  <m:rPr>
                                    <m:sty m:val="p"/>
                                  </m:rPr>
                                  <a:rPr lang="en-US" sz="1400" kern="100">
                                    <a:effectLst/>
                                    <a:latin typeface="Cambria Math" panose="02040503050406030204" pitchFamily="18" charset="0"/>
                                  </a:rPr>
                                  <m:t>F</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e</m:t>
                                    </m:r>
                                  </m:e>
                                  <m:sub>
                                    <m:r>
                                      <a:rPr lang="en-US" sz="1400" kern="100">
                                        <a:effectLst/>
                                        <a:latin typeface="Cambria Math" panose="02040503050406030204" pitchFamily="18" charset="0"/>
                                      </a:rPr>
                                      <m:t>2</m:t>
                                    </m:r>
                                  </m:sub>
                                </m:sSub>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3</m:t>
                                    </m:r>
                                  </m:sub>
                                </m:sSub>
                                <m:r>
                                  <a:rPr lang="en-US" sz="1400" kern="100">
                                    <a:effectLst/>
                                    <a:latin typeface="Cambria Math" panose="02040503050406030204" pitchFamily="18" charset="0"/>
                                  </a:rPr>
                                  <m:t> +2</m:t>
                                </m:r>
                                <m:r>
                                  <m:rPr>
                                    <m:sty m:val="p"/>
                                  </m:rPr>
                                  <a:rPr lang="en-US" sz="1400" kern="100">
                                    <a:effectLst/>
                                    <a:latin typeface="Cambria Math" panose="02040503050406030204" pitchFamily="18" charset="0"/>
                                  </a:rPr>
                                  <m:t>S</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 </m:t>
                                </m:r>
                                <m:sSub>
                                  <m:sSubPr>
                                    <m:ctrlPr>
                                      <a:rPr lang="en-US" sz="1400" kern="100">
                                        <a:effectLst/>
                                        <a:latin typeface="Cambria Math" panose="02040503050406030204" pitchFamily="18" charset="0"/>
                                      </a:rPr>
                                    </m:ctrlPr>
                                  </m:sSubPr>
                                  <m:e>
                                    <m:r>
                                      <a:rPr lang="en-US" sz="1400" kern="100">
                                        <a:effectLst/>
                                        <a:latin typeface="Cambria Math" panose="02040503050406030204" pitchFamily="18" charset="0"/>
                                      </a:rPr>
                                      <m:t>𝐴𝑠</m:t>
                                    </m:r>
                                  </m:e>
                                  <m:sub>
                                    <m:r>
                                      <a:rPr lang="en-US" sz="1400" kern="100">
                                        <a:effectLst/>
                                        <a:latin typeface="Cambria Math" panose="02040503050406030204" pitchFamily="18" charset="0"/>
                                      </a:rPr>
                                      <m:t>2</m:t>
                                    </m:r>
                                  </m:sub>
                                </m:sSub>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3</m:t>
                                    </m:r>
                                  </m:sub>
                                </m:sSub>
                              </m:oMath>
                            </m:oMathPara>
                          </a14:m>
                          <a:endParaRPr lang="en-US" sz="1400" kern="100" dirty="0">
                            <a:effectLst/>
                          </a:endParaRPr>
                        </a:p>
                        <a:p>
                          <a:pPr marL="0" marR="0" algn="ctr">
                            <a:lnSpc>
                              <a:spcPct val="115000"/>
                            </a:lnSpc>
                            <a:spcAft>
                              <a:spcPts val="800"/>
                            </a:spcAft>
                            <a:buNone/>
                          </a:pPr>
                          <a:r>
                            <a:rPr lang="en-US" sz="1400" kern="100" dirty="0">
                              <a:effectLst/>
                            </a:rPr>
                            <a:t>Cu</a:t>
                          </a:r>
                          <a:r>
                            <a:rPr lang="en-US" sz="1400" kern="100" baseline="-25000" dirty="0">
                              <a:effectLst/>
                            </a:rPr>
                            <a:t>2</a:t>
                          </a:r>
                          <a:r>
                            <a:rPr lang="en-US" sz="1400" kern="100" dirty="0">
                              <a:effectLst/>
                            </a:rPr>
                            <a:t>S</a:t>
                          </a:r>
                          <a14:m>
                            <m:oMath xmlns:m="http://schemas.openxmlformats.org/officeDocument/2006/math">
                              <m:r>
                                <a:rPr lang="en-US" sz="1400" kern="100">
                                  <a:effectLst/>
                                  <a:latin typeface="Cambria Math" panose="02040503050406030204" pitchFamily="18" charset="0"/>
                                </a:rPr>
                                <m:t>+</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m:t>
                              </m:r>
                              <m:r>
                                <a:rPr lang="en-US" sz="1400" kern="100">
                                  <a:effectLst/>
                                  <a:latin typeface="Cambria Math" panose="02040503050406030204" pitchFamily="18" charset="0"/>
                                </a:rPr>
                                <m:t>𝐶𝑢</m:t>
                              </m:r>
                              <m:r>
                                <a:rPr lang="en-US" sz="1400" kern="100">
                                  <a:effectLst/>
                                  <a:latin typeface="Cambria Math" panose="02040503050406030204" pitchFamily="18" charset="0"/>
                                </a:rPr>
                                <m:t>+</m:t>
                              </m:r>
                              <m:r>
                                <m:rPr>
                                  <m:sty m:val="p"/>
                                </m:rPr>
                                <a:rPr lang="en-US" sz="1400" kern="100">
                                  <a:effectLst/>
                                  <a:latin typeface="Cambria Math" panose="02040503050406030204" pitchFamily="18" charset="0"/>
                                </a:rPr>
                                <m:t>S</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oMath>
                          </a14:m>
                          <a:endParaRPr lang="en-US" sz="1400" kern="100" dirty="0">
                            <a:effectLst/>
                          </a:endParaRPr>
                        </a:p>
                        <a:p>
                          <a:pPr marL="0" marR="0" algn="ctr">
                            <a:lnSpc>
                              <a:spcPct val="115000"/>
                            </a:lnSpc>
                            <a:spcAft>
                              <a:spcPts val="800"/>
                            </a:spcAft>
                            <a:buNone/>
                          </a:pPr>
                          <a:r>
                            <a:rPr lang="en-US" sz="1400" kern="100" dirty="0">
                              <a:effectLst/>
                            </a:rPr>
                            <a:t>2ZnS+3O</a:t>
                          </a:r>
                          <a:r>
                            <a:rPr lang="en-US" sz="1400" kern="100" baseline="-25000" dirty="0">
                              <a:effectLst/>
                            </a:rPr>
                            <a:t>2</a:t>
                          </a:r>
                          <a:r>
                            <a:rPr lang="en-US" sz="1400" kern="100" dirty="0">
                              <a:effectLst/>
                            </a:rPr>
                            <a:t>​→2ZnO+2SO</a:t>
                          </a:r>
                          <a:r>
                            <a:rPr lang="en-US" sz="1400" kern="100" baseline="-25000" dirty="0">
                              <a:effectLst/>
                            </a:rPr>
                            <a:t>2</a:t>
                          </a:r>
                          <a:endParaRPr lang="en-US" sz="1400" kern="100" dirty="0">
                            <a:effectLst/>
                          </a:endParaRPr>
                        </a:p>
                        <a:p>
                          <a:pPr marL="0" marR="0" algn="ctr">
                            <a:lnSpc>
                              <a:spcPct val="115000"/>
                            </a:lnSpc>
                            <a:spcAft>
                              <a:spcPts val="800"/>
                            </a:spcAft>
                            <a:buNone/>
                          </a:pPr>
                          <a:r>
                            <a:rPr lang="en-US" sz="1400" kern="100" dirty="0">
                              <a:effectLst/>
                            </a:rPr>
                            <a:t>2PbS+2.5O</a:t>
                          </a:r>
                          <a:r>
                            <a:rPr lang="en-US" sz="1400" kern="100" baseline="-25000" dirty="0">
                              <a:effectLst/>
                            </a:rPr>
                            <a:t>2</a:t>
                          </a:r>
                          <a:r>
                            <a:rPr lang="en-US" sz="1400" kern="100" dirty="0">
                              <a:effectLst/>
                            </a:rPr>
                            <a:t>​→Pb+PbO+2SO</a:t>
                          </a:r>
                          <a:r>
                            <a:rPr lang="en-US" sz="1400" kern="100" baseline="-25000" dirty="0">
                              <a:effectLst/>
                            </a:rPr>
                            <a:t>2</a:t>
                          </a:r>
                          <a:r>
                            <a:rPr lang="en-US" sz="1400" kern="100" dirty="0">
                              <a:effectLst/>
                            </a:rPr>
                            <a:t>​</a:t>
                          </a:r>
                        </a:p>
                      </a:txBody>
                      <a:tcPr marL="19239" marR="19239" marT="0" marB="0" anchor="ctr"/>
                    </a:tc>
                    <a:tc>
                      <a:txBody>
                        <a:bodyPr/>
                        <a:lstStyle/>
                        <a:p>
                          <a:pPr marL="0" marR="0" algn="ctr">
                            <a:lnSpc>
                              <a:spcPct val="115000"/>
                            </a:lnSpc>
                            <a:spcAft>
                              <a:spcPts val="800"/>
                            </a:spcAft>
                            <a:buNone/>
                          </a:pPr>
                          <a:r>
                            <a:rPr lang="en-US" sz="1400" kern="100" dirty="0">
                              <a:effectLst/>
                            </a:rPr>
                            <a:t>The optimum operating range is usually between 850 and 940 °C, 13–14 vol% is more typical due to excess air,  fluidized-bed design operates on a wet feeding principle,</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177185342"/>
                      </a:ext>
                    </a:extLst>
                  </a:tr>
                  <a:tr h="1130879">
                    <a:tc>
                      <a:txBody>
                        <a:bodyPr/>
                        <a:lstStyle/>
                        <a:p>
                          <a:pPr marL="0" marR="0" algn="ctr">
                            <a:lnSpc>
                              <a:spcPct val="115000"/>
                            </a:lnSpc>
                            <a:spcAft>
                              <a:spcPts val="800"/>
                            </a:spcAft>
                            <a:buNone/>
                          </a:pPr>
                          <a:r>
                            <a:rPr lang="en-US" sz="1400" kern="100" dirty="0">
                              <a:effectLst/>
                            </a:rPr>
                            <a:t>Gas</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Waste sulfuric acid processing, Hydrogen sulfide (H₂S) Flue gases (low SO₂ content),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Thermal decomposition furnace, Grillo rotary kiln process, Catalytic incineration, the Claus process converts H₂S to elemental sulfur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H</a:t>
                          </a:r>
                          <a:r>
                            <a:rPr lang="en-US" sz="1400" kern="100" baseline="-25000" dirty="0">
                              <a:effectLst/>
                            </a:rPr>
                            <a:t>2</a:t>
                          </a:r>
                          <a:r>
                            <a:rPr lang="en-US" sz="1400" kern="100" dirty="0">
                              <a:effectLst/>
                            </a:rPr>
                            <a:t>​SO</a:t>
                          </a:r>
                          <a:r>
                            <a:rPr lang="en-US" sz="1400" kern="100" baseline="-25000" dirty="0">
                              <a:effectLst/>
                            </a:rPr>
                            <a:t>4</a:t>
                          </a:r>
                          <a:r>
                            <a:rPr lang="en-US" sz="1400" kern="100" dirty="0">
                              <a:effectLst/>
                            </a:rPr>
                            <a:t>​→SO</a:t>
                          </a:r>
                          <a:r>
                            <a:rPr lang="en-US" sz="1400" kern="100" baseline="-25000" dirty="0">
                              <a:effectLst/>
                            </a:rPr>
                            <a:t>2</a:t>
                          </a:r>
                          <a:r>
                            <a:rPr lang="en-US" sz="1400" kern="100" dirty="0">
                              <a:effectLst/>
                            </a:rPr>
                            <a:t>​+H</a:t>
                          </a:r>
                          <a:r>
                            <a:rPr lang="en-US" sz="1400" kern="100" baseline="-25000" dirty="0">
                              <a:effectLst/>
                            </a:rPr>
                            <a:t>2</a:t>
                          </a:r>
                          <a:r>
                            <a:rPr lang="en-US" sz="1400" kern="100" dirty="0">
                              <a:effectLst/>
                            </a:rPr>
                            <a:t>​O+O</a:t>
                          </a:r>
                          <a:r>
                            <a:rPr lang="en-US" sz="1400" kern="100" baseline="-25000" dirty="0">
                              <a:effectLst/>
                            </a:rPr>
                            <a:t>2​ </a:t>
                          </a:r>
                          <a:endParaRPr lang="en-US" sz="1400" kern="100" dirty="0">
                            <a:effectLst/>
                          </a:endParaRPr>
                        </a:p>
                        <a:p>
                          <a:pPr marL="0" marR="0" algn="ctr">
                            <a:lnSpc>
                              <a:spcPct val="115000"/>
                            </a:lnSpc>
                            <a:spcAft>
                              <a:spcPts val="800"/>
                            </a:spcAft>
                            <a:buNone/>
                          </a:pPr>
                          <a14:m>
                            <m:oMathPara xmlns:m="http://schemas.openxmlformats.org/officeDocument/2006/math">
                              <m:oMath>
                                <m:r>
                                  <a:rPr lang="en-US" sz="1400" kern="100">
                                    <a:effectLst/>
                                    <a:latin typeface="Cambria Math" panose="02040503050406030204" pitchFamily="18" charset="0"/>
                                  </a:rPr>
                                  <m:t>2</m:t>
                                </m:r>
                                <m:sSub>
                                  <m:sSubPr>
                                    <m:ctrlPr>
                                      <a:rPr lang="en-US" sz="1400" kern="100">
                                        <a:effectLst/>
                                        <a:latin typeface="Cambria Math" panose="02040503050406030204" pitchFamily="18" charset="0"/>
                                      </a:rPr>
                                    </m:ctrlPr>
                                  </m:sSubPr>
                                  <m:e>
                                    <m:r>
                                      <a:rPr lang="en-US" sz="1400" kern="100">
                                        <a:effectLst/>
                                        <a:latin typeface="Cambria Math" panose="02040503050406030204" pitchFamily="18" charset="0"/>
                                      </a:rPr>
                                      <m:t>𝐻</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𝑆</m:t>
                                </m:r>
                                <m:r>
                                  <a:rPr lang="en-US" sz="1400" kern="100">
                                    <a:effectLst/>
                                    <a:latin typeface="Cambria Math" panose="02040503050406030204" pitchFamily="18" charset="0"/>
                                  </a:rPr>
                                  <m:t>+</m:t>
                                </m:r>
                                <m:sSub>
                                  <m:sSubPr>
                                    <m:ctrlPr>
                                      <a:rPr lang="en-US" sz="1400" kern="100">
                                        <a:effectLst/>
                                        <a:latin typeface="Cambria Math" panose="02040503050406030204" pitchFamily="18" charset="0"/>
                                      </a:rPr>
                                    </m:ctrlPr>
                                  </m:sSubPr>
                                  <m:e>
                                    <m:r>
                                      <a:rPr lang="en-US" sz="1400" kern="100">
                                        <a:effectLst/>
                                        <a:latin typeface="Cambria Math" panose="02040503050406030204" pitchFamily="18" charset="0"/>
                                      </a:rPr>
                                      <m:t>3</m:t>
                                    </m:r>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→2</m:t>
                                </m:r>
                                <m:r>
                                  <m:rPr>
                                    <m:sty m:val="p"/>
                                  </m:rPr>
                                  <a:rPr lang="en-US" sz="1400" kern="100">
                                    <a:effectLst/>
                                    <a:latin typeface="Cambria Math" panose="02040503050406030204" pitchFamily="18" charset="0"/>
                                  </a:rPr>
                                  <m:t>S</m:t>
                                </m:r>
                                <m:sSub>
                                  <m:sSubPr>
                                    <m:ctrlPr>
                                      <a:rPr lang="en-US" sz="1400" kern="100">
                                        <a:effectLst/>
                                        <a:latin typeface="Cambria Math" panose="02040503050406030204" pitchFamily="18" charset="0"/>
                                      </a:rPr>
                                    </m:ctrlPr>
                                  </m:sSubPr>
                                  <m:e>
                                    <m:r>
                                      <m:rPr>
                                        <m:sty m:val="p"/>
                                      </m:rPr>
                                      <a:rPr lang="en-US" sz="1400" kern="100">
                                        <a:effectLst/>
                                        <a:latin typeface="Cambria Math" panose="02040503050406030204" pitchFamily="18" charset="0"/>
                                      </a:rPr>
                                      <m:t>O</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+2</m:t>
                                </m:r>
                                <m:sSub>
                                  <m:sSubPr>
                                    <m:ctrlPr>
                                      <a:rPr lang="en-US" sz="1400" kern="100">
                                        <a:effectLst/>
                                        <a:latin typeface="Cambria Math" panose="02040503050406030204" pitchFamily="18" charset="0"/>
                                      </a:rPr>
                                    </m:ctrlPr>
                                  </m:sSubPr>
                                  <m:e>
                                    <m:r>
                                      <a:rPr lang="en-US" sz="1400" kern="100">
                                        <a:effectLst/>
                                        <a:latin typeface="Cambria Math" panose="02040503050406030204" pitchFamily="18" charset="0"/>
                                      </a:rPr>
                                      <m:t>𝐻</m:t>
                                    </m:r>
                                  </m:e>
                                  <m:sub>
                                    <m:r>
                                      <a:rPr lang="en-US" sz="1400" kern="100">
                                        <a:effectLst/>
                                        <a:latin typeface="Cambria Math" panose="02040503050406030204" pitchFamily="18" charset="0"/>
                                      </a:rPr>
                                      <m:t>2</m:t>
                                    </m:r>
                                  </m:sub>
                                </m:sSub>
                                <m:r>
                                  <a:rPr lang="en-US" sz="1400" kern="100">
                                    <a:effectLst/>
                                    <a:latin typeface="Cambria Math" panose="02040503050406030204" pitchFamily="18" charset="0"/>
                                  </a:rPr>
                                  <m:t>𝑂</m:t>
                                </m:r>
                              </m:oMath>
                            </m:oMathPara>
                          </a14:m>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The decomposition of sulfuric acid at 1000 °C. catalyst at 200 °C . Regeneration at 600–650 °C.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1979943347"/>
                      </a:ext>
                    </a:extLst>
                  </a:tr>
                </a:tbl>
              </a:graphicData>
            </a:graphic>
          </p:graphicFrame>
        </mc:Choice>
        <mc:Fallback xmlns="">
          <p:graphicFrame>
            <p:nvGraphicFramePr>
              <p:cNvPr id="6" name="Table 5">
                <a:extLst>
                  <a:ext uri="{FF2B5EF4-FFF2-40B4-BE49-F238E27FC236}">
                    <a16:creationId xmlns:a16="http://schemas.microsoft.com/office/drawing/2014/main" id="{676F03F0-16FF-30AB-26C4-484885F32958}"/>
                  </a:ext>
                </a:extLst>
              </p:cNvPr>
              <p:cNvGraphicFramePr>
                <a:graphicFrameLocks noGrp="1"/>
              </p:cNvGraphicFramePr>
              <p:nvPr>
                <p:extLst>
                  <p:ext uri="{D42A27DB-BD31-4B8C-83A1-F6EECF244321}">
                    <p14:modId xmlns:p14="http://schemas.microsoft.com/office/powerpoint/2010/main" val="3345784950"/>
                  </p:ext>
                </p:extLst>
              </p:nvPr>
            </p:nvGraphicFramePr>
            <p:xfrm>
              <a:off x="292608" y="1690688"/>
              <a:ext cx="11350751" cy="5044575"/>
            </p:xfrm>
            <a:graphic>
              <a:graphicData uri="http://schemas.openxmlformats.org/drawingml/2006/table">
                <a:tbl>
                  <a:tblPr firstRow="1" firstCol="1" bandRow="1">
                    <a:tableStyleId>{5C22544A-7EE6-4342-B048-85BDC9FD1C3A}</a:tableStyleId>
                  </a:tblPr>
                  <a:tblGrid>
                    <a:gridCol w="904615">
                      <a:extLst>
                        <a:ext uri="{9D8B030D-6E8A-4147-A177-3AD203B41FA5}">
                          <a16:colId xmlns:a16="http://schemas.microsoft.com/office/drawing/2014/main" val="3642695720"/>
                        </a:ext>
                      </a:extLst>
                    </a:gridCol>
                    <a:gridCol w="2402970">
                      <a:extLst>
                        <a:ext uri="{9D8B030D-6E8A-4147-A177-3AD203B41FA5}">
                          <a16:colId xmlns:a16="http://schemas.microsoft.com/office/drawing/2014/main" val="1302658114"/>
                        </a:ext>
                      </a:extLst>
                    </a:gridCol>
                    <a:gridCol w="2985513">
                      <a:extLst>
                        <a:ext uri="{9D8B030D-6E8A-4147-A177-3AD203B41FA5}">
                          <a16:colId xmlns:a16="http://schemas.microsoft.com/office/drawing/2014/main" val="1103650244"/>
                        </a:ext>
                      </a:extLst>
                    </a:gridCol>
                    <a:gridCol w="2631446">
                      <a:extLst>
                        <a:ext uri="{9D8B030D-6E8A-4147-A177-3AD203B41FA5}">
                          <a16:colId xmlns:a16="http://schemas.microsoft.com/office/drawing/2014/main" val="4112486156"/>
                        </a:ext>
                      </a:extLst>
                    </a:gridCol>
                    <a:gridCol w="2426207">
                      <a:extLst>
                        <a:ext uri="{9D8B030D-6E8A-4147-A177-3AD203B41FA5}">
                          <a16:colId xmlns:a16="http://schemas.microsoft.com/office/drawing/2014/main" val="2508549471"/>
                        </a:ext>
                      </a:extLst>
                    </a:gridCol>
                  </a:tblGrid>
                  <a:tr h="720088">
                    <a:tc>
                      <a:txBody>
                        <a:bodyPr/>
                        <a:lstStyle/>
                        <a:p>
                          <a:pPr marL="0" marR="0" algn="ctr">
                            <a:lnSpc>
                              <a:spcPct val="115000"/>
                            </a:lnSpc>
                            <a:spcAft>
                              <a:spcPts val="800"/>
                            </a:spcAft>
                            <a:buNone/>
                          </a:pPr>
                          <a:r>
                            <a:rPr lang="en-US" sz="1400" kern="100" dirty="0">
                              <a:effectLst/>
                            </a:rPr>
                            <a:t>No.</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Sulfur source/feed</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Technology/ furnace type</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a:effectLst/>
                            </a:rPr>
                            <a:t>Main reaction(s)</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Typical operating conditions</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2390409"/>
                      </a:ext>
                    </a:extLst>
                  </a:tr>
                  <a:tr h="1214247">
                    <a:tc>
                      <a:txBody>
                        <a:bodyPr/>
                        <a:lstStyle/>
                        <a:p>
                          <a:pPr marL="0" marR="0" algn="ctr">
                            <a:lnSpc>
                              <a:spcPct val="115000"/>
                            </a:lnSpc>
                            <a:spcAft>
                              <a:spcPts val="800"/>
                            </a:spcAft>
                            <a:buNone/>
                          </a:pPr>
                          <a:r>
                            <a:rPr lang="en-US" sz="1400" kern="100">
                              <a:effectLst/>
                            </a:rPr>
                            <a:t>Liquid</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Elemental sulfur (liquid sulfur)</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Liquid sulfur combustion furnace, Pressure-nozzle burner furnace, Two-component burner furnace, Rotary burner sulfur furnace (</a:t>
                          </a:r>
                          <a:r>
                            <a:rPr lang="en-US" sz="1400" kern="100" dirty="0" err="1">
                              <a:effectLst/>
                            </a:rPr>
                            <a:t>Lurgi</a:t>
                          </a:r>
                          <a:r>
                            <a:rPr lang="en-US" sz="1400" kern="100" dirty="0">
                              <a:effectLst/>
                            </a:rPr>
                            <a:t>/LURO burner), Two-stage sulfur combustion</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S+O</a:t>
                          </a:r>
                          <a:r>
                            <a:rPr lang="en-US" sz="1400" kern="100" baseline="-25000" dirty="0">
                              <a:effectLst/>
                            </a:rPr>
                            <a:t>2</a:t>
                          </a:r>
                          <a:r>
                            <a:rPr lang="en-US" sz="1400" kern="100" dirty="0">
                              <a:effectLst/>
                            </a:rPr>
                            <a:t>​→SO</a:t>
                          </a:r>
                          <a:r>
                            <a:rPr lang="en-US" sz="1400" kern="100" baseline="-25000" dirty="0">
                              <a:effectLst/>
                            </a:rPr>
                            <a:t>2</a:t>
                          </a:r>
                          <a:r>
                            <a:rPr lang="en-US" sz="1400" kern="100" dirty="0">
                              <a:effectLst/>
                            </a:rPr>
                            <a:t>​</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Air :1.3–1.5 bar at 60–100 °C. Liquid sulfur: 140–150 °</a:t>
                          </a:r>
                          <a:r>
                            <a:rPr lang="en-US" sz="1400" kern="100" dirty="0" err="1">
                              <a:effectLst/>
                            </a:rPr>
                            <a:t>C.In</a:t>
                          </a:r>
                          <a:r>
                            <a:rPr lang="en-US" sz="1400" kern="100" dirty="0">
                              <a:effectLst/>
                            </a:rPr>
                            <a:t> industrial operation, SO₂ concentration ~18 vol%.</a:t>
                          </a:r>
                        </a:p>
                      </a:txBody>
                      <a:tcPr marL="19239" marR="19239" marT="0" marB="0" anchor="ctr"/>
                    </a:tc>
                    <a:extLst>
                      <a:ext uri="{0D108BD9-81ED-4DB2-BD59-A6C34878D82A}">
                        <a16:rowId xmlns:a16="http://schemas.microsoft.com/office/drawing/2014/main" val="1286059521"/>
                      </a:ext>
                    </a:extLst>
                  </a:tr>
                  <a:tr h="1979361">
                    <a:tc>
                      <a:txBody>
                        <a:bodyPr/>
                        <a:lstStyle/>
                        <a:p>
                          <a:pPr marL="0" marR="0" algn="ctr">
                            <a:lnSpc>
                              <a:spcPct val="115000"/>
                            </a:lnSpc>
                            <a:spcAft>
                              <a:spcPts val="800"/>
                            </a:spcAft>
                            <a:buNone/>
                          </a:pPr>
                          <a:r>
                            <a:rPr lang="en-US" sz="1400" kern="100">
                              <a:effectLst/>
                            </a:rPr>
                            <a:t>Solid</a:t>
                          </a:r>
                          <a:endParaRPr lang="en-US" sz="1400" kern="10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Pyrite, Gold-bearing ores, Arsenical pyrite, Sulfides of Copper, Nickel, Zinc, Lead ores, Calcium sulfate (gypsum), Iron (II) sulfate and etc.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Roasting of Pyrites occurs in a flotation mode, Dorr-Oliver </a:t>
                          </a:r>
                          <a:r>
                            <a:rPr lang="en-US" sz="1400" kern="100" dirty="0" err="1">
                              <a:effectLst/>
                            </a:rPr>
                            <a:t>fluo</a:t>
                          </a:r>
                          <a:r>
                            <a:rPr lang="en-US" sz="1400" kern="100" dirty="0">
                              <a:effectLst/>
                            </a:rPr>
                            <a:t> solids reactor (wet feeding principle), Circulating fluid-bed (CFB) roasting (</a:t>
                          </a:r>
                          <a:r>
                            <a:rPr lang="en-US" sz="1400" kern="100" dirty="0" err="1">
                              <a:effectLst/>
                            </a:rPr>
                            <a:t>Lurgi</a:t>
                          </a:r>
                          <a:r>
                            <a:rPr lang="en-US" sz="1400" kern="100" dirty="0">
                              <a:effectLst/>
                            </a:rPr>
                            <a:t> technology) , Cyclone furnace roasting, Flash smelting furnace,  Electric furnace smelting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endParaRPr lang="en-US"/>
                        </a:p>
                      </a:txBody>
                      <a:tcPr marL="19239" marR="19239" marT="0" marB="0" anchor="ctr">
                        <a:blipFill>
                          <a:blip r:embed="rId4"/>
                          <a:stretch>
                            <a:fillRect l="-239352" t="-97846" r="-93287" b="-58769"/>
                          </a:stretch>
                        </a:blipFill>
                      </a:tcPr>
                    </a:tc>
                    <a:tc>
                      <a:txBody>
                        <a:bodyPr/>
                        <a:lstStyle/>
                        <a:p>
                          <a:pPr marL="0" marR="0" algn="ctr">
                            <a:lnSpc>
                              <a:spcPct val="115000"/>
                            </a:lnSpc>
                            <a:spcAft>
                              <a:spcPts val="800"/>
                            </a:spcAft>
                            <a:buNone/>
                          </a:pPr>
                          <a:r>
                            <a:rPr lang="en-US" sz="1400" kern="100" dirty="0">
                              <a:effectLst/>
                            </a:rPr>
                            <a:t>The optimum operating range is usually between 850 and 940 °C, 13–14 vol% is more typical due to excess air,  fluidized-bed design operates on a wet feeding principle,</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177185342"/>
                      </a:ext>
                    </a:extLst>
                  </a:tr>
                  <a:tr h="1130879">
                    <a:tc>
                      <a:txBody>
                        <a:bodyPr/>
                        <a:lstStyle/>
                        <a:p>
                          <a:pPr marL="0" marR="0" algn="ctr">
                            <a:lnSpc>
                              <a:spcPct val="115000"/>
                            </a:lnSpc>
                            <a:spcAft>
                              <a:spcPts val="800"/>
                            </a:spcAft>
                            <a:buNone/>
                          </a:pPr>
                          <a:r>
                            <a:rPr lang="en-US" sz="1400" kern="100" dirty="0">
                              <a:effectLst/>
                            </a:rPr>
                            <a:t>Gas</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Waste sulfuric acid processing, Hydrogen sulfide (H₂S) Flue gases (low SO₂ content),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pPr marL="0" marR="0" algn="ctr">
                            <a:lnSpc>
                              <a:spcPct val="115000"/>
                            </a:lnSpc>
                            <a:spcAft>
                              <a:spcPts val="800"/>
                            </a:spcAft>
                            <a:buNone/>
                          </a:pPr>
                          <a:r>
                            <a:rPr lang="en-US" sz="1400" kern="100" dirty="0">
                              <a:effectLst/>
                            </a:rPr>
                            <a:t>Thermal decomposition furnace, Grillo rotary kiln process, Catalytic incineration, the Claus process converts H₂S to elemental sulfur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tc>
                      <a:txBody>
                        <a:bodyPr/>
                        <a:lstStyle/>
                        <a:p>
                          <a:endParaRPr lang="en-US"/>
                        </a:p>
                      </a:txBody>
                      <a:tcPr marL="19239" marR="19239" marT="0" marB="0" anchor="ctr">
                        <a:blipFill>
                          <a:blip r:embed="rId4"/>
                          <a:stretch>
                            <a:fillRect l="-239352" t="-345699" r="-93287" b="-2688"/>
                          </a:stretch>
                        </a:blipFill>
                      </a:tcPr>
                    </a:tc>
                    <a:tc>
                      <a:txBody>
                        <a:bodyPr/>
                        <a:lstStyle/>
                        <a:p>
                          <a:pPr marL="0" marR="0" algn="ctr">
                            <a:lnSpc>
                              <a:spcPct val="115000"/>
                            </a:lnSpc>
                            <a:spcAft>
                              <a:spcPts val="800"/>
                            </a:spcAft>
                            <a:buNone/>
                          </a:pPr>
                          <a:r>
                            <a:rPr lang="en-US" sz="1400" kern="100" dirty="0">
                              <a:effectLst/>
                            </a:rPr>
                            <a:t>The decomposition of sulfuric acid at 1000 °C. catalyst at 200 °C . Regeneration at 600–650 °C. </a:t>
                          </a:r>
                          <a:endParaRPr lang="en-US" sz="1400" kern="100" dirty="0">
                            <a:effectLst/>
                            <a:latin typeface="Calibri" panose="020F0502020204030204" pitchFamily="34" charset="0"/>
                            <a:ea typeface="Aptos" panose="020B0004020202020204" pitchFamily="34" charset="0"/>
                            <a:cs typeface="Arial" panose="020B0604020202020204" pitchFamily="34" charset="0"/>
                          </a:endParaRPr>
                        </a:p>
                      </a:txBody>
                      <a:tcPr marL="19239" marR="19239" marT="0" marB="0" anchor="ctr"/>
                    </a:tc>
                    <a:extLst>
                      <a:ext uri="{0D108BD9-81ED-4DB2-BD59-A6C34878D82A}">
                        <a16:rowId xmlns:a16="http://schemas.microsoft.com/office/drawing/2014/main" val="1979943347"/>
                      </a:ext>
                    </a:extLst>
                  </a:tr>
                </a:tbl>
              </a:graphicData>
            </a:graphic>
          </p:graphicFrame>
        </mc:Fallback>
      </mc:AlternateContent>
    </p:spTree>
    <p:extLst>
      <p:ext uri="{BB962C8B-B14F-4D97-AF65-F5344CB8AC3E}">
        <p14:creationId xmlns:p14="http://schemas.microsoft.com/office/powerpoint/2010/main" val="1226756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7BBA7-F010-D581-3775-364CE8508678}"/>
            </a:ext>
          </a:extLst>
        </p:cNvPr>
        <p:cNvGrpSpPr/>
        <p:nvPr/>
      </p:nvGrpSpPr>
      <p:grpSpPr>
        <a:xfrm>
          <a:off x="0" y="0"/>
          <a:ext cx="0" cy="0"/>
          <a:chOff x="0" y="0"/>
          <a:chExt cx="0" cy="0"/>
        </a:xfrm>
      </p:grpSpPr>
      <p:pic>
        <p:nvPicPr>
          <p:cNvPr id="5" name="Immagine 2">
            <a:extLst>
              <a:ext uri="{FF2B5EF4-FFF2-40B4-BE49-F238E27FC236}">
                <a16:creationId xmlns:a16="http://schemas.microsoft.com/office/drawing/2014/main" id="{AC43009A-1989-4C96-0BDA-B9135CB06C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784" y="192190"/>
            <a:ext cx="1846418" cy="807455"/>
          </a:xfrm>
          <a:prstGeom prst="rect">
            <a:avLst/>
          </a:prstGeom>
        </p:spPr>
      </p:pic>
      <p:pic>
        <p:nvPicPr>
          <p:cNvPr id="9" name="Content Placeholder 8">
            <a:extLst>
              <a:ext uri="{FF2B5EF4-FFF2-40B4-BE49-F238E27FC236}">
                <a16:creationId xmlns:a16="http://schemas.microsoft.com/office/drawing/2014/main" id="{807EDA98-79CB-C5B7-FC8A-7E2BF17DD24E}"/>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62798" y="374969"/>
            <a:ext cx="9680448" cy="6483031"/>
          </a:xfrm>
          <a:prstGeom prst="rect">
            <a:avLst/>
          </a:prstGeom>
        </p:spPr>
      </p:pic>
    </p:spTree>
    <p:extLst>
      <p:ext uri="{BB962C8B-B14F-4D97-AF65-F5344CB8AC3E}">
        <p14:creationId xmlns:p14="http://schemas.microsoft.com/office/powerpoint/2010/main" val="56726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F52E0-C9B0-8343-4C72-248F3E24EA0C}"/>
            </a:ext>
          </a:extLst>
        </p:cNvPr>
        <p:cNvGrpSpPr/>
        <p:nvPr/>
      </p:nvGrpSpPr>
      <p:grpSpPr>
        <a:xfrm>
          <a:off x="0" y="0"/>
          <a:ext cx="0" cy="0"/>
          <a:chOff x="0" y="0"/>
          <a:chExt cx="0" cy="0"/>
        </a:xfrm>
      </p:grpSpPr>
      <p:pic>
        <p:nvPicPr>
          <p:cNvPr id="5" name="Immagine 2">
            <a:extLst>
              <a:ext uri="{FF2B5EF4-FFF2-40B4-BE49-F238E27FC236}">
                <a16:creationId xmlns:a16="http://schemas.microsoft.com/office/drawing/2014/main" id="{5ABD3EB5-8692-33EC-C4F2-50F6E359AA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26798" y="192191"/>
            <a:ext cx="1902404" cy="831938"/>
          </a:xfrm>
          <a:prstGeom prst="rect">
            <a:avLst/>
          </a:prstGeom>
        </p:spPr>
      </p:pic>
      <p:pic>
        <p:nvPicPr>
          <p:cNvPr id="4" name="Content Placeholder 3">
            <a:extLst>
              <a:ext uri="{FF2B5EF4-FFF2-40B4-BE49-F238E27FC236}">
                <a16:creationId xmlns:a16="http://schemas.microsoft.com/office/drawing/2014/main" id="{3A13E624-940B-32C2-C78C-131121FECC0A}"/>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22860" y="1077938"/>
            <a:ext cx="11560124" cy="5780062"/>
          </a:xfrm>
          <a:prstGeom prst="rect">
            <a:avLst/>
          </a:prstGeom>
        </p:spPr>
      </p:pic>
    </p:spTree>
    <p:extLst>
      <p:ext uri="{BB962C8B-B14F-4D97-AF65-F5344CB8AC3E}">
        <p14:creationId xmlns:p14="http://schemas.microsoft.com/office/powerpoint/2010/main" val="2885214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BD4B3-B821-42C7-F89F-55C8BE7972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A80B97-AD78-D545-AD06-C0C179CC4F42}"/>
              </a:ext>
            </a:extLst>
          </p:cNvPr>
          <p:cNvSpPr>
            <a:spLocks noGrp="1"/>
          </p:cNvSpPr>
          <p:nvPr>
            <p:ph type="title"/>
          </p:nvPr>
        </p:nvSpPr>
        <p:spPr/>
        <p:txBody>
          <a:bodyPr>
            <a:normAutofit/>
          </a:bodyPr>
          <a:lstStyle/>
          <a:p>
            <a:r>
              <a:rPr lang="en-US" sz="2600" b="1" dirty="0">
                <a:solidFill>
                  <a:srgbClr val="002060"/>
                </a:solidFill>
              </a:rPr>
              <a:t>Aspen Plus Model, Heat Recovery and Process Challenges</a:t>
            </a:r>
          </a:p>
        </p:txBody>
      </p:sp>
      <p:pic>
        <p:nvPicPr>
          <p:cNvPr id="5" name="Immagine 2">
            <a:extLst>
              <a:ext uri="{FF2B5EF4-FFF2-40B4-BE49-F238E27FC236}">
                <a16:creationId xmlns:a16="http://schemas.microsoft.com/office/drawing/2014/main" id="{5F23E90C-E153-3388-23E3-BDD1B878EA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9817" y="192190"/>
            <a:ext cx="2699385" cy="1180465"/>
          </a:xfrm>
          <a:prstGeom prst="rect">
            <a:avLst/>
          </a:prstGeom>
        </p:spPr>
      </p:pic>
      <p:pic>
        <p:nvPicPr>
          <p:cNvPr id="11" name="Content Placeholder 10">
            <a:extLst>
              <a:ext uri="{FF2B5EF4-FFF2-40B4-BE49-F238E27FC236}">
                <a16:creationId xmlns:a16="http://schemas.microsoft.com/office/drawing/2014/main" id="{6D914F6D-22E0-FA89-B959-196009744516}"/>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17969" y="1372655"/>
            <a:ext cx="11811233" cy="5193592"/>
          </a:xfrm>
          <a:prstGeom prst="rect">
            <a:avLst/>
          </a:prstGeom>
          <a:noFill/>
          <a:ln>
            <a:noFill/>
          </a:ln>
        </p:spPr>
      </p:pic>
      <p:sp>
        <p:nvSpPr>
          <p:cNvPr id="3" name="TextBox 2">
            <a:extLst>
              <a:ext uri="{FF2B5EF4-FFF2-40B4-BE49-F238E27FC236}">
                <a16:creationId xmlns:a16="http://schemas.microsoft.com/office/drawing/2014/main" id="{FD27E697-1E6F-F57B-E892-336E117AFF19}"/>
              </a:ext>
            </a:extLst>
          </p:cNvPr>
          <p:cNvSpPr txBox="1"/>
          <p:nvPr/>
        </p:nvSpPr>
        <p:spPr>
          <a:xfrm>
            <a:off x="1207008" y="5120640"/>
            <a:ext cx="1365504"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032826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87A0D-6030-DCA2-ACE8-A596F8F8FD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46985B-A6D8-847B-30EE-986ECDCD1144}"/>
              </a:ext>
            </a:extLst>
          </p:cNvPr>
          <p:cNvSpPr>
            <a:spLocks noGrp="1"/>
          </p:cNvSpPr>
          <p:nvPr>
            <p:ph type="title"/>
          </p:nvPr>
        </p:nvSpPr>
        <p:spPr/>
        <p:txBody>
          <a:bodyPr>
            <a:normAutofit/>
          </a:bodyPr>
          <a:lstStyle/>
          <a:p>
            <a:r>
              <a:rPr lang="en-US" sz="2600" b="1" dirty="0">
                <a:solidFill>
                  <a:srgbClr val="002060"/>
                </a:solidFill>
              </a:rPr>
              <a:t>Aspen Plus Model, Heat Recovery and Process Challenges</a:t>
            </a:r>
          </a:p>
        </p:txBody>
      </p:sp>
      <p:pic>
        <p:nvPicPr>
          <p:cNvPr id="5" name="Immagine 2">
            <a:extLst>
              <a:ext uri="{FF2B5EF4-FFF2-40B4-BE49-F238E27FC236}">
                <a16:creationId xmlns:a16="http://schemas.microsoft.com/office/drawing/2014/main" id="{87B9AD1B-7351-6593-537C-E715725296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9817" y="192190"/>
            <a:ext cx="2699385" cy="1180465"/>
          </a:xfrm>
          <a:prstGeom prst="rect">
            <a:avLst/>
          </a:prstGeom>
        </p:spPr>
      </p:pic>
      <p:pic>
        <p:nvPicPr>
          <p:cNvPr id="11" name="Content Placeholder 10">
            <a:extLst>
              <a:ext uri="{FF2B5EF4-FFF2-40B4-BE49-F238E27FC236}">
                <a16:creationId xmlns:a16="http://schemas.microsoft.com/office/drawing/2014/main" id="{4B3CECEB-FF2D-0EB4-8445-B835BB8789CE}"/>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17969" y="1372655"/>
            <a:ext cx="11811233" cy="5193592"/>
          </a:xfrm>
          <a:prstGeom prst="rect">
            <a:avLst/>
          </a:prstGeom>
          <a:noFill/>
          <a:ln>
            <a:noFill/>
          </a:ln>
        </p:spPr>
      </p:pic>
      <p:sp>
        <p:nvSpPr>
          <p:cNvPr id="3" name="TextBox 2">
            <a:extLst>
              <a:ext uri="{FF2B5EF4-FFF2-40B4-BE49-F238E27FC236}">
                <a16:creationId xmlns:a16="http://schemas.microsoft.com/office/drawing/2014/main" id="{D415514A-CD6A-860C-B474-C8E77556610B}"/>
              </a:ext>
            </a:extLst>
          </p:cNvPr>
          <p:cNvSpPr txBox="1"/>
          <p:nvPr/>
        </p:nvSpPr>
        <p:spPr>
          <a:xfrm>
            <a:off x="1207008" y="5120640"/>
            <a:ext cx="1365504" cy="369332"/>
          </a:xfrm>
          <a:prstGeom prst="rect">
            <a:avLst/>
          </a:prstGeom>
          <a:noFill/>
        </p:spPr>
        <p:txBody>
          <a:bodyPr wrap="square" rtlCol="0">
            <a:spAutoFit/>
          </a:bodyPr>
          <a:lstStyle/>
          <a:p>
            <a:endParaRPr lang="en-US" dirty="0"/>
          </a:p>
        </p:txBody>
      </p:sp>
      <p:sp>
        <p:nvSpPr>
          <p:cNvPr id="7" name="Oval 6">
            <a:extLst>
              <a:ext uri="{FF2B5EF4-FFF2-40B4-BE49-F238E27FC236}">
                <a16:creationId xmlns:a16="http://schemas.microsoft.com/office/drawing/2014/main" id="{44C33FED-DD9A-1083-5AB0-51F9D73C6F45}"/>
              </a:ext>
            </a:extLst>
          </p:cNvPr>
          <p:cNvSpPr/>
          <p:nvPr/>
        </p:nvSpPr>
        <p:spPr>
          <a:xfrm>
            <a:off x="2084832" y="3969451"/>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9DC8475-6D8B-4B58-C0C7-E5325C580580}"/>
              </a:ext>
            </a:extLst>
          </p:cNvPr>
          <p:cNvSpPr/>
          <p:nvPr/>
        </p:nvSpPr>
        <p:spPr>
          <a:xfrm>
            <a:off x="9332976" y="2186154"/>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CC9C761-48F3-FA20-A997-031BDBF14992}"/>
              </a:ext>
            </a:extLst>
          </p:cNvPr>
          <p:cNvSpPr/>
          <p:nvPr/>
        </p:nvSpPr>
        <p:spPr>
          <a:xfrm>
            <a:off x="4163568" y="3969451"/>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2E99040-B9FC-F800-B198-2ACC38640312}"/>
              </a:ext>
            </a:extLst>
          </p:cNvPr>
          <p:cNvSpPr/>
          <p:nvPr/>
        </p:nvSpPr>
        <p:spPr>
          <a:xfrm>
            <a:off x="6687312" y="2186154"/>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B9EB1C7-547E-6535-081A-34E3A35B8AAC}"/>
              </a:ext>
            </a:extLst>
          </p:cNvPr>
          <p:cNvSpPr/>
          <p:nvPr/>
        </p:nvSpPr>
        <p:spPr>
          <a:xfrm>
            <a:off x="10509031" y="2186154"/>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F9AE5C9-DB7E-B976-1367-70CABA30769B}"/>
              </a:ext>
            </a:extLst>
          </p:cNvPr>
          <p:cNvSpPr/>
          <p:nvPr/>
        </p:nvSpPr>
        <p:spPr>
          <a:xfrm>
            <a:off x="8156921" y="2186154"/>
            <a:ext cx="1048512" cy="10241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E33E7D0-328C-098D-2559-CED1868AB321}"/>
              </a:ext>
            </a:extLst>
          </p:cNvPr>
          <p:cNvSpPr/>
          <p:nvPr/>
        </p:nvSpPr>
        <p:spPr>
          <a:xfrm>
            <a:off x="4854391" y="1958341"/>
            <a:ext cx="1048512" cy="1024128"/>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C544753-3289-CD4A-22BF-820551E7FC42}"/>
              </a:ext>
            </a:extLst>
          </p:cNvPr>
          <p:cNvSpPr/>
          <p:nvPr/>
        </p:nvSpPr>
        <p:spPr>
          <a:xfrm>
            <a:off x="3021471" y="1958341"/>
            <a:ext cx="1048512" cy="1024128"/>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E1B746CB-445F-54AC-E544-2978001182B5}"/>
              </a:ext>
            </a:extLst>
          </p:cNvPr>
          <p:cNvSpPr/>
          <p:nvPr/>
        </p:nvSpPr>
        <p:spPr>
          <a:xfrm>
            <a:off x="1036320" y="1958341"/>
            <a:ext cx="1048512" cy="1024128"/>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25764698-7E82-5938-3DD7-2F066756BC0B}"/>
              </a:ext>
            </a:extLst>
          </p:cNvPr>
          <p:cNvSpPr/>
          <p:nvPr/>
        </p:nvSpPr>
        <p:spPr>
          <a:xfrm>
            <a:off x="5962993" y="4346448"/>
            <a:ext cx="1675663" cy="1548384"/>
          </a:xfrm>
          <a:prstGeom prst="ellipse">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1EA9CC1-73C6-F6FB-B217-F40A09917DB6}"/>
              </a:ext>
            </a:extLst>
          </p:cNvPr>
          <p:cNvSpPr/>
          <p:nvPr/>
        </p:nvSpPr>
        <p:spPr>
          <a:xfrm>
            <a:off x="8389570" y="3647719"/>
            <a:ext cx="1048512" cy="1024128"/>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22A0792C-9B15-BA2C-8D7E-67CF92A6EAC4}"/>
              </a:ext>
            </a:extLst>
          </p:cNvPr>
          <p:cNvSpPr/>
          <p:nvPr/>
        </p:nvSpPr>
        <p:spPr>
          <a:xfrm>
            <a:off x="5499329" y="3477935"/>
            <a:ext cx="1048512" cy="1024128"/>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A0CD245-3585-1033-4A67-5048C6076F14}"/>
              </a:ext>
            </a:extLst>
          </p:cNvPr>
          <p:cNvSpPr/>
          <p:nvPr/>
        </p:nvSpPr>
        <p:spPr>
          <a:xfrm>
            <a:off x="10107168" y="4727666"/>
            <a:ext cx="1048512" cy="1024128"/>
          </a:xfrm>
          <a:prstGeom prst="ellipse">
            <a:avLst/>
          </a:prstGeom>
          <a:no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Up 25">
            <a:extLst>
              <a:ext uri="{FF2B5EF4-FFF2-40B4-BE49-F238E27FC236}">
                <a16:creationId xmlns:a16="http://schemas.microsoft.com/office/drawing/2014/main" id="{2FF2446A-8518-775F-C62F-55828AFB01C1}"/>
              </a:ext>
            </a:extLst>
          </p:cNvPr>
          <p:cNvSpPr/>
          <p:nvPr/>
        </p:nvSpPr>
        <p:spPr>
          <a:xfrm>
            <a:off x="7211567" y="1319887"/>
            <a:ext cx="524257" cy="798938"/>
          </a:xfrm>
          <a:prstGeom prst="up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Up 27">
            <a:extLst>
              <a:ext uri="{FF2B5EF4-FFF2-40B4-BE49-F238E27FC236}">
                <a16:creationId xmlns:a16="http://schemas.microsoft.com/office/drawing/2014/main" id="{7D644774-487F-228F-BEFB-4C9D6570DE82}"/>
              </a:ext>
            </a:extLst>
          </p:cNvPr>
          <p:cNvSpPr/>
          <p:nvPr/>
        </p:nvSpPr>
        <p:spPr>
          <a:xfrm rot="5400000">
            <a:off x="9058654" y="5058745"/>
            <a:ext cx="548642" cy="721201"/>
          </a:xfrm>
          <a:prstGeom prst="upArrow">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Arrow: Up 29">
            <a:extLst>
              <a:ext uri="{FF2B5EF4-FFF2-40B4-BE49-F238E27FC236}">
                <a16:creationId xmlns:a16="http://schemas.microsoft.com/office/drawing/2014/main" id="{F7D2F4A9-EBA1-EA68-F7E5-900352440DD9}"/>
              </a:ext>
            </a:extLst>
          </p:cNvPr>
          <p:cNvSpPr/>
          <p:nvPr/>
        </p:nvSpPr>
        <p:spPr>
          <a:xfrm>
            <a:off x="11228832" y="3667802"/>
            <a:ext cx="524257" cy="798938"/>
          </a:xfrm>
          <a:prstGeom prst="up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19DCB7F6-3781-7265-75DC-82524A5183A3}"/>
              </a:ext>
            </a:extLst>
          </p:cNvPr>
          <p:cNvSpPr/>
          <p:nvPr/>
        </p:nvSpPr>
        <p:spPr>
          <a:xfrm>
            <a:off x="8769234" y="2893926"/>
            <a:ext cx="1048512" cy="1024128"/>
          </a:xfrm>
          <a:prstGeom prst="ellipse">
            <a:avLst/>
          </a:prstGeom>
          <a:no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9F38C30-6A4A-21EA-B906-551AE2044F30}"/>
              </a:ext>
            </a:extLst>
          </p:cNvPr>
          <p:cNvSpPr/>
          <p:nvPr/>
        </p:nvSpPr>
        <p:spPr>
          <a:xfrm>
            <a:off x="424376" y="3506280"/>
            <a:ext cx="1048512" cy="1024128"/>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81061CFB-3517-AFC2-7819-A401EF71D801}"/>
              </a:ext>
            </a:extLst>
          </p:cNvPr>
          <p:cNvSpPr/>
          <p:nvPr/>
        </p:nvSpPr>
        <p:spPr>
          <a:xfrm>
            <a:off x="11123928" y="1231392"/>
            <a:ext cx="1048512" cy="1024128"/>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486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00"/>
                                        <p:tgtEl>
                                          <p:spTgt spid="3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down)">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heel(1)">
                                      <p:cBhvr>
                                        <p:cTn id="57" dur="2000"/>
                                        <p:tgtEl>
                                          <p:spTgt spid="23"/>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heel(1)">
                                      <p:cBhvr>
                                        <p:cTn id="60" dur="20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1000"/>
                                        <p:tgtEl>
                                          <p:spTgt spid="25"/>
                                        </p:tgtEl>
                                      </p:cBhvr>
                                    </p:animEffect>
                                    <p:anim calcmode="lin" valueType="num">
                                      <p:cBhvr>
                                        <p:cTn id="71" dur="1000" fill="hold"/>
                                        <p:tgtEl>
                                          <p:spTgt spid="25"/>
                                        </p:tgtEl>
                                        <p:attrNameLst>
                                          <p:attrName>ppt_x</p:attrName>
                                        </p:attrNameLst>
                                      </p:cBhvr>
                                      <p:tavLst>
                                        <p:tav tm="0">
                                          <p:val>
                                            <p:strVal val="#ppt_x"/>
                                          </p:val>
                                        </p:tav>
                                        <p:tav tm="100000">
                                          <p:val>
                                            <p:strVal val="#ppt_x"/>
                                          </p:val>
                                        </p:tav>
                                      </p:tavLst>
                                    </p:anim>
                                    <p:anim calcmode="lin" valueType="num">
                                      <p:cBhvr>
                                        <p:cTn id="7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circle(in)">
                                      <p:cBhvr>
                                        <p:cTn id="77" dur="2000"/>
                                        <p:tgtEl>
                                          <p:spTgt spid="33"/>
                                        </p:tgtEl>
                                      </p:cBhvr>
                                    </p:animEffect>
                                  </p:childTnLst>
                                </p:cTn>
                              </p:par>
                              <p:par>
                                <p:cTn id="78" presetID="6" presetClass="entr" presetSubtype="16"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circle(in)">
                                      <p:cBhvr>
                                        <p:cTn id="80"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4" grpId="0" animBg="1"/>
      <p:bldP spid="16" grpId="0" animBg="1"/>
      <p:bldP spid="18" grpId="0" animBg="1"/>
      <p:bldP spid="19" grpId="0" animBg="1"/>
      <p:bldP spid="20" grpId="0" animBg="1"/>
      <p:bldP spid="21" grpId="0" animBg="1"/>
      <p:bldP spid="22" grpId="0" animBg="1"/>
      <p:bldP spid="23" grpId="0" animBg="1"/>
      <p:bldP spid="24" grpId="0" animBg="1"/>
      <p:bldP spid="25" grpId="0" animBg="1"/>
      <p:bldP spid="26" grpId="0" animBg="1"/>
      <p:bldP spid="28" grpId="0" animBg="1"/>
      <p:bldP spid="30"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3E5CF-BC99-613F-D5FF-BDCD772445A3}"/>
            </a:ext>
          </a:extLst>
        </p:cNvPr>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FF9A9821-933C-8793-9C54-5F6FCAEC415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5824" y="126725"/>
            <a:ext cx="11960352" cy="6731275"/>
          </a:xfrm>
          <a:prstGeom prst="rect">
            <a:avLst/>
          </a:prstGeom>
        </p:spPr>
      </p:pic>
    </p:spTree>
    <p:extLst>
      <p:ext uri="{BB962C8B-B14F-4D97-AF65-F5344CB8AC3E}">
        <p14:creationId xmlns:p14="http://schemas.microsoft.com/office/powerpoint/2010/main" val="1261170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B5445-0861-AD27-4049-BE54C8B1249B}"/>
            </a:ext>
          </a:extLst>
        </p:cNvPr>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DC089F72-32DE-8603-F3B1-9063FF435BE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0942" y="156704"/>
            <a:ext cx="11690115" cy="6544591"/>
          </a:xfrm>
          <a:prstGeom prst="rect">
            <a:avLst/>
          </a:prstGeom>
        </p:spPr>
      </p:pic>
    </p:spTree>
    <p:extLst>
      <p:ext uri="{BB962C8B-B14F-4D97-AF65-F5344CB8AC3E}">
        <p14:creationId xmlns:p14="http://schemas.microsoft.com/office/powerpoint/2010/main" val="163036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7284</TotalTime>
  <Words>3432</Words>
  <Application>Microsoft Office PowerPoint</Application>
  <PresentationFormat>Widescreen</PresentationFormat>
  <Paragraphs>76</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Aptos Display</vt:lpstr>
      <vt:lpstr>Arial</vt:lpstr>
      <vt:lpstr>Calibri</vt:lpstr>
      <vt:lpstr>Cambria Math</vt:lpstr>
      <vt:lpstr>Office Theme</vt:lpstr>
      <vt:lpstr>Politecnico di Torino   Department of Environment, Land and Infrastructure Engineering    Master of Science in Georesources and Geoenergy Engineering    Design of a Plant for Sulfur Oxides Production and Recovery    Candidate:   Mehran Moazeni Targhi   Supervisors:   Prof. Fabio Alessandro Deorsola Prof. Samir Bensaid  July 2026 </vt:lpstr>
      <vt:lpstr>Introduction</vt:lpstr>
      <vt:lpstr>Background:  33 processes, 3 Gas Cleaning Technologies, 10 Purification technologies</vt:lpstr>
      <vt:lpstr>PowerPoint Presentation</vt:lpstr>
      <vt:lpstr>PowerPoint Presentation</vt:lpstr>
      <vt:lpstr>Aspen Plus Model, Heat Recovery and Process Challenges</vt:lpstr>
      <vt:lpstr>Aspen Plus Model, Heat Recovery and Process Challenges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mehran.moazeni.t@gmail.com</dc:creator>
  <cp:lastModifiedBy>mehran.moazeni.t@gmail.com</cp:lastModifiedBy>
  <cp:revision>30</cp:revision>
  <dcterms:created xsi:type="dcterms:W3CDTF">2026-07-01T07:40:25Z</dcterms:created>
  <dcterms:modified xsi:type="dcterms:W3CDTF">2026-07-07T13:11:43Z</dcterms:modified>
</cp:coreProperties>
</file>