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3">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485" autoAdjust="0"/>
    <p:restoredTop sz="94660"/>
  </p:normalViewPr>
  <p:slideViewPr>
    <p:cSldViewPr snapToGrid="0">
      <p:cViewPr varScale="1">
        <p:scale>
          <a:sx n="79" d="100"/>
          <a:sy n="79" d="100"/>
        </p:scale>
        <p:origin x="438" y="7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5_4">
  <dgm:title val=""/>
  <dgm:desc val=""/>
  <dgm:catLst>
    <dgm:cat type="accent5" pri="11400"/>
  </dgm:catLst>
  <dgm:styleLbl name="node0">
    <dgm:fillClrLst meth="cycle">
      <a:schemeClr val="accent5">
        <a:shade val="60000"/>
      </a:schemeClr>
    </dgm:fillClrLst>
    <dgm:linClrLst meth="repeat">
      <a:schemeClr val="lt1"/>
    </dgm:linClrLst>
    <dgm:effectClrLst/>
    <dgm:txLinClrLst/>
    <dgm:txFillClrLst/>
    <dgm:txEffectClrLst/>
  </dgm:styleLbl>
  <dgm:styleLbl name="node1">
    <dgm:fillClrLst meth="cycle">
      <a:schemeClr val="accent5">
        <a:shade val="50000"/>
      </a:schemeClr>
      <a:schemeClr val="accent5">
        <a:tint val="55000"/>
      </a:schemeClr>
    </dgm:fillClrLst>
    <dgm:linClrLst meth="repeat">
      <a:schemeClr val="lt1"/>
    </dgm:linClrLst>
    <dgm:effectClrLst/>
    <dgm:txLinClrLst/>
    <dgm:txFillClrLst/>
    <dgm:txEffectClrLst/>
  </dgm:styleLbl>
  <dgm:styleLbl name="alignNode1">
    <dgm:fillClrLst meth="cycle">
      <a:schemeClr val="accent5">
        <a:shade val="50000"/>
      </a:schemeClr>
      <a:schemeClr val="accent5">
        <a:tint val="55000"/>
      </a:schemeClr>
    </dgm:fillClrLst>
    <dgm:linClrLst meth="cycle">
      <a:schemeClr val="accent5">
        <a:shade val="50000"/>
      </a:schemeClr>
      <a:schemeClr val="accent5">
        <a:tint val="55000"/>
      </a:schemeClr>
    </dgm:linClrLst>
    <dgm:effectClrLst/>
    <dgm:txLinClrLst/>
    <dgm:txFillClrLst/>
    <dgm:txEffectClrLst/>
  </dgm:styleLbl>
  <dgm:styleLbl name="lnNode1">
    <dgm:fillClrLst meth="cycle">
      <a:schemeClr val="accent5">
        <a:shade val="50000"/>
      </a:schemeClr>
      <a:schemeClr val="accent5">
        <a:tint val="55000"/>
      </a:schemeClr>
    </dgm:fillClrLst>
    <dgm:linClrLst meth="repeat">
      <a:schemeClr val="lt1"/>
    </dgm:linClrLst>
    <dgm:effectClrLst/>
    <dgm:txLinClrLst/>
    <dgm:txFillClrLst/>
    <dgm:txEffectClrLst/>
  </dgm:styleLbl>
  <dgm:styleLbl name="vennNode1">
    <dgm:fillClrLst meth="cycle">
      <a:schemeClr val="accent5">
        <a:shade val="80000"/>
        <a:alpha val="50000"/>
      </a:schemeClr>
      <a:schemeClr val="accent5">
        <a:tint val="50000"/>
        <a:alpha val="50000"/>
      </a:schemeClr>
    </dgm:fillClrLst>
    <dgm:linClrLst meth="repeat">
      <a:schemeClr val="lt1"/>
    </dgm:linClrLst>
    <dgm:effectClrLst/>
    <dgm:txLinClrLst/>
    <dgm:txFillClrLst/>
    <dgm:txEffectClrLst/>
  </dgm:styleLbl>
  <dgm:styleLbl name="node2">
    <dgm:fillClrLst>
      <a:schemeClr val="accent5">
        <a:shade val="80000"/>
      </a:schemeClr>
    </dgm:fillClrLst>
    <dgm:linClrLst meth="repeat">
      <a:schemeClr val="lt1"/>
    </dgm:linClrLst>
    <dgm:effectClrLst/>
    <dgm:txLinClrLst/>
    <dgm:txFillClrLst/>
    <dgm:txEffectClrLst/>
  </dgm:styleLbl>
  <dgm:styleLbl name="node3">
    <dgm:fillClrLst>
      <a:schemeClr val="accent5">
        <a:tint val="99000"/>
      </a:schemeClr>
    </dgm:fillClrLst>
    <dgm:linClrLst meth="repeat">
      <a:schemeClr val="lt1"/>
    </dgm:linClrLst>
    <dgm:effectClrLst/>
    <dgm:txLinClrLst/>
    <dgm:txFillClrLst/>
    <dgm:txEffectClrLst/>
  </dgm:styleLbl>
  <dgm:styleLbl name="node4">
    <dgm:fillClrLst>
      <a:schemeClr val="accent5">
        <a:tint val="70000"/>
      </a:schemeClr>
    </dgm:fillClrLst>
    <dgm:linClrLst meth="repeat">
      <a:schemeClr val="lt1"/>
    </dgm:linClrLst>
    <dgm:effectClrLst/>
    <dgm:txLinClrLst/>
    <dgm:txFillClrLst/>
    <dgm:txEffectClrLst/>
  </dgm:styleLbl>
  <dgm:styleLbl name="fgImgPlace1">
    <dgm:fillClrLst>
      <a:schemeClr val="accent5">
        <a:tint val="50000"/>
      </a:schemeClr>
      <a:schemeClr val="accent5">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5">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5">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fg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bg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fg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sibTrans1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meth="repeat">
      <a:schemeClr val="tx1"/>
    </dgm:txFillClrLst>
    <dgm:txEffectClrLst/>
  </dgm:styleLbl>
  <dgm:styleLbl name="callout">
    <dgm:fillClrLst meth="repeat">
      <a:schemeClr val="accent5"/>
    </dgm:fillClrLst>
    <dgm:linClrLst meth="repeat">
      <a:schemeClr val="accent5"/>
    </dgm:linClrLst>
    <dgm:effectClrLst/>
    <dgm:txLinClrLst/>
    <dgm:txFillClrLst meth="repeat">
      <a:schemeClr val="tx1"/>
    </dgm:txFillClrLst>
    <dgm:txEffectClrLst/>
  </dgm:styleLbl>
  <dgm:styleLbl name="asst0">
    <dgm:fillClrLst meth="repeat">
      <a:schemeClr val="accent5">
        <a:shade val="80000"/>
      </a:schemeClr>
    </dgm:fillClrLst>
    <dgm:linClrLst meth="repeat">
      <a:schemeClr val="lt1"/>
    </dgm:linClrLst>
    <dgm:effectClrLst/>
    <dgm:txLinClrLst/>
    <dgm:txFillClrLst/>
    <dgm:txEffectClrLst/>
  </dgm:styleLbl>
  <dgm:styleLbl name="asst1">
    <dgm:fillClrLst meth="repeat">
      <a:schemeClr val="accent5">
        <a:shade val="80000"/>
      </a:schemeClr>
    </dgm:fillClrLst>
    <dgm:linClrLst meth="repeat">
      <a:schemeClr val="lt1"/>
    </dgm:linClrLst>
    <dgm:effectClrLst/>
    <dgm:txLinClrLst/>
    <dgm:txFillClrLst/>
    <dgm:txEffectClrLst/>
  </dgm:styleLbl>
  <dgm:styleLbl name="asst2">
    <dgm:fillClrLst>
      <a:schemeClr val="accent5">
        <a:tint val="90000"/>
      </a:schemeClr>
    </dgm:fillClrLst>
    <dgm:linClrLst meth="repeat">
      <a:schemeClr val="lt1"/>
    </dgm:linClrLst>
    <dgm:effectClrLst/>
    <dgm:txLinClrLst/>
    <dgm:txFillClrLst/>
    <dgm:txEffectClrLst/>
  </dgm:styleLbl>
  <dgm:styleLbl name="asst3">
    <dgm:fillClrLst>
      <a:schemeClr val="accent5">
        <a:tint val="70000"/>
      </a:schemeClr>
    </dgm:fillClrLst>
    <dgm:linClrLst meth="repeat">
      <a:schemeClr val="lt1"/>
    </dgm:linClrLst>
    <dgm:effectClrLst/>
    <dgm:txLinClrLst/>
    <dgm:txFillClrLst/>
    <dgm:txEffectClrLst/>
  </dgm:styleLbl>
  <dgm:styleLbl name="asst4">
    <dgm:fillClrLst>
      <a:schemeClr val="accent5">
        <a:tint val="50000"/>
      </a:schemeClr>
    </dgm:fillClrLst>
    <dgm:linClrLst meth="repeat">
      <a:schemeClr val="lt1"/>
    </dgm:linClrLst>
    <dgm:effectClrLst/>
    <dgm:txLinClrLst/>
    <dgm:txFillClrLst/>
    <dgm:txEffectClrLst/>
  </dgm:styleLbl>
  <dgm:styleLbl name="parChTrans2D1">
    <dgm:fillClrLst meth="repeat">
      <a:schemeClr val="accent5">
        <a:tint val="60000"/>
      </a:schemeClr>
    </dgm:fillClrLst>
    <dgm:linClrLst meth="repeat">
      <a:schemeClr val="accent5">
        <a:shade val="80000"/>
      </a:schemeClr>
    </dgm:linClrLst>
    <dgm:effectClrLst/>
    <dgm:txLinClrLst/>
    <dgm:txFillClrLst/>
    <dgm:txEffectClrLst/>
  </dgm:styleLbl>
  <dgm:styleLbl name="parChTrans2D2">
    <dgm:fillClrLst meth="repeat">
      <a:schemeClr val="accent5">
        <a:tint val="90000"/>
      </a:schemeClr>
    </dgm:fillClrLst>
    <dgm:linClrLst meth="repeat">
      <a:schemeClr val="accent5">
        <a:tint val="90000"/>
      </a:schemeClr>
    </dgm:linClrLst>
    <dgm:effectClrLst/>
    <dgm:txLinClrLst/>
    <dgm:txFillClrLst/>
    <dgm:txEffectClrLst/>
  </dgm:styleLbl>
  <dgm:styleLbl name="parChTrans2D3">
    <dgm:fillClrLst meth="repeat">
      <a:schemeClr val="accent5">
        <a:tint val="70000"/>
      </a:schemeClr>
    </dgm:fillClrLst>
    <dgm:linClrLst meth="repeat">
      <a:schemeClr val="accent5">
        <a:tint val="70000"/>
      </a:schemeClr>
    </dgm:linClrLst>
    <dgm:effectClrLst/>
    <dgm:txLinClrLst/>
    <dgm:txFillClrLst/>
    <dgm:txEffectClrLst/>
  </dgm:styleLbl>
  <dgm:styleLbl name="parChTrans2D4">
    <dgm:fillClrLst meth="repeat">
      <a:schemeClr val="accent5">
        <a:tint val="50000"/>
      </a:schemeClr>
    </dgm:fillClrLst>
    <dgm:linClrLst meth="repeat">
      <a:schemeClr val="accent5">
        <a:tint val="50000"/>
      </a:schemeClr>
    </dgm:linClrLst>
    <dgm:effectClrLst/>
    <dgm:txLinClrLst/>
    <dgm:txFillClrLst meth="repeat">
      <a:schemeClr val="dk1"/>
    </dgm:txFillClrLst>
    <dgm:txEffectClrLst/>
  </dgm:styleLbl>
  <dgm:styleLbl name="parChTrans1D1">
    <dgm:fillClrLst meth="repeat">
      <a:schemeClr val="accent5">
        <a:shade val="80000"/>
      </a:schemeClr>
    </dgm:fillClrLst>
    <dgm:linClrLst meth="repeat">
      <a:schemeClr val="accent5">
        <a:shade val="80000"/>
      </a:schemeClr>
    </dgm:linClrLst>
    <dgm:effectClrLst/>
    <dgm:txLinClrLst/>
    <dgm:txFillClrLst meth="repeat">
      <a:schemeClr val="tx1"/>
    </dgm:txFillClrLst>
    <dgm:txEffectClrLst/>
  </dgm:styleLbl>
  <dgm:styleLbl name="parChTrans1D2">
    <dgm:fillClrLst meth="repeat">
      <a:schemeClr val="accent5">
        <a:tint val="90000"/>
      </a:schemeClr>
    </dgm:fillClrLst>
    <dgm:linClrLst meth="repeat">
      <a:schemeClr val="accent5">
        <a:tint val="90000"/>
      </a:schemeClr>
    </dgm:linClrLst>
    <dgm:effectClrLst/>
    <dgm:txLinClrLst/>
    <dgm:txFillClrLst meth="repeat">
      <a:schemeClr val="tx1"/>
    </dgm:txFillClrLst>
    <dgm:txEffectClrLst/>
  </dgm:styleLbl>
  <dgm:styleLbl name="parChTrans1D3">
    <dgm:fillClrLst meth="repeat">
      <a:schemeClr val="accent5">
        <a:tint val="70000"/>
      </a:schemeClr>
    </dgm:fillClrLst>
    <dgm:linClrLst meth="repeat">
      <a:schemeClr val="accent5">
        <a:tint val="70000"/>
      </a:schemeClr>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5">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accent5">
        <a:alpha val="90000"/>
        <a:tint val="55000"/>
      </a:schemeClr>
    </dgm:fillClrLst>
    <dgm:linClrLst meth="repeat">
      <a:schemeClr val="accent5">
        <a:alpha val="90000"/>
        <a:tint val="55000"/>
      </a:schemeClr>
    </dgm:linClrLst>
    <dgm:effectClrLst/>
    <dgm:txLinClrLst/>
    <dgm:txFillClrLst meth="repeat">
      <a:schemeClr val="dk1"/>
    </dgm:txFillClrLst>
    <dgm:txEffectClrLst/>
  </dgm:styleLbl>
  <dgm:styleLbl name="alignAccFollowNode1">
    <dgm:fillClrLst meth="repeat">
      <a:schemeClr val="accent5">
        <a:alpha val="90000"/>
        <a:tint val="55000"/>
      </a:schemeClr>
    </dgm:fillClrLst>
    <dgm:linClrLst meth="repeat">
      <a:schemeClr val="accent5">
        <a:alpha val="90000"/>
        <a:tint val="55000"/>
      </a:schemeClr>
    </dgm:linClrLst>
    <dgm:effectClrLst/>
    <dgm:txLinClrLst/>
    <dgm:txFillClrLst meth="repeat">
      <a:schemeClr val="dk1"/>
    </dgm:txFillClrLst>
    <dgm:txEffectClrLst/>
  </dgm:styleLbl>
  <dgm:styleLbl name="bgAccFollowNode1">
    <dgm:fillClrLst meth="repeat">
      <a:schemeClr val="accent5">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a:tint val="50000"/>
      </a:schemeClr>
    </dgm:linClrLst>
    <dgm:effectClrLst/>
    <dgm:txLinClrLst/>
    <dgm:txFillClrLst meth="repeat">
      <a:schemeClr val="dk1"/>
    </dgm:txFillClrLst>
    <dgm:txEffectClrLst/>
  </dgm:styleLbl>
  <dgm:styleLbl name="bgShp">
    <dgm:fillClrLst meth="repeat">
      <a:schemeClr val="accent5">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55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5_5">
  <dgm:title val=""/>
  <dgm:desc val=""/>
  <dgm:catLst>
    <dgm:cat type="accent5" pri="11500"/>
  </dgm:catLst>
  <dgm:styleLbl name="node0">
    <dgm:fillClrLst meth="cycle">
      <a:schemeClr val="accent5">
        <a:alpha val="80000"/>
      </a:schemeClr>
    </dgm:fillClrLst>
    <dgm:linClrLst meth="repeat">
      <a:schemeClr val="lt1"/>
    </dgm:linClrLst>
    <dgm:effectClrLst/>
    <dgm:txLinClrLst/>
    <dgm:txFillClrLst/>
    <dgm:txEffectClrLst/>
  </dgm:styleLbl>
  <dgm:styleLbl name="node1">
    <dgm:fillClrLst>
      <a:schemeClr val="accent5">
        <a:alpha val="90000"/>
      </a:schemeClr>
      <a:schemeClr val="accent5">
        <a:alpha val="50000"/>
      </a:schemeClr>
    </dgm:fillClrLst>
    <dgm:linClrLst meth="repeat">
      <a:schemeClr val="lt1"/>
    </dgm:linClrLst>
    <dgm:effectClrLst/>
    <dgm:txLinClrLst/>
    <dgm:txFillClrLst/>
    <dgm:txEffectClrLst/>
  </dgm:styleLbl>
  <dgm:styleLbl name="alignNode1">
    <dgm:fillClrLst>
      <a:schemeClr val="accent5">
        <a:alpha val="90000"/>
      </a:schemeClr>
      <a:schemeClr val="accent5">
        <a:alpha val="50000"/>
      </a:schemeClr>
    </dgm:fillClrLst>
    <dgm:linClrLst>
      <a:schemeClr val="accent5">
        <a:alpha val="90000"/>
      </a:schemeClr>
      <a:schemeClr val="accent5">
        <a:alpha val="50000"/>
      </a:schemeClr>
    </dgm:linClrLst>
    <dgm:effectClrLst/>
    <dgm:txLinClrLst/>
    <dgm:txFillClrLst/>
    <dgm:txEffectClrLst/>
  </dgm:styleLbl>
  <dgm:styleLbl name="lnNode1">
    <dgm:fillClrLst>
      <a:schemeClr val="accent5">
        <a:shade val="90000"/>
      </a:schemeClr>
      <a:schemeClr val="accent5">
        <a:alpha val="50000"/>
        <a:tint val="50000"/>
      </a:schemeClr>
    </dgm:fillClrLst>
    <dgm:linClrLst meth="repeat">
      <a:schemeClr val="lt1"/>
    </dgm:linClrLst>
    <dgm:effectClrLst/>
    <dgm:txLinClrLst/>
    <dgm:txFillClrLst/>
    <dgm:txEffectClrLst/>
  </dgm:styleLbl>
  <dgm:styleLbl name="vennNode1">
    <dgm:fillClrLst>
      <a:schemeClr val="accent5">
        <a:shade val="80000"/>
        <a:alpha val="50000"/>
      </a:schemeClr>
      <a:schemeClr val="accent5">
        <a:alpha val="20000"/>
      </a:schemeClr>
    </dgm:fillClrLst>
    <dgm:linClrLst meth="repeat">
      <a:schemeClr val="lt1"/>
    </dgm:linClrLst>
    <dgm:effectClrLst/>
    <dgm:txLinClrLst/>
    <dgm:txFillClrLst/>
    <dgm:txEffectClrLst/>
  </dgm:styleLbl>
  <dgm:styleLbl name="node2">
    <dgm:fillClrLst>
      <a:schemeClr val="accent5">
        <a:alpha val="70000"/>
      </a:schemeClr>
    </dgm:fillClrLst>
    <dgm:linClrLst meth="repeat">
      <a:schemeClr val="lt1"/>
    </dgm:linClrLst>
    <dgm:effectClrLst/>
    <dgm:txLinClrLst/>
    <dgm:txFillClrLst/>
    <dgm:txEffectClrLst/>
  </dgm:styleLbl>
  <dgm:styleLbl name="node3">
    <dgm:fillClrLst>
      <a:schemeClr val="accent5">
        <a:alpha val="50000"/>
      </a:schemeClr>
    </dgm:fillClrLst>
    <dgm:linClrLst meth="repeat">
      <a:schemeClr val="lt1"/>
    </dgm:linClrLst>
    <dgm:effectClrLst/>
    <dgm:txLinClrLst/>
    <dgm:txFillClrLst/>
    <dgm:txEffectClrLst/>
  </dgm:styleLbl>
  <dgm:styleLbl name="node4">
    <dgm:fillClrLst>
      <a:schemeClr val="accent5">
        <a:alpha val="30000"/>
      </a:schemeClr>
    </dgm:fillClrLst>
    <dgm:linClrLst meth="repeat">
      <a:schemeClr val="lt1"/>
    </dgm:linClrLst>
    <dgm:effectClrLst/>
    <dgm:txLinClrLst/>
    <dgm:txFillClrLst/>
    <dgm:txEffectClrLst/>
  </dgm:styleLbl>
  <dgm:styleLbl name="fgImgPlace1">
    <dgm:fillClrLst>
      <a:schemeClr val="accent5">
        <a:tint val="50000"/>
        <a:alpha val="90000"/>
      </a:schemeClr>
      <a:schemeClr val="accent5">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hade val="90000"/>
      </a:schemeClr>
      <a:schemeClr val="accent5">
        <a:tint val="50000"/>
      </a:schemeClr>
    </dgm:fillClrLst>
    <dgm:linClrLst>
      <a:schemeClr val="accent5">
        <a:shade val="90000"/>
      </a:schemeClr>
      <a:schemeClr val="accent5">
        <a:tint val="50000"/>
      </a:schemeClr>
    </dgm:linClrLst>
    <dgm:effectClrLst/>
    <dgm:txLinClrLst/>
    <dgm:txFillClrLst/>
    <dgm:txEffectClrLst/>
  </dgm:styleLbl>
  <dgm:styleLbl name="fgSibTrans2D1">
    <dgm:fillClrLst>
      <a:schemeClr val="accent5">
        <a:shade val="90000"/>
      </a:schemeClr>
      <a:schemeClr val="accent5">
        <a:tint val="50000"/>
      </a:schemeClr>
    </dgm:fillClrLst>
    <dgm:linClrLst>
      <a:schemeClr val="accent5">
        <a:shade val="90000"/>
      </a:schemeClr>
      <a:schemeClr val="accent5">
        <a:tint val="50000"/>
      </a:schemeClr>
    </dgm:linClrLst>
    <dgm:effectClrLst/>
    <dgm:txLinClrLst/>
    <dgm:txFillClrLst/>
    <dgm:txEffectClrLst/>
  </dgm:styleLbl>
  <dgm:styleLbl name="bgSibTrans2D1">
    <dgm:fillClrLst>
      <a:schemeClr val="accent5">
        <a:shade val="90000"/>
      </a:schemeClr>
      <a:schemeClr val="accent5">
        <a:tint val="50000"/>
      </a:schemeClr>
    </dgm:fillClrLst>
    <dgm:linClrLst>
      <a:schemeClr val="accent5">
        <a:shade val="90000"/>
      </a:schemeClr>
      <a:schemeClr val="accent5">
        <a:tint val="50000"/>
      </a:schemeClr>
    </dgm:linClrLst>
    <dgm:effectClrLst/>
    <dgm:txLinClrLst/>
    <dgm:txFillClrLst/>
    <dgm:txEffectClrLst/>
  </dgm:styleLbl>
  <dgm:styleLbl name="sibTrans1D1">
    <dgm:fillClrLst>
      <a:schemeClr val="accent5">
        <a:shade val="90000"/>
      </a:schemeClr>
      <a:schemeClr val="accent5">
        <a:tint val="50000"/>
      </a:schemeClr>
    </dgm:fillClrLst>
    <dgm:linClrLst>
      <a:schemeClr val="accent5">
        <a:shade val="90000"/>
      </a:schemeClr>
      <a:schemeClr val="accent5">
        <a:tint val="50000"/>
      </a:schemeClr>
    </dgm:linClrLst>
    <dgm:effectClrLst/>
    <dgm:txLinClrLst/>
    <dgm:txFillClrLst meth="repeat">
      <a:schemeClr val="tx1"/>
    </dgm:txFillClrLst>
    <dgm:txEffectClrLst/>
  </dgm:styleLbl>
  <dgm:styleLbl name="callout">
    <dgm:fillClrLst meth="repeat">
      <a:schemeClr val="accent5"/>
    </dgm:fillClrLst>
    <dgm:linClrLst meth="repeat">
      <a:schemeClr val="accent5"/>
    </dgm:linClrLst>
    <dgm:effectClrLst/>
    <dgm:txLinClrLst/>
    <dgm:txFillClrLst meth="repeat">
      <a:schemeClr val="tx1"/>
    </dgm:txFillClrLst>
    <dgm:txEffectClrLst/>
  </dgm:styleLbl>
  <dgm:styleLbl name="asst0">
    <dgm:fillClrLst meth="repeat">
      <a:schemeClr val="accent5">
        <a:alpha val="90000"/>
      </a:schemeClr>
    </dgm:fillClrLst>
    <dgm:linClrLst meth="repeat">
      <a:schemeClr val="lt1"/>
    </dgm:linClrLst>
    <dgm:effectClrLst/>
    <dgm:txLinClrLst/>
    <dgm:txFillClrLst/>
    <dgm:txEffectClrLst/>
  </dgm:styleLbl>
  <dgm:styleLbl name="asst1">
    <dgm:fillClrLst meth="repeat">
      <a:schemeClr val="accent5">
        <a:alpha val="90000"/>
      </a:schemeClr>
    </dgm:fillClrLst>
    <dgm:linClrLst meth="repeat">
      <a:schemeClr val="lt1"/>
    </dgm:linClrLst>
    <dgm:effectClrLst/>
    <dgm:txLinClrLst/>
    <dgm:txFillClrLst/>
    <dgm:txEffectClrLst/>
  </dgm:styleLbl>
  <dgm:styleLbl name="asst2">
    <dgm:fillClrLst>
      <a:schemeClr val="accent5">
        <a:alpha val="90000"/>
      </a:schemeClr>
    </dgm:fillClrLst>
    <dgm:linClrLst meth="repeat">
      <a:schemeClr val="lt1"/>
    </dgm:linClrLst>
    <dgm:effectClrLst/>
    <dgm:txLinClrLst/>
    <dgm:txFillClrLst/>
    <dgm:txEffectClrLst/>
  </dgm:styleLbl>
  <dgm:styleLbl name="asst3">
    <dgm:fillClrLst>
      <a:schemeClr val="accent5">
        <a:alpha val="70000"/>
      </a:schemeClr>
    </dgm:fillClrLst>
    <dgm:linClrLst meth="repeat">
      <a:schemeClr val="lt1"/>
    </dgm:linClrLst>
    <dgm:effectClrLst/>
    <dgm:txLinClrLst/>
    <dgm:txFillClrLst/>
    <dgm:txEffectClrLst/>
  </dgm:styleLbl>
  <dgm:styleLbl name="asst4">
    <dgm:fillClrLst>
      <a:schemeClr val="accent5">
        <a:alpha val="50000"/>
      </a:schemeClr>
    </dgm:fillClrLst>
    <dgm:linClrLst meth="repeat">
      <a:schemeClr val="lt1"/>
    </dgm:linClrLst>
    <dgm:effectClrLst/>
    <dgm:txLinClrLst/>
    <dgm:txFillClrLst/>
    <dgm:txEffectClrLst/>
  </dgm:styleLbl>
  <dgm:styleLbl name="parChTrans2D1">
    <dgm:fillClrLst meth="repeat">
      <a:schemeClr val="accent5">
        <a:shade val="80000"/>
      </a:schemeClr>
    </dgm:fillClrLst>
    <dgm:linClrLst meth="repeat">
      <a:schemeClr val="accent5">
        <a:shade val="80000"/>
      </a:schemeClr>
    </dgm:linClrLst>
    <dgm:effectClrLst/>
    <dgm:txLinClrLst/>
    <dgm:txFillClrLst/>
    <dgm:txEffectClrLst/>
  </dgm:styleLbl>
  <dgm:styleLbl name="parChTrans2D2">
    <dgm:fillClrLst meth="repeat">
      <a:schemeClr val="accent5">
        <a:tint val="90000"/>
      </a:schemeClr>
    </dgm:fillClrLst>
    <dgm:linClrLst meth="repeat">
      <a:schemeClr val="accent5">
        <a:tint val="90000"/>
      </a:schemeClr>
    </dgm:linClrLst>
    <dgm:effectClrLst/>
    <dgm:txLinClrLst/>
    <dgm:txFillClrLst/>
    <dgm:txEffectClrLst/>
  </dgm:styleLbl>
  <dgm:styleLbl name="parChTrans2D3">
    <dgm:fillClrLst meth="repeat">
      <a:schemeClr val="accent5">
        <a:tint val="70000"/>
      </a:schemeClr>
    </dgm:fillClrLst>
    <dgm:linClrLst meth="repeat">
      <a:schemeClr val="accent5">
        <a:tint val="70000"/>
      </a:schemeClr>
    </dgm:linClrLst>
    <dgm:effectClrLst/>
    <dgm:txLinClrLst/>
    <dgm:txFillClrLst/>
    <dgm:txEffectClrLst/>
  </dgm:styleLbl>
  <dgm:styleLbl name="parChTrans2D4">
    <dgm:fillClrLst meth="repeat">
      <a:schemeClr val="accent5">
        <a:tint val="50000"/>
      </a:schemeClr>
    </dgm:fillClrLst>
    <dgm:linClrLst meth="repeat">
      <a:schemeClr val="accent5">
        <a:tint val="50000"/>
      </a:schemeClr>
    </dgm:linClrLst>
    <dgm:effectClrLst/>
    <dgm:txLinClrLst/>
    <dgm:txFillClrLst meth="repeat">
      <a:schemeClr val="dk1"/>
    </dgm:txFillClrLst>
    <dgm:txEffectClrLst/>
  </dgm:styleLbl>
  <dgm:styleLbl name="parChTrans1D1">
    <dgm:fillClrLst meth="repeat">
      <a:schemeClr val="accent5">
        <a:shade val="80000"/>
      </a:schemeClr>
    </dgm:fillClrLst>
    <dgm:linClrLst meth="repeat">
      <a:schemeClr val="accent5">
        <a:shade val="80000"/>
      </a:schemeClr>
    </dgm:linClrLst>
    <dgm:effectClrLst/>
    <dgm:txLinClrLst/>
    <dgm:txFillClrLst meth="repeat">
      <a:schemeClr val="tx1"/>
    </dgm:txFillClrLst>
    <dgm:txEffectClrLst/>
  </dgm:styleLbl>
  <dgm:styleLbl name="parChTrans1D2">
    <dgm:fillClrLst meth="repeat">
      <a:schemeClr val="accent5">
        <a:tint val="90000"/>
      </a:schemeClr>
    </dgm:fillClrLst>
    <dgm:linClrLst meth="repeat">
      <a:schemeClr val="accent5">
        <a:tint val="90000"/>
      </a:schemeClr>
    </dgm:linClrLst>
    <dgm:effectClrLst/>
    <dgm:txLinClrLst/>
    <dgm:txFillClrLst meth="repeat">
      <a:schemeClr val="tx1"/>
    </dgm:txFillClrLst>
    <dgm:txEffectClrLst/>
  </dgm:styleLbl>
  <dgm:styleLbl name="parChTrans1D3">
    <dgm:fillClrLst meth="repeat">
      <a:schemeClr val="accent5">
        <a:tint val="70000"/>
      </a:schemeClr>
    </dgm:fillClrLst>
    <dgm:linClrLst meth="repeat">
      <a:schemeClr val="accent5">
        <a:tint val="70000"/>
      </a:schemeClr>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5">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5">
        <a:alpha val="90000"/>
      </a:schemeClr>
      <a:schemeClr val="accent5">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alpha val="90000"/>
      </a:schemeClr>
      <a:schemeClr val="accent5">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alpha val="90000"/>
      </a:schemeClr>
      <a:schemeClr val="accent5">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5">
        <a:alpha val="90000"/>
      </a:schemeClr>
      <a:schemeClr val="accent5">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5">
        <a:alpha val="90000"/>
      </a:schemeClr>
      <a:schemeClr val="accent5">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5">
        <a:alpha val="90000"/>
      </a:schemeClr>
      <a:schemeClr val="accent5">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a:schemeClr val="accent5">
        <a:alpha val="90000"/>
        <a:tint val="40000"/>
      </a:schemeClr>
      <a:schemeClr val="accent5">
        <a:alpha val="5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align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bgAccFollowNode1">
    <dgm:fillClrLst meth="repeat">
      <a:schemeClr val="accent5">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a:tint val="50000"/>
      </a:schemeClr>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5_5">
  <dgm:title val=""/>
  <dgm:desc val=""/>
  <dgm:catLst>
    <dgm:cat type="accent5" pri="11500"/>
  </dgm:catLst>
  <dgm:styleLbl name="node0">
    <dgm:fillClrLst meth="cycle">
      <a:schemeClr val="accent5">
        <a:alpha val="80000"/>
      </a:schemeClr>
    </dgm:fillClrLst>
    <dgm:linClrLst meth="repeat">
      <a:schemeClr val="lt1"/>
    </dgm:linClrLst>
    <dgm:effectClrLst/>
    <dgm:txLinClrLst/>
    <dgm:txFillClrLst/>
    <dgm:txEffectClrLst/>
  </dgm:styleLbl>
  <dgm:styleLbl name="node1">
    <dgm:fillClrLst>
      <a:schemeClr val="accent5">
        <a:alpha val="90000"/>
      </a:schemeClr>
      <a:schemeClr val="accent5">
        <a:alpha val="50000"/>
      </a:schemeClr>
    </dgm:fillClrLst>
    <dgm:linClrLst meth="repeat">
      <a:schemeClr val="lt1"/>
    </dgm:linClrLst>
    <dgm:effectClrLst/>
    <dgm:txLinClrLst/>
    <dgm:txFillClrLst/>
    <dgm:txEffectClrLst/>
  </dgm:styleLbl>
  <dgm:styleLbl name="alignNode1">
    <dgm:fillClrLst>
      <a:schemeClr val="accent5">
        <a:alpha val="90000"/>
      </a:schemeClr>
      <a:schemeClr val="accent5">
        <a:alpha val="50000"/>
      </a:schemeClr>
    </dgm:fillClrLst>
    <dgm:linClrLst>
      <a:schemeClr val="accent5">
        <a:alpha val="90000"/>
      </a:schemeClr>
      <a:schemeClr val="accent5">
        <a:alpha val="50000"/>
      </a:schemeClr>
    </dgm:linClrLst>
    <dgm:effectClrLst/>
    <dgm:txLinClrLst/>
    <dgm:txFillClrLst/>
    <dgm:txEffectClrLst/>
  </dgm:styleLbl>
  <dgm:styleLbl name="lnNode1">
    <dgm:fillClrLst>
      <a:schemeClr val="accent5">
        <a:shade val="90000"/>
      </a:schemeClr>
      <a:schemeClr val="accent5">
        <a:alpha val="50000"/>
        <a:tint val="50000"/>
      </a:schemeClr>
    </dgm:fillClrLst>
    <dgm:linClrLst meth="repeat">
      <a:schemeClr val="lt1"/>
    </dgm:linClrLst>
    <dgm:effectClrLst/>
    <dgm:txLinClrLst/>
    <dgm:txFillClrLst/>
    <dgm:txEffectClrLst/>
  </dgm:styleLbl>
  <dgm:styleLbl name="vennNode1">
    <dgm:fillClrLst>
      <a:schemeClr val="accent5">
        <a:shade val="80000"/>
        <a:alpha val="50000"/>
      </a:schemeClr>
      <a:schemeClr val="accent5">
        <a:alpha val="20000"/>
      </a:schemeClr>
    </dgm:fillClrLst>
    <dgm:linClrLst meth="repeat">
      <a:schemeClr val="lt1"/>
    </dgm:linClrLst>
    <dgm:effectClrLst/>
    <dgm:txLinClrLst/>
    <dgm:txFillClrLst/>
    <dgm:txEffectClrLst/>
  </dgm:styleLbl>
  <dgm:styleLbl name="node2">
    <dgm:fillClrLst>
      <a:schemeClr val="accent5">
        <a:alpha val="70000"/>
      </a:schemeClr>
    </dgm:fillClrLst>
    <dgm:linClrLst meth="repeat">
      <a:schemeClr val="lt1"/>
    </dgm:linClrLst>
    <dgm:effectClrLst/>
    <dgm:txLinClrLst/>
    <dgm:txFillClrLst/>
    <dgm:txEffectClrLst/>
  </dgm:styleLbl>
  <dgm:styleLbl name="node3">
    <dgm:fillClrLst>
      <a:schemeClr val="accent5">
        <a:alpha val="50000"/>
      </a:schemeClr>
    </dgm:fillClrLst>
    <dgm:linClrLst meth="repeat">
      <a:schemeClr val="lt1"/>
    </dgm:linClrLst>
    <dgm:effectClrLst/>
    <dgm:txLinClrLst/>
    <dgm:txFillClrLst/>
    <dgm:txEffectClrLst/>
  </dgm:styleLbl>
  <dgm:styleLbl name="node4">
    <dgm:fillClrLst>
      <a:schemeClr val="accent5">
        <a:alpha val="30000"/>
      </a:schemeClr>
    </dgm:fillClrLst>
    <dgm:linClrLst meth="repeat">
      <a:schemeClr val="lt1"/>
    </dgm:linClrLst>
    <dgm:effectClrLst/>
    <dgm:txLinClrLst/>
    <dgm:txFillClrLst/>
    <dgm:txEffectClrLst/>
  </dgm:styleLbl>
  <dgm:styleLbl name="fgImgPlace1">
    <dgm:fillClrLst>
      <a:schemeClr val="accent5">
        <a:tint val="50000"/>
        <a:alpha val="90000"/>
      </a:schemeClr>
      <a:schemeClr val="accent5">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hade val="90000"/>
      </a:schemeClr>
      <a:schemeClr val="accent5">
        <a:tint val="50000"/>
      </a:schemeClr>
    </dgm:fillClrLst>
    <dgm:linClrLst>
      <a:schemeClr val="accent5">
        <a:shade val="90000"/>
      </a:schemeClr>
      <a:schemeClr val="accent5">
        <a:tint val="50000"/>
      </a:schemeClr>
    </dgm:linClrLst>
    <dgm:effectClrLst/>
    <dgm:txLinClrLst/>
    <dgm:txFillClrLst/>
    <dgm:txEffectClrLst/>
  </dgm:styleLbl>
  <dgm:styleLbl name="fgSibTrans2D1">
    <dgm:fillClrLst>
      <a:schemeClr val="accent5">
        <a:shade val="90000"/>
      </a:schemeClr>
      <a:schemeClr val="accent5">
        <a:tint val="50000"/>
      </a:schemeClr>
    </dgm:fillClrLst>
    <dgm:linClrLst>
      <a:schemeClr val="accent5">
        <a:shade val="90000"/>
      </a:schemeClr>
      <a:schemeClr val="accent5">
        <a:tint val="50000"/>
      </a:schemeClr>
    </dgm:linClrLst>
    <dgm:effectClrLst/>
    <dgm:txLinClrLst/>
    <dgm:txFillClrLst/>
    <dgm:txEffectClrLst/>
  </dgm:styleLbl>
  <dgm:styleLbl name="bgSibTrans2D1">
    <dgm:fillClrLst>
      <a:schemeClr val="accent5">
        <a:shade val="90000"/>
      </a:schemeClr>
      <a:schemeClr val="accent5">
        <a:tint val="50000"/>
      </a:schemeClr>
    </dgm:fillClrLst>
    <dgm:linClrLst>
      <a:schemeClr val="accent5">
        <a:shade val="90000"/>
      </a:schemeClr>
      <a:schemeClr val="accent5">
        <a:tint val="50000"/>
      </a:schemeClr>
    </dgm:linClrLst>
    <dgm:effectClrLst/>
    <dgm:txLinClrLst/>
    <dgm:txFillClrLst/>
    <dgm:txEffectClrLst/>
  </dgm:styleLbl>
  <dgm:styleLbl name="sibTrans1D1">
    <dgm:fillClrLst>
      <a:schemeClr val="accent5">
        <a:shade val="90000"/>
      </a:schemeClr>
      <a:schemeClr val="accent5">
        <a:tint val="50000"/>
      </a:schemeClr>
    </dgm:fillClrLst>
    <dgm:linClrLst>
      <a:schemeClr val="accent5">
        <a:shade val="90000"/>
      </a:schemeClr>
      <a:schemeClr val="accent5">
        <a:tint val="50000"/>
      </a:schemeClr>
    </dgm:linClrLst>
    <dgm:effectClrLst/>
    <dgm:txLinClrLst/>
    <dgm:txFillClrLst meth="repeat">
      <a:schemeClr val="tx1"/>
    </dgm:txFillClrLst>
    <dgm:txEffectClrLst/>
  </dgm:styleLbl>
  <dgm:styleLbl name="callout">
    <dgm:fillClrLst meth="repeat">
      <a:schemeClr val="accent5"/>
    </dgm:fillClrLst>
    <dgm:linClrLst meth="repeat">
      <a:schemeClr val="accent5"/>
    </dgm:linClrLst>
    <dgm:effectClrLst/>
    <dgm:txLinClrLst/>
    <dgm:txFillClrLst meth="repeat">
      <a:schemeClr val="tx1"/>
    </dgm:txFillClrLst>
    <dgm:txEffectClrLst/>
  </dgm:styleLbl>
  <dgm:styleLbl name="asst0">
    <dgm:fillClrLst meth="repeat">
      <a:schemeClr val="accent5">
        <a:alpha val="90000"/>
      </a:schemeClr>
    </dgm:fillClrLst>
    <dgm:linClrLst meth="repeat">
      <a:schemeClr val="lt1"/>
    </dgm:linClrLst>
    <dgm:effectClrLst/>
    <dgm:txLinClrLst/>
    <dgm:txFillClrLst/>
    <dgm:txEffectClrLst/>
  </dgm:styleLbl>
  <dgm:styleLbl name="asst1">
    <dgm:fillClrLst meth="repeat">
      <a:schemeClr val="accent5">
        <a:alpha val="90000"/>
      </a:schemeClr>
    </dgm:fillClrLst>
    <dgm:linClrLst meth="repeat">
      <a:schemeClr val="lt1"/>
    </dgm:linClrLst>
    <dgm:effectClrLst/>
    <dgm:txLinClrLst/>
    <dgm:txFillClrLst/>
    <dgm:txEffectClrLst/>
  </dgm:styleLbl>
  <dgm:styleLbl name="asst2">
    <dgm:fillClrLst>
      <a:schemeClr val="accent5">
        <a:alpha val="90000"/>
      </a:schemeClr>
    </dgm:fillClrLst>
    <dgm:linClrLst meth="repeat">
      <a:schemeClr val="lt1"/>
    </dgm:linClrLst>
    <dgm:effectClrLst/>
    <dgm:txLinClrLst/>
    <dgm:txFillClrLst/>
    <dgm:txEffectClrLst/>
  </dgm:styleLbl>
  <dgm:styleLbl name="asst3">
    <dgm:fillClrLst>
      <a:schemeClr val="accent5">
        <a:alpha val="70000"/>
      </a:schemeClr>
    </dgm:fillClrLst>
    <dgm:linClrLst meth="repeat">
      <a:schemeClr val="lt1"/>
    </dgm:linClrLst>
    <dgm:effectClrLst/>
    <dgm:txLinClrLst/>
    <dgm:txFillClrLst/>
    <dgm:txEffectClrLst/>
  </dgm:styleLbl>
  <dgm:styleLbl name="asst4">
    <dgm:fillClrLst>
      <a:schemeClr val="accent5">
        <a:alpha val="50000"/>
      </a:schemeClr>
    </dgm:fillClrLst>
    <dgm:linClrLst meth="repeat">
      <a:schemeClr val="lt1"/>
    </dgm:linClrLst>
    <dgm:effectClrLst/>
    <dgm:txLinClrLst/>
    <dgm:txFillClrLst/>
    <dgm:txEffectClrLst/>
  </dgm:styleLbl>
  <dgm:styleLbl name="parChTrans2D1">
    <dgm:fillClrLst meth="repeat">
      <a:schemeClr val="accent5">
        <a:shade val="80000"/>
      </a:schemeClr>
    </dgm:fillClrLst>
    <dgm:linClrLst meth="repeat">
      <a:schemeClr val="accent5">
        <a:shade val="80000"/>
      </a:schemeClr>
    </dgm:linClrLst>
    <dgm:effectClrLst/>
    <dgm:txLinClrLst/>
    <dgm:txFillClrLst/>
    <dgm:txEffectClrLst/>
  </dgm:styleLbl>
  <dgm:styleLbl name="parChTrans2D2">
    <dgm:fillClrLst meth="repeat">
      <a:schemeClr val="accent5">
        <a:tint val="90000"/>
      </a:schemeClr>
    </dgm:fillClrLst>
    <dgm:linClrLst meth="repeat">
      <a:schemeClr val="accent5">
        <a:tint val="90000"/>
      </a:schemeClr>
    </dgm:linClrLst>
    <dgm:effectClrLst/>
    <dgm:txLinClrLst/>
    <dgm:txFillClrLst/>
    <dgm:txEffectClrLst/>
  </dgm:styleLbl>
  <dgm:styleLbl name="parChTrans2D3">
    <dgm:fillClrLst meth="repeat">
      <a:schemeClr val="accent5">
        <a:tint val="70000"/>
      </a:schemeClr>
    </dgm:fillClrLst>
    <dgm:linClrLst meth="repeat">
      <a:schemeClr val="accent5">
        <a:tint val="70000"/>
      </a:schemeClr>
    </dgm:linClrLst>
    <dgm:effectClrLst/>
    <dgm:txLinClrLst/>
    <dgm:txFillClrLst/>
    <dgm:txEffectClrLst/>
  </dgm:styleLbl>
  <dgm:styleLbl name="parChTrans2D4">
    <dgm:fillClrLst meth="repeat">
      <a:schemeClr val="accent5">
        <a:tint val="50000"/>
      </a:schemeClr>
    </dgm:fillClrLst>
    <dgm:linClrLst meth="repeat">
      <a:schemeClr val="accent5">
        <a:tint val="50000"/>
      </a:schemeClr>
    </dgm:linClrLst>
    <dgm:effectClrLst/>
    <dgm:txLinClrLst/>
    <dgm:txFillClrLst meth="repeat">
      <a:schemeClr val="dk1"/>
    </dgm:txFillClrLst>
    <dgm:txEffectClrLst/>
  </dgm:styleLbl>
  <dgm:styleLbl name="parChTrans1D1">
    <dgm:fillClrLst meth="repeat">
      <a:schemeClr val="accent5">
        <a:shade val="80000"/>
      </a:schemeClr>
    </dgm:fillClrLst>
    <dgm:linClrLst meth="repeat">
      <a:schemeClr val="accent5">
        <a:shade val="80000"/>
      </a:schemeClr>
    </dgm:linClrLst>
    <dgm:effectClrLst/>
    <dgm:txLinClrLst/>
    <dgm:txFillClrLst meth="repeat">
      <a:schemeClr val="tx1"/>
    </dgm:txFillClrLst>
    <dgm:txEffectClrLst/>
  </dgm:styleLbl>
  <dgm:styleLbl name="parChTrans1D2">
    <dgm:fillClrLst meth="repeat">
      <a:schemeClr val="accent5">
        <a:tint val="90000"/>
      </a:schemeClr>
    </dgm:fillClrLst>
    <dgm:linClrLst meth="repeat">
      <a:schemeClr val="accent5">
        <a:tint val="90000"/>
      </a:schemeClr>
    </dgm:linClrLst>
    <dgm:effectClrLst/>
    <dgm:txLinClrLst/>
    <dgm:txFillClrLst meth="repeat">
      <a:schemeClr val="tx1"/>
    </dgm:txFillClrLst>
    <dgm:txEffectClrLst/>
  </dgm:styleLbl>
  <dgm:styleLbl name="parChTrans1D3">
    <dgm:fillClrLst meth="repeat">
      <a:schemeClr val="accent5">
        <a:tint val="70000"/>
      </a:schemeClr>
    </dgm:fillClrLst>
    <dgm:linClrLst meth="repeat">
      <a:schemeClr val="accent5">
        <a:tint val="70000"/>
      </a:schemeClr>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5">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5">
        <a:alpha val="90000"/>
      </a:schemeClr>
      <a:schemeClr val="accent5">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alpha val="90000"/>
      </a:schemeClr>
      <a:schemeClr val="accent5">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alpha val="90000"/>
      </a:schemeClr>
      <a:schemeClr val="accent5">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5">
        <a:alpha val="90000"/>
      </a:schemeClr>
      <a:schemeClr val="accent5">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5">
        <a:alpha val="90000"/>
      </a:schemeClr>
      <a:schemeClr val="accent5">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5">
        <a:alpha val="90000"/>
      </a:schemeClr>
      <a:schemeClr val="accent5">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a:schemeClr val="accent5">
        <a:alpha val="90000"/>
        <a:tint val="40000"/>
      </a:schemeClr>
      <a:schemeClr val="accent5">
        <a:alpha val="5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align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bgAccFollowNode1">
    <dgm:fillClrLst meth="repeat">
      <a:schemeClr val="accent5">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a:tint val="50000"/>
      </a:schemeClr>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48D8E8B-D512-403F-BFE7-A3193E5F7F5A}" type="doc">
      <dgm:prSet loTypeId="urn:microsoft.com/office/officeart/2008/layout/LinedList" loCatId="list" qsTypeId="urn:microsoft.com/office/officeart/2005/8/quickstyle/simple1" qsCatId="simple" csTypeId="urn:microsoft.com/office/officeart/2005/8/colors/accent1_2" csCatId="accent1" phldr="1"/>
      <dgm:spPr/>
      <dgm:t>
        <a:bodyPr/>
        <a:lstStyle/>
        <a:p>
          <a:endParaRPr lang="en-US"/>
        </a:p>
      </dgm:t>
    </dgm:pt>
    <dgm:pt modelId="{08496996-F806-40E4-B15D-9FBF65127B74}">
      <dgm:prSet phldrT="[Text]" custT="1"/>
      <dgm:spPr/>
      <dgm:t>
        <a:bodyPr/>
        <a:lstStyle/>
        <a:p>
          <a:pPr algn="just"/>
          <a:r>
            <a:rPr lang="en-US" sz="2400" dirty="0" smtClean="0">
              <a:solidFill>
                <a:schemeClr val="bg1"/>
              </a:solidFill>
              <a:latin typeface="Times New Roman" panose="02020603050405020304" pitchFamily="18" charset="0"/>
              <a:cs typeface="Times New Roman" panose="02020603050405020304" pitchFamily="18" charset="0"/>
            </a:rPr>
            <a:t>In this age, sustainability is no longer a choice but has to be considered mandatory and ESG scores are key factors in influence the financial spaces. This integration is not just an innovation but a revolution in the evaluation of business performance indexes and management itself.</a:t>
          </a:r>
        </a:p>
        <a:p>
          <a:pPr algn="just"/>
          <a:endParaRPr lang="en-US" sz="2800" dirty="0" smtClean="0">
            <a:solidFill>
              <a:schemeClr val="bg1"/>
            </a:solidFill>
          </a:endParaRPr>
        </a:p>
      </dgm:t>
    </dgm:pt>
    <dgm:pt modelId="{B4AACED5-7278-4616-ACA9-4ACDE932AFE2}" type="parTrans" cxnId="{D8BE19C0-D4E2-463D-A4EE-21B133F117CC}">
      <dgm:prSet/>
      <dgm:spPr/>
      <dgm:t>
        <a:bodyPr/>
        <a:lstStyle/>
        <a:p>
          <a:endParaRPr lang="en-US"/>
        </a:p>
      </dgm:t>
    </dgm:pt>
    <dgm:pt modelId="{F2C10651-652C-4213-8E0A-0FD7EEFE0885}" type="sibTrans" cxnId="{D8BE19C0-D4E2-463D-A4EE-21B133F117CC}">
      <dgm:prSet/>
      <dgm:spPr/>
      <dgm:t>
        <a:bodyPr/>
        <a:lstStyle/>
        <a:p>
          <a:endParaRPr lang="en-US"/>
        </a:p>
      </dgm:t>
    </dgm:pt>
    <dgm:pt modelId="{E7DD2562-CDD7-49A3-A6CF-AE8D4A4BACB9}">
      <dgm:prSet phldrT="[Text]" custT="1"/>
      <dgm:spPr/>
      <dgm:t>
        <a:bodyPr/>
        <a:lstStyle/>
        <a:p>
          <a:pPr algn="just"/>
          <a:r>
            <a:rPr lang="en-US" sz="2400" dirty="0" smtClean="0">
              <a:solidFill>
                <a:schemeClr val="bg1"/>
              </a:solidFill>
              <a:latin typeface="Times New Roman" panose="02020603050405020304" pitchFamily="18" charset="0"/>
              <a:cs typeface="Times New Roman" panose="02020603050405020304" pitchFamily="18" charset="0"/>
            </a:rPr>
            <a:t>This paper explores the complexities of managing ESG performance through financial investments in Europe. It focuses on the analysis of ESG metrics and their influence on financial health as well as strategic decisions made by leading banking companies. </a:t>
          </a:r>
          <a:endParaRPr lang="en-US" sz="2400" dirty="0">
            <a:solidFill>
              <a:schemeClr val="bg1"/>
            </a:solidFill>
            <a:latin typeface="Times New Roman" panose="02020603050405020304" pitchFamily="18" charset="0"/>
            <a:cs typeface="Times New Roman" panose="02020603050405020304" pitchFamily="18" charset="0"/>
          </a:endParaRPr>
        </a:p>
      </dgm:t>
    </dgm:pt>
    <dgm:pt modelId="{B5EC0E95-86AE-4C80-B669-A87F63F10A9D}" type="parTrans" cxnId="{DBF798C4-ED0D-4758-9791-B2D24EB7AEB7}">
      <dgm:prSet/>
      <dgm:spPr/>
      <dgm:t>
        <a:bodyPr/>
        <a:lstStyle/>
        <a:p>
          <a:endParaRPr lang="en-US"/>
        </a:p>
      </dgm:t>
    </dgm:pt>
    <dgm:pt modelId="{8B617F3F-6BDA-4B25-810D-EDD4987BC2B4}" type="sibTrans" cxnId="{DBF798C4-ED0D-4758-9791-B2D24EB7AEB7}">
      <dgm:prSet/>
      <dgm:spPr/>
      <dgm:t>
        <a:bodyPr/>
        <a:lstStyle/>
        <a:p>
          <a:endParaRPr lang="en-US"/>
        </a:p>
      </dgm:t>
    </dgm:pt>
    <dgm:pt modelId="{5E7858EE-A907-4AE2-B3E7-3900AD2E512B}">
      <dgm:prSet phldrT="[Text]"/>
      <dgm:spPr/>
      <dgm:t>
        <a:bodyPr/>
        <a:lstStyle/>
        <a:p>
          <a:r>
            <a:rPr lang="en-US" dirty="0" smtClean="0"/>
            <a:t> </a:t>
          </a:r>
          <a:endParaRPr lang="en-US" dirty="0"/>
        </a:p>
      </dgm:t>
    </dgm:pt>
    <dgm:pt modelId="{F189734E-4E53-48FA-8818-E52A69F21111}" type="sibTrans" cxnId="{E1179668-26EC-417A-9A57-A4E02598530B}">
      <dgm:prSet/>
      <dgm:spPr/>
      <dgm:t>
        <a:bodyPr/>
        <a:lstStyle/>
        <a:p>
          <a:endParaRPr lang="en-US"/>
        </a:p>
      </dgm:t>
    </dgm:pt>
    <dgm:pt modelId="{474893B9-EC0B-4559-80A4-B0F9B2CB2ECA}" type="parTrans" cxnId="{E1179668-26EC-417A-9A57-A4E02598530B}">
      <dgm:prSet/>
      <dgm:spPr/>
      <dgm:t>
        <a:bodyPr/>
        <a:lstStyle/>
        <a:p>
          <a:endParaRPr lang="en-US"/>
        </a:p>
      </dgm:t>
    </dgm:pt>
    <dgm:pt modelId="{BB629B8C-AA63-43D2-8B08-DD3BA76716F9}" type="pres">
      <dgm:prSet presAssocID="{D48D8E8B-D512-403F-BFE7-A3193E5F7F5A}" presName="vert0" presStyleCnt="0">
        <dgm:presLayoutVars>
          <dgm:dir/>
          <dgm:animOne val="branch"/>
          <dgm:animLvl val="lvl"/>
        </dgm:presLayoutVars>
      </dgm:prSet>
      <dgm:spPr/>
    </dgm:pt>
    <dgm:pt modelId="{28D953BB-9B72-4130-9D82-4BDCF2789AE4}" type="pres">
      <dgm:prSet presAssocID="{5E7858EE-A907-4AE2-B3E7-3900AD2E512B}" presName="thickLine" presStyleLbl="alignNode1" presStyleIdx="0" presStyleCnt="1"/>
      <dgm:spPr/>
    </dgm:pt>
    <dgm:pt modelId="{11DED0C5-95FD-443E-AEC7-4C1B4BE8609E}" type="pres">
      <dgm:prSet presAssocID="{5E7858EE-A907-4AE2-B3E7-3900AD2E512B}" presName="horz1" presStyleCnt="0"/>
      <dgm:spPr/>
    </dgm:pt>
    <dgm:pt modelId="{26C4D4A3-2E65-4B6A-8D47-31EA1DDA44D2}" type="pres">
      <dgm:prSet presAssocID="{5E7858EE-A907-4AE2-B3E7-3900AD2E512B}" presName="tx1" presStyleLbl="revTx" presStyleIdx="0" presStyleCnt="3"/>
      <dgm:spPr/>
      <dgm:t>
        <a:bodyPr/>
        <a:lstStyle/>
        <a:p>
          <a:endParaRPr lang="en-US"/>
        </a:p>
      </dgm:t>
    </dgm:pt>
    <dgm:pt modelId="{DD9AA305-9124-4909-92A2-B3CE6340B0CB}" type="pres">
      <dgm:prSet presAssocID="{5E7858EE-A907-4AE2-B3E7-3900AD2E512B}" presName="vert1" presStyleCnt="0"/>
      <dgm:spPr/>
    </dgm:pt>
    <dgm:pt modelId="{CAADFE8A-8E11-4FB5-8690-B5C0DDB29FA5}" type="pres">
      <dgm:prSet presAssocID="{08496996-F806-40E4-B15D-9FBF65127B74}" presName="vertSpace2a" presStyleCnt="0"/>
      <dgm:spPr/>
    </dgm:pt>
    <dgm:pt modelId="{95BAAD0B-9E2E-4004-BF93-DA0439CE59B3}" type="pres">
      <dgm:prSet presAssocID="{08496996-F806-40E4-B15D-9FBF65127B74}" presName="horz2" presStyleCnt="0"/>
      <dgm:spPr/>
    </dgm:pt>
    <dgm:pt modelId="{5B36158B-0E00-44F5-9EFB-4A08EA83F3C5}" type="pres">
      <dgm:prSet presAssocID="{08496996-F806-40E4-B15D-9FBF65127B74}" presName="horzSpace2" presStyleCnt="0"/>
      <dgm:spPr/>
    </dgm:pt>
    <dgm:pt modelId="{FB93F80F-BF8B-4E86-8BC1-B429CB013B56}" type="pres">
      <dgm:prSet presAssocID="{08496996-F806-40E4-B15D-9FBF65127B74}" presName="tx2" presStyleLbl="revTx" presStyleIdx="1" presStyleCnt="3"/>
      <dgm:spPr/>
      <dgm:t>
        <a:bodyPr/>
        <a:lstStyle/>
        <a:p>
          <a:endParaRPr lang="en-US"/>
        </a:p>
      </dgm:t>
    </dgm:pt>
    <dgm:pt modelId="{D2218828-EBE2-4523-93EF-F498296EA4CF}" type="pres">
      <dgm:prSet presAssocID="{08496996-F806-40E4-B15D-9FBF65127B74}" presName="vert2" presStyleCnt="0"/>
      <dgm:spPr/>
    </dgm:pt>
    <dgm:pt modelId="{5BB620EC-2680-4BF9-A653-DE8EF220D115}" type="pres">
      <dgm:prSet presAssocID="{08496996-F806-40E4-B15D-9FBF65127B74}" presName="thinLine2b" presStyleLbl="callout" presStyleIdx="0" presStyleCnt="2"/>
      <dgm:spPr/>
    </dgm:pt>
    <dgm:pt modelId="{9248ADE1-077C-48DF-9543-697E48B5B72F}" type="pres">
      <dgm:prSet presAssocID="{08496996-F806-40E4-B15D-9FBF65127B74}" presName="vertSpace2b" presStyleCnt="0"/>
      <dgm:spPr/>
    </dgm:pt>
    <dgm:pt modelId="{58D52017-EF45-45E9-8DB4-96D8D4FD5047}" type="pres">
      <dgm:prSet presAssocID="{E7DD2562-CDD7-49A3-A6CF-AE8D4A4BACB9}" presName="horz2" presStyleCnt="0"/>
      <dgm:spPr/>
    </dgm:pt>
    <dgm:pt modelId="{66DB799A-54B3-4F17-BF6C-FB1EB683C776}" type="pres">
      <dgm:prSet presAssocID="{E7DD2562-CDD7-49A3-A6CF-AE8D4A4BACB9}" presName="horzSpace2" presStyleCnt="0"/>
      <dgm:spPr/>
    </dgm:pt>
    <dgm:pt modelId="{1E77AD31-17E2-4159-95AA-A1255BCABBD7}" type="pres">
      <dgm:prSet presAssocID="{E7DD2562-CDD7-49A3-A6CF-AE8D4A4BACB9}" presName="tx2" presStyleLbl="revTx" presStyleIdx="2" presStyleCnt="3"/>
      <dgm:spPr/>
      <dgm:t>
        <a:bodyPr/>
        <a:lstStyle/>
        <a:p>
          <a:endParaRPr lang="en-US"/>
        </a:p>
      </dgm:t>
    </dgm:pt>
    <dgm:pt modelId="{56F06E62-DB39-4488-A509-BEF95B8AB08B}" type="pres">
      <dgm:prSet presAssocID="{E7DD2562-CDD7-49A3-A6CF-AE8D4A4BACB9}" presName="vert2" presStyleCnt="0"/>
      <dgm:spPr/>
    </dgm:pt>
    <dgm:pt modelId="{DAADD7E6-1B4D-4C9B-AAD2-C008113DD638}" type="pres">
      <dgm:prSet presAssocID="{E7DD2562-CDD7-49A3-A6CF-AE8D4A4BACB9}" presName="thinLine2b" presStyleLbl="callout" presStyleIdx="1" presStyleCnt="2"/>
      <dgm:spPr/>
    </dgm:pt>
    <dgm:pt modelId="{679B37D6-E2BE-403F-90CA-99E57D59C7D2}" type="pres">
      <dgm:prSet presAssocID="{E7DD2562-CDD7-49A3-A6CF-AE8D4A4BACB9}" presName="vertSpace2b" presStyleCnt="0"/>
      <dgm:spPr/>
    </dgm:pt>
  </dgm:ptLst>
  <dgm:cxnLst>
    <dgm:cxn modelId="{CE15DEE1-70D0-4BB8-B408-2ACCEAA79C45}" type="presOf" srcId="{E7DD2562-CDD7-49A3-A6CF-AE8D4A4BACB9}" destId="{1E77AD31-17E2-4159-95AA-A1255BCABBD7}" srcOrd="0" destOrd="0" presId="urn:microsoft.com/office/officeart/2008/layout/LinedList"/>
    <dgm:cxn modelId="{8DB485E1-457D-484E-91DB-BC6F19FA7568}" type="presOf" srcId="{D48D8E8B-D512-403F-BFE7-A3193E5F7F5A}" destId="{BB629B8C-AA63-43D2-8B08-DD3BA76716F9}" srcOrd="0" destOrd="0" presId="urn:microsoft.com/office/officeart/2008/layout/LinedList"/>
    <dgm:cxn modelId="{B4D68795-178D-4965-A6AB-795EEF06C57E}" type="presOf" srcId="{5E7858EE-A907-4AE2-B3E7-3900AD2E512B}" destId="{26C4D4A3-2E65-4B6A-8D47-31EA1DDA44D2}" srcOrd="0" destOrd="0" presId="urn:microsoft.com/office/officeart/2008/layout/LinedList"/>
    <dgm:cxn modelId="{DBF798C4-ED0D-4758-9791-B2D24EB7AEB7}" srcId="{5E7858EE-A907-4AE2-B3E7-3900AD2E512B}" destId="{E7DD2562-CDD7-49A3-A6CF-AE8D4A4BACB9}" srcOrd="1" destOrd="0" parTransId="{B5EC0E95-86AE-4C80-B669-A87F63F10A9D}" sibTransId="{8B617F3F-6BDA-4B25-810D-EDD4987BC2B4}"/>
    <dgm:cxn modelId="{E1179668-26EC-417A-9A57-A4E02598530B}" srcId="{D48D8E8B-D512-403F-BFE7-A3193E5F7F5A}" destId="{5E7858EE-A907-4AE2-B3E7-3900AD2E512B}" srcOrd="0" destOrd="0" parTransId="{474893B9-EC0B-4559-80A4-B0F9B2CB2ECA}" sibTransId="{F189734E-4E53-48FA-8818-E52A69F21111}"/>
    <dgm:cxn modelId="{D8BE19C0-D4E2-463D-A4EE-21B133F117CC}" srcId="{5E7858EE-A907-4AE2-B3E7-3900AD2E512B}" destId="{08496996-F806-40E4-B15D-9FBF65127B74}" srcOrd="0" destOrd="0" parTransId="{B4AACED5-7278-4616-ACA9-4ACDE932AFE2}" sibTransId="{F2C10651-652C-4213-8E0A-0FD7EEFE0885}"/>
    <dgm:cxn modelId="{98D7EEDF-28C5-49F5-B218-2DA2136D2F3B}" type="presOf" srcId="{08496996-F806-40E4-B15D-9FBF65127B74}" destId="{FB93F80F-BF8B-4E86-8BC1-B429CB013B56}" srcOrd="0" destOrd="0" presId="urn:microsoft.com/office/officeart/2008/layout/LinedList"/>
    <dgm:cxn modelId="{4B7E3092-D087-4CBA-877A-721E3A2DE12C}" type="presParOf" srcId="{BB629B8C-AA63-43D2-8B08-DD3BA76716F9}" destId="{28D953BB-9B72-4130-9D82-4BDCF2789AE4}" srcOrd="0" destOrd="0" presId="urn:microsoft.com/office/officeart/2008/layout/LinedList"/>
    <dgm:cxn modelId="{844330AC-D988-4A64-B0D2-E91D5323E20A}" type="presParOf" srcId="{BB629B8C-AA63-43D2-8B08-DD3BA76716F9}" destId="{11DED0C5-95FD-443E-AEC7-4C1B4BE8609E}" srcOrd="1" destOrd="0" presId="urn:microsoft.com/office/officeart/2008/layout/LinedList"/>
    <dgm:cxn modelId="{4CFC66DF-8150-42D8-86DB-78784AD9BBFB}" type="presParOf" srcId="{11DED0C5-95FD-443E-AEC7-4C1B4BE8609E}" destId="{26C4D4A3-2E65-4B6A-8D47-31EA1DDA44D2}" srcOrd="0" destOrd="0" presId="urn:microsoft.com/office/officeart/2008/layout/LinedList"/>
    <dgm:cxn modelId="{09C5C19C-DB10-4F30-9D69-87B2FD26D4E7}" type="presParOf" srcId="{11DED0C5-95FD-443E-AEC7-4C1B4BE8609E}" destId="{DD9AA305-9124-4909-92A2-B3CE6340B0CB}" srcOrd="1" destOrd="0" presId="urn:microsoft.com/office/officeart/2008/layout/LinedList"/>
    <dgm:cxn modelId="{711914CF-60BF-44E9-B6C6-6058CF901EFE}" type="presParOf" srcId="{DD9AA305-9124-4909-92A2-B3CE6340B0CB}" destId="{CAADFE8A-8E11-4FB5-8690-B5C0DDB29FA5}" srcOrd="0" destOrd="0" presId="urn:microsoft.com/office/officeart/2008/layout/LinedList"/>
    <dgm:cxn modelId="{EDD73304-0F8F-45BA-B3E2-5FA1E85CDDFE}" type="presParOf" srcId="{DD9AA305-9124-4909-92A2-B3CE6340B0CB}" destId="{95BAAD0B-9E2E-4004-BF93-DA0439CE59B3}" srcOrd="1" destOrd="0" presId="urn:microsoft.com/office/officeart/2008/layout/LinedList"/>
    <dgm:cxn modelId="{97EC61B3-A219-46E6-987E-0E7F69567277}" type="presParOf" srcId="{95BAAD0B-9E2E-4004-BF93-DA0439CE59B3}" destId="{5B36158B-0E00-44F5-9EFB-4A08EA83F3C5}" srcOrd="0" destOrd="0" presId="urn:microsoft.com/office/officeart/2008/layout/LinedList"/>
    <dgm:cxn modelId="{897EC937-FAEA-4452-B8E8-8201FCC08C86}" type="presParOf" srcId="{95BAAD0B-9E2E-4004-BF93-DA0439CE59B3}" destId="{FB93F80F-BF8B-4E86-8BC1-B429CB013B56}" srcOrd="1" destOrd="0" presId="urn:microsoft.com/office/officeart/2008/layout/LinedList"/>
    <dgm:cxn modelId="{068FAE33-4383-4ABA-B6EF-7141B824B02F}" type="presParOf" srcId="{95BAAD0B-9E2E-4004-BF93-DA0439CE59B3}" destId="{D2218828-EBE2-4523-93EF-F498296EA4CF}" srcOrd="2" destOrd="0" presId="urn:microsoft.com/office/officeart/2008/layout/LinedList"/>
    <dgm:cxn modelId="{0B9C3D05-8FD9-4B41-ADE5-7C8EC63FDC4A}" type="presParOf" srcId="{DD9AA305-9124-4909-92A2-B3CE6340B0CB}" destId="{5BB620EC-2680-4BF9-A653-DE8EF220D115}" srcOrd="2" destOrd="0" presId="urn:microsoft.com/office/officeart/2008/layout/LinedList"/>
    <dgm:cxn modelId="{EA0AB45B-6459-4290-8812-FF46870F68EF}" type="presParOf" srcId="{DD9AA305-9124-4909-92A2-B3CE6340B0CB}" destId="{9248ADE1-077C-48DF-9543-697E48B5B72F}" srcOrd="3" destOrd="0" presId="urn:microsoft.com/office/officeart/2008/layout/LinedList"/>
    <dgm:cxn modelId="{253F6191-C9CF-4CEC-8ACB-34164D431602}" type="presParOf" srcId="{DD9AA305-9124-4909-92A2-B3CE6340B0CB}" destId="{58D52017-EF45-45E9-8DB4-96D8D4FD5047}" srcOrd="4" destOrd="0" presId="urn:microsoft.com/office/officeart/2008/layout/LinedList"/>
    <dgm:cxn modelId="{EBAC0434-1896-49BD-B271-E676EFA751F9}" type="presParOf" srcId="{58D52017-EF45-45E9-8DB4-96D8D4FD5047}" destId="{66DB799A-54B3-4F17-BF6C-FB1EB683C776}" srcOrd="0" destOrd="0" presId="urn:microsoft.com/office/officeart/2008/layout/LinedList"/>
    <dgm:cxn modelId="{74905DED-8815-4744-896E-225ECE31F7BA}" type="presParOf" srcId="{58D52017-EF45-45E9-8DB4-96D8D4FD5047}" destId="{1E77AD31-17E2-4159-95AA-A1255BCABBD7}" srcOrd="1" destOrd="0" presId="urn:microsoft.com/office/officeart/2008/layout/LinedList"/>
    <dgm:cxn modelId="{2A7AACF2-B9BA-4E98-8DA9-D1125115C080}" type="presParOf" srcId="{58D52017-EF45-45E9-8DB4-96D8D4FD5047}" destId="{56F06E62-DB39-4488-A509-BEF95B8AB08B}" srcOrd="2" destOrd="0" presId="urn:microsoft.com/office/officeart/2008/layout/LinedList"/>
    <dgm:cxn modelId="{4D84938B-D4AB-4250-A597-63202C0CC383}" type="presParOf" srcId="{DD9AA305-9124-4909-92A2-B3CE6340B0CB}" destId="{DAADD7E6-1B4D-4C9B-AAD2-C008113DD638}" srcOrd="5" destOrd="0" presId="urn:microsoft.com/office/officeart/2008/layout/LinedList"/>
    <dgm:cxn modelId="{B9E0FF66-5518-4D97-910B-65C9562EE11C}" type="presParOf" srcId="{DD9AA305-9124-4909-92A2-B3CE6340B0CB}" destId="{679B37D6-E2BE-403F-90CA-99E57D59C7D2}" srcOrd="6"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0ADBF4AB-E6AB-4AC1-929E-E9FD7CA9313C}" type="doc">
      <dgm:prSet loTypeId="urn:microsoft.com/office/officeart/2005/8/layout/hList1" loCatId="list" qsTypeId="urn:microsoft.com/office/officeart/2005/8/quickstyle/3d3" qsCatId="3D" csTypeId="urn:microsoft.com/office/officeart/2005/8/colors/accent5_4" csCatId="accent5"/>
      <dgm:spPr/>
      <dgm:t>
        <a:bodyPr/>
        <a:lstStyle/>
        <a:p>
          <a:endParaRPr lang="en-US"/>
        </a:p>
      </dgm:t>
    </dgm:pt>
    <dgm:pt modelId="{83F95FCC-836C-4428-B1CA-02BE052C8334}">
      <dgm:prSet/>
      <dgm:spPr/>
      <dgm:t>
        <a:bodyPr/>
        <a:lstStyle/>
        <a:p>
          <a:pPr algn="ctr" rtl="0"/>
          <a:r>
            <a:rPr lang="en-US" b="1" dirty="0" smtClean="0">
              <a:latin typeface="Times New Roman" panose="02020603050405020304" pitchFamily="18" charset="0"/>
              <a:cs typeface="Times New Roman" panose="02020603050405020304" pitchFamily="18" charset="0"/>
            </a:rPr>
            <a:t>ESG Performance Analysis of Banco Santander</a:t>
          </a:r>
          <a:endParaRPr lang="en-US" b="1" dirty="0">
            <a:latin typeface="Times New Roman" panose="02020603050405020304" pitchFamily="18" charset="0"/>
            <a:cs typeface="Times New Roman" panose="02020603050405020304" pitchFamily="18" charset="0"/>
          </a:endParaRPr>
        </a:p>
      </dgm:t>
    </dgm:pt>
    <dgm:pt modelId="{7BDDD67E-3BDB-442F-ACDD-D283A5BF9CAC}" type="parTrans" cxnId="{C63742C5-0619-4179-8EC6-26E35F97F6A6}">
      <dgm:prSet/>
      <dgm:spPr/>
      <dgm:t>
        <a:bodyPr/>
        <a:lstStyle/>
        <a:p>
          <a:pPr algn="ctr"/>
          <a:endParaRPr lang="en-US"/>
        </a:p>
      </dgm:t>
    </dgm:pt>
    <dgm:pt modelId="{AD287A74-A116-4A6B-B79B-F34D78688A36}" type="sibTrans" cxnId="{C63742C5-0619-4179-8EC6-26E35F97F6A6}">
      <dgm:prSet/>
      <dgm:spPr/>
      <dgm:t>
        <a:bodyPr/>
        <a:lstStyle/>
        <a:p>
          <a:pPr algn="ctr"/>
          <a:endParaRPr lang="en-US"/>
        </a:p>
      </dgm:t>
    </dgm:pt>
    <dgm:pt modelId="{A5BCF3F6-679B-4426-B6D8-AF129883375D}">
      <dgm:prSet/>
      <dgm:spPr/>
      <dgm:t>
        <a:bodyPr/>
        <a:lstStyle/>
        <a:p>
          <a:pPr algn="just" rtl="0"/>
          <a:r>
            <a:rPr lang="en-US" dirty="0" smtClean="0">
              <a:latin typeface="Times New Roman" panose="02020603050405020304" pitchFamily="18" charset="0"/>
              <a:cs typeface="Times New Roman" panose="02020603050405020304" pitchFamily="18" charset="0"/>
            </a:rPr>
            <a:t>It concentrates on the retail and commercial banking sectors with an international market reach.</a:t>
          </a:r>
          <a:endParaRPr lang="en-US" dirty="0">
            <a:latin typeface="Times New Roman" panose="02020603050405020304" pitchFamily="18" charset="0"/>
            <a:cs typeface="Times New Roman" panose="02020603050405020304" pitchFamily="18" charset="0"/>
          </a:endParaRPr>
        </a:p>
      </dgm:t>
    </dgm:pt>
    <dgm:pt modelId="{B1D5C2DB-57CD-412D-B9AD-CE687C6AEC49}" type="parTrans" cxnId="{92046B0F-66F6-41C1-80E2-A70A8EB08811}">
      <dgm:prSet/>
      <dgm:spPr/>
      <dgm:t>
        <a:bodyPr/>
        <a:lstStyle/>
        <a:p>
          <a:pPr algn="ctr"/>
          <a:endParaRPr lang="en-US"/>
        </a:p>
      </dgm:t>
    </dgm:pt>
    <dgm:pt modelId="{3FCED4B1-7578-44B9-BC55-A4663E5656A0}" type="sibTrans" cxnId="{92046B0F-66F6-41C1-80E2-A70A8EB08811}">
      <dgm:prSet/>
      <dgm:spPr/>
      <dgm:t>
        <a:bodyPr/>
        <a:lstStyle/>
        <a:p>
          <a:pPr algn="ctr"/>
          <a:endParaRPr lang="en-US"/>
        </a:p>
      </dgm:t>
    </dgm:pt>
    <dgm:pt modelId="{1721C9F1-7686-446E-A145-CEC55E8CBDFC}">
      <dgm:prSet/>
      <dgm:spPr/>
      <dgm:t>
        <a:bodyPr/>
        <a:lstStyle/>
        <a:p>
          <a:pPr algn="just" rtl="0"/>
          <a:r>
            <a:rPr lang="en-US" dirty="0" smtClean="0">
              <a:latin typeface="Times New Roman" panose="02020603050405020304" pitchFamily="18" charset="0"/>
              <a:cs typeface="Times New Roman" panose="02020603050405020304" pitchFamily="18" charset="0"/>
            </a:rPr>
            <a:t>Active participation in sustainable financing </a:t>
          </a:r>
          <a:r>
            <a:rPr lang="en-US" b="1" dirty="0" smtClean="0">
              <a:latin typeface="Times New Roman" panose="02020603050405020304" pitchFamily="18" charset="0"/>
              <a:cs typeface="Times New Roman" panose="02020603050405020304" pitchFamily="18" charset="0"/>
            </a:rPr>
            <a:t>Green, Social and Sustainability Funding Global Framework.</a:t>
          </a:r>
          <a:endParaRPr lang="en-US" b="1" dirty="0">
            <a:latin typeface="Times New Roman" panose="02020603050405020304" pitchFamily="18" charset="0"/>
            <a:cs typeface="Times New Roman" panose="02020603050405020304" pitchFamily="18" charset="0"/>
          </a:endParaRPr>
        </a:p>
      </dgm:t>
    </dgm:pt>
    <dgm:pt modelId="{FD12C6BC-700E-4D09-8456-753567098796}" type="parTrans" cxnId="{530876C0-7201-4184-B035-6CF7FDDB00B5}">
      <dgm:prSet/>
      <dgm:spPr/>
      <dgm:t>
        <a:bodyPr/>
        <a:lstStyle/>
        <a:p>
          <a:pPr algn="ctr"/>
          <a:endParaRPr lang="en-US"/>
        </a:p>
      </dgm:t>
    </dgm:pt>
    <dgm:pt modelId="{3FFF7FBD-0941-4469-B696-F94572AED18B}" type="sibTrans" cxnId="{530876C0-7201-4184-B035-6CF7FDDB00B5}">
      <dgm:prSet/>
      <dgm:spPr/>
      <dgm:t>
        <a:bodyPr/>
        <a:lstStyle/>
        <a:p>
          <a:pPr algn="ctr"/>
          <a:endParaRPr lang="en-US"/>
        </a:p>
      </dgm:t>
    </dgm:pt>
    <dgm:pt modelId="{52BBF1A1-8511-416F-996D-F537C0789901}">
      <dgm:prSet/>
      <dgm:spPr/>
      <dgm:t>
        <a:bodyPr/>
        <a:lstStyle/>
        <a:p>
          <a:pPr algn="just" rtl="0"/>
          <a:r>
            <a:rPr lang="en-US" dirty="0" smtClean="0">
              <a:latin typeface="Times New Roman" panose="02020603050405020304" pitchFamily="18" charset="0"/>
              <a:cs typeface="Times New Roman" panose="02020603050405020304" pitchFamily="18" charset="0"/>
            </a:rPr>
            <a:t>Provides a </a:t>
          </a:r>
          <a:r>
            <a:rPr lang="en-US" b="1" dirty="0" smtClean="0">
              <a:latin typeface="Times New Roman" panose="02020603050405020304" pitchFamily="18" charset="0"/>
              <a:cs typeface="Times New Roman" panose="02020603050405020304" pitchFamily="18" charset="0"/>
            </a:rPr>
            <a:t>"Use of Proceeds" </a:t>
          </a:r>
          <a:r>
            <a:rPr lang="en-US" dirty="0" smtClean="0">
              <a:latin typeface="Times New Roman" panose="02020603050405020304" pitchFamily="18" charset="0"/>
              <a:cs typeface="Times New Roman" panose="02020603050405020304" pitchFamily="18" charset="0"/>
            </a:rPr>
            <a:t>structure detailing activities, classifications, and Sustainalytics’ findings.</a:t>
          </a:r>
          <a:endParaRPr lang="en-US" dirty="0">
            <a:latin typeface="Times New Roman" panose="02020603050405020304" pitchFamily="18" charset="0"/>
            <a:cs typeface="Times New Roman" panose="02020603050405020304" pitchFamily="18" charset="0"/>
          </a:endParaRPr>
        </a:p>
      </dgm:t>
    </dgm:pt>
    <dgm:pt modelId="{EDBF8373-4B6F-4763-8A65-D7E8EA229370}" type="parTrans" cxnId="{896FE7DA-91C3-43F4-9073-F597ED4E3965}">
      <dgm:prSet/>
      <dgm:spPr/>
      <dgm:t>
        <a:bodyPr/>
        <a:lstStyle/>
        <a:p>
          <a:pPr algn="ctr"/>
          <a:endParaRPr lang="en-US"/>
        </a:p>
      </dgm:t>
    </dgm:pt>
    <dgm:pt modelId="{229B2EAB-119F-42CD-8AC2-9D12A2A1D7E8}" type="sibTrans" cxnId="{896FE7DA-91C3-43F4-9073-F597ED4E3965}">
      <dgm:prSet/>
      <dgm:spPr/>
      <dgm:t>
        <a:bodyPr/>
        <a:lstStyle/>
        <a:p>
          <a:pPr algn="ctr"/>
          <a:endParaRPr lang="en-US"/>
        </a:p>
      </dgm:t>
    </dgm:pt>
    <dgm:pt modelId="{23C8CD81-0054-44CD-82AA-70B73BFC6BEF}">
      <dgm:prSet/>
      <dgm:spPr/>
      <dgm:t>
        <a:bodyPr/>
        <a:lstStyle/>
        <a:p>
          <a:pPr algn="just" rtl="0"/>
          <a:r>
            <a:rPr lang="en-US" dirty="0" smtClean="0">
              <a:latin typeface="Times New Roman" panose="02020603050405020304" pitchFamily="18" charset="0"/>
              <a:cs typeface="Times New Roman" panose="02020603050405020304" pitchFamily="18" charset="0"/>
            </a:rPr>
            <a:t>Highlights climate-resilient strategies and managing the risks related to climate through risk management.</a:t>
          </a:r>
          <a:endParaRPr lang="en-US" dirty="0">
            <a:latin typeface="Times New Roman" panose="02020603050405020304" pitchFamily="18" charset="0"/>
            <a:cs typeface="Times New Roman" panose="02020603050405020304" pitchFamily="18" charset="0"/>
          </a:endParaRPr>
        </a:p>
      </dgm:t>
    </dgm:pt>
    <dgm:pt modelId="{0D170A7D-C719-496D-916C-F9C10E078B3B}" type="parTrans" cxnId="{981EFE09-7AE9-4F5D-BBD2-0F2DB701A2C7}">
      <dgm:prSet/>
      <dgm:spPr/>
      <dgm:t>
        <a:bodyPr/>
        <a:lstStyle/>
        <a:p>
          <a:pPr algn="ctr"/>
          <a:endParaRPr lang="en-US"/>
        </a:p>
      </dgm:t>
    </dgm:pt>
    <dgm:pt modelId="{162F6F2D-557D-4421-8BED-14F161F73F82}" type="sibTrans" cxnId="{981EFE09-7AE9-4F5D-BBD2-0F2DB701A2C7}">
      <dgm:prSet/>
      <dgm:spPr/>
      <dgm:t>
        <a:bodyPr/>
        <a:lstStyle/>
        <a:p>
          <a:pPr algn="ctr"/>
          <a:endParaRPr lang="en-US"/>
        </a:p>
      </dgm:t>
    </dgm:pt>
    <dgm:pt modelId="{C8F745D6-B2CD-492F-A3F5-CAD60D638533}" type="pres">
      <dgm:prSet presAssocID="{0ADBF4AB-E6AB-4AC1-929E-E9FD7CA9313C}" presName="Name0" presStyleCnt="0">
        <dgm:presLayoutVars>
          <dgm:dir/>
          <dgm:animLvl val="lvl"/>
          <dgm:resizeHandles val="exact"/>
        </dgm:presLayoutVars>
      </dgm:prSet>
      <dgm:spPr/>
    </dgm:pt>
    <dgm:pt modelId="{41CC2922-0AD6-42F8-8818-A51F5B2BBC53}" type="pres">
      <dgm:prSet presAssocID="{83F95FCC-836C-4428-B1CA-02BE052C8334}" presName="composite" presStyleCnt="0"/>
      <dgm:spPr/>
    </dgm:pt>
    <dgm:pt modelId="{C8C85D1B-FAB4-4E3B-B1FF-AC6771B7E182}" type="pres">
      <dgm:prSet presAssocID="{83F95FCC-836C-4428-B1CA-02BE052C8334}" presName="parTx" presStyleLbl="alignNode1" presStyleIdx="0" presStyleCnt="1">
        <dgm:presLayoutVars>
          <dgm:chMax val="0"/>
          <dgm:chPref val="0"/>
          <dgm:bulletEnabled val="1"/>
        </dgm:presLayoutVars>
      </dgm:prSet>
      <dgm:spPr/>
    </dgm:pt>
    <dgm:pt modelId="{D2129EB6-D1E8-4D4F-938A-570347BCFA3F}" type="pres">
      <dgm:prSet presAssocID="{83F95FCC-836C-4428-B1CA-02BE052C8334}" presName="desTx" presStyleLbl="alignAccFollowNode1" presStyleIdx="0" presStyleCnt="1">
        <dgm:presLayoutVars>
          <dgm:bulletEnabled val="1"/>
        </dgm:presLayoutVars>
      </dgm:prSet>
      <dgm:spPr/>
    </dgm:pt>
  </dgm:ptLst>
  <dgm:cxnLst>
    <dgm:cxn modelId="{92046B0F-66F6-41C1-80E2-A70A8EB08811}" srcId="{83F95FCC-836C-4428-B1CA-02BE052C8334}" destId="{A5BCF3F6-679B-4426-B6D8-AF129883375D}" srcOrd="0" destOrd="0" parTransId="{B1D5C2DB-57CD-412D-B9AD-CE687C6AEC49}" sibTransId="{3FCED4B1-7578-44B9-BC55-A4663E5656A0}"/>
    <dgm:cxn modelId="{C3EB6C8A-4FBA-4E23-9DAC-B856504442AD}" type="presOf" srcId="{1721C9F1-7686-446E-A145-CEC55E8CBDFC}" destId="{D2129EB6-D1E8-4D4F-938A-570347BCFA3F}" srcOrd="0" destOrd="1" presId="urn:microsoft.com/office/officeart/2005/8/layout/hList1"/>
    <dgm:cxn modelId="{981EFE09-7AE9-4F5D-BBD2-0F2DB701A2C7}" srcId="{83F95FCC-836C-4428-B1CA-02BE052C8334}" destId="{23C8CD81-0054-44CD-82AA-70B73BFC6BEF}" srcOrd="3" destOrd="0" parTransId="{0D170A7D-C719-496D-916C-F9C10E078B3B}" sibTransId="{162F6F2D-557D-4421-8BED-14F161F73F82}"/>
    <dgm:cxn modelId="{1C5C9BF2-EE41-4073-A00F-1586ACCCA547}" type="presOf" srcId="{83F95FCC-836C-4428-B1CA-02BE052C8334}" destId="{C8C85D1B-FAB4-4E3B-B1FF-AC6771B7E182}" srcOrd="0" destOrd="0" presId="urn:microsoft.com/office/officeart/2005/8/layout/hList1"/>
    <dgm:cxn modelId="{25A17149-0597-48A2-8D17-EADC367EF38E}" type="presOf" srcId="{23C8CD81-0054-44CD-82AA-70B73BFC6BEF}" destId="{D2129EB6-D1E8-4D4F-938A-570347BCFA3F}" srcOrd="0" destOrd="3" presId="urn:microsoft.com/office/officeart/2005/8/layout/hList1"/>
    <dgm:cxn modelId="{C63742C5-0619-4179-8EC6-26E35F97F6A6}" srcId="{0ADBF4AB-E6AB-4AC1-929E-E9FD7CA9313C}" destId="{83F95FCC-836C-4428-B1CA-02BE052C8334}" srcOrd="0" destOrd="0" parTransId="{7BDDD67E-3BDB-442F-ACDD-D283A5BF9CAC}" sibTransId="{AD287A74-A116-4A6B-B79B-F34D78688A36}"/>
    <dgm:cxn modelId="{530876C0-7201-4184-B035-6CF7FDDB00B5}" srcId="{83F95FCC-836C-4428-B1CA-02BE052C8334}" destId="{1721C9F1-7686-446E-A145-CEC55E8CBDFC}" srcOrd="1" destOrd="0" parTransId="{FD12C6BC-700E-4D09-8456-753567098796}" sibTransId="{3FFF7FBD-0941-4469-B696-F94572AED18B}"/>
    <dgm:cxn modelId="{3C95BC76-9AB7-47DA-95A3-E615608BD856}" type="presOf" srcId="{A5BCF3F6-679B-4426-B6D8-AF129883375D}" destId="{D2129EB6-D1E8-4D4F-938A-570347BCFA3F}" srcOrd="0" destOrd="0" presId="urn:microsoft.com/office/officeart/2005/8/layout/hList1"/>
    <dgm:cxn modelId="{E6364528-EDFE-44F9-B533-8A111A6B2662}" type="presOf" srcId="{52BBF1A1-8511-416F-996D-F537C0789901}" destId="{D2129EB6-D1E8-4D4F-938A-570347BCFA3F}" srcOrd="0" destOrd="2" presId="urn:microsoft.com/office/officeart/2005/8/layout/hList1"/>
    <dgm:cxn modelId="{896FE7DA-91C3-43F4-9073-F597ED4E3965}" srcId="{83F95FCC-836C-4428-B1CA-02BE052C8334}" destId="{52BBF1A1-8511-416F-996D-F537C0789901}" srcOrd="2" destOrd="0" parTransId="{EDBF8373-4B6F-4763-8A65-D7E8EA229370}" sibTransId="{229B2EAB-119F-42CD-8AC2-9D12A2A1D7E8}"/>
    <dgm:cxn modelId="{AA95F838-2336-4339-AD45-12AA3F1BBBCA}" type="presOf" srcId="{0ADBF4AB-E6AB-4AC1-929E-E9FD7CA9313C}" destId="{C8F745D6-B2CD-492F-A3F5-CAD60D638533}" srcOrd="0" destOrd="0" presId="urn:microsoft.com/office/officeart/2005/8/layout/hList1"/>
    <dgm:cxn modelId="{D29AF3DF-5ABA-4B50-9D21-0F904FB5917E}" type="presParOf" srcId="{C8F745D6-B2CD-492F-A3F5-CAD60D638533}" destId="{41CC2922-0AD6-42F8-8818-A51F5B2BBC53}" srcOrd="0" destOrd="0" presId="urn:microsoft.com/office/officeart/2005/8/layout/hList1"/>
    <dgm:cxn modelId="{006FFFD4-4915-4FBA-9D94-4284E9BDF9AE}" type="presParOf" srcId="{41CC2922-0AD6-42F8-8818-A51F5B2BBC53}" destId="{C8C85D1B-FAB4-4E3B-B1FF-AC6771B7E182}" srcOrd="0" destOrd="0" presId="urn:microsoft.com/office/officeart/2005/8/layout/hList1"/>
    <dgm:cxn modelId="{FBBD5378-FE05-4EE8-BF64-EA1DE6611A8D}" type="presParOf" srcId="{41CC2922-0AD6-42F8-8818-A51F5B2BBC53}" destId="{D2129EB6-D1E8-4D4F-938A-570347BCFA3F}" srcOrd="1" destOrd="0" presId="urn:microsoft.com/office/officeart/2005/8/layout/h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06F54F3C-7932-4F1E-9B23-C4F3D6DA9D93}" type="doc">
      <dgm:prSet loTypeId="urn:microsoft.com/office/officeart/2005/8/layout/vList2" loCatId="list" qsTypeId="urn:microsoft.com/office/officeart/2005/8/quickstyle/3d3" qsCatId="3D" csTypeId="urn:microsoft.com/office/officeart/2005/8/colors/accent1_2" csCatId="accent1" phldr="1"/>
      <dgm:spPr/>
      <dgm:t>
        <a:bodyPr/>
        <a:lstStyle/>
        <a:p>
          <a:endParaRPr lang="en-US"/>
        </a:p>
      </dgm:t>
    </dgm:pt>
    <dgm:pt modelId="{C24BF086-E1FA-4E60-B5CC-5EF5707232E9}">
      <dgm:prSet/>
      <dgm:spPr/>
      <dgm:t>
        <a:bodyPr/>
        <a:lstStyle/>
        <a:p>
          <a:pPr algn="ctr" rtl="0"/>
          <a:r>
            <a:rPr lang="en-US" b="0" dirty="0" smtClean="0">
              <a:latin typeface="Arial Rounded MT Bold" panose="020F0704030504030204" pitchFamily="34" charset="0"/>
              <a:cs typeface="Times New Roman" panose="02020603050405020304" pitchFamily="18" charset="0"/>
            </a:rPr>
            <a:t>Directive 2014/95/EU (NFRD)</a:t>
          </a:r>
          <a:endParaRPr lang="en-US" b="0" dirty="0">
            <a:latin typeface="Arial Rounded MT Bold" panose="020F0704030504030204" pitchFamily="34" charset="0"/>
            <a:cs typeface="Times New Roman" panose="02020603050405020304" pitchFamily="18" charset="0"/>
          </a:endParaRPr>
        </a:p>
      </dgm:t>
    </dgm:pt>
    <dgm:pt modelId="{E80271EF-5895-4F5F-9A24-EB4E040CFFEF}" type="parTrans" cxnId="{491B0D8F-2535-4334-B7EB-D1438D7C0B95}">
      <dgm:prSet/>
      <dgm:spPr/>
      <dgm:t>
        <a:bodyPr/>
        <a:lstStyle/>
        <a:p>
          <a:endParaRPr lang="en-US"/>
        </a:p>
      </dgm:t>
    </dgm:pt>
    <dgm:pt modelId="{2987612E-128D-4F1C-99A3-4011CE91ECAD}" type="sibTrans" cxnId="{491B0D8F-2535-4334-B7EB-D1438D7C0B95}">
      <dgm:prSet/>
      <dgm:spPr/>
      <dgm:t>
        <a:bodyPr/>
        <a:lstStyle/>
        <a:p>
          <a:endParaRPr lang="en-US"/>
        </a:p>
      </dgm:t>
    </dgm:pt>
    <dgm:pt modelId="{BD955089-B843-4490-9586-DEE62F437A4E}">
      <dgm:prSet/>
      <dgm:spPr/>
      <dgm:t>
        <a:bodyPr/>
        <a:lstStyle/>
        <a:p>
          <a:pPr algn="just" rtl="0"/>
          <a:r>
            <a:rPr lang="en-US" dirty="0" smtClean="0">
              <a:solidFill>
                <a:schemeClr val="bg1"/>
              </a:solidFill>
              <a:latin typeface="Times New Roman" panose="02020603050405020304" pitchFamily="18" charset="0"/>
              <a:cs typeface="Times New Roman" panose="02020603050405020304" pitchFamily="18" charset="0"/>
            </a:rPr>
            <a:t>Disclosure of diversity and non-financial information is required for large firms by mandates.</a:t>
          </a:r>
          <a:endParaRPr lang="en-US" dirty="0">
            <a:solidFill>
              <a:schemeClr val="bg1"/>
            </a:solidFill>
            <a:latin typeface="Times New Roman" panose="02020603050405020304" pitchFamily="18" charset="0"/>
            <a:cs typeface="Times New Roman" panose="02020603050405020304" pitchFamily="18" charset="0"/>
          </a:endParaRPr>
        </a:p>
      </dgm:t>
    </dgm:pt>
    <dgm:pt modelId="{DDDBB5C2-D388-4904-90CF-79809B261147}" type="parTrans" cxnId="{9F763C3B-3555-4B63-B8DE-A586788977DC}">
      <dgm:prSet/>
      <dgm:spPr/>
      <dgm:t>
        <a:bodyPr/>
        <a:lstStyle/>
        <a:p>
          <a:endParaRPr lang="en-US"/>
        </a:p>
      </dgm:t>
    </dgm:pt>
    <dgm:pt modelId="{FCB76F51-3675-4646-8B37-1AB5984C7DA9}" type="sibTrans" cxnId="{9F763C3B-3555-4B63-B8DE-A586788977DC}">
      <dgm:prSet/>
      <dgm:spPr/>
      <dgm:t>
        <a:bodyPr/>
        <a:lstStyle/>
        <a:p>
          <a:endParaRPr lang="en-US"/>
        </a:p>
      </dgm:t>
    </dgm:pt>
    <dgm:pt modelId="{C5C5F0FD-3F22-45D6-ADF0-C20F71AEE45A}">
      <dgm:prSet/>
      <dgm:spPr/>
      <dgm:t>
        <a:bodyPr/>
        <a:lstStyle/>
        <a:p>
          <a:pPr algn="ctr" rtl="0"/>
          <a:r>
            <a:rPr lang="en-US" b="0" dirty="0" smtClean="0">
              <a:latin typeface="Arial Rounded MT Bold" panose="020F0704030504030204" pitchFamily="34" charset="0"/>
              <a:cs typeface="Times New Roman" panose="02020603050405020304" pitchFamily="18" charset="0"/>
            </a:rPr>
            <a:t>Current Regulations</a:t>
          </a:r>
          <a:endParaRPr lang="en-US" b="0" dirty="0">
            <a:latin typeface="Arial Rounded MT Bold" panose="020F0704030504030204" pitchFamily="34" charset="0"/>
            <a:cs typeface="Times New Roman" panose="02020603050405020304" pitchFamily="18" charset="0"/>
          </a:endParaRPr>
        </a:p>
      </dgm:t>
    </dgm:pt>
    <dgm:pt modelId="{7EAB21CB-A908-4A13-AB10-9FD43FB17AFA}" type="parTrans" cxnId="{73D7DBFC-77A0-41DE-A7B7-AD7A01F18D34}">
      <dgm:prSet/>
      <dgm:spPr/>
      <dgm:t>
        <a:bodyPr/>
        <a:lstStyle/>
        <a:p>
          <a:endParaRPr lang="en-US"/>
        </a:p>
      </dgm:t>
    </dgm:pt>
    <dgm:pt modelId="{B891F4EE-3EC6-46F3-A3BE-2AC7DD8DBB74}" type="sibTrans" cxnId="{73D7DBFC-77A0-41DE-A7B7-AD7A01F18D34}">
      <dgm:prSet/>
      <dgm:spPr/>
      <dgm:t>
        <a:bodyPr/>
        <a:lstStyle/>
        <a:p>
          <a:endParaRPr lang="en-US"/>
        </a:p>
      </dgm:t>
    </dgm:pt>
    <dgm:pt modelId="{9E618C38-16AB-442F-8A25-2927D8B6096A}">
      <dgm:prSet/>
      <dgm:spPr/>
      <dgm:t>
        <a:bodyPr/>
        <a:lstStyle/>
        <a:p>
          <a:pPr algn="just" rtl="0"/>
          <a:r>
            <a:rPr lang="en-US" smtClean="0">
              <a:solidFill>
                <a:schemeClr val="bg1"/>
              </a:solidFill>
              <a:latin typeface="Times New Roman" panose="02020603050405020304" pitchFamily="18" charset="0"/>
              <a:cs typeface="Times New Roman" panose="02020603050405020304" pitchFamily="18" charset="0"/>
            </a:rPr>
            <a:t>Approval for the CSRD was granted by the European Commission in April 2021.</a:t>
          </a:r>
          <a:endParaRPr lang="en-US">
            <a:solidFill>
              <a:schemeClr val="bg1"/>
            </a:solidFill>
            <a:latin typeface="Times New Roman" panose="02020603050405020304" pitchFamily="18" charset="0"/>
            <a:cs typeface="Times New Roman" panose="02020603050405020304" pitchFamily="18" charset="0"/>
          </a:endParaRPr>
        </a:p>
      </dgm:t>
    </dgm:pt>
    <dgm:pt modelId="{2F065859-5880-4E3C-8269-32508510BD73}" type="parTrans" cxnId="{D5C86C31-5D41-4B9A-9763-0CE28FF773F2}">
      <dgm:prSet/>
      <dgm:spPr/>
      <dgm:t>
        <a:bodyPr/>
        <a:lstStyle/>
        <a:p>
          <a:endParaRPr lang="en-US"/>
        </a:p>
      </dgm:t>
    </dgm:pt>
    <dgm:pt modelId="{AE0BF6B7-7B2F-4407-8C08-2DCB6EC814E2}" type="sibTrans" cxnId="{D5C86C31-5D41-4B9A-9763-0CE28FF773F2}">
      <dgm:prSet/>
      <dgm:spPr/>
      <dgm:t>
        <a:bodyPr/>
        <a:lstStyle/>
        <a:p>
          <a:endParaRPr lang="en-US"/>
        </a:p>
      </dgm:t>
    </dgm:pt>
    <dgm:pt modelId="{08023882-6429-4334-91D9-26A63B1540DA}">
      <dgm:prSet/>
      <dgm:spPr/>
      <dgm:t>
        <a:bodyPr/>
        <a:lstStyle/>
        <a:p>
          <a:pPr algn="just" rtl="0"/>
          <a:r>
            <a:rPr lang="en-US" dirty="0" smtClean="0">
              <a:solidFill>
                <a:schemeClr val="bg1"/>
              </a:solidFill>
              <a:latin typeface="Times New Roman" panose="02020603050405020304" pitchFamily="18" charset="0"/>
              <a:cs typeface="Times New Roman" panose="02020603050405020304" pitchFamily="18" charset="0"/>
            </a:rPr>
            <a:t>With CSRD, the scope of NFRD reporting obligations is expanded to include demanding criteria for prominent companies and compulsory submission of audited data.</a:t>
          </a:r>
          <a:endParaRPr lang="en-US" dirty="0">
            <a:solidFill>
              <a:schemeClr val="bg1"/>
            </a:solidFill>
            <a:latin typeface="Times New Roman" panose="02020603050405020304" pitchFamily="18" charset="0"/>
            <a:cs typeface="Times New Roman" panose="02020603050405020304" pitchFamily="18" charset="0"/>
          </a:endParaRPr>
        </a:p>
      </dgm:t>
    </dgm:pt>
    <dgm:pt modelId="{F8D3B507-848C-4F96-8727-8BCEBF7CC13B}" type="parTrans" cxnId="{81AA95BB-357C-4A86-BD12-C66F823DB94F}">
      <dgm:prSet/>
      <dgm:spPr/>
      <dgm:t>
        <a:bodyPr/>
        <a:lstStyle/>
        <a:p>
          <a:endParaRPr lang="en-US"/>
        </a:p>
      </dgm:t>
    </dgm:pt>
    <dgm:pt modelId="{23B535D3-FA8A-4796-9796-0CB7B09F1B3C}" type="sibTrans" cxnId="{81AA95BB-357C-4A86-BD12-C66F823DB94F}">
      <dgm:prSet/>
      <dgm:spPr/>
      <dgm:t>
        <a:bodyPr/>
        <a:lstStyle/>
        <a:p>
          <a:endParaRPr lang="en-US"/>
        </a:p>
      </dgm:t>
    </dgm:pt>
    <dgm:pt modelId="{4E80DD66-A262-4B78-9314-28063DD624A2}">
      <dgm:prSet/>
      <dgm:spPr/>
      <dgm:t>
        <a:bodyPr/>
        <a:lstStyle/>
        <a:p>
          <a:pPr algn="ctr" rtl="0"/>
          <a:r>
            <a:rPr lang="en-US" b="0" dirty="0" smtClean="0">
              <a:latin typeface="Arial Rounded MT Bold" panose="020F0704030504030204" pitchFamily="34" charset="0"/>
              <a:cs typeface="Times New Roman" panose="02020603050405020304" pitchFamily="18" charset="0"/>
            </a:rPr>
            <a:t>ESG Reporting Frameworks and SDGs </a:t>
          </a:r>
          <a:endParaRPr lang="en-US" b="0" dirty="0">
            <a:latin typeface="Arial Rounded MT Bold" panose="020F0704030504030204" pitchFamily="34" charset="0"/>
            <a:cs typeface="Times New Roman" panose="02020603050405020304" pitchFamily="18" charset="0"/>
          </a:endParaRPr>
        </a:p>
      </dgm:t>
    </dgm:pt>
    <dgm:pt modelId="{293B44D6-37AB-4507-9FA7-F97B0D6B8E19}" type="parTrans" cxnId="{AA0CE61B-4A44-4CA8-BE87-F55E5F09E1E8}">
      <dgm:prSet/>
      <dgm:spPr/>
      <dgm:t>
        <a:bodyPr/>
        <a:lstStyle/>
        <a:p>
          <a:endParaRPr lang="en-US"/>
        </a:p>
      </dgm:t>
    </dgm:pt>
    <dgm:pt modelId="{05FE4E7C-33A3-43AB-A5FB-A89DC637D76F}" type="sibTrans" cxnId="{AA0CE61B-4A44-4CA8-BE87-F55E5F09E1E8}">
      <dgm:prSet/>
      <dgm:spPr/>
      <dgm:t>
        <a:bodyPr/>
        <a:lstStyle/>
        <a:p>
          <a:endParaRPr lang="en-US"/>
        </a:p>
      </dgm:t>
    </dgm:pt>
    <dgm:pt modelId="{EEE7A7B6-409A-4D13-9F49-08F3E45EBC5B}">
      <dgm:prSet/>
      <dgm:spPr/>
      <dgm:t>
        <a:bodyPr/>
        <a:lstStyle/>
        <a:p>
          <a:pPr algn="just" rtl="0"/>
          <a:r>
            <a:rPr lang="en-US" dirty="0" smtClean="0">
              <a:solidFill>
                <a:schemeClr val="bg1"/>
              </a:solidFill>
              <a:latin typeface="Times New Roman" panose="02020603050405020304" pitchFamily="18" charset="0"/>
              <a:cs typeface="Times New Roman" panose="02020603050405020304" pitchFamily="18" charset="0"/>
            </a:rPr>
            <a:t>Established ESG monitoring frameworks such as the GRI, and SASB TCFD are used by businesses to communicate on issues of human rights, climate change, and corruption among others.</a:t>
          </a:r>
          <a:endParaRPr lang="en-US" dirty="0">
            <a:solidFill>
              <a:schemeClr val="bg1"/>
            </a:solidFill>
            <a:latin typeface="Times New Roman" panose="02020603050405020304" pitchFamily="18" charset="0"/>
            <a:cs typeface="Times New Roman" panose="02020603050405020304" pitchFamily="18" charset="0"/>
          </a:endParaRPr>
        </a:p>
      </dgm:t>
    </dgm:pt>
    <dgm:pt modelId="{05320CEB-564C-4932-990F-72BD15B60408}" type="parTrans" cxnId="{4CB204B7-44C4-481D-A6F6-3F97889DE1BC}">
      <dgm:prSet/>
      <dgm:spPr/>
      <dgm:t>
        <a:bodyPr/>
        <a:lstStyle/>
        <a:p>
          <a:endParaRPr lang="en-US"/>
        </a:p>
      </dgm:t>
    </dgm:pt>
    <dgm:pt modelId="{391E89B0-07C1-4A45-BF7B-68CE9F4EEA2A}" type="sibTrans" cxnId="{4CB204B7-44C4-481D-A6F6-3F97889DE1BC}">
      <dgm:prSet/>
      <dgm:spPr/>
      <dgm:t>
        <a:bodyPr/>
        <a:lstStyle/>
        <a:p>
          <a:endParaRPr lang="en-US"/>
        </a:p>
      </dgm:t>
    </dgm:pt>
    <dgm:pt modelId="{1F868777-981D-4026-A765-EC23B42C5936}">
      <dgm:prSet/>
      <dgm:spPr/>
      <dgm:t>
        <a:bodyPr/>
        <a:lstStyle/>
        <a:p>
          <a:pPr algn="just" rtl="0"/>
          <a:r>
            <a:rPr lang="en-US" dirty="0" smtClean="0">
              <a:solidFill>
                <a:schemeClr val="bg1"/>
              </a:solidFill>
              <a:latin typeface="Times New Roman" panose="02020603050405020304" pitchFamily="18" charset="0"/>
              <a:cs typeface="Times New Roman" panose="02020603050405020304" pitchFamily="18" charset="0"/>
            </a:rPr>
            <a:t>The focus is on the harmonization between 17 SDGs integrated into ESG reporting frameworks.</a:t>
          </a:r>
          <a:endParaRPr lang="en-US" dirty="0">
            <a:solidFill>
              <a:schemeClr val="bg1"/>
            </a:solidFill>
            <a:latin typeface="Times New Roman" panose="02020603050405020304" pitchFamily="18" charset="0"/>
            <a:cs typeface="Times New Roman" panose="02020603050405020304" pitchFamily="18" charset="0"/>
          </a:endParaRPr>
        </a:p>
      </dgm:t>
    </dgm:pt>
    <dgm:pt modelId="{653491D6-84E1-45C2-8B07-F294EBDDBADA}" type="parTrans" cxnId="{CDD14D12-C622-4059-B77B-33312EDCAF1B}">
      <dgm:prSet/>
      <dgm:spPr/>
      <dgm:t>
        <a:bodyPr/>
        <a:lstStyle/>
        <a:p>
          <a:endParaRPr lang="en-US"/>
        </a:p>
      </dgm:t>
    </dgm:pt>
    <dgm:pt modelId="{046D8D37-8452-4851-A8B3-297FC06E6CF6}" type="sibTrans" cxnId="{CDD14D12-C622-4059-B77B-33312EDCAF1B}">
      <dgm:prSet/>
      <dgm:spPr/>
      <dgm:t>
        <a:bodyPr/>
        <a:lstStyle/>
        <a:p>
          <a:endParaRPr lang="en-US"/>
        </a:p>
      </dgm:t>
    </dgm:pt>
    <dgm:pt modelId="{1C388E1B-7EB7-499A-9C3B-760A2C95DA98}">
      <dgm:prSet/>
      <dgm:spPr/>
      <dgm:t>
        <a:bodyPr/>
        <a:lstStyle/>
        <a:p>
          <a:pPr algn="ctr" rtl="0"/>
          <a:r>
            <a:rPr lang="en-US" b="0" dirty="0" smtClean="0">
              <a:latin typeface="Arial Rounded MT Bold" panose="020F0704030504030204" pitchFamily="34" charset="0"/>
              <a:cs typeface="Times New Roman" panose="02020603050405020304" pitchFamily="18" charset="0"/>
            </a:rPr>
            <a:t>Sustainability Departments</a:t>
          </a:r>
          <a:endParaRPr lang="en-US" b="0" dirty="0">
            <a:latin typeface="Arial Rounded MT Bold" panose="020F0704030504030204" pitchFamily="34" charset="0"/>
            <a:cs typeface="Times New Roman" panose="02020603050405020304" pitchFamily="18" charset="0"/>
          </a:endParaRPr>
        </a:p>
      </dgm:t>
    </dgm:pt>
    <dgm:pt modelId="{72B97332-56CE-425C-AA16-620D75A2504E}" type="parTrans" cxnId="{107E9504-DB04-4887-9600-6501293BC84C}">
      <dgm:prSet/>
      <dgm:spPr/>
      <dgm:t>
        <a:bodyPr/>
        <a:lstStyle/>
        <a:p>
          <a:endParaRPr lang="en-US"/>
        </a:p>
      </dgm:t>
    </dgm:pt>
    <dgm:pt modelId="{FF3B989A-F416-49B7-B8FA-907AC0068B63}" type="sibTrans" cxnId="{107E9504-DB04-4887-9600-6501293BC84C}">
      <dgm:prSet/>
      <dgm:spPr/>
      <dgm:t>
        <a:bodyPr/>
        <a:lstStyle/>
        <a:p>
          <a:endParaRPr lang="en-US"/>
        </a:p>
      </dgm:t>
    </dgm:pt>
    <dgm:pt modelId="{6E28113E-24E7-446F-ACC2-72D384D8EB13}">
      <dgm:prSet/>
      <dgm:spPr/>
      <dgm:t>
        <a:bodyPr/>
        <a:lstStyle/>
        <a:p>
          <a:pPr algn="just" rtl="0"/>
          <a:r>
            <a:rPr lang="en-US" b="0" dirty="0" smtClean="0">
              <a:solidFill>
                <a:schemeClr val="bg1"/>
              </a:solidFill>
              <a:latin typeface="Times New Roman" panose="02020603050405020304" pitchFamily="18" charset="0"/>
              <a:cs typeface="Times New Roman" panose="02020603050405020304" pitchFamily="18" charset="0"/>
            </a:rPr>
            <a:t>Macro corporations anticipatorily create sustainability departments.</a:t>
          </a:r>
          <a:endParaRPr lang="en-US" b="0" dirty="0">
            <a:solidFill>
              <a:schemeClr val="bg1"/>
            </a:solidFill>
            <a:latin typeface="Times New Roman" panose="02020603050405020304" pitchFamily="18" charset="0"/>
            <a:cs typeface="Times New Roman" panose="02020603050405020304" pitchFamily="18" charset="0"/>
          </a:endParaRPr>
        </a:p>
      </dgm:t>
    </dgm:pt>
    <dgm:pt modelId="{23628648-D1FA-40AA-937B-DDCB546AB613}" type="parTrans" cxnId="{83BA52DF-0352-476E-8DCE-7D1657A53AD3}">
      <dgm:prSet/>
      <dgm:spPr/>
      <dgm:t>
        <a:bodyPr/>
        <a:lstStyle/>
        <a:p>
          <a:endParaRPr lang="en-US"/>
        </a:p>
      </dgm:t>
    </dgm:pt>
    <dgm:pt modelId="{D007615A-478D-49A1-9122-16CCE06BDBCB}" type="sibTrans" cxnId="{83BA52DF-0352-476E-8DCE-7D1657A53AD3}">
      <dgm:prSet/>
      <dgm:spPr/>
      <dgm:t>
        <a:bodyPr/>
        <a:lstStyle/>
        <a:p>
          <a:endParaRPr lang="en-US"/>
        </a:p>
      </dgm:t>
    </dgm:pt>
    <dgm:pt modelId="{61FE181F-44FC-484B-B191-25EDE6D13D0C}">
      <dgm:prSet/>
      <dgm:spPr/>
      <dgm:t>
        <a:bodyPr/>
        <a:lstStyle/>
        <a:p>
          <a:pPr algn="just" rtl="0"/>
          <a:r>
            <a:rPr lang="en-US" b="0" dirty="0" smtClean="0">
              <a:solidFill>
                <a:schemeClr val="bg1"/>
              </a:solidFill>
              <a:latin typeface="Times New Roman" panose="02020603050405020304" pitchFamily="18" charset="0"/>
              <a:cs typeface="Times New Roman" panose="02020603050405020304" pitchFamily="18" charset="0"/>
            </a:rPr>
            <a:t>For sustainability, a variety of tools used by micro and small businesses are because of their size and finances.</a:t>
          </a:r>
          <a:endParaRPr lang="en-US" b="0" dirty="0">
            <a:solidFill>
              <a:schemeClr val="bg1"/>
            </a:solidFill>
            <a:latin typeface="Times New Roman" panose="02020603050405020304" pitchFamily="18" charset="0"/>
            <a:cs typeface="Times New Roman" panose="02020603050405020304" pitchFamily="18" charset="0"/>
          </a:endParaRPr>
        </a:p>
      </dgm:t>
    </dgm:pt>
    <dgm:pt modelId="{95351611-7261-4ABB-BDE2-A402897237EC}" type="parTrans" cxnId="{480861D1-19A0-4BEF-BCCB-91183E1E6882}">
      <dgm:prSet/>
      <dgm:spPr/>
      <dgm:t>
        <a:bodyPr/>
        <a:lstStyle/>
        <a:p>
          <a:endParaRPr lang="en-US"/>
        </a:p>
      </dgm:t>
    </dgm:pt>
    <dgm:pt modelId="{1AE0F8D5-1703-435E-A09B-DA19DD343B83}" type="sibTrans" cxnId="{480861D1-19A0-4BEF-BCCB-91183E1E6882}">
      <dgm:prSet/>
      <dgm:spPr/>
      <dgm:t>
        <a:bodyPr/>
        <a:lstStyle/>
        <a:p>
          <a:endParaRPr lang="en-US"/>
        </a:p>
      </dgm:t>
    </dgm:pt>
    <dgm:pt modelId="{10A63271-6260-4005-AE78-25BEAD9A2C30}">
      <dgm:prSet/>
      <dgm:spPr/>
      <dgm:t>
        <a:bodyPr/>
        <a:lstStyle/>
        <a:p>
          <a:pPr algn="just" rtl="0"/>
          <a:r>
            <a:rPr lang="en-US" dirty="0" smtClean="0">
              <a:solidFill>
                <a:schemeClr val="bg1"/>
              </a:solidFill>
              <a:latin typeface="Times New Roman" panose="02020603050405020304" pitchFamily="18" charset="0"/>
              <a:cs typeface="Times New Roman" panose="02020603050405020304" pitchFamily="18" charset="0"/>
            </a:rPr>
            <a:t>Affects listed companies, insurance firms banks, and other public-interest corporations with more than five hundred employees.</a:t>
          </a:r>
          <a:endParaRPr lang="en-US" dirty="0">
            <a:solidFill>
              <a:schemeClr val="bg1"/>
            </a:solidFill>
            <a:latin typeface="Times New Roman" panose="02020603050405020304" pitchFamily="18" charset="0"/>
            <a:cs typeface="Times New Roman" panose="02020603050405020304" pitchFamily="18" charset="0"/>
          </a:endParaRPr>
        </a:p>
      </dgm:t>
    </dgm:pt>
    <dgm:pt modelId="{2060A783-9462-40CB-B398-F1779E8ACA9B}" type="parTrans" cxnId="{82B699E2-3778-4D38-B42C-194E25D1E69C}">
      <dgm:prSet/>
      <dgm:spPr/>
      <dgm:t>
        <a:bodyPr/>
        <a:lstStyle/>
        <a:p>
          <a:endParaRPr lang="en-US"/>
        </a:p>
      </dgm:t>
    </dgm:pt>
    <dgm:pt modelId="{431FE567-A5C5-4FBD-B864-91B2D32CDC50}" type="sibTrans" cxnId="{82B699E2-3778-4D38-B42C-194E25D1E69C}">
      <dgm:prSet/>
      <dgm:spPr/>
      <dgm:t>
        <a:bodyPr/>
        <a:lstStyle/>
        <a:p>
          <a:endParaRPr lang="en-US"/>
        </a:p>
      </dgm:t>
    </dgm:pt>
    <dgm:pt modelId="{0186BCAC-5F19-4824-8EC9-D3FDC699DC01}" type="pres">
      <dgm:prSet presAssocID="{06F54F3C-7932-4F1E-9B23-C4F3D6DA9D93}" presName="linear" presStyleCnt="0">
        <dgm:presLayoutVars>
          <dgm:animLvl val="lvl"/>
          <dgm:resizeHandles val="exact"/>
        </dgm:presLayoutVars>
      </dgm:prSet>
      <dgm:spPr/>
    </dgm:pt>
    <dgm:pt modelId="{3CE987F7-D994-4E39-B60D-4ED2CA3FC3D1}" type="pres">
      <dgm:prSet presAssocID="{C24BF086-E1FA-4E60-B5CC-5EF5707232E9}" presName="parentText" presStyleLbl="node1" presStyleIdx="0" presStyleCnt="4">
        <dgm:presLayoutVars>
          <dgm:chMax val="0"/>
          <dgm:bulletEnabled val="1"/>
        </dgm:presLayoutVars>
      </dgm:prSet>
      <dgm:spPr/>
    </dgm:pt>
    <dgm:pt modelId="{00657E2D-572C-4619-99DF-3FFCAE55604A}" type="pres">
      <dgm:prSet presAssocID="{C24BF086-E1FA-4E60-B5CC-5EF5707232E9}" presName="childText" presStyleLbl="revTx" presStyleIdx="0" presStyleCnt="4">
        <dgm:presLayoutVars>
          <dgm:bulletEnabled val="1"/>
        </dgm:presLayoutVars>
      </dgm:prSet>
      <dgm:spPr/>
      <dgm:t>
        <a:bodyPr/>
        <a:lstStyle/>
        <a:p>
          <a:endParaRPr lang="en-US"/>
        </a:p>
      </dgm:t>
    </dgm:pt>
    <dgm:pt modelId="{439C172A-5280-4451-B77B-9A7F4D29DD3F}" type="pres">
      <dgm:prSet presAssocID="{C5C5F0FD-3F22-45D6-ADF0-C20F71AEE45A}" presName="parentText" presStyleLbl="node1" presStyleIdx="1" presStyleCnt="4">
        <dgm:presLayoutVars>
          <dgm:chMax val="0"/>
          <dgm:bulletEnabled val="1"/>
        </dgm:presLayoutVars>
      </dgm:prSet>
      <dgm:spPr/>
      <dgm:t>
        <a:bodyPr/>
        <a:lstStyle/>
        <a:p>
          <a:endParaRPr lang="en-US"/>
        </a:p>
      </dgm:t>
    </dgm:pt>
    <dgm:pt modelId="{306E95E2-B251-41D9-9766-E8BE27DACFD3}" type="pres">
      <dgm:prSet presAssocID="{C5C5F0FD-3F22-45D6-ADF0-C20F71AEE45A}" presName="childText" presStyleLbl="revTx" presStyleIdx="1" presStyleCnt="4">
        <dgm:presLayoutVars>
          <dgm:bulletEnabled val="1"/>
        </dgm:presLayoutVars>
      </dgm:prSet>
      <dgm:spPr/>
    </dgm:pt>
    <dgm:pt modelId="{8EE66999-C04F-48C2-96C3-DF20024D4303}" type="pres">
      <dgm:prSet presAssocID="{4E80DD66-A262-4B78-9314-28063DD624A2}" presName="parentText" presStyleLbl="node1" presStyleIdx="2" presStyleCnt="4">
        <dgm:presLayoutVars>
          <dgm:chMax val="0"/>
          <dgm:bulletEnabled val="1"/>
        </dgm:presLayoutVars>
      </dgm:prSet>
      <dgm:spPr/>
    </dgm:pt>
    <dgm:pt modelId="{915B16C9-64D9-46E8-AFAA-073DD58888F2}" type="pres">
      <dgm:prSet presAssocID="{4E80DD66-A262-4B78-9314-28063DD624A2}" presName="childText" presStyleLbl="revTx" presStyleIdx="2" presStyleCnt="4">
        <dgm:presLayoutVars>
          <dgm:bulletEnabled val="1"/>
        </dgm:presLayoutVars>
      </dgm:prSet>
      <dgm:spPr/>
    </dgm:pt>
    <dgm:pt modelId="{0E6F3192-0F0B-4D9A-8BCD-1B1008757596}" type="pres">
      <dgm:prSet presAssocID="{1C388E1B-7EB7-499A-9C3B-760A2C95DA98}" presName="parentText" presStyleLbl="node1" presStyleIdx="3" presStyleCnt="4">
        <dgm:presLayoutVars>
          <dgm:chMax val="0"/>
          <dgm:bulletEnabled val="1"/>
        </dgm:presLayoutVars>
      </dgm:prSet>
      <dgm:spPr/>
    </dgm:pt>
    <dgm:pt modelId="{70830CBE-EF96-41BB-92F5-9E8974A4888B}" type="pres">
      <dgm:prSet presAssocID="{1C388E1B-7EB7-499A-9C3B-760A2C95DA98}" presName="childText" presStyleLbl="revTx" presStyleIdx="3" presStyleCnt="4">
        <dgm:presLayoutVars>
          <dgm:bulletEnabled val="1"/>
        </dgm:presLayoutVars>
      </dgm:prSet>
      <dgm:spPr/>
    </dgm:pt>
  </dgm:ptLst>
  <dgm:cxnLst>
    <dgm:cxn modelId="{A1225C31-4F21-4A8C-B405-5ACC40A45FE5}" type="presOf" srcId="{4E80DD66-A262-4B78-9314-28063DD624A2}" destId="{8EE66999-C04F-48C2-96C3-DF20024D4303}" srcOrd="0" destOrd="0" presId="urn:microsoft.com/office/officeart/2005/8/layout/vList2"/>
    <dgm:cxn modelId="{D5C86C31-5D41-4B9A-9763-0CE28FF773F2}" srcId="{C5C5F0FD-3F22-45D6-ADF0-C20F71AEE45A}" destId="{9E618C38-16AB-442F-8A25-2927D8B6096A}" srcOrd="0" destOrd="0" parTransId="{2F065859-5880-4E3C-8269-32508510BD73}" sibTransId="{AE0BF6B7-7B2F-4407-8C08-2DCB6EC814E2}"/>
    <dgm:cxn modelId="{CDD14D12-C622-4059-B77B-33312EDCAF1B}" srcId="{4E80DD66-A262-4B78-9314-28063DD624A2}" destId="{1F868777-981D-4026-A765-EC23B42C5936}" srcOrd="1" destOrd="0" parTransId="{653491D6-84E1-45C2-8B07-F294EBDDBADA}" sibTransId="{046D8D37-8452-4851-A8B3-297FC06E6CF6}"/>
    <dgm:cxn modelId="{1BD93310-44BC-461C-8A7C-6BF660FD4A91}" type="presOf" srcId="{61FE181F-44FC-484B-B191-25EDE6D13D0C}" destId="{70830CBE-EF96-41BB-92F5-9E8974A4888B}" srcOrd="0" destOrd="1" presId="urn:microsoft.com/office/officeart/2005/8/layout/vList2"/>
    <dgm:cxn modelId="{81AA95BB-357C-4A86-BD12-C66F823DB94F}" srcId="{C5C5F0FD-3F22-45D6-ADF0-C20F71AEE45A}" destId="{08023882-6429-4334-91D9-26A63B1540DA}" srcOrd="1" destOrd="0" parTransId="{F8D3B507-848C-4F96-8727-8BCEBF7CC13B}" sibTransId="{23B535D3-FA8A-4796-9796-0CB7B09F1B3C}"/>
    <dgm:cxn modelId="{22BEB916-AAB8-4C06-9333-B555305370B0}" type="presOf" srcId="{08023882-6429-4334-91D9-26A63B1540DA}" destId="{306E95E2-B251-41D9-9766-E8BE27DACFD3}" srcOrd="0" destOrd="1" presId="urn:microsoft.com/office/officeart/2005/8/layout/vList2"/>
    <dgm:cxn modelId="{73D7DBFC-77A0-41DE-A7B7-AD7A01F18D34}" srcId="{06F54F3C-7932-4F1E-9B23-C4F3D6DA9D93}" destId="{C5C5F0FD-3F22-45D6-ADF0-C20F71AEE45A}" srcOrd="1" destOrd="0" parTransId="{7EAB21CB-A908-4A13-AB10-9FD43FB17AFA}" sibTransId="{B891F4EE-3EC6-46F3-A3BE-2AC7DD8DBB74}"/>
    <dgm:cxn modelId="{83BA52DF-0352-476E-8DCE-7D1657A53AD3}" srcId="{1C388E1B-7EB7-499A-9C3B-760A2C95DA98}" destId="{6E28113E-24E7-446F-ACC2-72D384D8EB13}" srcOrd="0" destOrd="0" parTransId="{23628648-D1FA-40AA-937B-DDCB546AB613}" sibTransId="{D007615A-478D-49A1-9122-16CCE06BDBCB}"/>
    <dgm:cxn modelId="{4781F7AC-85F9-4009-9D27-D5057B4B56A7}" type="presOf" srcId="{1F868777-981D-4026-A765-EC23B42C5936}" destId="{915B16C9-64D9-46E8-AFAA-073DD58888F2}" srcOrd="0" destOrd="1" presId="urn:microsoft.com/office/officeart/2005/8/layout/vList2"/>
    <dgm:cxn modelId="{404039AB-0AF5-4B0B-A277-C1313D797AE5}" type="presOf" srcId="{6E28113E-24E7-446F-ACC2-72D384D8EB13}" destId="{70830CBE-EF96-41BB-92F5-9E8974A4888B}" srcOrd="0" destOrd="0" presId="urn:microsoft.com/office/officeart/2005/8/layout/vList2"/>
    <dgm:cxn modelId="{6F5D07F5-6852-44F2-A5DF-30112A4C0EF2}" type="presOf" srcId="{10A63271-6260-4005-AE78-25BEAD9A2C30}" destId="{00657E2D-572C-4619-99DF-3FFCAE55604A}" srcOrd="0" destOrd="1" presId="urn:microsoft.com/office/officeart/2005/8/layout/vList2"/>
    <dgm:cxn modelId="{AA0CE61B-4A44-4CA8-BE87-F55E5F09E1E8}" srcId="{06F54F3C-7932-4F1E-9B23-C4F3D6DA9D93}" destId="{4E80DD66-A262-4B78-9314-28063DD624A2}" srcOrd="2" destOrd="0" parTransId="{293B44D6-37AB-4507-9FA7-F97B0D6B8E19}" sibTransId="{05FE4E7C-33A3-43AB-A5FB-A89DC637D76F}"/>
    <dgm:cxn modelId="{CEB59A85-E8A6-4FBE-B821-498CB8A9E763}" type="presOf" srcId="{06F54F3C-7932-4F1E-9B23-C4F3D6DA9D93}" destId="{0186BCAC-5F19-4824-8EC9-D3FDC699DC01}" srcOrd="0" destOrd="0" presId="urn:microsoft.com/office/officeart/2005/8/layout/vList2"/>
    <dgm:cxn modelId="{21ACFC64-4ABF-4728-8B88-6D295C58FC39}" type="presOf" srcId="{C24BF086-E1FA-4E60-B5CC-5EF5707232E9}" destId="{3CE987F7-D994-4E39-B60D-4ED2CA3FC3D1}" srcOrd="0" destOrd="0" presId="urn:microsoft.com/office/officeart/2005/8/layout/vList2"/>
    <dgm:cxn modelId="{4CB204B7-44C4-481D-A6F6-3F97889DE1BC}" srcId="{4E80DD66-A262-4B78-9314-28063DD624A2}" destId="{EEE7A7B6-409A-4D13-9F49-08F3E45EBC5B}" srcOrd="0" destOrd="0" parTransId="{05320CEB-564C-4932-990F-72BD15B60408}" sibTransId="{391E89B0-07C1-4A45-BF7B-68CE9F4EEA2A}"/>
    <dgm:cxn modelId="{B389448D-593C-4D79-8000-1082B5551027}" type="presOf" srcId="{EEE7A7B6-409A-4D13-9F49-08F3E45EBC5B}" destId="{915B16C9-64D9-46E8-AFAA-073DD58888F2}" srcOrd="0" destOrd="0" presId="urn:microsoft.com/office/officeart/2005/8/layout/vList2"/>
    <dgm:cxn modelId="{80014E28-75CC-466D-9DED-26FF448E362E}" type="presOf" srcId="{9E618C38-16AB-442F-8A25-2927D8B6096A}" destId="{306E95E2-B251-41D9-9766-E8BE27DACFD3}" srcOrd="0" destOrd="0" presId="urn:microsoft.com/office/officeart/2005/8/layout/vList2"/>
    <dgm:cxn modelId="{92BC2123-D24F-4C45-9692-7EE805F63D7A}" type="presOf" srcId="{BD955089-B843-4490-9586-DEE62F437A4E}" destId="{00657E2D-572C-4619-99DF-3FFCAE55604A}" srcOrd="0" destOrd="0" presId="urn:microsoft.com/office/officeart/2005/8/layout/vList2"/>
    <dgm:cxn modelId="{491B0D8F-2535-4334-B7EB-D1438D7C0B95}" srcId="{06F54F3C-7932-4F1E-9B23-C4F3D6DA9D93}" destId="{C24BF086-E1FA-4E60-B5CC-5EF5707232E9}" srcOrd="0" destOrd="0" parTransId="{E80271EF-5895-4F5F-9A24-EB4E040CFFEF}" sibTransId="{2987612E-128D-4F1C-99A3-4011CE91ECAD}"/>
    <dgm:cxn modelId="{480861D1-19A0-4BEF-BCCB-91183E1E6882}" srcId="{1C388E1B-7EB7-499A-9C3B-760A2C95DA98}" destId="{61FE181F-44FC-484B-B191-25EDE6D13D0C}" srcOrd="1" destOrd="0" parTransId="{95351611-7261-4ABB-BDE2-A402897237EC}" sibTransId="{1AE0F8D5-1703-435E-A09B-DA19DD343B83}"/>
    <dgm:cxn modelId="{13A01FCE-9F82-4F8C-8883-27A497F7B717}" type="presOf" srcId="{1C388E1B-7EB7-499A-9C3B-760A2C95DA98}" destId="{0E6F3192-0F0B-4D9A-8BCD-1B1008757596}" srcOrd="0" destOrd="0" presId="urn:microsoft.com/office/officeart/2005/8/layout/vList2"/>
    <dgm:cxn modelId="{82B699E2-3778-4D38-B42C-194E25D1E69C}" srcId="{C24BF086-E1FA-4E60-B5CC-5EF5707232E9}" destId="{10A63271-6260-4005-AE78-25BEAD9A2C30}" srcOrd="1" destOrd="0" parTransId="{2060A783-9462-40CB-B398-F1779E8ACA9B}" sibTransId="{431FE567-A5C5-4FBD-B864-91B2D32CDC50}"/>
    <dgm:cxn modelId="{107E9504-DB04-4887-9600-6501293BC84C}" srcId="{06F54F3C-7932-4F1E-9B23-C4F3D6DA9D93}" destId="{1C388E1B-7EB7-499A-9C3B-760A2C95DA98}" srcOrd="3" destOrd="0" parTransId="{72B97332-56CE-425C-AA16-620D75A2504E}" sibTransId="{FF3B989A-F416-49B7-B8FA-907AC0068B63}"/>
    <dgm:cxn modelId="{C1B9EA16-8803-432C-8D47-F266EB849BD3}" type="presOf" srcId="{C5C5F0FD-3F22-45D6-ADF0-C20F71AEE45A}" destId="{439C172A-5280-4451-B77B-9A7F4D29DD3F}" srcOrd="0" destOrd="0" presId="urn:microsoft.com/office/officeart/2005/8/layout/vList2"/>
    <dgm:cxn modelId="{9F763C3B-3555-4B63-B8DE-A586788977DC}" srcId="{C24BF086-E1FA-4E60-B5CC-5EF5707232E9}" destId="{BD955089-B843-4490-9586-DEE62F437A4E}" srcOrd="0" destOrd="0" parTransId="{DDDBB5C2-D388-4904-90CF-79809B261147}" sibTransId="{FCB76F51-3675-4646-8B37-1AB5984C7DA9}"/>
    <dgm:cxn modelId="{9707503D-C626-4DFA-B6D4-7382F0D3F1C3}" type="presParOf" srcId="{0186BCAC-5F19-4824-8EC9-D3FDC699DC01}" destId="{3CE987F7-D994-4E39-B60D-4ED2CA3FC3D1}" srcOrd="0" destOrd="0" presId="urn:microsoft.com/office/officeart/2005/8/layout/vList2"/>
    <dgm:cxn modelId="{5C56E600-6801-4486-939B-6CA3E42BAA15}" type="presParOf" srcId="{0186BCAC-5F19-4824-8EC9-D3FDC699DC01}" destId="{00657E2D-572C-4619-99DF-3FFCAE55604A}" srcOrd="1" destOrd="0" presId="urn:microsoft.com/office/officeart/2005/8/layout/vList2"/>
    <dgm:cxn modelId="{161FB60D-5B26-48D6-87C8-28EF793CE9F9}" type="presParOf" srcId="{0186BCAC-5F19-4824-8EC9-D3FDC699DC01}" destId="{439C172A-5280-4451-B77B-9A7F4D29DD3F}" srcOrd="2" destOrd="0" presId="urn:microsoft.com/office/officeart/2005/8/layout/vList2"/>
    <dgm:cxn modelId="{573F5C56-B3BC-47B0-959B-61EA5D7D1429}" type="presParOf" srcId="{0186BCAC-5F19-4824-8EC9-D3FDC699DC01}" destId="{306E95E2-B251-41D9-9766-E8BE27DACFD3}" srcOrd="3" destOrd="0" presId="urn:microsoft.com/office/officeart/2005/8/layout/vList2"/>
    <dgm:cxn modelId="{23E8012B-81E7-46F0-99C2-4FC7F22B0F55}" type="presParOf" srcId="{0186BCAC-5F19-4824-8EC9-D3FDC699DC01}" destId="{8EE66999-C04F-48C2-96C3-DF20024D4303}" srcOrd="4" destOrd="0" presId="urn:microsoft.com/office/officeart/2005/8/layout/vList2"/>
    <dgm:cxn modelId="{A3528121-8CFB-4CC0-A7A4-4EF056D8B2AE}" type="presParOf" srcId="{0186BCAC-5F19-4824-8EC9-D3FDC699DC01}" destId="{915B16C9-64D9-46E8-AFAA-073DD58888F2}" srcOrd="5" destOrd="0" presId="urn:microsoft.com/office/officeart/2005/8/layout/vList2"/>
    <dgm:cxn modelId="{AEAB4E86-0C54-41BC-AE67-DBA180298CCF}" type="presParOf" srcId="{0186BCAC-5F19-4824-8EC9-D3FDC699DC01}" destId="{0E6F3192-0F0B-4D9A-8BCD-1B1008757596}" srcOrd="6" destOrd="0" presId="urn:microsoft.com/office/officeart/2005/8/layout/vList2"/>
    <dgm:cxn modelId="{8DEA44F6-1800-48AC-BA47-FC287BD4A800}" type="presParOf" srcId="{0186BCAC-5F19-4824-8EC9-D3FDC699DC01}" destId="{70830CBE-EF96-41BB-92F5-9E8974A4888B}" srcOrd="7"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E254E4B5-F499-4454-923A-8FCF1453D839}" type="doc">
      <dgm:prSet loTypeId="urn:microsoft.com/office/officeart/2005/8/layout/cycle2" loCatId="cycle" qsTypeId="urn:microsoft.com/office/officeart/2005/8/quickstyle/3d3" qsCatId="3D" csTypeId="urn:microsoft.com/office/officeart/2005/8/colors/colorful5" csCatId="colorful"/>
      <dgm:spPr/>
      <dgm:t>
        <a:bodyPr/>
        <a:lstStyle/>
        <a:p>
          <a:endParaRPr lang="en-US"/>
        </a:p>
      </dgm:t>
    </dgm:pt>
    <dgm:pt modelId="{C40CAD98-35F7-43D3-9E5B-69DD33399856}">
      <dgm:prSet/>
      <dgm:spPr/>
      <dgm:t>
        <a:bodyPr/>
        <a:lstStyle/>
        <a:p>
          <a:pPr rtl="0"/>
          <a:r>
            <a:rPr lang="en-US" b="1" dirty="0" smtClean="0">
              <a:latin typeface="Times New Roman" panose="02020603050405020304" pitchFamily="18" charset="0"/>
              <a:cs typeface="Times New Roman" panose="02020603050405020304" pitchFamily="18" charset="0"/>
            </a:rPr>
            <a:t>Remedial Actions for Identified Problems</a:t>
          </a:r>
          <a:endParaRPr lang="en-US" b="1" dirty="0">
            <a:latin typeface="Times New Roman" panose="02020603050405020304" pitchFamily="18" charset="0"/>
            <a:cs typeface="Times New Roman" panose="02020603050405020304" pitchFamily="18" charset="0"/>
          </a:endParaRPr>
        </a:p>
      </dgm:t>
    </dgm:pt>
    <dgm:pt modelId="{67DCC738-8BD7-475C-A371-956C9EB3C646}" type="parTrans" cxnId="{553378D8-AA70-4611-BF79-897344240B69}">
      <dgm:prSet/>
      <dgm:spPr/>
      <dgm:t>
        <a:bodyPr/>
        <a:lstStyle/>
        <a:p>
          <a:endParaRPr lang="en-US"/>
        </a:p>
      </dgm:t>
    </dgm:pt>
    <dgm:pt modelId="{88E1DE44-611C-420D-B72D-0145BB3838B4}" type="sibTrans" cxnId="{553378D8-AA70-4611-BF79-897344240B69}">
      <dgm:prSet/>
      <dgm:spPr/>
      <dgm:t>
        <a:bodyPr/>
        <a:lstStyle/>
        <a:p>
          <a:endParaRPr lang="en-US"/>
        </a:p>
      </dgm:t>
    </dgm:pt>
    <dgm:pt modelId="{E0544B3B-6A58-40BD-A210-ED67AB42FD8C}">
      <dgm:prSet/>
      <dgm:spPr/>
      <dgm:t>
        <a:bodyPr/>
        <a:lstStyle/>
        <a:p>
          <a:pPr rtl="0"/>
          <a:r>
            <a:rPr lang="en-US" b="1" dirty="0" smtClean="0">
              <a:latin typeface="Times New Roman" panose="02020603050405020304" pitchFamily="18" charset="0"/>
              <a:cs typeface="Times New Roman" panose="02020603050405020304" pitchFamily="18" charset="0"/>
            </a:rPr>
            <a:t>Gap Analysis and Policy Enhancement</a:t>
          </a:r>
          <a:endParaRPr lang="en-US" b="1" dirty="0">
            <a:latin typeface="Times New Roman" panose="02020603050405020304" pitchFamily="18" charset="0"/>
            <a:cs typeface="Times New Roman" panose="02020603050405020304" pitchFamily="18" charset="0"/>
          </a:endParaRPr>
        </a:p>
      </dgm:t>
    </dgm:pt>
    <dgm:pt modelId="{6E1049DF-7BF6-4760-8AFB-1142FF431B76}" type="parTrans" cxnId="{6C4D38A1-5C7F-4945-BC86-6D241596DB9E}">
      <dgm:prSet/>
      <dgm:spPr/>
      <dgm:t>
        <a:bodyPr/>
        <a:lstStyle/>
        <a:p>
          <a:endParaRPr lang="en-US"/>
        </a:p>
      </dgm:t>
    </dgm:pt>
    <dgm:pt modelId="{A0D55BE6-571E-4F5A-9594-CB8B32C3F884}" type="sibTrans" cxnId="{6C4D38A1-5C7F-4945-BC86-6D241596DB9E}">
      <dgm:prSet/>
      <dgm:spPr/>
      <dgm:t>
        <a:bodyPr/>
        <a:lstStyle/>
        <a:p>
          <a:endParaRPr lang="en-US"/>
        </a:p>
      </dgm:t>
    </dgm:pt>
    <dgm:pt modelId="{F5266795-CA06-4126-BD6C-0C681311507D}">
      <dgm:prSet/>
      <dgm:spPr/>
      <dgm:t>
        <a:bodyPr/>
        <a:lstStyle/>
        <a:p>
          <a:pPr rtl="0"/>
          <a:r>
            <a:rPr lang="en-US" b="1" dirty="0" smtClean="0">
              <a:latin typeface="Times New Roman" panose="02020603050405020304" pitchFamily="18" charset="0"/>
              <a:cs typeface="Times New Roman" panose="02020603050405020304" pitchFamily="18" charset="0"/>
            </a:rPr>
            <a:t>Operational Resilience Framework</a:t>
          </a:r>
          <a:endParaRPr lang="en-US" b="1" dirty="0">
            <a:latin typeface="Times New Roman" panose="02020603050405020304" pitchFamily="18" charset="0"/>
            <a:cs typeface="Times New Roman" panose="02020603050405020304" pitchFamily="18" charset="0"/>
          </a:endParaRPr>
        </a:p>
      </dgm:t>
    </dgm:pt>
    <dgm:pt modelId="{4D0F0753-D22D-49D5-BE57-85F29D93996E}" type="parTrans" cxnId="{B5470E8B-C105-43D0-A2CE-B89169D6A8A6}">
      <dgm:prSet/>
      <dgm:spPr/>
      <dgm:t>
        <a:bodyPr/>
        <a:lstStyle/>
        <a:p>
          <a:endParaRPr lang="en-US"/>
        </a:p>
      </dgm:t>
    </dgm:pt>
    <dgm:pt modelId="{FE59AD83-53DE-4394-AA0F-5784A17EC637}" type="sibTrans" cxnId="{B5470E8B-C105-43D0-A2CE-B89169D6A8A6}">
      <dgm:prSet/>
      <dgm:spPr/>
      <dgm:t>
        <a:bodyPr/>
        <a:lstStyle/>
        <a:p>
          <a:endParaRPr lang="en-US"/>
        </a:p>
      </dgm:t>
    </dgm:pt>
    <dgm:pt modelId="{9AB8158F-2BBB-4CFD-8AFF-555F040322DA}">
      <dgm:prSet/>
      <dgm:spPr/>
      <dgm:t>
        <a:bodyPr/>
        <a:lstStyle/>
        <a:p>
          <a:pPr rtl="0"/>
          <a:r>
            <a:rPr lang="en-US" b="1" dirty="0" smtClean="0">
              <a:latin typeface="Times New Roman" panose="02020603050405020304" pitchFamily="18" charset="0"/>
              <a:cs typeface="Times New Roman" panose="02020603050405020304" pitchFamily="18" charset="0"/>
            </a:rPr>
            <a:t>Climate Risk Identification and Integration</a:t>
          </a:r>
          <a:endParaRPr lang="en-US" b="1" dirty="0">
            <a:latin typeface="Times New Roman" panose="02020603050405020304" pitchFamily="18" charset="0"/>
            <a:cs typeface="Times New Roman" panose="02020603050405020304" pitchFamily="18" charset="0"/>
          </a:endParaRPr>
        </a:p>
      </dgm:t>
    </dgm:pt>
    <dgm:pt modelId="{E185F933-21E2-47F2-8234-35AFFADF9925}" type="parTrans" cxnId="{AE747354-CD93-4F2D-B463-FA4CC266D5B5}">
      <dgm:prSet/>
      <dgm:spPr/>
      <dgm:t>
        <a:bodyPr/>
        <a:lstStyle/>
        <a:p>
          <a:endParaRPr lang="en-US"/>
        </a:p>
      </dgm:t>
    </dgm:pt>
    <dgm:pt modelId="{061A2E16-7F5F-4620-A019-C5D5B2D7185D}" type="sibTrans" cxnId="{AE747354-CD93-4F2D-B463-FA4CC266D5B5}">
      <dgm:prSet/>
      <dgm:spPr/>
      <dgm:t>
        <a:bodyPr/>
        <a:lstStyle/>
        <a:p>
          <a:endParaRPr lang="en-US"/>
        </a:p>
      </dgm:t>
    </dgm:pt>
    <dgm:pt modelId="{2796B476-2D73-4DAE-B0F9-729D734BF28C}">
      <dgm:prSet/>
      <dgm:spPr/>
      <dgm:t>
        <a:bodyPr/>
        <a:lstStyle/>
        <a:p>
          <a:pPr rtl="0"/>
          <a:r>
            <a:rPr lang="en-US" b="1" dirty="0" smtClean="0">
              <a:latin typeface="Times New Roman" panose="02020603050405020304" pitchFamily="18" charset="0"/>
              <a:cs typeface="Times New Roman" panose="02020603050405020304" pitchFamily="18" charset="0"/>
            </a:rPr>
            <a:t>Training Programs for Staff</a:t>
          </a:r>
          <a:endParaRPr lang="en-US" b="1" dirty="0">
            <a:latin typeface="Times New Roman" panose="02020603050405020304" pitchFamily="18" charset="0"/>
            <a:cs typeface="Times New Roman" panose="02020603050405020304" pitchFamily="18" charset="0"/>
          </a:endParaRPr>
        </a:p>
      </dgm:t>
    </dgm:pt>
    <dgm:pt modelId="{FE86B6F4-482C-4582-ADA4-546788F22586}" type="parTrans" cxnId="{66F05EBA-8A11-479A-B3BA-309CED516F62}">
      <dgm:prSet/>
      <dgm:spPr/>
      <dgm:t>
        <a:bodyPr/>
        <a:lstStyle/>
        <a:p>
          <a:endParaRPr lang="en-US"/>
        </a:p>
      </dgm:t>
    </dgm:pt>
    <dgm:pt modelId="{8FD162E8-DA99-4EEB-8A0F-25743E0BFF8B}" type="sibTrans" cxnId="{66F05EBA-8A11-479A-B3BA-309CED516F62}">
      <dgm:prSet/>
      <dgm:spPr/>
      <dgm:t>
        <a:bodyPr/>
        <a:lstStyle/>
        <a:p>
          <a:endParaRPr lang="en-US"/>
        </a:p>
      </dgm:t>
    </dgm:pt>
    <dgm:pt modelId="{E228D5A1-CCF3-4714-8ADD-6FCA8F7500C1}">
      <dgm:prSet/>
      <dgm:spPr/>
      <dgm:t>
        <a:bodyPr/>
        <a:lstStyle/>
        <a:p>
          <a:pPr rtl="0"/>
          <a:r>
            <a:rPr lang="en-US" b="1" dirty="0" smtClean="0">
              <a:latin typeface="Times New Roman" panose="02020603050405020304" pitchFamily="18" charset="0"/>
              <a:cs typeface="Times New Roman" panose="02020603050405020304" pitchFamily="18" charset="0"/>
            </a:rPr>
            <a:t>Cross-Continental Research</a:t>
          </a:r>
          <a:endParaRPr lang="en-US" b="1" dirty="0">
            <a:latin typeface="Times New Roman" panose="02020603050405020304" pitchFamily="18" charset="0"/>
            <a:cs typeface="Times New Roman" panose="02020603050405020304" pitchFamily="18" charset="0"/>
          </a:endParaRPr>
        </a:p>
      </dgm:t>
    </dgm:pt>
    <dgm:pt modelId="{0785006D-56CE-4BDC-9B82-6EBF53851E53}" type="parTrans" cxnId="{4DCB3B69-4C24-4981-9825-958C058DB0D6}">
      <dgm:prSet/>
      <dgm:spPr/>
      <dgm:t>
        <a:bodyPr/>
        <a:lstStyle/>
        <a:p>
          <a:endParaRPr lang="en-US"/>
        </a:p>
      </dgm:t>
    </dgm:pt>
    <dgm:pt modelId="{889E3CFB-CF2E-4CA1-8349-0285A5E72399}" type="sibTrans" cxnId="{4DCB3B69-4C24-4981-9825-958C058DB0D6}">
      <dgm:prSet/>
      <dgm:spPr/>
      <dgm:t>
        <a:bodyPr/>
        <a:lstStyle/>
        <a:p>
          <a:endParaRPr lang="en-US"/>
        </a:p>
      </dgm:t>
    </dgm:pt>
    <dgm:pt modelId="{FAE46397-7159-40A7-91D9-ED80793A9F86}" type="pres">
      <dgm:prSet presAssocID="{E254E4B5-F499-4454-923A-8FCF1453D839}" presName="cycle" presStyleCnt="0">
        <dgm:presLayoutVars>
          <dgm:dir/>
          <dgm:resizeHandles val="exact"/>
        </dgm:presLayoutVars>
      </dgm:prSet>
      <dgm:spPr/>
    </dgm:pt>
    <dgm:pt modelId="{D70F0025-5363-4E9B-B4DA-CEA63D249514}" type="pres">
      <dgm:prSet presAssocID="{C40CAD98-35F7-43D3-9E5B-69DD33399856}" presName="node" presStyleLbl="node1" presStyleIdx="0" presStyleCnt="6">
        <dgm:presLayoutVars>
          <dgm:bulletEnabled val="1"/>
        </dgm:presLayoutVars>
      </dgm:prSet>
      <dgm:spPr/>
    </dgm:pt>
    <dgm:pt modelId="{E46500DE-56CE-4539-8319-6C57EC340C2E}" type="pres">
      <dgm:prSet presAssocID="{88E1DE44-611C-420D-B72D-0145BB3838B4}" presName="sibTrans" presStyleLbl="sibTrans2D1" presStyleIdx="0" presStyleCnt="6"/>
      <dgm:spPr/>
    </dgm:pt>
    <dgm:pt modelId="{B285CD89-928D-4865-B2E3-95381AA715FE}" type="pres">
      <dgm:prSet presAssocID="{88E1DE44-611C-420D-B72D-0145BB3838B4}" presName="connectorText" presStyleLbl="sibTrans2D1" presStyleIdx="0" presStyleCnt="6"/>
      <dgm:spPr/>
    </dgm:pt>
    <dgm:pt modelId="{E60AA305-73A3-479B-8120-0976E5390006}" type="pres">
      <dgm:prSet presAssocID="{E0544B3B-6A58-40BD-A210-ED67AB42FD8C}" presName="node" presStyleLbl="node1" presStyleIdx="1" presStyleCnt="6">
        <dgm:presLayoutVars>
          <dgm:bulletEnabled val="1"/>
        </dgm:presLayoutVars>
      </dgm:prSet>
      <dgm:spPr/>
    </dgm:pt>
    <dgm:pt modelId="{E84B8A96-D1FC-411A-B856-54443C03905C}" type="pres">
      <dgm:prSet presAssocID="{A0D55BE6-571E-4F5A-9594-CB8B32C3F884}" presName="sibTrans" presStyleLbl="sibTrans2D1" presStyleIdx="1" presStyleCnt="6"/>
      <dgm:spPr/>
    </dgm:pt>
    <dgm:pt modelId="{1DB17C2C-DE66-43F3-ACD7-3E79497643C5}" type="pres">
      <dgm:prSet presAssocID="{A0D55BE6-571E-4F5A-9594-CB8B32C3F884}" presName="connectorText" presStyleLbl="sibTrans2D1" presStyleIdx="1" presStyleCnt="6"/>
      <dgm:spPr/>
    </dgm:pt>
    <dgm:pt modelId="{63FA42DE-3DC8-49C6-8A16-0B4C2F3BA543}" type="pres">
      <dgm:prSet presAssocID="{F5266795-CA06-4126-BD6C-0C681311507D}" presName="node" presStyleLbl="node1" presStyleIdx="2" presStyleCnt="6">
        <dgm:presLayoutVars>
          <dgm:bulletEnabled val="1"/>
        </dgm:presLayoutVars>
      </dgm:prSet>
      <dgm:spPr/>
    </dgm:pt>
    <dgm:pt modelId="{0377BD7F-9712-48B1-BD18-36ED32045B4B}" type="pres">
      <dgm:prSet presAssocID="{FE59AD83-53DE-4394-AA0F-5784A17EC637}" presName="sibTrans" presStyleLbl="sibTrans2D1" presStyleIdx="2" presStyleCnt="6"/>
      <dgm:spPr/>
    </dgm:pt>
    <dgm:pt modelId="{45BF0CD5-F270-448F-96FA-2047BAE86BAB}" type="pres">
      <dgm:prSet presAssocID="{FE59AD83-53DE-4394-AA0F-5784A17EC637}" presName="connectorText" presStyleLbl="sibTrans2D1" presStyleIdx="2" presStyleCnt="6"/>
      <dgm:spPr/>
    </dgm:pt>
    <dgm:pt modelId="{B6FAADBE-1AE8-4637-8811-EFA548075898}" type="pres">
      <dgm:prSet presAssocID="{9AB8158F-2BBB-4CFD-8AFF-555F040322DA}" presName="node" presStyleLbl="node1" presStyleIdx="3" presStyleCnt="6">
        <dgm:presLayoutVars>
          <dgm:bulletEnabled val="1"/>
        </dgm:presLayoutVars>
      </dgm:prSet>
      <dgm:spPr/>
    </dgm:pt>
    <dgm:pt modelId="{DC5BA2FA-E2FC-44C7-AADD-369F502F146F}" type="pres">
      <dgm:prSet presAssocID="{061A2E16-7F5F-4620-A019-C5D5B2D7185D}" presName="sibTrans" presStyleLbl="sibTrans2D1" presStyleIdx="3" presStyleCnt="6"/>
      <dgm:spPr/>
    </dgm:pt>
    <dgm:pt modelId="{D5A48EB9-3DAF-4A32-8E7E-E3BAA5D86C80}" type="pres">
      <dgm:prSet presAssocID="{061A2E16-7F5F-4620-A019-C5D5B2D7185D}" presName="connectorText" presStyleLbl="sibTrans2D1" presStyleIdx="3" presStyleCnt="6"/>
      <dgm:spPr/>
    </dgm:pt>
    <dgm:pt modelId="{C666BCF5-A3A1-4D6F-A5CC-8AB6C7010A7E}" type="pres">
      <dgm:prSet presAssocID="{2796B476-2D73-4DAE-B0F9-729D734BF28C}" presName="node" presStyleLbl="node1" presStyleIdx="4" presStyleCnt="6">
        <dgm:presLayoutVars>
          <dgm:bulletEnabled val="1"/>
        </dgm:presLayoutVars>
      </dgm:prSet>
      <dgm:spPr/>
    </dgm:pt>
    <dgm:pt modelId="{2A54E7DD-AD5A-437B-B064-2A142D6A9DF2}" type="pres">
      <dgm:prSet presAssocID="{8FD162E8-DA99-4EEB-8A0F-25743E0BFF8B}" presName="sibTrans" presStyleLbl="sibTrans2D1" presStyleIdx="4" presStyleCnt="6"/>
      <dgm:spPr/>
    </dgm:pt>
    <dgm:pt modelId="{53F2E502-8239-40BC-9545-384B56C69867}" type="pres">
      <dgm:prSet presAssocID="{8FD162E8-DA99-4EEB-8A0F-25743E0BFF8B}" presName="connectorText" presStyleLbl="sibTrans2D1" presStyleIdx="4" presStyleCnt="6"/>
      <dgm:spPr/>
    </dgm:pt>
    <dgm:pt modelId="{C7640B74-B76A-4D44-AF0D-EE3C97FBC6A7}" type="pres">
      <dgm:prSet presAssocID="{E228D5A1-CCF3-4714-8ADD-6FCA8F7500C1}" presName="node" presStyleLbl="node1" presStyleIdx="5" presStyleCnt="6">
        <dgm:presLayoutVars>
          <dgm:bulletEnabled val="1"/>
        </dgm:presLayoutVars>
      </dgm:prSet>
      <dgm:spPr/>
    </dgm:pt>
    <dgm:pt modelId="{6F604C07-5BD1-43D3-9446-E617CC81528D}" type="pres">
      <dgm:prSet presAssocID="{889E3CFB-CF2E-4CA1-8349-0285A5E72399}" presName="sibTrans" presStyleLbl="sibTrans2D1" presStyleIdx="5" presStyleCnt="6"/>
      <dgm:spPr/>
    </dgm:pt>
    <dgm:pt modelId="{BA93200B-ADAC-4AE5-AD63-5AAF3EB01B64}" type="pres">
      <dgm:prSet presAssocID="{889E3CFB-CF2E-4CA1-8349-0285A5E72399}" presName="connectorText" presStyleLbl="sibTrans2D1" presStyleIdx="5" presStyleCnt="6"/>
      <dgm:spPr/>
    </dgm:pt>
  </dgm:ptLst>
  <dgm:cxnLst>
    <dgm:cxn modelId="{AE747354-CD93-4F2D-B463-FA4CC266D5B5}" srcId="{E254E4B5-F499-4454-923A-8FCF1453D839}" destId="{9AB8158F-2BBB-4CFD-8AFF-555F040322DA}" srcOrd="3" destOrd="0" parTransId="{E185F933-21E2-47F2-8234-35AFFADF9925}" sibTransId="{061A2E16-7F5F-4620-A019-C5D5B2D7185D}"/>
    <dgm:cxn modelId="{057E9E44-B7BB-4120-BFDB-3E796ADE0816}" type="presOf" srcId="{A0D55BE6-571E-4F5A-9594-CB8B32C3F884}" destId="{E84B8A96-D1FC-411A-B856-54443C03905C}" srcOrd="0" destOrd="0" presId="urn:microsoft.com/office/officeart/2005/8/layout/cycle2"/>
    <dgm:cxn modelId="{F302D909-8BAD-4D29-A8E7-5D210824C02C}" type="presOf" srcId="{061A2E16-7F5F-4620-A019-C5D5B2D7185D}" destId="{DC5BA2FA-E2FC-44C7-AADD-369F502F146F}" srcOrd="0" destOrd="0" presId="urn:microsoft.com/office/officeart/2005/8/layout/cycle2"/>
    <dgm:cxn modelId="{921F9565-7757-4938-998F-9BE95902DED1}" type="presOf" srcId="{889E3CFB-CF2E-4CA1-8349-0285A5E72399}" destId="{6F604C07-5BD1-43D3-9446-E617CC81528D}" srcOrd="0" destOrd="0" presId="urn:microsoft.com/office/officeart/2005/8/layout/cycle2"/>
    <dgm:cxn modelId="{2C551640-0939-4C74-A79E-C5F43932A49E}" type="presOf" srcId="{889E3CFB-CF2E-4CA1-8349-0285A5E72399}" destId="{BA93200B-ADAC-4AE5-AD63-5AAF3EB01B64}" srcOrd="1" destOrd="0" presId="urn:microsoft.com/office/officeart/2005/8/layout/cycle2"/>
    <dgm:cxn modelId="{6C4D38A1-5C7F-4945-BC86-6D241596DB9E}" srcId="{E254E4B5-F499-4454-923A-8FCF1453D839}" destId="{E0544B3B-6A58-40BD-A210-ED67AB42FD8C}" srcOrd="1" destOrd="0" parTransId="{6E1049DF-7BF6-4760-8AFB-1142FF431B76}" sibTransId="{A0D55BE6-571E-4F5A-9594-CB8B32C3F884}"/>
    <dgm:cxn modelId="{84252961-FD68-454B-B6AA-898A7E2E5534}" type="presOf" srcId="{88E1DE44-611C-420D-B72D-0145BB3838B4}" destId="{B285CD89-928D-4865-B2E3-95381AA715FE}" srcOrd="1" destOrd="0" presId="urn:microsoft.com/office/officeart/2005/8/layout/cycle2"/>
    <dgm:cxn modelId="{4DCB3B69-4C24-4981-9825-958C058DB0D6}" srcId="{E254E4B5-F499-4454-923A-8FCF1453D839}" destId="{E228D5A1-CCF3-4714-8ADD-6FCA8F7500C1}" srcOrd="5" destOrd="0" parTransId="{0785006D-56CE-4BDC-9B82-6EBF53851E53}" sibTransId="{889E3CFB-CF2E-4CA1-8349-0285A5E72399}"/>
    <dgm:cxn modelId="{52BCCDC5-7DB9-48AB-B817-9AB40651ABED}" type="presOf" srcId="{A0D55BE6-571E-4F5A-9594-CB8B32C3F884}" destId="{1DB17C2C-DE66-43F3-ACD7-3E79497643C5}" srcOrd="1" destOrd="0" presId="urn:microsoft.com/office/officeart/2005/8/layout/cycle2"/>
    <dgm:cxn modelId="{66F05EBA-8A11-479A-B3BA-309CED516F62}" srcId="{E254E4B5-F499-4454-923A-8FCF1453D839}" destId="{2796B476-2D73-4DAE-B0F9-729D734BF28C}" srcOrd="4" destOrd="0" parTransId="{FE86B6F4-482C-4582-ADA4-546788F22586}" sibTransId="{8FD162E8-DA99-4EEB-8A0F-25743E0BFF8B}"/>
    <dgm:cxn modelId="{47A702DC-DFBC-444E-A508-E7357B93EDD6}" type="presOf" srcId="{88E1DE44-611C-420D-B72D-0145BB3838B4}" destId="{E46500DE-56CE-4539-8319-6C57EC340C2E}" srcOrd="0" destOrd="0" presId="urn:microsoft.com/office/officeart/2005/8/layout/cycle2"/>
    <dgm:cxn modelId="{553378D8-AA70-4611-BF79-897344240B69}" srcId="{E254E4B5-F499-4454-923A-8FCF1453D839}" destId="{C40CAD98-35F7-43D3-9E5B-69DD33399856}" srcOrd="0" destOrd="0" parTransId="{67DCC738-8BD7-475C-A371-956C9EB3C646}" sibTransId="{88E1DE44-611C-420D-B72D-0145BB3838B4}"/>
    <dgm:cxn modelId="{4A653CC5-2C1A-427D-AEC2-69F186D43876}" type="presOf" srcId="{C40CAD98-35F7-43D3-9E5B-69DD33399856}" destId="{D70F0025-5363-4E9B-B4DA-CEA63D249514}" srcOrd="0" destOrd="0" presId="urn:microsoft.com/office/officeart/2005/8/layout/cycle2"/>
    <dgm:cxn modelId="{B5470E8B-C105-43D0-A2CE-B89169D6A8A6}" srcId="{E254E4B5-F499-4454-923A-8FCF1453D839}" destId="{F5266795-CA06-4126-BD6C-0C681311507D}" srcOrd="2" destOrd="0" parTransId="{4D0F0753-D22D-49D5-BE57-85F29D93996E}" sibTransId="{FE59AD83-53DE-4394-AA0F-5784A17EC637}"/>
    <dgm:cxn modelId="{A8494432-BFF5-46A0-B1AF-E6767F38EFEE}" type="presOf" srcId="{8FD162E8-DA99-4EEB-8A0F-25743E0BFF8B}" destId="{2A54E7DD-AD5A-437B-B064-2A142D6A9DF2}" srcOrd="0" destOrd="0" presId="urn:microsoft.com/office/officeart/2005/8/layout/cycle2"/>
    <dgm:cxn modelId="{E54EA61C-E48D-43A0-9D32-4849E11E9157}" type="presOf" srcId="{2796B476-2D73-4DAE-B0F9-729D734BF28C}" destId="{C666BCF5-A3A1-4D6F-A5CC-8AB6C7010A7E}" srcOrd="0" destOrd="0" presId="urn:microsoft.com/office/officeart/2005/8/layout/cycle2"/>
    <dgm:cxn modelId="{7984E113-F251-4339-9971-DCFF4A8C4E16}" type="presOf" srcId="{E254E4B5-F499-4454-923A-8FCF1453D839}" destId="{FAE46397-7159-40A7-91D9-ED80793A9F86}" srcOrd="0" destOrd="0" presId="urn:microsoft.com/office/officeart/2005/8/layout/cycle2"/>
    <dgm:cxn modelId="{A9B65408-6B06-4B2F-AD3B-5EDFA1DB6B9B}" type="presOf" srcId="{E0544B3B-6A58-40BD-A210-ED67AB42FD8C}" destId="{E60AA305-73A3-479B-8120-0976E5390006}" srcOrd="0" destOrd="0" presId="urn:microsoft.com/office/officeart/2005/8/layout/cycle2"/>
    <dgm:cxn modelId="{EEFDCD83-A6B8-442C-840E-AFBD9D8A713D}" type="presOf" srcId="{8FD162E8-DA99-4EEB-8A0F-25743E0BFF8B}" destId="{53F2E502-8239-40BC-9545-384B56C69867}" srcOrd="1" destOrd="0" presId="urn:microsoft.com/office/officeart/2005/8/layout/cycle2"/>
    <dgm:cxn modelId="{DCAC6466-FAB3-4AB6-A383-C59ABA776006}" type="presOf" srcId="{FE59AD83-53DE-4394-AA0F-5784A17EC637}" destId="{0377BD7F-9712-48B1-BD18-36ED32045B4B}" srcOrd="0" destOrd="0" presId="urn:microsoft.com/office/officeart/2005/8/layout/cycle2"/>
    <dgm:cxn modelId="{311E4AEF-E9C1-49EF-9C75-B51CBFB9D731}" type="presOf" srcId="{061A2E16-7F5F-4620-A019-C5D5B2D7185D}" destId="{D5A48EB9-3DAF-4A32-8E7E-E3BAA5D86C80}" srcOrd="1" destOrd="0" presId="urn:microsoft.com/office/officeart/2005/8/layout/cycle2"/>
    <dgm:cxn modelId="{40588F60-4C40-4CFE-B588-7D3C814E712B}" type="presOf" srcId="{E228D5A1-CCF3-4714-8ADD-6FCA8F7500C1}" destId="{C7640B74-B76A-4D44-AF0D-EE3C97FBC6A7}" srcOrd="0" destOrd="0" presId="urn:microsoft.com/office/officeart/2005/8/layout/cycle2"/>
    <dgm:cxn modelId="{C54C8722-E5A5-4DD6-8FAC-06B20E8E2922}" type="presOf" srcId="{F5266795-CA06-4126-BD6C-0C681311507D}" destId="{63FA42DE-3DC8-49C6-8A16-0B4C2F3BA543}" srcOrd="0" destOrd="0" presId="urn:microsoft.com/office/officeart/2005/8/layout/cycle2"/>
    <dgm:cxn modelId="{7570456B-4ED4-4DD3-B9EA-C93A5B954D5D}" type="presOf" srcId="{9AB8158F-2BBB-4CFD-8AFF-555F040322DA}" destId="{B6FAADBE-1AE8-4637-8811-EFA548075898}" srcOrd="0" destOrd="0" presId="urn:microsoft.com/office/officeart/2005/8/layout/cycle2"/>
    <dgm:cxn modelId="{0523673D-1518-4C4A-81AB-978CD01F48C0}" type="presOf" srcId="{FE59AD83-53DE-4394-AA0F-5784A17EC637}" destId="{45BF0CD5-F270-448F-96FA-2047BAE86BAB}" srcOrd="1" destOrd="0" presId="urn:microsoft.com/office/officeart/2005/8/layout/cycle2"/>
    <dgm:cxn modelId="{9874E027-03E9-48CD-87A2-F678116BD819}" type="presParOf" srcId="{FAE46397-7159-40A7-91D9-ED80793A9F86}" destId="{D70F0025-5363-4E9B-B4DA-CEA63D249514}" srcOrd="0" destOrd="0" presId="urn:microsoft.com/office/officeart/2005/8/layout/cycle2"/>
    <dgm:cxn modelId="{E33CDB76-4F2C-4F40-9BF9-F295F5AAA091}" type="presParOf" srcId="{FAE46397-7159-40A7-91D9-ED80793A9F86}" destId="{E46500DE-56CE-4539-8319-6C57EC340C2E}" srcOrd="1" destOrd="0" presId="urn:microsoft.com/office/officeart/2005/8/layout/cycle2"/>
    <dgm:cxn modelId="{1CDCF008-D9C0-45B9-8FD9-323A1C9247E9}" type="presParOf" srcId="{E46500DE-56CE-4539-8319-6C57EC340C2E}" destId="{B285CD89-928D-4865-B2E3-95381AA715FE}" srcOrd="0" destOrd="0" presId="urn:microsoft.com/office/officeart/2005/8/layout/cycle2"/>
    <dgm:cxn modelId="{D1C5C42A-D364-4F95-A7C1-C188A7055391}" type="presParOf" srcId="{FAE46397-7159-40A7-91D9-ED80793A9F86}" destId="{E60AA305-73A3-479B-8120-0976E5390006}" srcOrd="2" destOrd="0" presId="urn:microsoft.com/office/officeart/2005/8/layout/cycle2"/>
    <dgm:cxn modelId="{5091E770-C7FF-43AF-9FE8-1E7165636A15}" type="presParOf" srcId="{FAE46397-7159-40A7-91D9-ED80793A9F86}" destId="{E84B8A96-D1FC-411A-B856-54443C03905C}" srcOrd="3" destOrd="0" presId="urn:microsoft.com/office/officeart/2005/8/layout/cycle2"/>
    <dgm:cxn modelId="{176F5993-7E3D-4E99-BD3F-F5A494E2D812}" type="presParOf" srcId="{E84B8A96-D1FC-411A-B856-54443C03905C}" destId="{1DB17C2C-DE66-43F3-ACD7-3E79497643C5}" srcOrd="0" destOrd="0" presId="urn:microsoft.com/office/officeart/2005/8/layout/cycle2"/>
    <dgm:cxn modelId="{8438D163-D91F-40FC-9C6B-BCA4F908A682}" type="presParOf" srcId="{FAE46397-7159-40A7-91D9-ED80793A9F86}" destId="{63FA42DE-3DC8-49C6-8A16-0B4C2F3BA543}" srcOrd="4" destOrd="0" presId="urn:microsoft.com/office/officeart/2005/8/layout/cycle2"/>
    <dgm:cxn modelId="{228EE26E-CFEE-4970-9FC6-1C42E4177257}" type="presParOf" srcId="{FAE46397-7159-40A7-91D9-ED80793A9F86}" destId="{0377BD7F-9712-48B1-BD18-36ED32045B4B}" srcOrd="5" destOrd="0" presId="urn:microsoft.com/office/officeart/2005/8/layout/cycle2"/>
    <dgm:cxn modelId="{B19DBBDA-45A7-4079-AC12-F108A704B9BC}" type="presParOf" srcId="{0377BD7F-9712-48B1-BD18-36ED32045B4B}" destId="{45BF0CD5-F270-448F-96FA-2047BAE86BAB}" srcOrd="0" destOrd="0" presId="urn:microsoft.com/office/officeart/2005/8/layout/cycle2"/>
    <dgm:cxn modelId="{798B9D98-9C84-4DE1-A21D-5E822B4909D6}" type="presParOf" srcId="{FAE46397-7159-40A7-91D9-ED80793A9F86}" destId="{B6FAADBE-1AE8-4637-8811-EFA548075898}" srcOrd="6" destOrd="0" presId="urn:microsoft.com/office/officeart/2005/8/layout/cycle2"/>
    <dgm:cxn modelId="{0FBF5D98-3C5A-447D-AE1A-B7B6D268A754}" type="presParOf" srcId="{FAE46397-7159-40A7-91D9-ED80793A9F86}" destId="{DC5BA2FA-E2FC-44C7-AADD-369F502F146F}" srcOrd="7" destOrd="0" presId="urn:microsoft.com/office/officeart/2005/8/layout/cycle2"/>
    <dgm:cxn modelId="{DD9483A5-99CE-41AA-9C52-671E4A907FAD}" type="presParOf" srcId="{DC5BA2FA-E2FC-44C7-AADD-369F502F146F}" destId="{D5A48EB9-3DAF-4A32-8E7E-E3BAA5D86C80}" srcOrd="0" destOrd="0" presId="urn:microsoft.com/office/officeart/2005/8/layout/cycle2"/>
    <dgm:cxn modelId="{313F30C5-6FAF-43AD-A46E-B3DEC62BB4A4}" type="presParOf" srcId="{FAE46397-7159-40A7-91D9-ED80793A9F86}" destId="{C666BCF5-A3A1-4D6F-A5CC-8AB6C7010A7E}" srcOrd="8" destOrd="0" presId="urn:microsoft.com/office/officeart/2005/8/layout/cycle2"/>
    <dgm:cxn modelId="{33F204FB-7770-4A89-BA17-BF87F35FFF81}" type="presParOf" srcId="{FAE46397-7159-40A7-91D9-ED80793A9F86}" destId="{2A54E7DD-AD5A-437B-B064-2A142D6A9DF2}" srcOrd="9" destOrd="0" presId="urn:microsoft.com/office/officeart/2005/8/layout/cycle2"/>
    <dgm:cxn modelId="{BAE870C0-6247-45F0-89F8-C9B7D12EB6FF}" type="presParOf" srcId="{2A54E7DD-AD5A-437B-B064-2A142D6A9DF2}" destId="{53F2E502-8239-40BC-9545-384B56C69867}" srcOrd="0" destOrd="0" presId="urn:microsoft.com/office/officeart/2005/8/layout/cycle2"/>
    <dgm:cxn modelId="{82B1215D-C71E-4D85-89FF-A10F067F054C}" type="presParOf" srcId="{FAE46397-7159-40A7-91D9-ED80793A9F86}" destId="{C7640B74-B76A-4D44-AF0D-EE3C97FBC6A7}" srcOrd="10" destOrd="0" presId="urn:microsoft.com/office/officeart/2005/8/layout/cycle2"/>
    <dgm:cxn modelId="{429EF345-618E-41B4-9EF5-97B05E05FF9E}" type="presParOf" srcId="{FAE46397-7159-40A7-91D9-ED80793A9F86}" destId="{6F604C07-5BD1-43D3-9446-E617CC81528D}" srcOrd="11" destOrd="0" presId="urn:microsoft.com/office/officeart/2005/8/layout/cycle2"/>
    <dgm:cxn modelId="{43935BA2-08BD-4E92-A2CF-0862A5E5FA6E}" type="presParOf" srcId="{6F604C07-5BD1-43D3-9446-E617CC81528D}" destId="{BA93200B-ADAC-4AE5-AD63-5AAF3EB01B64}" srcOrd="0" destOrd="0" presId="urn:microsoft.com/office/officeart/2005/8/layout/cycle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42E69887-A5D4-4A73-9705-14104732B31F}" type="doc">
      <dgm:prSet loTypeId="urn:microsoft.com/office/officeart/2005/8/layout/hList1" loCatId="list" qsTypeId="urn:microsoft.com/office/officeart/2005/8/quickstyle/3d3" qsCatId="3D" csTypeId="urn:microsoft.com/office/officeart/2005/8/colors/colorful5" csCatId="colorful"/>
      <dgm:spPr/>
      <dgm:t>
        <a:bodyPr/>
        <a:lstStyle/>
        <a:p>
          <a:endParaRPr lang="en-US"/>
        </a:p>
      </dgm:t>
    </dgm:pt>
    <dgm:pt modelId="{56105038-D535-4946-990F-68F47A2479F0}">
      <dgm:prSet/>
      <dgm:spPr/>
      <dgm:t>
        <a:bodyPr/>
        <a:lstStyle/>
        <a:p>
          <a:pPr rtl="0"/>
          <a:r>
            <a:rPr lang="en-US" b="1" dirty="0" smtClean="0">
              <a:latin typeface="Times New Roman" panose="02020603050405020304" pitchFamily="18" charset="0"/>
              <a:cs typeface="Times New Roman" panose="02020603050405020304" pitchFamily="18" charset="0"/>
            </a:rPr>
            <a:t>Overview of Sustainability Initiatives</a:t>
          </a:r>
          <a:endParaRPr lang="en-US" b="1" dirty="0">
            <a:latin typeface="Times New Roman" panose="02020603050405020304" pitchFamily="18" charset="0"/>
            <a:cs typeface="Times New Roman" panose="02020603050405020304" pitchFamily="18" charset="0"/>
          </a:endParaRPr>
        </a:p>
      </dgm:t>
    </dgm:pt>
    <dgm:pt modelId="{475BC121-2182-40F7-B783-0F64EA97835C}" type="parTrans" cxnId="{B486C72C-36FD-485D-BF05-6BE40AA57397}">
      <dgm:prSet/>
      <dgm:spPr/>
      <dgm:t>
        <a:bodyPr/>
        <a:lstStyle/>
        <a:p>
          <a:endParaRPr lang="en-US"/>
        </a:p>
      </dgm:t>
    </dgm:pt>
    <dgm:pt modelId="{4E9019EB-CE9E-40BE-9EDC-EA7A976EF9A7}" type="sibTrans" cxnId="{B486C72C-36FD-485D-BF05-6BE40AA57397}">
      <dgm:prSet/>
      <dgm:spPr/>
      <dgm:t>
        <a:bodyPr/>
        <a:lstStyle/>
        <a:p>
          <a:endParaRPr lang="en-US"/>
        </a:p>
      </dgm:t>
    </dgm:pt>
    <dgm:pt modelId="{D5CA1885-2E93-4E33-9D2E-3995818CC6EB}">
      <dgm:prSet/>
      <dgm:spPr/>
      <dgm:t>
        <a:bodyPr/>
        <a:lstStyle/>
        <a:p>
          <a:pPr algn="just" rtl="0"/>
          <a:r>
            <a:rPr lang="en-US" dirty="0" smtClean="0">
              <a:latin typeface="Times New Roman" panose="02020603050405020304" pitchFamily="18" charset="0"/>
              <a:cs typeface="Times New Roman" panose="02020603050405020304" pitchFamily="18" charset="0"/>
            </a:rPr>
            <a:t>The financial industry follows sustainability movements in coordination with compliance.</a:t>
          </a:r>
          <a:endParaRPr lang="en-US" dirty="0">
            <a:latin typeface="Times New Roman" panose="02020603050405020304" pitchFamily="18" charset="0"/>
            <a:cs typeface="Times New Roman" panose="02020603050405020304" pitchFamily="18" charset="0"/>
          </a:endParaRPr>
        </a:p>
      </dgm:t>
    </dgm:pt>
    <dgm:pt modelId="{72D094E5-5C28-4BAD-A28B-82E331A0DC23}" type="parTrans" cxnId="{2BBD6A58-CDBD-46CF-B9F6-15710E86079F}">
      <dgm:prSet/>
      <dgm:spPr/>
      <dgm:t>
        <a:bodyPr/>
        <a:lstStyle/>
        <a:p>
          <a:endParaRPr lang="en-US"/>
        </a:p>
      </dgm:t>
    </dgm:pt>
    <dgm:pt modelId="{886EA5C5-EF72-426B-8960-8528D5C2F40B}" type="sibTrans" cxnId="{2BBD6A58-CDBD-46CF-B9F6-15710E86079F}">
      <dgm:prSet/>
      <dgm:spPr/>
      <dgm:t>
        <a:bodyPr/>
        <a:lstStyle/>
        <a:p>
          <a:endParaRPr lang="en-US"/>
        </a:p>
      </dgm:t>
    </dgm:pt>
    <dgm:pt modelId="{D0C8E949-86F0-4E38-BB6F-39CEA1EA9D59}">
      <dgm:prSet/>
      <dgm:spPr/>
      <dgm:t>
        <a:bodyPr/>
        <a:lstStyle/>
        <a:p>
          <a:pPr algn="just" rtl="0"/>
          <a:r>
            <a:rPr lang="en-US" dirty="0" smtClean="0">
              <a:latin typeface="Times New Roman" panose="02020603050405020304" pitchFamily="18" charset="0"/>
              <a:cs typeface="Times New Roman" panose="02020603050405020304" pitchFamily="18" charset="0"/>
            </a:rPr>
            <a:t>In accentuating climate risk management, institutions become agents of broader environmental and social realities.</a:t>
          </a:r>
          <a:endParaRPr lang="en-US" dirty="0">
            <a:latin typeface="Times New Roman" panose="02020603050405020304" pitchFamily="18" charset="0"/>
            <a:cs typeface="Times New Roman" panose="02020603050405020304" pitchFamily="18" charset="0"/>
          </a:endParaRPr>
        </a:p>
      </dgm:t>
    </dgm:pt>
    <dgm:pt modelId="{8B576BFD-4486-4310-8480-871CE3F53B8D}" type="parTrans" cxnId="{5B2450B4-77A9-4A67-AACE-4FD0C46C7911}">
      <dgm:prSet/>
      <dgm:spPr/>
      <dgm:t>
        <a:bodyPr/>
        <a:lstStyle/>
        <a:p>
          <a:endParaRPr lang="en-US"/>
        </a:p>
      </dgm:t>
    </dgm:pt>
    <dgm:pt modelId="{9DBAECDB-8EB1-40FA-8673-5DDF4C9118B6}" type="sibTrans" cxnId="{5B2450B4-77A9-4A67-AACE-4FD0C46C7911}">
      <dgm:prSet/>
      <dgm:spPr/>
      <dgm:t>
        <a:bodyPr/>
        <a:lstStyle/>
        <a:p>
          <a:endParaRPr lang="en-US"/>
        </a:p>
      </dgm:t>
    </dgm:pt>
    <dgm:pt modelId="{87DE4643-C68F-4F3B-B851-D60E1098B8FC}">
      <dgm:prSet/>
      <dgm:spPr/>
      <dgm:t>
        <a:bodyPr/>
        <a:lstStyle/>
        <a:p>
          <a:pPr rtl="0"/>
          <a:r>
            <a:rPr lang="en-US" b="1" dirty="0" smtClean="0">
              <a:latin typeface="Times New Roman" panose="02020603050405020304" pitchFamily="18" charset="0"/>
              <a:cs typeface="Times New Roman" panose="02020603050405020304" pitchFamily="18" charset="0"/>
            </a:rPr>
            <a:t>ESG Integration</a:t>
          </a:r>
          <a:endParaRPr lang="en-US" b="1" dirty="0">
            <a:latin typeface="Times New Roman" panose="02020603050405020304" pitchFamily="18" charset="0"/>
            <a:cs typeface="Times New Roman" panose="02020603050405020304" pitchFamily="18" charset="0"/>
          </a:endParaRPr>
        </a:p>
      </dgm:t>
    </dgm:pt>
    <dgm:pt modelId="{B02B39D1-7369-4041-BE0F-29FDA81915E2}" type="parTrans" cxnId="{5E4D6C18-B20F-47F9-9A6E-B239343C0CD8}">
      <dgm:prSet/>
      <dgm:spPr/>
      <dgm:t>
        <a:bodyPr/>
        <a:lstStyle/>
        <a:p>
          <a:endParaRPr lang="en-US"/>
        </a:p>
      </dgm:t>
    </dgm:pt>
    <dgm:pt modelId="{218EDEFE-9E8F-4BC9-A536-5B0F8F5713FA}" type="sibTrans" cxnId="{5E4D6C18-B20F-47F9-9A6E-B239343C0CD8}">
      <dgm:prSet/>
      <dgm:spPr/>
      <dgm:t>
        <a:bodyPr/>
        <a:lstStyle/>
        <a:p>
          <a:endParaRPr lang="en-US"/>
        </a:p>
      </dgm:t>
    </dgm:pt>
    <dgm:pt modelId="{9A62D116-5F5D-4D03-80FA-30E893C06658}">
      <dgm:prSet/>
      <dgm:spPr/>
      <dgm:t>
        <a:bodyPr/>
        <a:lstStyle/>
        <a:p>
          <a:pPr algn="just" rtl="0"/>
          <a:r>
            <a:rPr lang="en-US" dirty="0" smtClean="0">
              <a:latin typeface="Times New Roman" panose="02020603050405020304" pitchFamily="18" charset="0"/>
              <a:cs typeface="Times New Roman" panose="02020603050405020304" pitchFamily="18" charset="0"/>
            </a:rPr>
            <a:t>A careful analysis shows the transformation in ESG integration.</a:t>
          </a:r>
          <a:endParaRPr lang="en-US" dirty="0">
            <a:latin typeface="Times New Roman" panose="02020603050405020304" pitchFamily="18" charset="0"/>
            <a:cs typeface="Times New Roman" panose="02020603050405020304" pitchFamily="18" charset="0"/>
          </a:endParaRPr>
        </a:p>
      </dgm:t>
    </dgm:pt>
    <dgm:pt modelId="{BD0413B4-063E-4ABA-9A5E-E5632B84C18C}" type="parTrans" cxnId="{BE381454-1646-48BD-BB55-DFF00B14D66C}">
      <dgm:prSet/>
      <dgm:spPr/>
      <dgm:t>
        <a:bodyPr/>
        <a:lstStyle/>
        <a:p>
          <a:endParaRPr lang="en-US"/>
        </a:p>
      </dgm:t>
    </dgm:pt>
    <dgm:pt modelId="{0A64E088-5F17-4D6C-8B3D-2B8CFF3BFB83}" type="sibTrans" cxnId="{BE381454-1646-48BD-BB55-DFF00B14D66C}">
      <dgm:prSet/>
      <dgm:spPr/>
      <dgm:t>
        <a:bodyPr/>
        <a:lstStyle/>
        <a:p>
          <a:endParaRPr lang="en-US"/>
        </a:p>
      </dgm:t>
    </dgm:pt>
    <dgm:pt modelId="{DD100554-CA74-4177-8477-2199297773F5}">
      <dgm:prSet/>
      <dgm:spPr/>
      <dgm:t>
        <a:bodyPr/>
        <a:lstStyle/>
        <a:p>
          <a:pPr algn="just" rtl="0"/>
          <a:r>
            <a:rPr lang="en-US" dirty="0" smtClean="0">
              <a:latin typeface="Times New Roman" panose="02020603050405020304" pitchFamily="18" charset="0"/>
              <a:cs typeface="Times New Roman" panose="02020603050405020304" pitchFamily="18" charset="0"/>
            </a:rPr>
            <a:t>The examples demonstrate concrete actions, such as sustainable investments and climate risk integration.</a:t>
          </a:r>
          <a:endParaRPr lang="en-US" dirty="0">
            <a:latin typeface="Times New Roman" panose="02020603050405020304" pitchFamily="18" charset="0"/>
            <a:cs typeface="Times New Roman" panose="02020603050405020304" pitchFamily="18" charset="0"/>
          </a:endParaRPr>
        </a:p>
      </dgm:t>
    </dgm:pt>
    <dgm:pt modelId="{C025384B-D44D-4BE2-AD49-629E35C1019D}" type="parTrans" cxnId="{4F46F0F0-B312-4568-9973-903B3884B059}">
      <dgm:prSet/>
      <dgm:spPr/>
      <dgm:t>
        <a:bodyPr/>
        <a:lstStyle/>
        <a:p>
          <a:endParaRPr lang="en-US"/>
        </a:p>
      </dgm:t>
    </dgm:pt>
    <dgm:pt modelId="{DE21C35C-EA12-425E-9AFC-9B2F4DAD3BC0}" type="sibTrans" cxnId="{4F46F0F0-B312-4568-9973-903B3884B059}">
      <dgm:prSet/>
      <dgm:spPr/>
      <dgm:t>
        <a:bodyPr/>
        <a:lstStyle/>
        <a:p>
          <a:endParaRPr lang="en-US"/>
        </a:p>
      </dgm:t>
    </dgm:pt>
    <dgm:pt modelId="{3CFFA312-62EC-4E7A-92A2-B611F9B2BF91}">
      <dgm:prSet/>
      <dgm:spPr/>
      <dgm:t>
        <a:bodyPr/>
        <a:lstStyle/>
        <a:p>
          <a:pPr rtl="0"/>
          <a:r>
            <a:rPr lang="en-US" b="1" dirty="0" smtClean="0">
              <a:latin typeface="Times New Roman" panose="02020603050405020304" pitchFamily="18" charset="0"/>
              <a:cs typeface="Times New Roman" panose="02020603050405020304" pitchFamily="18" charset="0"/>
            </a:rPr>
            <a:t>Climate Risk Mitigation Strategies</a:t>
          </a:r>
          <a:endParaRPr lang="en-US" b="1" dirty="0">
            <a:latin typeface="Times New Roman" panose="02020603050405020304" pitchFamily="18" charset="0"/>
            <a:cs typeface="Times New Roman" panose="02020603050405020304" pitchFamily="18" charset="0"/>
          </a:endParaRPr>
        </a:p>
      </dgm:t>
    </dgm:pt>
    <dgm:pt modelId="{FA3844B5-FF70-4B65-997C-13F40FEC0FCB}" type="parTrans" cxnId="{D66D3F36-4144-4EE3-AEEC-49B703EB8347}">
      <dgm:prSet/>
      <dgm:spPr/>
      <dgm:t>
        <a:bodyPr/>
        <a:lstStyle/>
        <a:p>
          <a:endParaRPr lang="en-US"/>
        </a:p>
      </dgm:t>
    </dgm:pt>
    <dgm:pt modelId="{54A763BA-F8E0-4491-A9A7-F69FEE224209}" type="sibTrans" cxnId="{D66D3F36-4144-4EE3-AEEC-49B703EB8347}">
      <dgm:prSet/>
      <dgm:spPr/>
      <dgm:t>
        <a:bodyPr/>
        <a:lstStyle/>
        <a:p>
          <a:endParaRPr lang="en-US"/>
        </a:p>
      </dgm:t>
    </dgm:pt>
    <dgm:pt modelId="{5C9877EA-F1BE-4880-8C3A-3EEDCAF6213A}">
      <dgm:prSet/>
      <dgm:spPr/>
      <dgm:t>
        <a:bodyPr/>
        <a:lstStyle/>
        <a:p>
          <a:pPr algn="just" rtl="0"/>
          <a:r>
            <a:rPr lang="en-US" b="0" dirty="0" smtClean="0">
              <a:latin typeface="Times New Roman" panose="02020603050405020304" pitchFamily="18" charset="0"/>
              <a:cs typeface="Times New Roman" panose="02020603050405020304" pitchFamily="18" charset="0"/>
            </a:rPr>
            <a:t>In the real world, sample cases show tactics that financial institutions have used against risks posed by climate change.</a:t>
          </a:r>
          <a:endParaRPr lang="en-US" b="0" dirty="0">
            <a:latin typeface="Times New Roman" panose="02020603050405020304" pitchFamily="18" charset="0"/>
            <a:cs typeface="Times New Roman" panose="02020603050405020304" pitchFamily="18" charset="0"/>
          </a:endParaRPr>
        </a:p>
      </dgm:t>
    </dgm:pt>
    <dgm:pt modelId="{3C67BEBC-B1BD-47F1-9A9E-CD48EF08DBEE}" type="parTrans" cxnId="{9D2A109A-F029-4AC0-ABFD-7EB68567C9C6}">
      <dgm:prSet/>
      <dgm:spPr/>
      <dgm:t>
        <a:bodyPr/>
        <a:lstStyle/>
        <a:p>
          <a:endParaRPr lang="en-US"/>
        </a:p>
      </dgm:t>
    </dgm:pt>
    <dgm:pt modelId="{4C119AA5-54A6-421A-BEA2-AC6C6D7B0F55}" type="sibTrans" cxnId="{9D2A109A-F029-4AC0-ABFD-7EB68567C9C6}">
      <dgm:prSet/>
      <dgm:spPr/>
      <dgm:t>
        <a:bodyPr/>
        <a:lstStyle/>
        <a:p>
          <a:endParaRPr lang="en-US"/>
        </a:p>
      </dgm:t>
    </dgm:pt>
    <dgm:pt modelId="{71BFA82E-0019-42CB-8DEE-0F54FCBF60E7}">
      <dgm:prSet/>
      <dgm:spPr/>
      <dgm:t>
        <a:bodyPr/>
        <a:lstStyle/>
        <a:p>
          <a:pPr algn="just" rtl="0"/>
          <a:r>
            <a:rPr lang="en-US" b="0" dirty="0" smtClean="0">
              <a:latin typeface="Times New Roman" panose="02020603050405020304" pitchFamily="18" charset="0"/>
              <a:cs typeface="Times New Roman" panose="02020603050405020304" pitchFamily="18" charset="0"/>
            </a:rPr>
            <a:t>Gives practical examples to institutions for building resilience.</a:t>
          </a:r>
          <a:endParaRPr lang="en-US" b="0" dirty="0">
            <a:latin typeface="Times New Roman" panose="02020603050405020304" pitchFamily="18" charset="0"/>
            <a:cs typeface="Times New Roman" panose="02020603050405020304" pitchFamily="18" charset="0"/>
          </a:endParaRPr>
        </a:p>
      </dgm:t>
    </dgm:pt>
    <dgm:pt modelId="{16E065B2-20E0-4CC8-81F3-0F800739C44E}" type="parTrans" cxnId="{87446F01-9381-4D77-8088-234F21BF325A}">
      <dgm:prSet/>
      <dgm:spPr/>
      <dgm:t>
        <a:bodyPr/>
        <a:lstStyle/>
        <a:p>
          <a:endParaRPr lang="en-US"/>
        </a:p>
      </dgm:t>
    </dgm:pt>
    <dgm:pt modelId="{6FB23020-CFFC-4837-8444-2EF8E82179C0}" type="sibTrans" cxnId="{87446F01-9381-4D77-8088-234F21BF325A}">
      <dgm:prSet/>
      <dgm:spPr/>
      <dgm:t>
        <a:bodyPr/>
        <a:lstStyle/>
        <a:p>
          <a:endParaRPr lang="en-US"/>
        </a:p>
      </dgm:t>
    </dgm:pt>
    <dgm:pt modelId="{6AB9B93B-47DC-46C7-8F7E-3DA0665BF3A0}">
      <dgm:prSet/>
      <dgm:spPr/>
      <dgm:t>
        <a:bodyPr/>
        <a:lstStyle/>
        <a:p>
          <a:pPr algn="just" rtl="0"/>
          <a:r>
            <a:rPr lang="en-US" b="1" dirty="0" smtClean="0">
              <a:latin typeface="Times New Roman" panose="02020603050405020304" pitchFamily="18" charset="0"/>
              <a:cs typeface="Times New Roman" panose="02020603050405020304" pitchFamily="18" charset="0"/>
            </a:rPr>
            <a:t>Regulatory Frameworks and Reporting Standards</a:t>
          </a:r>
          <a:endParaRPr lang="en-US" b="1" dirty="0">
            <a:latin typeface="Times New Roman" panose="02020603050405020304" pitchFamily="18" charset="0"/>
            <a:cs typeface="Times New Roman" panose="02020603050405020304" pitchFamily="18" charset="0"/>
          </a:endParaRPr>
        </a:p>
      </dgm:t>
    </dgm:pt>
    <dgm:pt modelId="{C9D5EBB8-8137-4E22-A1D5-C2073BC24B5E}" type="parTrans" cxnId="{7EB1624A-DA9F-46EA-B60D-661B13D36C5A}">
      <dgm:prSet/>
      <dgm:spPr/>
      <dgm:t>
        <a:bodyPr/>
        <a:lstStyle/>
        <a:p>
          <a:endParaRPr lang="en-US"/>
        </a:p>
      </dgm:t>
    </dgm:pt>
    <dgm:pt modelId="{4D9462BA-DA80-4AF6-B0DA-52CE60FE08A0}" type="sibTrans" cxnId="{7EB1624A-DA9F-46EA-B60D-661B13D36C5A}">
      <dgm:prSet/>
      <dgm:spPr/>
      <dgm:t>
        <a:bodyPr/>
        <a:lstStyle/>
        <a:p>
          <a:endParaRPr lang="en-US"/>
        </a:p>
      </dgm:t>
    </dgm:pt>
    <dgm:pt modelId="{6147C435-B509-4F8D-8558-59D9F7376408}">
      <dgm:prSet/>
      <dgm:spPr/>
      <dgm:t>
        <a:bodyPr/>
        <a:lstStyle/>
        <a:p>
          <a:pPr algn="just" rtl="0"/>
          <a:r>
            <a:rPr lang="en-US" dirty="0" smtClean="0">
              <a:latin typeface="Times New Roman" panose="02020603050405020304" pitchFamily="18" charset="0"/>
              <a:cs typeface="Times New Roman" panose="02020603050405020304" pitchFamily="18" charset="0"/>
            </a:rPr>
            <a:t>Widespread effects of both </a:t>
          </a:r>
          <a:r>
            <a:rPr lang="en-US" b="1" dirty="0" smtClean="0">
              <a:latin typeface="Times New Roman" panose="02020603050405020304" pitchFamily="18" charset="0"/>
              <a:cs typeface="Times New Roman" panose="02020603050405020304" pitchFamily="18" charset="0"/>
            </a:rPr>
            <a:t>NFRD and CSRD </a:t>
          </a:r>
          <a:r>
            <a:rPr lang="en-US" dirty="0" smtClean="0">
              <a:latin typeface="Times New Roman" panose="02020603050405020304" pitchFamily="18" charset="0"/>
              <a:cs typeface="Times New Roman" panose="02020603050405020304" pitchFamily="18" charset="0"/>
            </a:rPr>
            <a:t>impact decision-making and shape corporate cultures.</a:t>
          </a:r>
          <a:endParaRPr lang="en-US" dirty="0">
            <a:latin typeface="Times New Roman" panose="02020603050405020304" pitchFamily="18" charset="0"/>
            <a:cs typeface="Times New Roman" panose="02020603050405020304" pitchFamily="18" charset="0"/>
          </a:endParaRPr>
        </a:p>
      </dgm:t>
    </dgm:pt>
    <dgm:pt modelId="{1DC58CB4-FC0D-4EED-9DD3-6E84C4C12B91}" type="parTrans" cxnId="{2386F3E5-918B-4F96-94A2-CD53790F83C2}">
      <dgm:prSet/>
      <dgm:spPr/>
      <dgm:t>
        <a:bodyPr/>
        <a:lstStyle/>
        <a:p>
          <a:endParaRPr lang="en-US"/>
        </a:p>
      </dgm:t>
    </dgm:pt>
    <dgm:pt modelId="{D57E039E-BC36-4D46-9EFD-306E180AE3F0}" type="sibTrans" cxnId="{2386F3E5-918B-4F96-94A2-CD53790F83C2}">
      <dgm:prSet/>
      <dgm:spPr/>
      <dgm:t>
        <a:bodyPr/>
        <a:lstStyle/>
        <a:p>
          <a:endParaRPr lang="en-US"/>
        </a:p>
      </dgm:t>
    </dgm:pt>
    <dgm:pt modelId="{054521D7-D95B-4608-BB7D-EC0159D6CFD0}">
      <dgm:prSet/>
      <dgm:spPr/>
      <dgm:t>
        <a:bodyPr/>
        <a:lstStyle/>
        <a:p>
          <a:pPr algn="just" rtl="0"/>
          <a:r>
            <a:rPr lang="en-US" dirty="0" smtClean="0">
              <a:latin typeface="Times New Roman" panose="02020603050405020304" pitchFamily="18" charset="0"/>
              <a:cs typeface="Times New Roman" panose="02020603050405020304" pitchFamily="18" charset="0"/>
            </a:rPr>
            <a:t>A practical guide on how corporations deal with compliance issues, including case examples related to the reporting frameworks.</a:t>
          </a:r>
          <a:endParaRPr lang="en-US" dirty="0">
            <a:latin typeface="Times New Roman" panose="02020603050405020304" pitchFamily="18" charset="0"/>
            <a:cs typeface="Times New Roman" panose="02020603050405020304" pitchFamily="18" charset="0"/>
          </a:endParaRPr>
        </a:p>
      </dgm:t>
    </dgm:pt>
    <dgm:pt modelId="{1A0E85E4-05FA-477A-A641-6C02F05A7302}" type="parTrans" cxnId="{7BBDCA8C-8413-44F1-988F-8B95E9C49732}">
      <dgm:prSet/>
      <dgm:spPr/>
      <dgm:t>
        <a:bodyPr/>
        <a:lstStyle/>
        <a:p>
          <a:endParaRPr lang="en-US"/>
        </a:p>
      </dgm:t>
    </dgm:pt>
    <dgm:pt modelId="{978234CD-DA48-4DF8-A968-9DC4651429A3}" type="sibTrans" cxnId="{7BBDCA8C-8413-44F1-988F-8B95E9C49732}">
      <dgm:prSet/>
      <dgm:spPr/>
      <dgm:t>
        <a:bodyPr/>
        <a:lstStyle/>
        <a:p>
          <a:endParaRPr lang="en-US"/>
        </a:p>
      </dgm:t>
    </dgm:pt>
    <dgm:pt modelId="{74B4BFEA-2638-4BB4-B290-8F323943420F}">
      <dgm:prSet/>
      <dgm:spPr/>
      <dgm:t>
        <a:bodyPr/>
        <a:lstStyle/>
        <a:p>
          <a:pPr rtl="0"/>
          <a:r>
            <a:rPr lang="en-US" b="1" dirty="0" smtClean="0">
              <a:latin typeface="Times New Roman" panose="02020603050405020304" pitchFamily="18" charset="0"/>
              <a:cs typeface="Times New Roman" panose="02020603050405020304" pitchFamily="18" charset="0"/>
            </a:rPr>
            <a:t>Impact on Stakeholder Relations</a:t>
          </a:r>
          <a:endParaRPr lang="en-US" b="1" dirty="0">
            <a:latin typeface="Times New Roman" panose="02020603050405020304" pitchFamily="18" charset="0"/>
            <a:cs typeface="Times New Roman" panose="02020603050405020304" pitchFamily="18" charset="0"/>
          </a:endParaRPr>
        </a:p>
      </dgm:t>
    </dgm:pt>
    <dgm:pt modelId="{DF9EB3AF-A0FC-4B4B-B95C-09824064D99E}" type="parTrans" cxnId="{1DC50555-338F-496A-BE1D-434C52D3DD2A}">
      <dgm:prSet/>
      <dgm:spPr/>
      <dgm:t>
        <a:bodyPr/>
        <a:lstStyle/>
        <a:p>
          <a:endParaRPr lang="en-US"/>
        </a:p>
      </dgm:t>
    </dgm:pt>
    <dgm:pt modelId="{7B33BB02-D077-47DA-BFBE-59C7779B32A3}" type="sibTrans" cxnId="{1DC50555-338F-496A-BE1D-434C52D3DD2A}">
      <dgm:prSet/>
      <dgm:spPr/>
      <dgm:t>
        <a:bodyPr/>
        <a:lstStyle/>
        <a:p>
          <a:endParaRPr lang="en-US"/>
        </a:p>
      </dgm:t>
    </dgm:pt>
    <dgm:pt modelId="{67ED1464-08B6-4E9E-A6A8-6D0E05B12493}">
      <dgm:prSet/>
      <dgm:spPr/>
      <dgm:t>
        <a:bodyPr/>
        <a:lstStyle/>
        <a:p>
          <a:pPr algn="just" rtl="0"/>
          <a:r>
            <a:rPr lang="en-US" dirty="0" smtClean="0">
              <a:latin typeface="Times New Roman" panose="02020603050405020304" pitchFamily="18" charset="0"/>
              <a:cs typeface="Times New Roman" panose="02020603050405020304" pitchFamily="18" charset="0"/>
            </a:rPr>
            <a:t>Meeting reporting standards improves communication, trust, and cooperation with investors, buyers or </a:t>
          </a:r>
          <a:r>
            <a:rPr lang="en-US" b="1" dirty="0" smtClean="0">
              <a:latin typeface="Times New Roman" panose="02020603050405020304" pitchFamily="18" charset="0"/>
              <a:cs typeface="Times New Roman" panose="02020603050405020304" pitchFamily="18" charset="0"/>
            </a:rPr>
            <a:t>CSOs.</a:t>
          </a:r>
          <a:endParaRPr lang="en-US" b="1" dirty="0">
            <a:latin typeface="Times New Roman" panose="02020603050405020304" pitchFamily="18" charset="0"/>
            <a:cs typeface="Times New Roman" panose="02020603050405020304" pitchFamily="18" charset="0"/>
          </a:endParaRPr>
        </a:p>
      </dgm:t>
    </dgm:pt>
    <dgm:pt modelId="{A1E9F976-D9E6-4D7A-9B05-0D0A5CC23374}" type="parTrans" cxnId="{82934886-D1CC-417F-9DD8-5E384D2B9F4A}">
      <dgm:prSet/>
      <dgm:spPr/>
      <dgm:t>
        <a:bodyPr/>
        <a:lstStyle/>
        <a:p>
          <a:endParaRPr lang="en-US"/>
        </a:p>
      </dgm:t>
    </dgm:pt>
    <dgm:pt modelId="{D49EBA24-99FF-49ED-A0B8-A780DFAC671C}" type="sibTrans" cxnId="{82934886-D1CC-417F-9DD8-5E384D2B9F4A}">
      <dgm:prSet/>
      <dgm:spPr/>
      <dgm:t>
        <a:bodyPr/>
        <a:lstStyle/>
        <a:p>
          <a:endParaRPr lang="en-US"/>
        </a:p>
      </dgm:t>
    </dgm:pt>
    <dgm:pt modelId="{EEA70B0C-3D7A-42F1-A916-6DFDF642B144}">
      <dgm:prSet/>
      <dgm:spPr/>
      <dgm:t>
        <a:bodyPr/>
        <a:lstStyle/>
        <a:p>
          <a:pPr algn="just" rtl="0"/>
          <a:r>
            <a:rPr lang="en-US" dirty="0" smtClean="0">
              <a:latin typeface="Times New Roman" panose="02020603050405020304" pitchFamily="18" charset="0"/>
              <a:cs typeface="Times New Roman" panose="02020603050405020304" pitchFamily="18" charset="0"/>
            </a:rPr>
            <a:t>Showed the wider outreach of compliance on foreign relations.</a:t>
          </a:r>
          <a:endParaRPr lang="en-US" dirty="0">
            <a:latin typeface="Times New Roman" panose="02020603050405020304" pitchFamily="18" charset="0"/>
            <a:cs typeface="Times New Roman" panose="02020603050405020304" pitchFamily="18" charset="0"/>
          </a:endParaRPr>
        </a:p>
      </dgm:t>
    </dgm:pt>
    <dgm:pt modelId="{0071093A-66E9-493B-B90C-7B13C3006519}" type="parTrans" cxnId="{93ADB056-BE31-4934-872C-639E14701E27}">
      <dgm:prSet/>
      <dgm:spPr/>
      <dgm:t>
        <a:bodyPr/>
        <a:lstStyle/>
        <a:p>
          <a:endParaRPr lang="en-US"/>
        </a:p>
      </dgm:t>
    </dgm:pt>
    <dgm:pt modelId="{38561186-0627-47DD-B20C-BC9FB0CAED84}" type="sibTrans" cxnId="{93ADB056-BE31-4934-872C-639E14701E27}">
      <dgm:prSet/>
      <dgm:spPr/>
      <dgm:t>
        <a:bodyPr/>
        <a:lstStyle/>
        <a:p>
          <a:endParaRPr lang="en-US"/>
        </a:p>
      </dgm:t>
    </dgm:pt>
    <dgm:pt modelId="{266E5332-B023-420F-92B9-C5361615296D}">
      <dgm:prSet/>
      <dgm:spPr/>
      <dgm:t>
        <a:bodyPr/>
        <a:lstStyle/>
        <a:p>
          <a:pPr rtl="0"/>
          <a:r>
            <a:rPr lang="en-US" b="1" dirty="0" smtClean="0">
              <a:latin typeface="Times New Roman" panose="02020603050405020304" pitchFamily="18" charset="0"/>
              <a:cs typeface="Times New Roman" panose="02020603050405020304" pitchFamily="18" charset="0"/>
            </a:rPr>
            <a:t>Market Overview and Performance</a:t>
          </a:r>
          <a:endParaRPr lang="en-US" b="1" dirty="0">
            <a:latin typeface="Times New Roman" panose="02020603050405020304" pitchFamily="18" charset="0"/>
            <a:cs typeface="Times New Roman" panose="02020603050405020304" pitchFamily="18" charset="0"/>
          </a:endParaRPr>
        </a:p>
      </dgm:t>
    </dgm:pt>
    <dgm:pt modelId="{0D0D6E25-5F98-4F5F-BDCA-E977ED9F2E42}" type="parTrans" cxnId="{8879747B-55C3-4934-A177-5AEAC0CDD27C}">
      <dgm:prSet/>
      <dgm:spPr/>
      <dgm:t>
        <a:bodyPr/>
        <a:lstStyle/>
        <a:p>
          <a:endParaRPr lang="en-US"/>
        </a:p>
      </dgm:t>
    </dgm:pt>
    <dgm:pt modelId="{C9DDFBF9-4F49-4CD9-B013-8882D7F8A785}" type="sibTrans" cxnId="{8879747B-55C3-4934-A177-5AEAC0CDD27C}">
      <dgm:prSet/>
      <dgm:spPr/>
      <dgm:t>
        <a:bodyPr/>
        <a:lstStyle/>
        <a:p>
          <a:endParaRPr lang="en-US"/>
        </a:p>
      </dgm:t>
    </dgm:pt>
    <dgm:pt modelId="{CA3895B3-7D35-4655-93B7-0980DD2FC734}">
      <dgm:prSet/>
      <dgm:spPr/>
      <dgm:t>
        <a:bodyPr/>
        <a:lstStyle/>
        <a:p>
          <a:pPr algn="just" rtl="0"/>
          <a:r>
            <a:rPr lang="en-US" smtClean="0">
              <a:latin typeface="Times New Roman" panose="02020603050405020304" pitchFamily="18" charset="0"/>
              <a:cs typeface="Times New Roman" panose="02020603050405020304" pitchFamily="18" charset="0"/>
            </a:rPr>
            <a:t>Market trend analysis involves learnings from Europe, Asia Pacific, and North America.</a:t>
          </a:r>
          <a:endParaRPr lang="en-US">
            <a:latin typeface="Times New Roman" panose="02020603050405020304" pitchFamily="18" charset="0"/>
            <a:cs typeface="Times New Roman" panose="02020603050405020304" pitchFamily="18" charset="0"/>
          </a:endParaRPr>
        </a:p>
      </dgm:t>
    </dgm:pt>
    <dgm:pt modelId="{F90F676F-ACA6-4645-AE59-9D4787908405}" type="parTrans" cxnId="{927B238B-CE73-4F57-A62E-112938D85F9B}">
      <dgm:prSet/>
      <dgm:spPr/>
      <dgm:t>
        <a:bodyPr/>
        <a:lstStyle/>
        <a:p>
          <a:endParaRPr lang="en-US"/>
        </a:p>
      </dgm:t>
    </dgm:pt>
    <dgm:pt modelId="{28DC28D9-BDA5-4E3E-9E14-7BE459091DBA}" type="sibTrans" cxnId="{927B238B-CE73-4F57-A62E-112938D85F9B}">
      <dgm:prSet/>
      <dgm:spPr/>
      <dgm:t>
        <a:bodyPr/>
        <a:lstStyle/>
        <a:p>
          <a:endParaRPr lang="en-US"/>
        </a:p>
      </dgm:t>
    </dgm:pt>
    <dgm:pt modelId="{06D36336-A930-40CE-8AFA-2EB157BAC35A}">
      <dgm:prSet/>
      <dgm:spPr/>
      <dgm:t>
        <a:bodyPr/>
        <a:lstStyle/>
        <a:p>
          <a:pPr algn="just" rtl="0"/>
          <a:r>
            <a:rPr lang="en-US" dirty="0" smtClean="0">
              <a:latin typeface="Times New Roman" panose="02020603050405020304" pitchFamily="18" charset="0"/>
              <a:cs typeface="Times New Roman" panose="02020603050405020304" pitchFamily="18" charset="0"/>
            </a:rPr>
            <a:t>Brings together ESG and financial measures, demonstrating the complex connection between sustainability and profits.</a:t>
          </a:r>
          <a:endParaRPr lang="en-US" dirty="0">
            <a:latin typeface="Times New Roman" panose="02020603050405020304" pitchFamily="18" charset="0"/>
            <a:cs typeface="Times New Roman" panose="02020603050405020304" pitchFamily="18" charset="0"/>
          </a:endParaRPr>
        </a:p>
      </dgm:t>
    </dgm:pt>
    <dgm:pt modelId="{5DAB43BD-70AC-46F0-B3AD-99022CD7AF83}" type="parTrans" cxnId="{29859C5C-8E4E-423E-BA56-CD6F6B8785B8}">
      <dgm:prSet/>
      <dgm:spPr/>
      <dgm:t>
        <a:bodyPr/>
        <a:lstStyle/>
        <a:p>
          <a:endParaRPr lang="en-US"/>
        </a:p>
      </dgm:t>
    </dgm:pt>
    <dgm:pt modelId="{DB22F3BD-FB82-4F7E-9A16-5CF8832E9A62}" type="sibTrans" cxnId="{29859C5C-8E4E-423E-BA56-CD6F6B8785B8}">
      <dgm:prSet/>
      <dgm:spPr/>
      <dgm:t>
        <a:bodyPr/>
        <a:lstStyle/>
        <a:p>
          <a:endParaRPr lang="en-US"/>
        </a:p>
      </dgm:t>
    </dgm:pt>
    <dgm:pt modelId="{25E33D25-207A-496A-BF35-418552220B21}" type="pres">
      <dgm:prSet presAssocID="{42E69887-A5D4-4A73-9705-14104732B31F}" presName="Name0" presStyleCnt="0">
        <dgm:presLayoutVars>
          <dgm:dir/>
          <dgm:animLvl val="lvl"/>
          <dgm:resizeHandles val="exact"/>
        </dgm:presLayoutVars>
      </dgm:prSet>
      <dgm:spPr/>
    </dgm:pt>
    <dgm:pt modelId="{B808E80A-D86D-4FBA-B88A-237909CF9944}" type="pres">
      <dgm:prSet presAssocID="{56105038-D535-4946-990F-68F47A2479F0}" presName="composite" presStyleCnt="0"/>
      <dgm:spPr/>
    </dgm:pt>
    <dgm:pt modelId="{6FF866CA-54D2-4836-BEED-1A9632580BB6}" type="pres">
      <dgm:prSet presAssocID="{56105038-D535-4946-990F-68F47A2479F0}" presName="parTx" presStyleLbl="alignNode1" presStyleIdx="0" presStyleCnt="6">
        <dgm:presLayoutVars>
          <dgm:chMax val="0"/>
          <dgm:chPref val="0"/>
          <dgm:bulletEnabled val="1"/>
        </dgm:presLayoutVars>
      </dgm:prSet>
      <dgm:spPr/>
    </dgm:pt>
    <dgm:pt modelId="{948B8B2C-8C93-4452-A72B-E20A0A9B21FD}" type="pres">
      <dgm:prSet presAssocID="{56105038-D535-4946-990F-68F47A2479F0}" presName="desTx" presStyleLbl="alignAccFollowNode1" presStyleIdx="0" presStyleCnt="6">
        <dgm:presLayoutVars>
          <dgm:bulletEnabled val="1"/>
        </dgm:presLayoutVars>
      </dgm:prSet>
      <dgm:spPr/>
    </dgm:pt>
    <dgm:pt modelId="{EA9819F0-2478-440F-A47F-294F1F5740EC}" type="pres">
      <dgm:prSet presAssocID="{4E9019EB-CE9E-40BE-9EDC-EA7A976EF9A7}" presName="space" presStyleCnt="0"/>
      <dgm:spPr/>
    </dgm:pt>
    <dgm:pt modelId="{71D18F4A-3B18-4D99-9AE6-2DBD7966F67A}" type="pres">
      <dgm:prSet presAssocID="{87DE4643-C68F-4F3B-B851-D60E1098B8FC}" presName="composite" presStyleCnt="0"/>
      <dgm:spPr/>
    </dgm:pt>
    <dgm:pt modelId="{22B5E58B-CE90-47AA-A40C-30A6CC8F1FF7}" type="pres">
      <dgm:prSet presAssocID="{87DE4643-C68F-4F3B-B851-D60E1098B8FC}" presName="parTx" presStyleLbl="alignNode1" presStyleIdx="1" presStyleCnt="6">
        <dgm:presLayoutVars>
          <dgm:chMax val="0"/>
          <dgm:chPref val="0"/>
          <dgm:bulletEnabled val="1"/>
        </dgm:presLayoutVars>
      </dgm:prSet>
      <dgm:spPr/>
    </dgm:pt>
    <dgm:pt modelId="{2138E5AC-4938-4832-B4D4-3A7704C03755}" type="pres">
      <dgm:prSet presAssocID="{87DE4643-C68F-4F3B-B851-D60E1098B8FC}" presName="desTx" presStyleLbl="alignAccFollowNode1" presStyleIdx="1" presStyleCnt="6">
        <dgm:presLayoutVars>
          <dgm:bulletEnabled val="1"/>
        </dgm:presLayoutVars>
      </dgm:prSet>
      <dgm:spPr/>
    </dgm:pt>
    <dgm:pt modelId="{15762F03-915E-4ED8-A3F5-03013AB60F83}" type="pres">
      <dgm:prSet presAssocID="{218EDEFE-9E8F-4BC9-A536-5B0F8F5713FA}" presName="space" presStyleCnt="0"/>
      <dgm:spPr/>
    </dgm:pt>
    <dgm:pt modelId="{1539EC9C-2264-4ACF-8C63-CDF712D49760}" type="pres">
      <dgm:prSet presAssocID="{3CFFA312-62EC-4E7A-92A2-B611F9B2BF91}" presName="composite" presStyleCnt="0"/>
      <dgm:spPr/>
    </dgm:pt>
    <dgm:pt modelId="{BF7FDC98-7950-4AC3-8249-2A155E91372F}" type="pres">
      <dgm:prSet presAssocID="{3CFFA312-62EC-4E7A-92A2-B611F9B2BF91}" presName="parTx" presStyleLbl="alignNode1" presStyleIdx="2" presStyleCnt="6">
        <dgm:presLayoutVars>
          <dgm:chMax val="0"/>
          <dgm:chPref val="0"/>
          <dgm:bulletEnabled val="1"/>
        </dgm:presLayoutVars>
      </dgm:prSet>
      <dgm:spPr/>
    </dgm:pt>
    <dgm:pt modelId="{5E3E5C79-8DE3-4FC2-B309-67A0CB886CF9}" type="pres">
      <dgm:prSet presAssocID="{3CFFA312-62EC-4E7A-92A2-B611F9B2BF91}" presName="desTx" presStyleLbl="alignAccFollowNode1" presStyleIdx="2" presStyleCnt="6">
        <dgm:presLayoutVars>
          <dgm:bulletEnabled val="1"/>
        </dgm:presLayoutVars>
      </dgm:prSet>
      <dgm:spPr/>
    </dgm:pt>
    <dgm:pt modelId="{54989E96-99E3-4858-8164-551D9D469C50}" type="pres">
      <dgm:prSet presAssocID="{54A763BA-F8E0-4491-A9A7-F69FEE224209}" presName="space" presStyleCnt="0"/>
      <dgm:spPr/>
    </dgm:pt>
    <dgm:pt modelId="{3F145BC0-F130-4DFE-A96C-779C57DD4FA7}" type="pres">
      <dgm:prSet presAssocID="{6AB9B93B-47DC-46C7-8F7E-3DA0665BF3A0}" presName="composite" presStyleCnt="0"/>
      <dgm:spPr/>
    </dgm:pt>
    <dgm:pt modelId="{05747A75-C3AF-4263-ACF2-5E7A6F76612E}" type="pres">
      <dgm:prSet presAssocID="{6AB9B93B-47DC-46C7-8F7E-3DA0665BF3A0}" presName="parTx" presStyleLbl="alignNode1" presStyleIdx="3" presStyleCnt="6">
        <dgm:presLayoutVars>
          <dgm:chMax val="0"/>
          <dgm:chPref val="0"/>
          <dgm:bulletEnabled val="1"/>
        </dgm:presLayoutVars>
      </dgm:prSet>
      <dgm:spPr/>
    </dgm:pt>
    <dgm:pt modelId="{71D196F9-02CB-412D-87BE-09068D9BA81D}" type="pres">
      <dgm:prSet presAssocID="{6AB9B93B-47DC-46C7-8F7E-3DA0665BF3A0}" presName="desTx" presStyleLbl="alignAccFollowNode1" presStyleIdx="3" presStyleCnt="6">
        <dgm:presLayoutVars>
          <dgm:bulletEnabled val="1"/>
        </dgm:presLayoutVars>
      </dgm:prSet>
      <dgm:spPr/>
    </dgm:pt>
    <dgm:pt modelId="{9FF23CE3-571D-4B11-A8E0-557B8847BA0D}" type="pres">
      <dgm:prSet presAssocID="{4D9462BA-DA80-4AF6-B0DA-52CE60FE08A0}" presName="space" presStyleCnt="0"/>
      <dgm:spPr/>
    </dgm:pt>
    <dgm:pt modelId="{A77B5E05-D916-4C45-A75D-78349782240E}" type="pres">
      <dgm:prSet presAssocID="{74B4BFEA-2638-4BB4-B290-8F323943420F}" presName="composite" presStyleCnt="0"/>
      <dgm:spPr/>
    </dgm:pt>
    <dgm:pt modelId="{99DFDA2E-0F9E-4F47-9198-05E76870FFC7}" type="pres">
      <dgm:prSet presAssocID="{74B4BFEA-2638-4BB4-B290-8F323943420F}" presName="parTx" presStyleLbl="alignNode1" presStyleIdx="4" presStyleCnt="6">
        <dgm:presLayoutVars>
          <dgm:chMax val="0"/>
          <dgm:chPref val="0"/>
          <dgm:bulletEnabled val="1"/>
        </dgm:presLayoutVars>
      </dgm:prSet>
      <dgm:spPr/>
    </dgm:pt>
    <dgm:pt modelId="{92486EB3-99EF-4A48-99E7-267EDF6ABA9D}" type="pres">
      <dgm:prSet presAssocID="{74B4BFEA-2638-4BB4-B290-8F323943420F}" presName="desTx" presStyleLbl="alignAccFollowNode1" presStyleIdx="4" presStyleCnt="6">
        <dgm:presLayoutVars>
          <dgm:bulletEnabled val="1"/>
        </dgm:presLayoutVars>
      </dgm:prSet>
      <dgm:spPr/>
    </dgm:pt>
    <dgm:pt modelId="{30414F76-E333-4AF8-8822-F1AF6466006D}" type="pres">
      <dgm:prSet presAssocID="{7B33BB02-D077-47DA-BFBE-59C7779B32A3}" presName="space" presStyleCnt="0"/>
      <dgm:spPr/>
    </dgm:pt>
    <dgm:pt modelId="{27DD54B0-F8BC-4E55-A644-F1E8EF777548}" type="pres">
      <dgm:prSet presAssocID="{266E5332-B023-420F-92B9-C5361615296D}" presName="composite" presStyleCnt="0"/>
      <dgm:spPr/>
    </dgm:pt>
    <dgm:pt modelId="{2060A1F7-150D-4020-959E-5DCFD5C230A8}" type="pres">
      <dgm:prSet presAssocID="{266E5332-B023-420F-92B9-C5361615296D}" presName="parTx" presStyleLbl="alignNode1" presStyleIdx="5" presStyleCnt="6">
        <dgm:presLayoutVars>
          <dgm:chMax val="0"/>
          <dgm:chPref val="0"/>
          <dgm:bulletEnabled val="1"/>
        </dgm:presLayoutVars>
      </dgm:prSet>
      <dgm:spPr/>
    </dgm:pt>
    <dgm:pt modelId="{0F1A095C-B451-449B-8F89-B5E3188D6F3B}" type="pres">
      <dgm:prSet presAssocID="{266E5332-B023-420F-92B9-C5361615296D}" presName="desTx" presStyleLbl="alignAccFollowNode1" presStyleIdx="5" presStyleCnt="6">
        <dgm:presLayoutVars>
          <dgm:bulletEnabled val="1"/>
        </dgm:presLayoutVars>
      </dgm:prSet>
      <dgm:spPr/>
    </dgm:pt>
  </dgm:ptLst>
  <dgm:cxnLst>
    <dgm:cxn modelId="{5B2450B4-77A9-4A67-AACE-4FD0C46C7911}" srcId="{56105038-D535-4946-990F-68F47A2479F0}" destId="{D0C8E949-86F0-4E38-BB6F-39CEA1EA9D59}" srcOrd="1" destOrd="0" parTransId="{8B576BFD-4486-4310-8480-871CE3F53B8D}" sibTransId="{9DBAECDB-8EB1-40FA-8673-5DDF4C9118B6}"/>
    <dgm:cxn modelId="{7BBDCA8C-8413-44F1-988F-8B95E9C49732}" srcId="{6AB9B93B-47DC-46C7-8F7E-3DA0665BF3A0}" destId="{054521D7-D95B-4608-BB7D-EC0159D6CFD0}" srcOrd="1" destOrd="0" parTransId="{1A0E85E4-05FA-477A-A641-6C02F05A7302}" sibTransId="{978234CD-DA48-4DF8-A968-9DC4651429A3}"/>
    <dgm:cxn modelId="{2386F3E5-918B-4F96-94A2-CD53790F83C2}" srcId="{6AB9B93B-47DC-46C7-8F7E-3DA0665BF3A0}" destId="{6147C435-B509-4F8D-8558-59D9F7376408}" srcOrd="0" destOrd="0" parTransId="{1DC58CB4-FC0D-4EED-9DD3-6E84C4C12B91}" sibTransId="{D57E039E-BC36-4D46-9EFD-306E180AE3F0}"/>
    <dgm:cxn modelId="{B31BBD7C-CA47-4DBC-9C71-5F26425DF630}" type="presOf" srcId="{D5CA1885-2E93-4E33-9D2E-3995818CC6EB}" destId="{948B8B2C-8C93-4452-A72B-E20A0A9B21FD}" srcOrd="0" destOrd="0" presId="urn:microsoft.com/office/officeart/2005/8/layout/hList1"/>
    <dgm:cxn modelId="{87446F01-9381-4D77-8088-234F21BF325A}" srcId="{3CFFA312-62EC-4E7A-92A2-B611F9B2BF91}" destId="{71BFA82E-0019-42CB-8DEE-0F54FCBF60E7}" srcOrd="1" destOrd="0" parTransId="{16E065B2-20E0-4CC8-81F3-0F800739C44E}" sibTransId="{6FB23020-CFFC-4837-8444-2EF8E82179C0}"/>
    <dgm:cxn modelId="{D66D3F36-4144-4EE3-AEEC-49B703EB8347}" srcId="{42E69887-A5D4-4A73-9705-14104732B31F}" destId="{3CFFA312-62EC-4E7A-92A2-B611F9B2BF91}" srcOrd="2" destOrd="0" parTransId="{FA3844B5-FF70-4B65-997C-13F40FEC0FCB}" sibTransId="{54A763BA-F8E0-4491-A9A7-F69FEE224209}"/>
    <dgm:cxn modelId="{7A40833D-A55D-4AB3-9938-AE025B09CDA8}" type="presOf" srcId="{054521D7-D95B-4608-BB7D-EC0159D6CFD0}" destId="{71D196F9-02CB-412D-87BE-09068D9BA81D}" srcOrd="0" destOrd="1" presId="urn:microsoft.com/office/officeart/2005/8/layout/hList1"/>
    <dgm:cxn modelId="{63FE3BD1-DB39-4173-ABB3-CB1DD9ED9B7D}" type="presOf" srcId="{42E69887-A5D4-4A73-9705-14104732B31F}" destId="{25E33D25-207A-496A-BF35-418552220B21}" srcOrd="0" destOrd="0" presId="urn:microsoft.com/office/officeart/2005/8/layout/hList1"/>
    <dgm:cxn modelId="{EAAD33D1-635D-4B61-A001-264A531216D8}" type="presOf" srcId="{CA3895B3-7D35-4655-93B7-0980DD2FC734}" destId="{0F1A095C-B451-449B-8F89-B5E3188D6F3B}" srcOrd="0" destOrd="0" presId="urn:microsoft.com/office/officeart/2005/8/layout/hList1"/>
    <dgm:cxn modelId="{F1F4E0B6-1856-42E1-BABE-5CD538BC015B}" type="presOf" srcId="{6AB9B93B-47DC-46C7-8F7E-3DA0665BF3A0}" destId="{05747A75-C3AF-4263-ACF2-5E7A6F76612E}" srcOrd="0" destOrd="0" presId="urn:microsoft.com/office/officeart/2005/8/layout/hList1"/>
    <dgm:cxn modelId="{6E4A834D-5EEB-44DB-89A9-86DF82158CC8}" type="presOf" srcId="{71BFA82E-0019-42CB-8DEE-0F54FCBF60E7}" destId="{5E3E5C79-8DE3-4FC2-B309-67A0CB886CF9}" srcOrd="0" destOrd="1" presId="urn:microsoft.com/office/officeart/2005/8/layout/hList1"/>
    <dgm:cxn modelId="{57A197E2-2A3F-4451-A286-7B8253DBD46E}" type="presOf" srcId="{DD100554-CA74-4177-8477-2199297773F5}" destId="{2138E5AC-4938-4832-B4D4-3A7704C03755}" srcOrd="0" destOrd="1" presId="urn:microsoft.com/office/officeart/2005/8/layout/hList1"/>
    <dgm:cxn modelId="{8879747B-55C3-4934-A177-5AEAC0CDD27C}" srcId="{42E69887-A5D4-4A73-9705-14104732B31F}" destId="{266E5332-B023-420F-92B9-C5361615296D}" srcOrd="5" destOrd="0" parTransId="{0D0D6E25-5F98-4F5F-BDCA-E977ED9F2E42}" sibTransId="{C9DDFBF9-4F49-4CD9-B013-8882D7F8A785}"/>
    <dgm:cxn modelId="{82934886-D1CC-417F-9DD8-5E384D2B9F4A}" srcId="{74B4BFEA-2638-4BB4-B290-8F323943420F}" destId="{67ED1464-08B6-4E9E-A6A8-6D0E05B12493}" srcOrd="0" destOrd="0" parTransId="{A1E9F976-D9E6-4D7A-9B05-0D0A5CC23374}" sibTransId="{D49EBA24-99FF-49ED-A0B8-A780DFAC671C}"/>
    <dgm:cxn modelId="{93ADB056-BE31-4934-872C-639E14701E27}" srcId="{74B4BFEA-2638-4BB4-B290-8F323943420F}" destId="{EEA70B0C-3D7A-42F1-A916-6DFDF642B144}" srcOrd="1" destOrd="0" parTransId="{0071093A-66E9-493B-B90C-7B13C3006519}" sibTransId="{38561186-0627-47DD-B20C-BC9FB0CAED84}"/>
    <dgm:cxn modelId="{1DC50555-338F-496A-BE1D-434C52D3DD2A}" srcId="{42E69887-A5D4-4A73-9705-14104732B31F}" destId="{74B4BFEA-2638-4BB4-B290-8F323943420F}" srcOrd="4" destOrd="0" parTransId="{DF9EB3AF-A0FC-4B4B-B95C-09824064D99E}" sibTransId="{7B33BB02-D077-47DA-BFBE-59C7779B32A3}"/>
    <dgm:cxn modelId="{0EA72FE0-6D64-4D03-8DDF-509F5CE4C36A}" type="presOf" srcId="{3CFFA312-62EC-4E7A-92A2-B611F9B2BF91}" destId="{BF7FDC98-7950-4AC3-8249-2A155E91372F}" srcOrd="0" destOrd="0" presId="urn:microsoft.com/office/officeart/2005/8/layout/hList1"/>
    <dgm:cxn modelId="{67AB3229-A417-40B1-8846-A9419D38CF44}" type="presOf" srcId="{9A62D116-5F5D-4D03-80FA-30E893C06658}" destId="{2138E5AC-4938-4832-B4D4-3A7704C03755}" srcOrd="0" destOrd="0" presId="urn:microsoft.com/office/officeart/2005/8/layout/hList1"/>
    <dgm:cxn modelId="{DD9CA280-C0CC-48FB-B284-6A294F8FE207}" type="presOf" srcId="{87DE4643-C68F-4F3B-B851-D60E1098B8FC}" destId="{22B5E58B-CE90-47AA-A40C-30A6CC8F1FF7}" srcOrd="0" destOrd="0" presId="urn:microsoft.com/office/officeart/2005/8/layout/hList1"/>
    <dgm:cxn modelId="{A4564582-47CD-4E4E-A3B8-713F173EAE08}" type="presOf" srcId="{74B4BFEA-2638-4BB4-B290-8F323943420F}" destId="{99DFDA2E-0F9E-4F47-9198-05E76870FFC7}" srcOrd="0" destOrd="0" presId="urn:microsoft.com/office/officeart/2005/8/layout/hList1"/>
    <dgm:cxn modelId="{996F63C4-1CA8-498D-8A07-BF4F0FB7711B}" type="presOf" srcId="{56105038-D535-4946-990F-68F47A2479F0}" destId="{6FF866CA-54D2-4836-BEED-1A9632580BB6}" srcOrd="0" destOrd="0" presId="urn:microsoft.com/office/officeart/2005/8/layout/hList1"/>
    <dgm:cxn modelId="{29859C5C-8E4E-423E-BA56-CD6F6B8785B8}" srcId="{266E5332-B023-420F-92B9-C5361615296D}" destId="{06D36336-A930-40CE-8AFA-2EB157BAC35A}" srcOrd="1" destOrd="0" parTransId="{5DAB43BD-70AC-46F0-B3AD-99022CD7AF83}" sibTransId="{DB22F3BD-FB82-4F7E-9A16-5CF8832E9A62}"/>
    <dgm:cxn modelId="{83EB096E-0887-4DAB-9AD2-59B4D0FE349C}" type="presOf" srcId="{06D36336-A930-40CE-8AFA-2EB157BAC35A}" destId="{0F1A095C-B451-449B-8F89-B5E3188D6F3B}" srcOrd="0" destOrd="1" presId="urn:microsoft.com/office/officeart/2005/8/layout/hList1"/>
    <dgm:cxn modelId="{B486C72C-36FD-485D-BF05-6BE40AA57397}" srcId="{42E69887-A5D4-4A73-9705-14104732B31F}" destId="{56105038-D535-4946-990F-68F47A2479F0}" srcOrd="0" destOrd="0" parTransId="{475BC121-2182-40F7-B783-0F64EA97835C}" sibTransId="{4E9019EB-CE9E-40BE-9EDC-EA7A976EF9A7}"/>
    <dgm:cxn modelId="{9D2A109A-F029-4AC0-ABFD-7EB68567C9C6}" srcId="{3CFFA312-62EC-4E7A-92A2-B611F9B2BF91}" destId="{5C9877EA-F1BE-4880-8C3A-3EEDCAF6213A}" srcOrd="0" destOrd="0" parTransId="{3C67BEBC-B1BD-47F1-9A9E-CD48EF08DBEE}" sibTransId="{4C119AA5-54A6-421A-BEA2-AC6C6D7B0F55}"/>
    <dgm:cxn modelId="{5E4D6C18-B20F-47F9-9A6E-B239343C0CD8}" srcId="{42E69887-A5D4-4A73-9705-14104732B31F}" destId="{87DE4643-C68F-4F3B-B851-D60E1098B8FC}" srcOrd="1" destOrd="0" parTransId="{B02B39D1-7369-4041-BE0F-29FDA81915E2}" sibTransId="{218EDEFE-9E8F-4BC9-A536-5B0F8F5713FA}"/>
    <dgm:cxn modelId="{34D94C03-5F4E-4732-BAD2-63855A16F011}" type="presOf" srcId="{6147C435-B509-4F8D-8558-59D9F7376408}" destId="{71D196F9-02CB-412D-87BE-09068D9BA81D}" srcOrd="0" destOrd="0" presId="urn:microsoft.com/office/officeart/2005/8/layout/hList1"/>
    <dgm:cxn modelId="{DB4FF93C-7718-4DBC-8C57-2BD903ABA1C4}" type="presOf" srcId="{EEA70B0C-3D7A-42F1-A916-6DFDF642B144}" destId="{92486EB3-99EF-4A48-99E7-267EDF6ABA9D}" srcOrd="0" destOrd="1" presId="urn:microsoft.com/office/officeart/2005/8/layout/hList1"/>
    <dgm:cxn modelId="{41B1C1F4-599C-4631-893D-4AC9ABA13448}" type="presOf" srcId="{5C9877EA-F1BE-4880-8C3A-3EEDCAF6213A}" destId="{5E3E5C79-8DE3-4FC2-B309-67A0CB886CF9}" srcOrd="0" destOrd="0" presId="urn:microsoft.com/office/officeart/2005/8/layout/hList1"/>
    <dgm:cxn modelId="{DB85B2F0-C831-458C-BD48-94BF8D1AFD1F}" type="presOf" srcId="{67ED1464-08B6-4E9E-A6A8-6D0E05B12493}" destId="{92486EB3-99EF-4A48-99E7-267EDF6ABA9D}" srcOrd="0" destOrd="0" presId="urn:microsoft.com/office/officeart/2005/8/layout/hList1"/>
    <dgm:cxn modelId="{927B238B-CE73-4F57-A62E-112938D85F9B}" srcId="{266E5332-B023-420F-92B9-C5361615296D}" destId="{CA3895B3-7D35-4655-93B7-0980DD2FC734}" srcOrd="0" destOrd="0" parTransId="{F90F676F-ACA6-4645-AE59-9D4787908405}" sibTransId="{28DC28D9-BDA5-4E3E-9E14-7BE459091DBA}"/>
    <dgm:cxn modelId="{443A3AD6-D21F-4FA2-8505-E3557BAB27F9}" type="presOf" srcId="{266E5332-B023-420F-92B9-C5361615296D}" destId="{2060A1F7-150D-4020-959E-5DCFD5C230A8}" srcOrd="0" destOrd="0" presId="urn:microsoft.com/office/officeart/2005/8/layout/hList1"/>
    <dgm:cxn modelId="{ADFB87C4-C55A-465D-A569-35A402B755C5}" type="presOf" srcId="{D0C8E949-86F0-4E38-BB6F-39CEA1EA9D59}" destId="{948B8B2C-8C93-4452-A72B-E20A0A9B21FD}" srcOrd="0" destOrd="1" presId="urn:microsoft.com/office/officeart/2005/8/layout/hList1"/>
    <dgm:cxn modelId="{4F46F0F0-B312-4568-9973-903B3884B059}" srcId="{87DE4643-C68F-4F3B-B851-D60E1098B8FC}" destId="{DD100554-CA74-4177-8477-2199297773F5}" srcOrd="1" destOrd="0" parTransId="{C025384B-D44D-4BE2-AD49-629E35C1019D}" sibTransId="{DE21C35C-EA12-425E-9AFC-9B2F4DAD3BC0}"/>
    <dgm:cxn modelId="{2BBD6A58-CDBD-46CF-B9F6-15710E86079F}" srcId="{56105038-D535-4946-990F-68F47A2479F0}" destId="{D5CA1885-2E93-4E33-9D2E-3995818CC6EB}" srcOrd="0" destOrd="0" parTransId="{72D094E5-5C28-4BAD-A28B-82E331A0DC23}" sibTransId="{886EA5C5-EF72-426B-8960-8528D5C2F40B}"/>
    <dgm:cxn modelId="{BE381454-1646-48BD-BB55-DFF00B14D66C}" srcId="{87DE4643-C68F-4F3B-B851-D60E1098B8FC}" destId="{9A62D116-5F5D-4D03-80FA-30E893C06658}" srcOrd="0" destOrd="0" parTransId="{BD0413B4-063E-4ABA-9A5E-E5632B84C18C}" sibTransId="{0A64E088-5F17-4D6C-8B3D-2B8CFF3BFB83}"/>
    <dgm:cxn modelId="{7EB1624A-DA9F-46EA-B60D-661B13D36C5A}" srcId="{42E69887-A5D4-4A73-9705-14104732B31F}" destId="{6AB9B93B-47DC-46C7-8F7E-3DA0665BF3A0}" srcOrd="3" destOrd="0" parTransId="{C9D5EBB8-8137-4E22-A1D5-C2073BC24B5E}" sibTransId="{4D9462BA-DA80-4AF6-B0DA-52CE60FE08A0}"/>
    <dgm:cxn modelId="{3D779C47-BFDB-4020-8444-2B87500C1CB7}" type="presParOf" srcId="{25E33D25-207A-496A-BF35-418552220B21}" destId="{B808E80A-D86D-4FBA-B88A-237909CF9944}" srcOrd="0" destOrd="0" presId="urn:microsoft.com/office/officeart/2005/8/layout/hList1"/>
    <dgm:cxn modelId="{1AE5564B-FC15-4CB1-9BC5-B7E64E3E6AB3}" type="presParOf" srcId="{B808E80A-D86D-4FBA-B88A-237909CF9944}" destId="{6FF866CA-54D2-4836-BEED-1A9632580BB6}" srcOrd="0" destOrd="0" presId="urn:microsoft.com/office/officeart/2005/8/layout/hList1"/>
    <dgm:cxn modelId="{8AA4119B-CE62-4211-8CAD-B8FBD64628F3}" type="presParOf" srcId="{B808E80A-D86D-4FBA-B88A-237909CF9944}" destId="{948B8B2C-8C93-4452-A72B-E20A0A9B21FD}" srcOrd="1" destOrd="0" presId="urn:microsoft.com/office/officeart/2005/8/layout/hList1"/>
    <dgm:cxn modelId="{1911BF7C-2A83-4AFF-BCA9-CCF4FA7E410E}" type="presParOf" srcId="{25E33D25-207A-496A-BF35-418552220B21}" destId="{EA9819F0-2478-440F-A47F-294F1F5740EC}" srcOrd="1" destOrd="0" presId="urn:microsoft.com/office/officeart/2005/8/layout/hList1"/>
    <dgm:cxn modelId="{6BFF1764-5F54-44F3-8BC7-B333EECE2552}" type="presParOf" srcId="{25E33D25-207A-496A-BF35-418552220B21}" destId="{71D18F4A-3B18-4D99-9AE6-2DBD7966F67A}" srcOrd="2" destOrd="0" presId="urn:microsoft.com/office/officeart/2005/8/layout/hList1"/>
    <dgm:cxn modelId="{00B847F1-E21C-4D57-822C-BCBCD472B24D}" type="presParOf" srcId="{71D18F4A-3B18-4D99-9AE6-2DBD7966F67A}" destId="{22B5E58B-CE90-47AA-A40C-30A6CC8F1FF7}" srcOrd="0" destOrd="0" presId="urn:microsoft.com/office/officeart/2005/8/layout/hList1"/>
    <dgm:cxn modelId="{8B4C7615-AC6A-4547-B409-D00A8E699216}" type="presParOf" srcId="{71D18F4A-3B18-4D99-9AE6-2DBD7966F67A}" destId="{2138E5AC-4938-4832-B4D4-3A7704C03755}" srcOrd="1" destOrd="0" presId="urn:microsoft.com/office/officeart/2005/8/layout/hList1"/>
    <dgm:cxn modelId="{1450DDA1-EEF7-41D5-8532-9D09CC514BE6}" type="presParOf" srcId="{25E33D25-207A-496A-BF35-418552220B21}" destId="{15762F03-915E-4ED8-A3F5-03013AB60F83}" srcOrd="3" destOrd="0" presId="urn:microsoft.com/office/officeart/2005/8/layout/hList1"/>
    <dgm:cxn modelId="{4DA30E22-5BA8-455A-8B3B-285435D77F32}" type="presParOf" srcId="{25E33D25-207A-496A-BF35-418552220B21}" destId="{1539EC9C-2264-4ACF-8C63-CDF712D49760}" srcOrd="4" destOrd="0" presId="urn:microsoft.com/office/officeart/2005/8/layout/hList1"/>
    <dgm:cxn modelId="{80160C33-E63D-4E94-9239-F583AD4684DA}" type="presParOf" srcId="{1539EC9C-2264-4ACF-8C63-CDF712D49760}" destId="{BF7FDC98-7950-4AC3-8249-2A155E91372F}" srcOrd="0" destOrd="0" presId="urn:microsoft.com/office/officeart/2005/8/layout/hList1"/>
    <dgm:cxn modelId="{7E1D8FD9-C80E-4251-9573-F3E5903805FF}" type="presParOf" srcId="{1539EC9C-2264-4ACF-8C63-CDF712D49760}" destId="{5E3E5C79-8DE3-4FC2-B309-67A0CB886CF9}" srcOrd="1" destOrd="0" presId="urn:microsoft.com/office/officeart/2005/8/layout/hList1"/>
    <dgm:cxn modelId="{44A81312-4C10-4BC5-A444-C86BA594B45B}" type="presParOf" srcId="{25E33D25-207A-496A-BF35-418552220B21}" destId="{54989E96-99E3-4858-8164-551D9D469C50}" srcOrd="5" destOrd="0" presId="urn:microsoft.com/office/officeart/2005/8/layout/hList1"/>
    <dgm:cxn modelId="{E676C198-467F-4743-ABC9-4B2603ECA093}" type="presParOf" srcId="{25E33D25-207A-496A-BF35-418552220B21}" destId="{3F145BC0-F130-4DFE-A96C-779C57DD4FA7}" srcOrd="6" destOrd="0" presId="urn:microsoft.com/office/officeart/2005/8/layout/hList1"/>
    <dgm:cxn modelId="{26250C00-7D66-4006-A332-430E47F2C649}" type="presParOf" srcId="{3F145BC0-F130-4DFE-A96C-779C57DD4FA7}" destId="{05747A75-C3AF-4263-ACF2-5E7A6F76612E}" srcOrd="0" destOrd="0" presId="urn:microsoft.com/office/officeart/2005/8/layout/hList1"/>
    <dgm:cxn modelId="{001B34FC-9B6C-4D50-8A39-4547309C3F52}" type="presParOf" srcId="{3F145BC0-F130-4DFE-A96C-779C57DD4FA7}" destId="{71D196F9-02CB-412D-87BE-09068D9BA81D}" srcOrd="1" destOrd="0" presId="urn:microsoft.com/office/officeart/2005/8/layout/hList1"/>
    <dgm:cxn modelId="{7876C695-DCF9-4B33-98D5-991BEDA96266}" type="presParOf" srcId="{25E33D25-207A-496A-BF35-418552220B21}" destId="{9FF23CE3-571D-4B11-A8E0-557B8847BA0D}" srcOrd="7" destOrd="0" presId="urn:microsoft.com/office/officeart/2005/8/layout/hList1"/>
    <dgm:cxn modelId="{B7534958-7C06-4FF3-990B-5668B4BC3D31}" type="presParOf" srcId="{25E33D25-207A-496A-BF35-418552220B21}" destId="{A77B5E05-D916-4C45-A75D-78349782240E}" srcOrd="8" destOrd="0" presId="urn:microsoft.com/office/officeart/2005/8/layout/hList1"/>
    <dgm:cxn modelId="{B69CFB1A-FD89-4686-AF96-4A8F674EB89F}" type="presParOf" srcId="{A77B5E05-D916-4C45-A75D-78349782240E}" destId="{99DFDA2E-0F9E-4F47-9198-05E76870FFC7}" srcOrd="0" destOrd="0" presId="urn:microsoft.com/office/officeart/2005/8/layout/hList1"/>
    <dgm:cxn modelId="{58E87321-6756-4193-A0EC-042531121A51}" type="presParOf" srcId="{A77B5E05-D916-4C45-A75D-78349782240E}" destId="{92486EB3-99EF-4A48-99E7-267EDF6ABA9D}" srcOrd="1" destOrd="0" presId="urn:microsoft.com/office/officeart/2005/8/layout/hList1"/>
    <dgm:cxn modelId="{6E92BD09-47A1-49E0-8744-F2079F32CF29}" type="presParOf" srcId="{25E33D25-207A-496A-BF35-418552220B21}" destId="{30414F76-E333-4AF8-8822-F1AF6466006D}" srcOrd="9" destOrd="0" presId="urn:microsoft.com/office/officeart/2005/8/layout/hList1"/>
    <dgm:cxn modelId="{E66D48A4-36DC-4A07-9609-057FF631DA38}" type="presParOf" srcId="{25E33D25-207A-496A-BF35-418552220B21}" destId="{27DD54B0-F8BC-4E55-A644-F1E8EF777548}" srcOrd="10" destOrd="0" presId="urn:microsoft.com/office/officeart/2005/8/layout/hList1"/>
    <dgm:cxn modelId="{B85BC3FE-4A71-40FD-B94C-DE93E3BAF138}" type="presParOf" srcId="{27DD54B0-F8BC-4E55-A644-F1E8EF777548}" destId="{2060A1F7-150D-4020-959E-5DCFD5C230A8}" srcOrd="0" destOrd="0" presId="urn:microsoft.com/office/officeart/2005/8/layout/hList1"/>
    <dgm:cxn modelId="{B7BC0CB7-301A-407F-90D2-D621F4359542}" type="presParOf" srcId="{27DD54B0-F8BC-4E55-A644-F1E8EF777548}" destId="{0F1A095C-B451-449B-8F89-B5E3188D6F3B}" srcOrd="1" destOrd="0" presId="urn:microsoft.com/office/officeart/2005/8/layout/h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54B5B02A-E37D-46C0-9349-B8EC018A0C27}" type="doc">
      <dgm:prSet loTypeId="urn:microsoft.com/office/officeart/2008/layout/LinedList" loCatId="list" qsTypeId="urn:microsoft.com/office/officeart/2005/8/quickstyle/simple1" qsCatId="simple" csTypeId="urn:microsoft.com/office/officeart/2005/8/colors/accent1_2" csCatId="accent1" phldr="1"/>
      <dgm:spPr/>
      <dgm:t>
        <a:bodyPr/>
        <a:lstStyle/>
        <a:p>
          <a:endParaRPr lang="en-US"/>
        </a:p>
      </dgm:t>
    </dgm:pt>
    <dgm:pt modelId="{C83145A6-0774-4619-BCC7-6B84A17BCC31}">
      <dgm:prSet phldrT="[Text]"/>
      <dgm:spPr/>
      <dgm:t>
        <a:bodyPr/>
        <a:lstStyle/>
        <a:p>
          <a:r>
            <a:rPr lang="en-US" dirty="0" smtClean="0">
              <a:solidFill>
                <a:schemeClr val="bg1"/>
              </a:solidFill>
              <a:latin typeface="Arial Rounded MT Bold" panose="020F0704030504030204" pitchFamily="34" charset="0"/>
            </a:rPr>
            <a:t>Background</a:t>
          </a:r>
          <a:endParaRPr lang="en-US" dirty="0">
            <a:solidFill>
              <a:schemeClr val="bg1"/>
            </a:solidFill>
            <a:latin typeface="Arial Rounded MT Bold" panose="020F0704030504030204" pitchFamily="34" charset="0"/>
          </a:endParaRPr>
        </a:p>
      </dgm:t>
    </dgm:pt>
    <dgm:pt modelId="{A2276D97-DD34-4A4E-AF9F-6E89C9A3F0A9}" type="parTrans" cxnId="{3D123447-1C4C-41B5-9643-33024D6DF2AD}">
      <dgm:prSet/>
      <dgm:spPr/>
      <dgm:t>
        <a:bodyPr/>
        <a:lstStyle/>
        <a:p>
          <a:endParaRPr lang="en-US"/>
        </a:p>
      </dgm:t>
    </dgm:pt>
    <dgm:pt modelId="{D8E35BF6-0377-4085-905D-DF9CEC7810B9}" type="sibTrans" cxnId="{3D123447-1C4C-41B5-9643-33024D6DF2AD}">
      <dgm:prSet/>
      <dgm:spPr/>
      <dgm:t>
        <a:bodyPr/>
        <a:lstStyle/>
        <a:p>
          <a:endParaRPr lang="en-US"/>
        </a:p>
      </dgm:t>
    </dgm:pt>
    <dgm:pt modelId="{AC3A7B74-0752-4750-AE64-E1CA3B26AC0C}">
      <dgm:prSet phldrT="[Text]" custT="1"/>
      <dgm:spPr/>
      <dgm:t>
        <a:bodyPr/>
        <a:lstStyle/>
        <a:p>
          <a:pPr algn="just"/>
          <a:r>
            <a:rPr lang="en-US" sz="2400" b="1" dirty="0" smtClean="0">
              <a:solidFill>
                <a:schemeClr val="bg1"/>
              </a:solidFill>
              <a:latin typeface="Times New Roman" panose="02020603050405020304" pitchFamily="18" charset="0"/>
              <a:cs typeface="Times New Roman" panose="02020603050405020304" pitchFamily="18" charset="0"/>
            </a:rPr>
            <a:t>Environmental, Social, and Governance (ESG) </a:t>
          </a:r>
          <a:r>
            <a:rPr lang="en-US" sz="2400" dirty="0" smtClean="0">
              <a:solidFill>
                <a:schemeClr val="bg1"/>
              </a:solidFill>
              <a:latin typeface="Times New Roman" panose="02020603050405020304" pitchFamily="18" charset="0"/>
              <a:cs typeface="Times New Roman" panose="02020603050405020304" pitchFamily="18" charset="0"/>
            </a:rPr>
            <a:t>criteria have emerged as central aspects of investor relations in the recent past; in Europe, this trend is especially noticeable with ESG being more and more incorporated into the essence of financial institutions</a:t>
          </a:r>
          <a:r>
            <a:rPr lang="en-US" sz="2400" dirty="0" smtClean="0">
              <a:solidFill>
                <a:schemeClr val="bg1"/>
              </a:solidFill>
            </a:rPr>
            <a:t>. </a:t>
          </a:r>
          <a:endParaRPr lang="en-US" sz="2400" dirty="0">
            <a:solidFill>
              <a:schemeClr val="bg1"/>
            </a:solidFill>
            <a:latin typeface="Times New Roman" panose="02020603050405020304" pitchFamily="18" charset="0"/>
            <a:cs typeface="Times New Roman" panose="02020603050405020304" pitchFamily="18" charset="0"/>
          </a:endParaRPr>
        </a:p>
      </dgm:t>
    </dgm:pt>
    <dgm:pt modelId="{884BE034-AE9F-46AC-A609-0A5109DE0B09}" type="parTrans" cxnId="{CC380803-450E-4633-926B-D0F10332B1E2}">
      <dgm:prSet/>
      <dgm:spPr/>
      <dgm:t>
        <a:bodyPr/>
        <a:lstStyle/>
        <a:p>
          <a:endParaRPr lang="en-US"/>
        </a:p>
      </dgm:t>
    </dgm:pt>
    <dgm:pt modelId="{E139F45E-4300-405D-A3BD-2B126944766A}" type="sibTrans" cxnId="{CC380803-450E-4633-926B-D0F10332B1E2}">
      <dgm:prSet/>
      <dgm:spPr/>
      <dgm:t>
        <a:bodyPr/>
        <a:lstStyle/>
        <a:p>
          <a:endParaRPr lang="en-US"/>
        </a:p>
      </dgm:t>
    </dgm:pt>
    <dgm:pt modelId="{21F017BE-F4CE-4087-86B0-65077EF755EA}">
      <dgm:prSet phldrT="[Text]" custT="1"/>
      <dgm:spPr/>
      <dgm:t>
        <a:bodyPr/>
        <a:lstStyle/>
        <a:p>
          <a:pPr algn="just"/>
          <a:r>
            <a:rPr lang="en-US" sz="2400" dirty="0" smtClean="0">
              <a:solidFill>
                <a:schemeClr val="bg1"/>
              </a:solidFill>
              <a:latin typeface="Times New Roman" panose="02020603050405020304" pitchFamily="18" charset="0"/>
              <a:cs typeface="Times New Roman" panose="02020603050405020304" pitchFamily="18" charset="0"/>
            </a:rPr>
            <a:t>With the introduction of the European Union’s sustainable finance action plan and regulatory framework such as the </a:t>
          </a:r>
          <a:r>
            <a:rPr lang="en-US" sz="2400" b="1" dirty="0" smtClean="0">
              <a:solidFill>
                <a:schemeClr val="bg1"/>
              </a:solidFill>
              <a:latin typeface="Times New Roman" panose="02020603050405020304" pitchFamily="18" charset="0"/>
              <a:cs typeface="Times New Roman" panose="02020603050405020304" pitchFamily="18" charset="0"/>
            </a:rPr>
            <a:t>Sustainable Finance Disclosure Regulation (SFDR), </a:t>
          </a:r>
          <a:r>
            <a:rPr lang="en-US" sz="2400" dirty="0" smtClean="0">
              <a:solidFill>
                <a:schemeClr val="bg1"/>
              </a:solidFill>
              <a:latin typeface="Times New Roman" panose="02020603050405020304" pitchFamily="18" charset="0"/>
              <a:cs typeface="Times New Roman" panose="02020603050405020304" pitchFamily="18" charset="0"/>
            </a:rPr>
            <a:t>it can be said that this region has set standards for ESG integration.</a:t>
          </a:r>
        </a:p>
      </dgm:t>
    </dgm:pt>
    <dgm:pt modelId="{E9CEF248-47C4-46C6-9371-96686D24AA2C}" type="parTrans" cxnId="{2D72936D-1777-40CC-864F-9AA2C39483BA}">
      <dgm:prSet/>
      <dgm:spPr/>
      <dgm:t>
        <a:bodyPr/>
        <a:lstStyle/>
        <a:p>
          <a:endParaRPr lang="en-US"/>
        </a:p>
      </dgm:t>
    </dgm:pt>
    <dgm:pt modelId="{3CD5E726-748F-4CE2-BC66-B6C1CA779E34}" type="sibTrans" cxnId="{2D72936D-1777-40CC-864F-9AA2C39483BA}">
      <dgm:prSet/>
      <dgm:spPr/>
      <dgm:t>
        <a:bodyPr/>
        <a:lstStyle/>
        <a:p>
          <a:endParaRPr lang="en-US"/>
        </a:p>
      </dgm:t>
    </dgm:pt>
    <dgm:pt modelId="{91FFD72D-6DED-453C-BE51-87DD06DDDF3D}" type="pres">
      <dgm:prSet presAssocID="{54B5B02A-E37D-46C0-9349-B8EC018A0C27}" presName="vert0" presStyleCnt="0">
        <dgm:presLayoutVars>
          <dgm:dir/>
          <dgm:animOne val="branch"/>
          <dgm:animLvl val="lvl"/>
        </dgm:presLayoutVars>
      </dgm:prSet>
      <dgm:spPr/>
    </dgm:pt>
    <dgm:pt modelId="{DE6FEFA1-49B5-4CCE-898E-29C5B5F28315}" type="pres">
      <dgm:prSet presAssocID="{C83145A6-0774-4619-BCC7-6B84A17BCC31}" presName="thickLine" presStyleLbl="alignNode1" presStyleIdx="0" presStyleCnt="1"/>
      <dgm:spPr/>
    </dgm:pt>
    <dgm:pt modelId="{3DB2ADC7-F66E-418A-ACDD-F5869BC0EBFE}" type="pres">
      <dgm:prSet presAssocID="{C83145A6-0774-4619-BCC7-6B84A17BCC31}" presName="horz1" presStyleCnt="0"/>
      <dgm:spPr/>
    </dgm:pt>
    <dgm:pt modelId="{0D37C237-4150-4D8F-B55B-DA4EF4046229}" type="pres">
      <dgm:prSet presAssocID="{C83145A6-0774-4619-BCC7-6B84A17BCC31}" presName="tx1" presStyleLbl="revTx" presStyleIdx="0" presStyleCnt="3" custAng="16200000" custScaleX="349836" custScaleY="24775" custLinFactNeighborX="-29966" custLinFactNeighborY="34118"/>
      <dgm:spPr/>
    </dgm:pt>
    <dgm:pt modelId="{B88BDD56-16F6-4DDC-92E8-C621CD9639AE}" type="pres">
      <dgm:prSet presAssocID="{C83145A6-0774-4619-BCC7-6B84A17BCC31}" presName="vert1" presStyleCnt="0"/>
      <dgm:spPr/>
    </dgm:pt>
    <dgm:pt modelId="{BA8CC341-020A-4708-B700-E2640ECB1157}" type="pres">
      <dgm:prSet presAssocID="{AC3A7B74-0752-4750-AE64-E1CA3B26AC0C}" presName="vertSpace2a" presStyleCnt="0"/>
      <dgm:spPr/>
    </dgm:pt>
    <dgm:pt modelId="{F670096E-D40B-4A0F-B3B9-A367D73526E3}" type="pres">
      <dgm:prSet presAssocID="{AC3A7B74-0752-4750-AE64-E1CA3B26AC0C}" presName="horz2" presStyleCnt="0"/>
      <dgm:spPr/>
    </dgm:pt>
    <dgm:pt modelId="{68AA9EAE-4F3E-4063-B08F-D0A5A2091A31}" type="pres">
      <dgm:prSet presAssocID="{AC3A7B74-0752-4750-AE64-E1CA3B26AC0C}" presName="horzSpace2" presStyleCnt="0"/>
      <dgm:spPr/>
    </dgm:pt>
    <dgm:pt modelId="{ABFA8EEB-403B-4DF7-84C9-48F82FDD30AA}" type="pres">
      <dgm:prSet presAssocID="{AC3A7B74-0752-4750-AE64-E1CA3B26AC0C}" presName="tx2" presStyleLbl="revTx" presStyleIdx="1" presStyleCnt="3" custScaleX="214461"/>
      <dgm:spPr/>
      <dgm:t>
        <a:bodyPr/>
        <a:lstStyle/>
        <a:p>
          <a:endParaRPr lang="en-US"/>
        </a:p>
      </dgm:t>
    </dgm:pt>
    <dgm:pt modelId="{AAC622B9-864E-4AAC-A862-0ADA34BB25BD}" type="pres">
      <dgm:prSet presAssocID="{AC3A7B74-0752-4750-AE64-E1CA3B26AC0C}" presName="vert2" presStyleCnt="0"/>
      <dgm:spPr/>
    </dgm:pt>
    <dgm:pt modelId="{B9011D13-2455-48F0-81AD-76E83D047D54}" type="pres">
      <dgm:prSet presAssocID="{AC3A7B74-0752-4750-AE64-E1CA3B26AC0C}" presName="thinLine2b" presStyleLbl="callout" presStyleIdx="0" presStyleCnt="2"/>
      <dgm:spPr/>
    </dgm:pt>
    <dgm:pt modelId="{B5761E70-2B6B-4B98-A9FB-549C2EC101A6}" type="pres">
      <dgm:prSet presAssocID="{AC3A7B74-0752-4750-AE64-E1CA3B26AC0C}" presName="vertSpace2b" presStyleCnt="0"/>
      <dgm:spPr/>
    </dgm:pt>
    <dgm:pt modelId="{766FD062-239F-47F7-A081-F80D9F13D4D5}" type="pres">
      <dgm:prSet presAssocID="{21F017BE-F4CE-4087-86B0-65077EF755EA}" presName="horz2" presStyleCnt="0"/>
      <dgm:spPr/>
    </dgm:pt>
    <dgm:pt modelId="{F072F389-7F9F-4011-93F0-D5528D4F46DF}" type="pres">
      <dgm:prSet presAssocID="{21F017BE-F4CE-4087-86B0-65077EF755EA}" presName="horzSpace2" presStyleCnt="0"/>
      <dgm:spPr/>
    </dgm:pt>
    <dgm:pt modelId="{340A5E26-136B-49CC-9BDD-EC9CFC326BAA}" type="pres">
      <dgm:prSet presAssocID="{21F017BE-F4CE-4087-86B0-65077EF755EA}" presName="tx2" presStyleLbl="revTx" presStyleIdx="2" presStyleCnt="3" custScaleX="209752"/>
      <dgm:spPr/>
      <dgm:t>
        <a:bodyPr/>
        <a:lstStyle/>
        <a:p>
          <a:endParaRPr lang="en-US"/>
        </a:p>
      </dgm:t>
    </dgm:pt>
    <dgm:pt modelId="{C93770B2-F1F2-4CD4-AE38-04B39C6C3DC3}" type="pres">
      <dgm:prSet presAssocID="{21F017BE-F4CE-4087-86B0-65077EF755EA}" presName="vert2" presStyleCnt="0"/>
      <dgm:spPr/>
    </dgm:pt>
    <dgm:pt modelId="{655DB395-0FB2-4EDC-A6A8-41FCB2A4D0A4}" type="pres">
      <dgm:prSet presAssocID="{21F017BE-F4CE-4087-86B0-65077EF755EA}" presName="thinLine2b" presStyleLbl="callout" presStyleIdx="1" presStyleCnt="2"/>
      <dgm:spPr/>
    </dgm:pt>
    <dgm:pt modelId="{4D3E3D5C-94AC-448B-A87A-7711DCA49AEE}" type="pres">
      <dgm:prSet presAssocID="{21F017BE-F4CE-4087-86B0-65077EF755EA}" presName="vertSpace2b" presStyleCnt="0"/>
      <dgm:spPr/>
    </dgm:pt>
  </dgm:ptLst>
  <dgm:cxnLst>
    <dgm:cxn modelId="{24A5EDBD-2F38-4BF0-B143-0D9DB8673547}" type="presOf" srcId="{21F017BE-F4CE-4087-86B0-65077EF755EA}" destId="{340A5E26-136B-49CC-9BDD-EC9CFC326BAA}" srcOrd="0" destOrd="0" presId="urn:microsoft.com/office/officeart/2008/layout/LinedList"/>
    <dgm:cxn modelId="{44596FF7-6ECC-41B5-987D-C78D8679F30B}" type="presOf" srcId="{C83145A6-0774-4619-BCC7-6B84A17BCC31}" destId="{0D37C237-4150-4D8F-B55B-DA4EF4046229}" srcOrd="0" destOrd="0" presId="urn:microsoft.com/office/officeart/2008/layout/LinedList"/>
    <dgm:cxn modelId="{3165822D-AC9A-46BA-9CE4-91741693B7FD}" type="presOf" srcId="{54B5B02A-E37D-46C0-9349-B8EC018A0C27}" destId="{91FFD72D-6DED-453C-BE51-87DD06DDDF3D}" srcOrd="0" destOrd="0" presId="urn:microsoft.com/office/officeart/2008/layout/LinedList"/>
    <dgm:cxn modelId="{1CB0BDD7-854F-4F13-9267-60811B6B6C06}" type="presOf" srcId="{AC3A7B74-0752-4750-AE64-E1CA3B26AC0C}" destId="{ABFA8EEB-403B-4DF7-84C9-48F82FDD30AA}" srcOrd="0" destOrd="0" presId="urn:microsoft.com/office/officeart/2008/layout/LinedList"/>
    <dgm:cxn modelId="{3D123447-1C4C-41B5-9643-33024D6DF2AD}" srcId="{54B5B02A-E37D-46C0-9349-B8EC018A0C27}" destId="{C83145A6-0774-4619-BCC7-6B84A17BCC31}" srcOrd="0" destOrd="0" parTransId="{A2276D97-DD34-4A4E-AF9F-6E89C9A3F0A9}" sibTransId="{D8E35BF6-0377-4085-905D-DF9CEC7810B9}"/>
    <dgm:cxn modelId="{2D72936D-1777-40CC-864F-9AA2C39483BA}" srcId="{C83145A6-0774-4619-BCC7-6B84A17BCC31}" destId="{21F017BE-F4CE-4087-86B0-65077EF755EA}" srcOrd="1" destOrd="0" parTransId="{E9CEF248-47C4-46C6-9371-96686D24AA2C}" sibTransId="{3CD5E726-748F-4CE2-BC66-B6C1CA779E34}"/>
    <dgm:cxn modelId="{CC380803-450E-4633-926B-D0F10332B1E2}" srcId="{C83145A6-0774-4619-BCC7-6B84A17BCC31}" destId="{AC3A7B74-0752-4750-AE64-E1CA3B26AC0C}" srcOrd="0" destOrd="0" parTransId="{884BE034-AE9F-46AC-A609-0A5109DE0B09}" sibTransId="{E139F45E-4300-405D-A3BD-2B126944766A}"/>
    <dgm:cxn modelId="{34A927C4-2A5A-4586-A198-06CEC87FE681}" type="presParOf" srcId="{91FFD72D-6DED-453C-BE51-87DD06DDDF3D}" destId="{DE6FEFA1-49B5-4CCE-898E-29C5B5F28315}" srcOrd="0" destOrd="0" presId="urn:microsoft.com/office/officeart/2008/layout/LinedList"/>
    <dgm:cxn modelId="{426ED33A-EF09-46C7-B923-48E63D6F8B4D}" type="presParOf" srcId="{91FFD72D-6DED-453C-BE51-87DD06DDDF3D}" destId="{3DB2ADC7-F66E-418A-ACDD-F5869BC0EBFE}" srcOrd="1" destOrd="0" presId="urn:microsoft.com/office/officeart/2008/layout/LinedList"/>
    <dgm:cxn modelId="{F4C2EB47-893F-4708-AB4B-B82246B6ED9C}" type="presParOf" srcId="{3DB2ADC7-F66E-418A-ACDD-F5869BC0EBFE}" destId="{0D37C237-4150-4D8F-B55B-DA4EF4046229}" srcOrd="0" destOrd="0" presId="urn:microsoft.com/office/officeart/2008/layout/LinedList"/>
    <dgm:cxn modelId="{0AD57DB8-D685-41E9-9B34-5C2BDD6F3BF3}" type="presParOf" srcId="{3DB2ADC7-F66E-418A-ACDD-F5869BC0EBFE}" destId="{B88BDD56-16F6-4DDC-92E8-C621CD9639AE}" srcOrd="1" destOrd="0" presId="urn:microsoft.com/office/officeart/2008/layout/LinedList"/>
    <dgm:cxn modelId="{760F0DE5-7CDF-49F2-B626-697D693A9F44}" type="presParOf" srcId="{B88BDD56-16F6-4DDC-92E8-C621CD9639AE}" destId="{BA8CC341-020A-4708-B700-E2640ECB1157}" srcOrd="0" destOrd="0" presId="urn:microsoft.com/office/officeart/2008/layout/LinedList"/>
    <dgm:cxn modelId="{F20786BD-A2C1-402A-82D7-7177CE9DB005}" type="presParOf" srcId="{B88BDD56-16F6-4DDC-92E8-C621CD9639AE}" destId="{F670096E-D40B-4A0F-B3B9-A367D73526E3}" srcOrd="1" destOrd="0" presId="urn:microsoft.com/office/officeart/2008/layout/LinedList"/>
    <dgm:cxn modelId="{E290D49F-5BB3-4E2B-971A-8F963CA45B30}" type="presParOf" srcId="{F670096E-D40B-4A0F-B3B9-A367D73526E3}" destId="{68AA9EAE-4F3E-4063-B08F-D0A5A2091A31}" srcOrd="0" destOrd="0" presId="urn:microsoft.com/office/officeart/2008/layout/LinedList"/>
    <dgm:cxn modelId="{4919692B-6EBD-4B82-9118-32997ABAE22A}" type="presParOf" srcId="{F670096E-D40B-4A0F-B3B9-A367D73526E3}" destId="{ABFA8EEB-403B-4DF7-84C9-48F82FDD30AA}" srcOrd="1" destOrd="0" presId="urn:microsoft.com/office/officeart/2008/layout/LinedList"/>
    <dgm:cxn modelId="{ADECCC1A-A7A2-45F0-96D4-B89891A36E86}" type="presParOf" srcId="{F670096E-D40B-4A0F-B3B9-A367D73526E3}" destId="{AAC622B9-864E-4AAC-A862-0ADA34BB25BD}" srcOrd="2" destOrd="0" presId="urn:microsoft.com/office/officeart/2008/layout/LinedList"/>
    <dgm:cxn modelId="{69821742-549D-4E58-908A-947A8AF21476}" type="presParOf" srcId="{B88BDD56-16F6-4DDC-92E8-C621CD9639AE}" destId="{B9011D13-2455-48F0-81AD-76E83D047D54}" srcOrd="2" destOrd="0" presId="urn:microsoft.com/office/officeart/2008/layout/LinedList"/>
    <dgm:cxn modelId="{3D35EECA-CBE4-475A-8ECF-A4B3B1839858}" type="presParOf" srcId="{B88BDD56-16F6-4DDC-92E8-C621CD9639AE}" destId="{B5761E70-2B6B-4B98-A9FB-549C2EC101A6}" srcOrd="3" destOrd="0" presId="urn:microsoft.com/office/officeart/2008/layout/LinedList"/>
    <dgm:cxn modelId="{D1975DD8-7702-4791-BA7C-356FE487F2E8}" type="presParOf" srcId="{B88BDD56-16F6-4DDC-92E8-C621CD9639AE}" destId="{766FD062-239F-47F7-A081-F80D9F13D4D5}" srcOrd="4" destOrd="0" presId="urn:microsoft.com/office/officeart/2008/layout/LinedList"/>
    <dgm:cxn modelId="{9BC53970-9CA4-4151-B0A9-7A6CBE8C844F}" type="presParOf" srcId="{766FD062-239F-47F7-A081-F80D9F13D4D5}" destId="{F072F389-7F9F-4011-93F0-D5528D4F46DF}" srcOrd="0" destOrd="0" presId="urn:microsoft.com/office/officeart/2008/layout/LinedList"/>
    <dgm:cxn modelId="{04EA2DA0-38DA-43F1-A490-70BDFB319000}" type="presParOf" srcId="{766FD062-239F-47F7-A081-F80D9F13D4D5}" destId="{340A5E26-136B-49CC-9BDD-EC9CFC326BAA}" srcOrd="1" destOrd="0" presId="urn:microsoft.com/office/officeart/2008/layout/LinedList"/>
    <dgm:cxn modelId="{5B350EBF-82D2-4E57-98E5-8ACC807D7DDE}" type="presParOf" srcId="{766FD062-239F-47F7-A081-F80D9F13D4D5}" destId="{C93770B2-F1F2-4CD4-AE38-04B39C6C3DC3}" srcOrd="2" destOrd="0" presId="urn:microsoft.com/office/officeart/2008/layout/LinedList"/>
    <dgm:cxn modelId="{55AB4E17-0ADF-4D39-A8E7-A196230A28B3}" type="presParOf" srcId="{B88BDD56-16F6-4DDC-92E8-C621CD9639AE}" destId="{655DB395-0FB2-4EDC-A6A8-41FCB2A4D0A4}" srcOrd="5" destOrd="0" presId="urn:microsoft.com/office/officeart/2008/layout/LinedList"/>
    <dgm:cxn modelId="{187AD288-539C-4F3D-ABC1-6E3FEBA63EEC}" type="presParOf" srcId="{B88BDD56-16F6-4DDC-92E8-C621CD9639AE}" destId="{4D3E3D5C-94AC-448B-A87A-7711DCA49AEE}" srcOrd="6"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9430F651-EF5F-40F8-A10E-950F4BAE1C9E}" type="doc">
      <dgm:prSet loTypeId="urn:microsoft.com/office/officeart/2008/layout/LinedList" loCatId="list" qsTypeId="urn:microsoft.com/office/officeart/2005/8/quickstyle/simple1" qsCatId="simple" csTypeId="urn:microsoft.com/office/officeart/2005/8/colors/accent1_2" csCatId="accent1" phldr="1"/>
      <dgm:spPr/>
      <dgm:t>
        <a:bodyPr/>
        <a:lstStyle/>
        <a:p>
          <a:endParaRPr lang="en-US"/>
        </a:p>
      </dgm:t>
    </dgm:pt>
    <dgm:pt modelId="{B589A606-62CE-437E-A807-494F2BCD0B6A}">
      <dgm:prSet phldrT="[Text]" custT="1"/>
      <dgm:spPr/>
      <dgm:t>
        <a:bodyPr/>
        <a:lstStyle/>
        <a:p>
          <a:pPr algn="ctr"/>
          <a:r>
            <a:rPr lang="en-US" sz="3700" b="0" dirty="0" smtClean="0">
              <a:solidFill>
                <a:schemeClr val="bg1"/>
              </a:solidFill>
              <a:latin typeface="Arial Rounded MT Bold" panose="020F0704030504030204" pitchFamily="34" charset="0"/>
            </a:rPr>
            <a:t>Objective</a:t>
          </a:r>
          <a:endParaRPr lang="en-US" sz="3700" b="0" dirty="0">
            <a:solidFill>
              <a:schemeClr val="bg1"/>
            </a:solidFill>
            <a:latin typeface="Arial Rounded MT Bold" panose="020F0704030504030204" pitchFamily="34" charset="0"/>
          </a:endParaRPr>
        </a:p>
      </dgm:t>
    </dgm:pt>
    <dgm:pt modelId="{EF6B30FF-A0DD-46B8-8C62-6D77E0148BD1}" type="parTrans" cxnId="{2368C8C6-08DB-4E9D-B4A0-DCA4C746BFB1}">
      <dgm:prSet/>
      <dgm:spPr/>
      <dgm:t>
        <a:bodyPr/>
        <a:lstStyle/>
        <a:p>
          <a:endParaRPr lang="en-US"/>
        </a:p>
      </dgm:t>
    </dgm:pt>
    <dgm:pt modelId="{6A45C5AB-5501-42FA-B323-328EE737254E}" type="sibTrans" cxnId="{2368C8C6-08DB-4E9D-B4A0-DCA4C746BFB1}">
      <dgm:prSet/>
      <dgm:spPr/>
      <dgm:t>
        <a:bodyPr/>
        <a:lstStyle/>
        <a:p>
          <a:endParaRPr lang="en-US"/>
        </a:p>
      </dgm:t>
    </dgm:pt>
    <dgm:pt modelId="{7DF5C721-F215-45DB-B9A9-D8008869DC2C}">
      <dgm:prSet phldrT="[Text]" custT="1"/>
      <dgm:spPr/>
      <dgm:t>
        <a:bodyPr/>
        <a:lstStyle/>
        <a:p>
          <a:pPr algn="just"/>
          <a:r>
            <a:rPr lang="en-US" sz="2400" dirty="0" smtClean="0">
              <a:solidFill>
                <a:schemeClr val="bg1"/>
              </a:solidFill>
              <a:latin typeface="Times New Roman" panose="02020603050405020304" pitchFamily="18" charset="0"/>
              <a:cs typeface="Times New Roman" panose="02020603050405020304" pitchFamily="18" charset="0"/>
            </a:rPr>
            <a:t>To uncover and solve the complicated mechanisms underlying relations between ESG indicators, as well as their connection with financial performance focusing on retail banking.</a:t>
          </a:r>
          <a:endParaRPr lang="en-US" sz="2400" dirty="0">
            <a:solidFill>
              <a:schemeClr val="bg1"/>
            </a:solidFill>
            <a:latin typeface="Times New Roman" panose="02020603050405020304" pitchFamily="18" charset="0"/>
            <a:cs typeface="Times New Roman" panose="02020603050405020304" pitchFamily="18" charset="0"/>
          </a:endParaRPr>
        </a:p>
      </dgm:t>
    </dgm:pt>
    <dgm:pt modelId="{A74B4676-A0C7-4F50-9FEB-EE9C9AC7C3E7}" type="parTrans" cxnId="{3D7621F8-6C2E-4CD0-AAA9-0490044EED23}">
      <dgm:prSet/>
      <dgm:spPr/>
      <dgm:t>
        <a:bodyPr/>
        <a:lstStyle/>
        <a:p>
          <a:endParaRPr lang="en-US"/>
        </a:p>
      </dgm:t>
    </dgm:pt>
    <dgm:pt modelId="{2846D8B1-5902-4E9A-AD9A-5145CB304514}" type="sibTrans" cxnId="{3D7621F8-6C2E-4CD0-AAA9-0490044EED23}">
      <dgm:prSet/>
      <dgm:spPr/>
      <dgm:t>
        <a:bodyPr/>
        <a:lstStyle/>
        <a:p>
          <a:endParaRPr lang="en-US"/>
        </a:p>
      </dgm:t>
    </dgm:pt>
    <dgm:pt modelId="{2E33B378-DB4B-4860-8E48-318EF1A76416}">
      <dgm:prSet phldrT="[Text]" custT="1"/>
      <dgm:spPr/>
      <dgm:t>
        <a:bodyPr/>
        <a:lstStyle/>
        <a:p>
          <a:pPr algn="just"/>
          <a:r>
            <a:rPr lang="en-US" sz="2400" dirty="0" smtClean="0">
              <a:solidFill>
                <a:schemeClr val="bg1"/>
              </a:solidFill>
              <a:latin typeface="Times New Roman" panose="02020603050405020304" pitchFamily="18" charset="0"/>
              <a:cs typeface="Times New Roman" panose="02020603050405020304" pitchFamily="18" charset="0"/>
            </a:rPr>
            <a:t>An in‐depth analysis of historical settings and frameworks that influence regulating ESG implementation. Comprehensive literature analysis of ESG performance indicators by developing a SWOT analysis with the latest innovation of ESG. </a:t>
          </a:r>
        </a:p>
      </dgm:t>
    </dgm:pt>
    <dgm:pt modelId="{6F244E71-D311-4E68-AA9B-919632E8409B}" type="parTrans" cxnId="{16F07EF0-0A99-4A2D-9279-CAC1488A66FB}">
      <dgm:prSet/>
      <dgm:spPr/>
      <dgm:t>
        <a:bodyPr/>
        <a:lstStyle/>
        <a:p>
          <a:endParaRPr lang="en-US"/>
        </a:p>
      </dgm:t>
    </dgm:pt>
    <dgm:pt modelId="{DFA34B68-28F4-4B9C-9938-B4228320823E}" type="sibTrans" cxnId="{16F07EF0-0A99-4A2D-9279-CAC1488A66FB}">
      <dgm:prSet/>
      <dgm:spPr/>
      <dgm:t>
        <a:bodyPr/>
        <a:lstStyle/>
        <a:p>
          <a:endParaRPr lang="en-US"/>
        </a:p>
      </dgm:t>
    </dgm:pt>
    <dgm:pt modelId="{B7010C95-1E7E-4669-AF2B-63BA2A0B579B}" type="pres">
      <dgm:prSet presAssocID="{9430F651-EF5F-40F8-A10E-950F4BAE1C9E}" presName="vert0" presStyleCnt="0">
        <dgm:presLayoutVars>
          <dgm:dir/>
          <dgm:animOne val="branch"/>
          <dgm:animLvl val="lvl"/>
        </dgm:presLayoutVars>
      </dgm:prSet>
      <dgm:spPr/>
    </dgm:pt>
    <dgm:pt modelId="{E658BEE0-D1BF-4E7B-B4AA-D64E5D28F371}" type="pres">
      <dgm:prSet presAssocID="{B589A606-62CE-437E-A807-494F2BCD0B6A}" presName="thickLine" presStyleLbl="alignNode1" presStyleIdx="0" presStyleCnt="1"/>
      <dgm:spPr/>
    </dgm:pt>
    <dgm:pt modelId="{4C6994EB-80B0-4A10-B653-8C025A0E8D91}" type="pres">
      <dgm:prSet presAssocID="{B589A606-62CE-437E-A807-494F2BCD0B6A}" presName="horz1" presStyleCnt="0"/>
      <dgm:spPr/>
    </dgm:pt>
    <dgm:pt modelId="{FE55BF6C-DDE2-4A72-8051-82C8456822CA}" type="pres">
      <dgm:prSet presAssocID="{B589A606-62CE-437E-A807-494F2BCD0B6A}" presName="tx1" presStyleLbl="revTx" presStyleIdx="0" presStyleCnt="3" custAng="16200000" custScaleX="340217" custScaleY="25207" custLinFactNeighborX="-31735" custLinFactNeighborY="37061"/>
      <dgm:spPr/>
      <dgm:t>
        <a:bodyPr/>
        <a:lstStyle/>
        <a:p>
          <a:endParaRPr lang="en-US"/>
        </a:p>
      </dgm:t>
    </dgm:pt>
    <dgm:pt modelId="{2909489F-0BED-4B02-86C0-6CC7024642B0}" type="pres">
      <dgm:prSet presAssocID="{B589A606-62CE-437E-A807-494F2BCD0B6A}" presName="vert1" presStyleCnt="0"/>
      <dgm:spPr/>
    </dgm:pt>
    <dgm:pt modelId="{B139E3CB-3E64-40E5-91B7-9458A9378111}" type="pres">
      <dgm:prSet presAssocID="{7DF5C721-F215-45DB-B9A9-D8008869DC2C}" presName="vertSpace2a" presStyleCnt="0"/>
      <dgm:spPr/>
    </dgm:pt>
    <dgm:pt modelId="{C77DB32D-7AF4-48C6-BE4E-52AAC76EEE69}" type="pres">
      <dgm:prSet presAssocID="{7DF5C721-F215-45DB-B9A9-D8008869DC2C}" presName="horz2" presStyleCnt="0"/>
      <dgm:spPr/>
    </dgm:pt>
    <dgm:pt modelId="{319CE6E1-3F06-4712-AD66-47BF3644F75F}" type="pres">
      <dgm:prSet presAssocID="{7DF5C721-F215-45DB-B9A9-D8008869DC2C}" presName="horzSpace2" presStyleCnt="0"/>
      <dgm:spPr/>
    </dgm:pt>
    <dgm:pt modelId="{199124E3-A202-468D-A01D-2CC6DFC8D238}" type="pres">
      <dgm:prSet presAssocID="{7DF5C721-F215-45DB-B9A9-D8008869DC2C}" presName="tx2" presStyleLbl="revTx" presStyleIdx="1" presStyleCnt="3" custScaleX="241264"/>
      <dgm:spPr/>
      <dgm:t>
        <a:bodyPr/>
        <a:lstStyle/>
        <a:p>
          <a:endParaRPr lang="en-US"/>
        </a:p>
      </dgm:t>
    </dgm:pt>
    <dgm:pt modelId="{0FBE5C92-EB8E-41DF-B716-D49940837475}" type="pres">
      <dgm:prSet presAssocID="{7DF5C721-F215-45DB-B9A9-D8008869DC2C}" presName="vert2" presStyleCnt="0"/>
      <dgm:spPr/>
    </dgm:pt>
    <dgm:pt modelId="{FE72CF74-8A7F-41BB-9E92-40923A2B2A1D}" type="pres">
      <dgm:prSet presAssocID="{7DF5C721-F215-45DB-B9A9-D8008869DC2C}" presName="thinLine2b" presStyleLbl="callout" presStyleIdx="0" presStyleCnt="2"/>
      <dgm:spPr/>
    </dgm:pt>
    <dgm:pt modelId="{B4BE0A6D-575B-4180-9FC8-1E0250DD9776}" type="pres">
      <dgm:prSet presAssocID="{7DF5C721-F215-45DB-B9A9-D8008869DC2C}" presName="vertSpace2b" presStyleCnt="0"/>
      <dgm:spPr/>
    </dgm:pt>
    <dgm:pt modelId="{6CAB2B8B-1758-4BC1-A99D-D18BCFD1E7F9}" type="pres">
      <dgm:prSet presAssocID="{2E33B378-DB4B-4860-8E48-318EF1A76416}" presName="horz2" presStyleCnt="0"/>
      <dgm:spPr/>
    </dgm:pt>
    <dgm:pt modelId="{512C0A1A-30FE-4487-B017-396C152DB2C5}" type="pres">
      <dgm:prSet presAssocID="{2E33B378-DB4B-4860-8E48-318EF1A76416}" presName="horzSpace2" presStyleCnt="0"/>
      <dgm:spPr/>
    </dgm:pt>
    <dgm:pt modelId="{7431037B-3D9C-4A1A-BE17-9BEA9D79594E}" type="pres">
      <dgm:prSet presAssocID="{2E33B378-DB4B-4860-8E48-318EF1A76416}" presName="tx2" presStyleLbl="revTx" presStyleIdx="2" presStyleCnt="3" custScaleX="243910"/>
      <dgm:spPr/>
      <dgm:t>
        <a:bodyPr/>
        <a:lstStyle/>
        <a:p>
          <a:endParaRPr lang="en-US"/>
        </a:p>
      </dgm:t>
    </dgm:pt>
    <dgm:pt modelId="{67326BEE-DDAF-4C8A-BF7A-6DD21123427F}" type="pres">
      <dgm:prSet presAssocID="{2E33B378-DB4B-4860-8E48-318EF1A76416}" presName="vert2" presStyleCnt="0"/>
      <dgm:spPr/>
    </dgm:pt>
    <dgm:pt modelId="{7A2C5858-C3F4-49EE-82ED-0809585F604A}" type="pres">
      <dgm:prSet presAssocID="{2E33B378-DB4B-4860-8E48-318EF1A76416}" presName="thinLine2b" presStyleLbl="callout" presStyleIdx="1" presStyleCnt="2"/>
      <dgm:spPr/>
    </dgm:pt>
    <dgm:pt modelId="{33D563EC-9B9E-4164-948E-B17D17E5EA18}" type="pres">
      <dgm:prSet presAssocID="{2E33B378-DB4B-4860-8E48-318EF1A76416}" presName="vertSpace2b" presStyleCnt="0"/>
      <dgm:spPr/>
    </dgm:pt>
  </dgm:ptLst>
  <dgm:cxnLst>
    <dgm:cxn modelId="{33368EDC-A127-4817-A310-AC7BE01A81A5}" type="presOf" srcId="{7DF5C721-F215-45DB-B9A9-D8008869DC2C}" destId="{199124E3-A202-468D-A01D-2CC6DFC8D238}" srcOrd="0" destOrd="0" presId="urn:microsoft.com/office/officeart/2008/layout/LinedList"/>
    <dgm:cxn modelId="{6C57AA82-CF76-4680-95B9-EDB8BE26B3B9}" type="presOf" srcId="{2E33B378-DB4B-4860-8E48-318EF1A76416}" destId="{7431037B-3D9C-4A1A-BE17-9BEA9D79594E}" srcOrd="0" destOrd="0" presId="urn:microsoft.com/office/officeart/2008/layout/LinedList"/>
    <dgm:cxn modelId="{0B7BDAB3-28B9-4EE6-B793-726EFBA76743}" type="presOf" srcId="{9430F651-EF5F-40F8-A10E-950F4BAE1C9E}" destId="{B7010C95-1E7E-4669-AF2B-63BA2A0B579B}" srcOrd="0" destOrd="0" presId="urn:microsoft.com/office/officeart/2008/layout/LinedList"/>
    <dgm:cxn modelId="{7BC44059-CFAE-4424-9A72-3A18962D2C5E}" type="presOf" srcId="{B589A606-62CE-437E-A807-494F2BCD0B6A}" destId="{FE55BF6C-DDE2-4A72-8051-82C8456822CA}" srcOrd="0" destOrd="0" presId="urn:microsoft.com/office/officeart/2008/layout/LinedList"/>
    <dgm:cxn modelId="{2368C8C6-08DB-4E9D-B4A0-DCA4C746BFB1}" srcId="{9430F651-EF5F-40F8-A10E-950F4BAE1C9E}" destId="{B589A606-62CE-437E-A807-494F2BCD0B6A}" srcOrd="0" destOrd="0" parTransId="{EF6B30FF-A0DD-46B8-8C62-6D77E0148BD1}" sibTransId="{6A45C5AB-5501-42FA-B323-328EE737254E}"/>
    <dgm:cxn modelId="{3D7621F8-6C2E-4CD0-AAA9-0490044EED23}" srcId="{B589A606-62CE-437E-A807-494F2BCD0B6A}" destId="{7DF5C721-F215-45DB-B9A9-D8008869DC2C}" srcOrd="0" destOrd="0" parTransId="{A74B4676-A0C7-4F50-9FEB-EE9C9AC7C3E7}" sibTransId="{2846D8B1-5902-4E9A-AD9A-5145CB304514}"/>
    <dgm:cxn modelId="{16F07EF0-0A99-4A2D-9279-CAC1488A66FB}" srcId="{B589A606-62CE-437E-A807-494F2BCD0B6A}" destId="{2E33B378-DB4B-4860-8E48-318EF1A76416}" srcOrd="1" destOrd="0" parTransId="{6F244E71-D311-4E68-AA9B-919632E8409B}" sibTransId="{DFA34B68-28F4-4B9C-9938-B4228320823E}"/>
    <dgm:cxn modelId="{F1BB7BB6-3022-4D83-A25B-C09BA37AFCD2}" type="presParOf" srcId="{B7010C95-1E7E-4669-AF2B-63BA2A0B579B}" destId="{E658BEE0-D1BF-4E7B-B4AA-D64E5D28F371}" srcOrd="0" destOrd="0" presId="urn:microsoft.com/office/officeart/2008/layout/LinedList"/>
    <dgm:cxn modelId="{CD084CFE-2385-4F1D-B3E1-76380CCB861B}" type="presParOf" srcId="{B7010C95-1E7E-4669-AF2B-63BA2A0B579B}" destId="{4C6994EB-80B0-4A10-B653-8C025A0E8D91}" srcOrd="1" destOrd="0" presId="urn:microsoft.com/office/officeart/2008/layout/LinedList"/>
    <dgm:cxn modelId="{15AFA962-3E06-4597-9016-C1830B0C75E7}" type="presParOf" srcId="{4C6994EB-80B0-4A10-B653-8C025A0E8D91}" destId="{FE55BF6C-DDE2-4A72-8051-82C8456822CA}" srcOrd="0" destOrd="0" presId="urn:microsoft.com/office/officeart/2008/layout/LinedList"/>
    <dgm:cxn modelId="{15082637-8F54-4A9B-AEA2-867FA228CDED}" type="presParOf" srcId="{4C6994EB-80B0-4A10-B653-8C025A0E8D91}" destId="{2909489F-0BED-4B02-86C0-6CC7024642B0}" srcOrd="1" destOrd="0" presId="urn:microsoft.com/office/officeart/2008/layout/LinedList"/>
    <dgm:cxn modelId="{01CA693B-E648-4F06-ACC8-6F7DE34974C9}" type="presParOf" srcId="{2909489F-0BED-4B02-86C0-6CC7024642B0}" destId="{B139E3CB-3E64-40E5-91B7-9458A9378111}" srcOrd="0" destOrd="0" presId="urn:microsoft.com/office/officeart/2008/layout/LinedList"/>
    <dgm:cxn modelId="{60C29B97-68F9-49DF-8CF4-671CF9865764}" type="presParOf" srcId="{2909489F-0BED-4B02-86C0-6CC7024642B0}" destId="{C77DB32D-7AF4-48C6-BE4E-52AAC76EEE69}" srcOrd="1" destOrd="0" presId="urn:microsoft.com/office/officeart/2008/layout/LinedList"/>
    <dgm:cxn modelId="{7D63964C-0434-4D31-897E-EAEB40ED3B9F}" type="presParOf" srcId="{C77DB32D-7AF4-48C6-BE4E-52AAC76EEE69}" destId="{319CE6E1-3F06-4712-AD66-47BF3644F75F}" srcOrd="0" destOrd="0" presId="urn:microsoft.com/office/officeart/2008/layout/LinedList"/>
    <dgm:cxn modelId="{24B27252-8563-4D63-9459-9DC9F3D12CA6}" type="presParOf" srcId="{C77DB32D-7AF4-48C6-BE4E-52AAC76EEE69}" destId="{199124E3-A202-468D-A01D-2CC6DFC8D238}" srcOrd="1" destOrd="0" presId="urn:microsoft.com/office/officeart/2008/layout/LinedList"/>
    <dgm:cxn modelId="{2559961F-7228-431A-8AB3-1D090269C4B7}" type="presParOf" srcId="{C77DB32D-7AF4-48C6-BE4E-52AAC76EEE69}" destId="{0FBE5C92-EB8E-41DF-B716-D49940837475}" srcOrd="2" destOrd="0" presId="urn:microsoft.com/office/officeart/2008/layout/LinedList"/>
    <dgm:cxn modelId="{75017F4E-83B8-4F53-8CDA-E2F8ADCCAD6A}" type="presParOf" srcId="{2909489F-0BED-4B02-86C0-6CC7024642B0}" destId="{FE72CF74-8A7F-41BB-9E92-40923A2B2A1D}" srcOrd="2" destOrd="0" presId="urn:microsoft.com/office/officeart/2008/layout/LinedList"/>
    <dgm:cxn modelId="{F5521F1D-8A19-46CB-9A0A-A94D05089BAD}" type="presParOf" srcId="{2909489F-0BED-4B02-86C0-6CC7024642B0}" destId="{B4BE0A6D-575B-4180-9FC8-1E0250DD9776}" srcOrd="3" destOrd="0" presId="urn:microsoft.com/office/officeart/2008/layout/LinedList"/>
    <dgm:cxn modelId="{14A853E4-B98D-4AD6-912B-48EBCCBDF020}" type="presParOf" srcId="{2909489F-0BED-4B02-86C0-6CC7024642B0}" destId="{6CAB2B8B-1758-4BC1-A99D-D18BCFD1E7F9}" srcOrd="4" destOrd="0" presId="urn:microsoft.com/office/officeart/2008/layout/LinedList"/>
    <dgm:cxn modelId="{4D0D4BED-D940-4E35-AE5B-BAC27967B6BD}" type="presParOf" srcId="{6CAB2B8B-1758-4BC1-A99D-D18BCFD1E7F9}" destId="{512C0A1A-30FE-4487-B017-396C152DB2C5}" srcOrd="0" destOrd="0" presId="urn:microsoft.com/office/officeart/2008/layout/LinedList"/>
    <dgm:cxn modelId="{E57EC667-F32C-4DC1-AF0A-5B5D7657F1FE}" type="presParOf" srcId="{6CAB2B8B-1758-4BC1-A99D-D18BCFD1E7F9}" destId="{7431037B-3D9C-4A1A-BE17-9BEA9D79594E}" srcOrd="1" destOrd="0" presId="urn:microsoft.com/office/officeart/2008/layout/LinedList"/>
    <dgm:cxn modelId="{62618B0D-3022-4FD0-9056-3DE9D33FCADD}" type="presParOf" srcId="{6CAB2B8B-1758-4BC1-A99D-D18BCFD1E7F9}" destId="{67326BEE-DDAF-4C8A-BF7A-6DD21123427F}" srcOrd="2" destOrd="0" presId="urn:microsoft.com/office/officeart/2008/layout/LinedList"/>
    <dgm:cxn modelId="{4CD2E240-66B7-4F57-9E58-D4F6ADDB12A8}" type="presParOf" srcId="{2909489F-0BED-4B02-86C0-6CC7024642B0}" destId="{7A2C5858-C3F4-49EE-82ED-0809585F604A}" srcOrd="5" destOrd="0" presId="urn:microsoft.com/office/officeart/2008/layout/LinedList"/>
    <dgm:cxn modelId="{7370F1DB-26C6-4BC0-9A61-BA7CD04C6575}" type="presParOf" srcId="{2909489F-0BED-4B02-86C0-6CC7024642B0}" destId="{33D563EC-9B9E-4164-948E-B17D17E5EA18}" srcOrd="6"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D3FFE7AC-ECC0-4340-8768-C37FB2761A12}" type="doc">
      <dgm:prSet loTypeId="urn:microsoft.com/office/officeart/2008/layout/LinedList" loCatId="list" qsTypeId="urn:microsoft.com/office/officeart/2005/8/quickstyle/simple1" qsCatId="simple" csTypeId="urn:microsoft.com/office/officeart/2005/8/colors/accent1_2" csCatId="accent1" phldr="1"/>
      <dgm:spPr/>
      <dgm:t>
        <a:bodyPr/>
        <a:lstStyle/>
        <a:p>
          <a:endParaRPr lang="en-US"/>
        </a:p>
      </dgm:t>
    </dgm:pt>
    <dgm:pt modelId="{C0752626-E160-4CB7-80E3-EF619F2C1ED2}">
      <dgm:prSet phldrT="[Text]" custT="1"/>
      <dgm:spPr/>
      <dgm:t>
        <a:bodyPr/>
        <a:lstStyle/>
        <a:p>
          <a:pPr algn="ctr"/>
          <a:r>
            <a:rPr lang="en-US" sz="3700" dirty="0" smtClean="0">
              <a:solidFill>
                <a:schemeClr val="bg1"/>
              </a:solidFill>
              <a:latin typeface="Arial Rounded MT Bold" panose="020F0704030504030204" pitchFamily="34" charset="0"/>
            </a:rPr>
            <a:t>Scope</a:t>
          </a:r>
          <a:endParaRPr lang="en-US" sz="3700" dirty="0">
            <a:solidFill>
              <a:schemeClr val="bg1"/>
            </a:solidFill>
            <a:latin typeface="Arial Rounded MT Bold" panose="020F0704030504030204" pitchFamily="34" charset="0"/>
          </a:endParaRPr>
        </a:p>
      </dgm:t>
    </dgm:pt>
    <dgm:pt modelId="{F1D88663-1F30-4F27-8055-1404DBB6E2F1}" type="parTrans" cxnId="{EE20B2BF-0FC2-4743-9C59-86BEB0EB0628}">
      <dgm:prSet/>
      <dgm:spPr/>
      <dgm:t>
        <a:bodyPr/>
        <a:lstStyle/>
        <a:p>
          <a:endParaRPr lang="en-US"/>
        </a:p>
      </dgm:t>
    </dgm:pt>
    <dgm:pt modelId="{9847E281-E1C4-4422-84B2-787BE9535178}" type="sibTrans" cxnId="{EE20B2BF-0FC2-4743-9C59-86BEB0EB0628}">
      <dgm:prSet/>
      <dgm:spPr/>
      <dgm:t>
        <a:bodyPr/>
        <a:lstStyle/>
        <a:p>
          <a:endParaRPr lang="en-US"/>
        </a:p>
      </dgm:t>
    </dgm:pt>
    <dgm:pt modelId="{4723154F-60E2-4244-9BB5-332695BE5ACB}">
      <dgm:prSet phldrT="[Text]" custT="1"/>
      <dgm:spPr/>
      <dgm:t>
        <a:bodyPr/>
        <a:lstStyle/>
        <a:p>
          <a:pPr algn="just"/>
          <a:r>
            <a:rPr lang="en-US" sz="2400" dirty="0" smtClean="0">
              <a:solidFill>
                <a:schemeClr val="bg1"/>
              </a:solidFill>
              <a:latin typeface="Times New Roman" panose="02020603050405020304" pitchFamily="18" charset="0"/>
              <a:cs typeface="Times New Roman" panose="02020603050405020304" pitchFamily="18" charset="0"/>
            </a:rPr>
            <a:t>To do a comprehensive review of the industrial practices of ESG performance management within the European banking industry</a:t>
          </a:r>
          <a:endParaRPr lang="en-US" sz="2400" dirty="0">
            <a:solidFill>
              <a:schemeClr val="bg1"/>
            </a:solidFill>
            <a:latin typeface="Times New Roman" panose="02020603050405020304" pitchFamily="18" charset="0"/>
            <a:cs typeface="Times New Roman" panose="02020603050405020304" pitchFamily="18" charset="0"/>
          </a:endParaRPr>
        </a:p>
      </dgm:t>
    </dgm:pt>
    <dgm:pt modelId="{BA76F2A3-1741-4B7D-A846-6D3E68DD17F1}" type="parTrans" cxnId="{964FDCFC-6EDC-4FFC-BADC-9E0CE72EC57C}">
      <dgm:prSet/>
      <dgm:spPr/>
      <dgm:t>
        <a:bodyPr/>
        <a:lstStyle/>
        <a:p>
          <a:endParaRPr lang="en-US"/>
        </a:p>
      </dgm:t>
    </dgm:pt>
    <dgm:pt modelId="{9420BABF-B07C-4DA1-BD72-A1C666129AB5}" type="sibTrans" cxnId="{964FDCFC-6EDC-4FFC-BADC-9E0CE72EC57C}">
      <dgm:prSet/>
      <dgm:spPr/>
      <dgm:t>
        <a:bodyPr/>
        <a:lstStyle/>
        <a:p>
          <a:endParaRPr lang="en-US"/>
        </a:p>
      </dgm:t>
    </dgm:pt>
    <dgm:pt modelId="{17435B2E-3D22-430E-9E31-B516A12A1D6C}">
      <dgm:prSet phldrT="[Text]" custT="1"/>
      <dgm:spPr/>
      <dgm:t>
        <a:bodyPr/>
        <a:lstStyle/>
        <a:p>
          <a:pPr algn="just"/>
          <a:r>
            <a:rPr lang="en-US" sz="2400" dirty="0" smtClean="0">
              <a:solidFill>
                <a:schemeClr val="bg1"/>
              </a:solidFill>
              <a:latin typeface="Times New Roman" panose="02020603050405020304" pitchFamily="18" charset="0"/>
              <a:cs typeface="Times New Roman" panose="02020603050405020304" pitchFamily="18" charset="0"/>
            </a:rPr>
            <a:t>Analyze 5 biggest banks their performances on structure that is built around three pillars namely economic, social business environment which are considering as component under this index. </a:t>
          </a:r>
          <a:endParaRPr lang="en-US" sz="2400" dirty="0">
            <a:solidFill>
              <a:schemeClr val="bg1"/>
            </a:solidFill>
            <a:latin typeface="Times New Roman" panose="02020603050405020304" pitchFamily="18" charset="0"/>
            <a:cs typeface="Times New Roman" panose="02020603050405020304" pitchFamily="18" charset="0"/>
          </a:endParaRPr>
        </a:p>
      </dgm:t>
    </dgm:pt>
    <dgm:pt modelId="{044CD853-2E10-4134-9341-16ED7ADA8DC9}" type="parTrans" cxnId="{98F72BB0-55BE-4855-902C-BBFE98886603}">
      <dgm:prSet/>
      <dgm:spPr/>
      <dgm:t>
        <a:bodyPr/>
        <a:lstStyle/>
        <a:p>
          <a:endParaRPr lang="en-US"/>
        </a:p>
      </dgm:t>
    </dgm:pt>
    <dgm:pt modelId="{A21D720C-1272-4B95-8B2E-1FB62AACD406}" type="sibTrans" cxnId="{98F72BB0-55BE-4855-902C-BBFE98886603}">
      <dgm:prSet/>
      <dgm:spPr/>
      <dgm:t>
        <a:bodyPr/>
        <a:lstStyle/>
        <a:p>
          <a:endParaRPr lang="en-US"/>
        </a:p>
      </dgm:t>
    </dgm:pt>
    <dgm:pt modelId="{28292521-AF6B-4225-B921-145202089A32}">
      <dgm:prSet phldrT="[Text]" custT="1"/>
      <dgm:spPr/>
      <dgm:t>
        <a:bodyPr/>
        <a:lstStyle/>
        <a:p>
          <a:pPr algn="just"/>
          <a:r>
            <a:rPr lang="en-US" sz="2400" dirty="0" smtClean="0">
              <a:solidFill>
                <a:schemeClr val="bg1"/>
              </a:solidFill>
              <a:latin typeface="Times New Roman" panose="02020603050405020304" pitchFamily="18" charset="0"/>
              <a:cs typeface="Times New Roman" panose="02020603050405020304" pitchFamily="18" charset="0"/>
            </a:rPr>
            <a:t>This research stands out for its approach focusing exclusively on the European context and restricts this analysis to only some of the leading banking institutions from the </a:t>
          </a:r>
          <a:r>
            <a:rPr lang="en-US" sz="2400" b="1" dirty="0" smtClean="0">
              <a:solidFill>
                <a:schemeClr val="bg1"/>
              </a:solidFill>
              <a:latin typeface="Times New Roman" panose="02020603050405020304" pitchFamily="18" charset="0"/>
              <a:cs typeface="Times New Roman" panose="02020603050405020304" pitchFamily="18" charset="0"/>
            </a:rPr>
            <a:t>STOXX® Europe ESG Leaders 50 Index</a:t>
          </a:r>
          <a:r>
            <a:rPr lang="en-US" sz="2400" dirty="0" smtClean="0">
              <a:solidFill>
                <a:schemeClr val="bg1"/>
              </a:solidFill>
              <a:latin typeface="Times New Roman" panose="02020603050405020304" pitchFamily="18" charset="0"/>
              <a:cs typeface="Times New Roman" panose="02020603050405020304" pitchFamily="18" charset="0"/>
            </a:rPr>
            <a:t>. </a:t>
          </a:r>
          <a:endParaRPr lang="en-US" sz="2400" dirty="0">
            <a:solidFill>
              <a:schemeClr val="bg1"/>
            </a:solidFill>
            <a:latin typeface="Times New Roman" panose="02020603050405020304" pitchFamily="18" charset="0"/>
            <a:cs typeface="Times New Roman" panose="02020603050405020304" pitchFamily="18" charset="0"/>
          </a:endParaRPr>
        </a:p>
      </dgm:t>
    </dgm:pt>
    <dgm:pt modelId="{CC8A458F-E210-4598-9AEA-ACA107D09DDF}" type="parTrans" cxnId="{F5B7A6CA-BBC1-4029-8E7B-90401386CDDF}">
      <dgm:prSet/>
      <dgm:spPr/>
      <dgm:t>
        <a:bodyPr/>
        <a:lstStyle/>
        <a:p>
          <a:endParaRPr lang="en-US"/>
        </a:p>
      </dgm:t>
    </dgm:pt>
    <dgm:pt modelId="{E81315ED-3CFE-4258-A053-5FCC4E5C68E8}" type="sibTrans" cxnId="{F5B7A6CA-BBC1-4029-8E7B-90401386CDDF}">
      <dgm:prSet/>
      <dgm:spPr/>
      <dgm:t>
        <a:bodyPr/>
        <a:lstStyle/>
        <a:p>
          <a:endParaRPr lang="en-US"/>
        </a:p>
      </dgm:t>
    </dgm:pt>
    <dgm:pt modelId="{DF019554-9C37-460F-9E86-10B8FE6A67B7}" type="pres">
      <dgm:prSet presAssocID="{D3FFE7AC-ECC0-4340-8768-C37FB2761A12}" presName="vert0" presStyleCnt="0">
        <dgm:presLayoutVars>
          <dgm:dir/>
          <dgm:animOne val="branch"/>
          <dgm:animLvl val="lvl"/>
        </dgm:presLayoutVars>
      </dgm:prSet>
      <dgm:spPr/>
    </dgm:pt>
    <dgm:pt modelId="{300704FD-3FFA-4A74-9A4C-28775A7D80FD}" type="pres">
      <dgm:prSet presAssocID="{C0752626-E160-4CB7-80E3-EF619F2C1ED2}" presName="thickLine" presStyleLbl="alignNode1" presStyleIdx="0" presStyleCnt="1"/>
      <dgm:spPr/>
    </dgm:pt>
    <dgm:pt modelId="{4F256661-AE47-40FB-B02F-C85197F1576B}" type="pres">
      <dgm:prSet presAssocID="{C0752626-E160-4CB7-80E3-EF619F2C1ED2}" presName="horz1" presStyleCnt="0"/>
      <dgm:spPr/>
    </dgm:pt>
    <dgm:pt modelId="{F54EA1DF-AD1B-4F2E-AB2C-6EB7CE178771}" type="pres">
      <dgm:prSet presAssocID="{C0752626-E160-4CB7-80E3-EF619F2C1ED2}" presName="tx1" presStyleLbl="revTx" presStyleIdx="0" presStyleCnt="4" custAng="16200000" custScaleX="342359" custScaleY="24214" custLinFactNeighborX="-35439" custLinFactNeighborY="41487"/>
      <dgm:spPr/>
      <dgm:t>
        <a:bodyPr/>
        <a:lstStyle/>
        <a:p>
          <a:endParaRPr lang="en-US"/>
        </a:p>
      </dgm:t>
    </dgm:pt>
    <dgm:pt modelId="{F264E11B-5D54-4FB9-89E8-5B3F4DEF54E5}" type="pres">
      <dgm:prSet presAssocID="{C0752626-E160-4CB7-80E3-EF619F2C1ED2}" presName="vert1" presStyleCnt="0"/>
      <dgm:spPr/>
    </dgm:pt>
    <dgm:pt modelId="{618DE718-FE7F-4811-B2F5-2276E7B9F6D4}" type="pres">
      <dgm:prSet presAssocID="{4723154F-60E2-4244-9BB5-332695BE5ACB}" presName="vertSpace2a" presStyleCnt="0"/>
      <dgm:spPr/>
    </dgm:pt>
    <dgm:pt modelId="{5DDB2CBD-AA22-437E-892C-EA245D221A93}" type="pres">
      <dgm:prSet presAssocID="{4723154F-60E2-4244-9BB5-332695BE5ACB}" presName="horz2" presStyleCnt="0"/>
      <dgm:spPr/>
    </dgm:pt>
    <dgm:pt modelId="{5A66F6DE-189A-40E2-B295-172ED1FEF6A3}" type="pres">
      <dgm:prSet presAssocID="{4723154F-60E2-4244-9BB5-332695BE5ACB}" presName="horzSpace2" presStyleCnt="0"/>
      <dgm:spPr/>
    </dgm:pt>
    <dgm:pt modelId="{B1BA758D-324A-44FD-8319-6E61C6EFE7F2}" type="pres">
      <dgm:prSet presAssocID="{4723154F-60E2-4244-9BB5-332695BE5ACB}" presName="tx2" presStyleLbl="revTx" presStyleIdx="1" presStyleCnt="4" custScaleX="235043"/>
      <dgm:spPr/>
      <dgm:t>
        <a:bodyPr/>
        <a:lstStyle/>
        <a:p>
          <a:endParaRPr lang="en-US"/>
        </a:p>
      </dgm:t>
    </dgm:pt>
    <dgm:pt modelId="{E96C6307-7976-4AA4-8A7B-353D8242030A}" type="pres">
      <dgm:prSet presAssocID="{4723154F-60E2-4244-9BB5-332695BE5ACB}" presName="vert2" presStyleCnt="0"/>
      <dgm:spPr/>
    </dgm:pt>
    <dgm:pt modelId="{83A16A38-E281-43D6-B945-4B1394F7C441}" type="pres">
      <dgm:prSet presAssocID="{4723154F-60E2-4244-9BB5-332695BE5ACB}" presName="thinLine2b" presStyleLbl="callout" presStyleIdx="0" presStyleCnt="3"/>
      <dgm:spPr/>
    </dgm:pt>
    <dgm:pt modelId="{99DDF948-D485-4C76-B82D-972AE85953A1}" type="pres">
      <dgm:prSet presAssocID="{4723154F-60E2-4244-9BB5-332695BE5ACB}" presName="vertSpace2b" presStyleCnt="0"/>
      <dgm:spPr/>
    </dgm:pt>
    <dgm:pt modelId="{9E9B449A-D9D0-4BC7-8170-998AB8E5E4CD}" type="pres">
      <dgm:prSet presAssocID="{17435B2E-3D22-430E-9E31-B516A12A1D6C}" presName="horz2" presStyleCnt="0"/>
      <dgm:spPr/>
    </dgm:pt>
    <dgm:pt modelId="{3AC38219-C59F-451B-BB28-489365FD5554}" type="pres">
      <dgm:prSet presAssocID="{17435B2E-3D22-430E-9E31-B516A12A1D6C}" presName="horzSpace2" presStyleCnt="0"/>
      <dgm:spPr/>
    </dgm:pt>
    <dgm:pt modelId="{AC2D5E51-E375-4F42-91BB-A11729DB9BBB}" type="pres">
      <dgm:prSet presAssocID="{17435B2E-3D22-430E-9E31-B516A12A1D6C}" presName="tx2" presStyleLbl="revTx" presStyleIdx="2" presStyleCnt="4" custScaleX="238200"/>
      <dgm:spPr/>
      <dgm:t>
        <a:bodyPr/>
        <a:lstStyle/>
        <a:p>
          <a:endParaRPr lang="en-US"/>
        </a:p>
      </dgm:t>
    </dgm:pt>
    <dgm:pt modelId="{22E4BFCD-9C81-4B89-9353-719EA5D082AE}" type="pres">
      <dgm:prSet presAssocID="{17435B2E-3D22-430E-9E31-B516A12A1D6C}" presName="vert2" presStyleCnt="0"/>
      <dgm:spPr/>
    </dgm:pt>
    <dgm:pt modelId="{CBFECECA-9565-4DB5-939B-731F7274F0FD}" type="pres">
      <dgm:prSet presAssocID="{17435B2E-3D22-430E-9E31-B516A12A1D6C}" presName="thinLine2b" presStyleLbl="callout" presStyleIdx="1" presStyleCnt="3"/>
      <dgm:spPr/>
    </dgm:pt>
    <dgm:pt modelId="{CA2A8FAB-E1E1-4DC7-AB43-4F52143263E3}" type="pres">
      <dgm:prSet presAssocID="{17435B2E-3D22-430E-9E31-B516A12A1D6C}" presName="vertSpace2b" presStyleCnt="0"/>
      <dgm:spPr/>
    </dgm:pt>
    <dgm:pt modelId="{F4BE9A81-E506-4369-A294-A13D5F4E36F6}" type="pres">
      <dgm:prSet presAssocID="{28292521-AF6B-4225-B921-145202089A32}" presName="horz2" presStyleCnt="0"/>
      <dgm:spPr/>
    </dgm:pt>
    <dgm:pt modelId="{AC81FA28-FFED-44DF-A151-D6017801DCFE}" type="pres">
      <dgm:prSet presAssocID="{28292521-AF6B-4225-B921-145202089A32}" presName="horzSpace2" presStyleCnt="0"/>
      <dgm:spPr/>
    </dgm:pt>
    <dgm:pt modelId="{77499E48-E137-4A74-9508-8303685DC516}" type="pres">
      <dgm:prSet presAssocID="{28292521-AF6B-4225-B921-145202089A32}" presName="tx2" presStyleLbl="revTx" presStyleIdx="3" presStyleCnt="4" custScaleX="237416"/>
      <dgm:spPr/>
      <dgm:t>
        <a:bodyPr/>
        <a:lstStyle/>
        <a:p>
          <a:endParaRPr lang="en-US"/>
        </a:p>
      </dgm:t>
    </dgm:pt>
    <dgm:pt modelId="{C4FC2659-007D-41AA-8C20-AB671D18C23F}" type="pres">
      <dgm:prSet presAssocID="{28292521-AF6B-4225-B921-145202089A32}" presName="vert2" presStyleCnt="0"/>
      <dgm:spPr/>
    </dgm:pt>
    <dgm:pt modelId="{3E557CA6-DFEB-4DDC-AC8A-4E69381D1D71}" type="pres">
      <dgm:prSet presAssocID="{28292521-AF6B-4225-B921-145202089A32}" presName="thinLine2b" presStyleLbl="callout" presStyleIdx="2" presStyleCnt="3"/>
      <dgm:spPr/>
    </dgm:pt>
    <dgm:pt modelId="{19A5999E-A325-4877-BFDB-4233D6CB9128}" type="pres">
      <dgm:prSet presAssocID="{28292521-AF6B-4225-B921-145202089A32}" presName="vertSpace2b" presStyleCnt="0"/>
      <dgm:spPr/>
    </dgm:pt>
  </dgm:ptLst>
  <dgm:cxnLst>
    <dgm:cxn modelId="{964FDCFC-6EDC-4FFC-BADC-9E0CE72EC57C}" srcId="{C0752626-E160-4CB7-80E3-EF619F2C1ED2}" destId="{4723154F-60E2-4244-9BB5-332695BE5ACB}" srcOrd="0" destOrd="0" parTransId="{BA76F2A3-1741-4B7D-A846-6D3E68DD17F1}" sibTransId="{9420BABF-B07C-4DA1-BD72-A1C666129AB5}"/>
    <dgm:cxn modelId="{8B1D7AB2-B0DE-4A15-B3B8-2BE7654244A9}" type="presOf" srcId="{17435B2E-3D22-430E-9E31-B516A12A1D6C}" destId="{AC2D5E51-E375-4F42-91BB-A11729DB9BBB}" srcOrd="0" destOrd="0" presId="urn:microsoft.com/office/officeart/2008/layout/LinedList"/>
    <dgm:cxn modelId="{F5B7A6CA-BBC1-4029-8E7B-90401386CDDF}" srcId="{C0752626-E160-4CB7-80E3-EF619F2C1ED2}" destId="{28292521-AF6B-4225-B921-145202089A32}" srcOrd="2" destOrd="0" parTransId="{CC8A458F-E210-4598-9AEA-ACA107D09DDF}" sibTransId="{E81315ED-3CFE-4258-A053-5FCC4E5C68E8}"/>
    <dgm:cxn modelId="{2A094D5F-959E-4784-9407-A333C6681F31}" type="presOf" srcId="{4723154F-60E2-4244-9BB5-332695BE5ACB}" destId="{B1BA758D-324A-44FD-8319-6E61C6EFE7F2}" srcOrd="0" destOrd="0" presId="urn:microsoft.com/office/officeart/2008/layout/LinedList"/>
    <dgm:cxn modelId="{DBE0991E-D4F0-4FA7-8574-4E05919C7100}" type="presOf" srcId="{D3FFE7AC-ECC0-4340-8768-C37FB2761A12}" destId="{DF019554-9C37-460F-9E86-10B8FE6A67B7}" srcOrd="0" destOrd="0" presId="urn:microsoft.com/office/officeart/2008/layout/LinedList"/>
    <dgm:cxn modelId="{C3832E2B-972C-42F2-98BD-7D429F6BB4E8}" type="presOf" srcId="{28292521-AF6B-4225-B921-145202089A32}" destId="{77499E48-E137-4A74-9508-8303685DC516}" srcOrd="0" destOrd="0" presId="urn:microsoft.com/office/officeart/2008/layout/LinedList"/>
    <dgm:cxn modelId="{98F72BB0-55BE-4855-902C-BBFE98886603}" srcId="{C0752626-E160-4CB7-80E3-EF619F2C1ED2}" destId="{17435B2E-3D22-430E-9E31-B516A12A1D6C}" srcOrd="1" destOrd="0" parTransId="{044CD853-2E10-4134-9341-16ED7ADA8DC9}" sibTransId="{A21D720C-1272-4B95-8B2E-1FB62AACD406}"/>
    <dgm:cxn modelId="{59DC4256-A620-499F-AF86-9EBB3DAA906B}" type="presOf" srcId="{C0752626-E160-4CB7-80E3-EF619F2C1ED2}" destId="{F54EA1DF-AD1B-4F2E-AB2C-6EB7CE178771}" srcOrd="0" destOrd="0" presId="urn:microsoft.com/office/officeart/2008/layout/LinedList"/>
    <dgm:cxn modelId="{EE20B2BF-0FC2-4743-9C59-86BEB0EB0628}" srcId="{D3FFE7AC-ECC0-4340-8768-C37FB2761A12}" destId="{C0752626-E160-4CB7-80E3-EF619F2C1ED2}" srcOrd="0" destOrd="0" parTransId="{F1D88663-1F30-4F27-8055-1404DBB6E2F1}" sibTransId="{9847E281-E1C4-4422-84B2-787BE9535178}"/>
    <dgm:cxn modelId="{D3765B55-35F7-4F3B-8B25-AFFF9F96FAFD}" type="presParOf" srcId="{DF019554-9C37-460F-9E86-10B8FE6A67B7}" destId="{300704FD-3FFA-4A74-9A4C-28775A7D80FD}" srcOrd="0" destOrd="0" presId="urn:microsoft.com/office/officeart/2008/layout/LinedList"/>
    <dgm:cxn modelId="{06E01388-AC90-4189-8247-F383A1C61909}" type="presParOf" srcId="{DF019554-9C37-460F-9E86-10B8FE6A67B7}" destId="{4F256661-AE47-40FB-B02F-C85197F1576B}" srcOrd="1" destOrd="0" presId="urn:microsoft.com/office/officeart/2008/layout/LinedList"/>
    <dgm:cxn modelId="{E898567D-CDEB-4189-BE34-7F426D40D981}" type="presParOf" srcId="{4F256661-AE47-40FB-B02F-C85197F1576B}" destId="{F54EA1DF-AD1B-4F2E-AB2C-6EB7CE178771}" srcOrd="0" destOrd="0" presId="urn:microsoft.com/office/officeart/2008/layout/LinedList"/>
    <dgm:cxn modelId="{AAD6ACB5-3022-4F08-B8E9-6E5597DDC7E2}" type="presParOf" srcId="{4F256661-AE47-40FB-B02F-C85197F1576B}" destId="{F264E11B-5D54-4FB9-89E8-5B3F4DEF54E5}" srcOrd="1" destOrd="0" presId="urn:microsoft.com/office/officeart/2008/layout/LinedList"/>
    <dgm:cxn modelId="{D3B71153-4540-44F4-BBFF-07273CA08F1F}" type="presParOf" srcId="{F264E11B-5D54-4FB9-89E8-5B3F4DEF54E5}" destId="{618DE718-FE7F-4811-B2F5-2276E7B9F6D4}" srcOrd="0" destOrd="0" presId="urn:microsoft.com/office/officeart/2008/layout/LinedList"/>
    <dgm:cxn modelId="{30DBC4F6-5F10-4CCC-8E33-EE64E7610C08}" type="presParOf" srcId="{F264E11B-5D54-4FB9-89E8-5B3F4DEF54E5}" destId="{5DDB2CBD-AA22-437E-892C-EA245D221A93}" srcOrd="1" destOrd="0" presId="urn:microsoft.com/office/officeart/2008/layout/LinedList"/>
    <dgm:cxn modelId="{AED8D57C-06D3-4263-878D-25A35A09082E}" type="presParOf" srcId="{5DDB2CBD-AA22-437E-892C-EA245D221A93}" destId="{5A66F6DE-189A-40E2-B295-172ED1FEF6A3}" srcOrd="0" destOrd="0" presId="urn:microsoft.com/office/officeart/2008/layout/LinedList"/>
    <dgm:cxn modelId="{20368DD0-E527-4607-A902-186F3FD6EBAA}" type="presParOf" srcId="{5DDB2CBD-AA22-437E-892C-EA245D221A93}" destId="{B1BA758D-324A-44FD-8319-6E61C6EFE7F2}" srcOrd="1" destOrd="0" presId="urn:microsoft.com/office/officeart/2008/layout/LinedList"/>
    <dgm:cxn modelId="{DF7332F5-F08B-45BC-8E27-5784F4EE6D15}" type="presParOf" srcId="{5DDB2CBD-AA22-437E-892C-EA245D221A93}" destId="{E96C6307-7976-4AA4-8A7B-353D8242030A}" srcOrd="2" destOrd="0" presId="urn:microsoft.com/office/officeart/2008/layout/LinedList"/>
    <dgm:cxn modelId="{893C4134-5546-4F1D-A38D-83CF12070335}" type="presParOf" srcId="{F264E11B-5D54-4FB9-89E8-5B3F4DEF54E5}" destId="{83A16A38-E281-43D6-B945-4B1394F7C441}" srcOrd="2" destOrd="0" presId="urn:microsoft.com/office/officeart/2008/layout/LinedList"/>
    <dgm:cxn modelId="{0C6CA107-A2EA-4F0E-9BB2-C6EA523F8D63}" type="presParOf" srcId="{F264E11B-5D54-4FB9-89E8-5B3F4DEF54E5}" destId="{99DDF948-D485-4C76-B82D-972AE85953A1}" srcOrd="3" destOrd="0" presId="urn:microsoft.com/office/officeart/2008/layout/LinedList"/>
    <dgm:cxn modelId="{EF6E0BC2-DFD1-426B-8FC7-017D3FEAAC2A}" type="presParOf" srcId="{F264E11B-5D54-4FB9-89E8-5B3F4DEF54E5}" destId="{9E9B449A-D9D0-4BC7-8170-998AB8E5E4CD}" srcOrd="4" destOrd="0" presId="urn:microsoft.com/office/officeart/2008/layout/LinedList"/>
    <dgm:cxn modelId="{D4672E0B-368E-4072-A63B-B4DF3BE3D282}" type="presParOf" srcId="{9E9B449A-D9D0-4BC7-8170-998AB8E5E4CD}" destId="{3AC38219-C59F-451B-BB28-489365FD5554}" srcOrd="0" destOrd="0" presId="urn:microsoft.com/office/officeart/2008/layout/LinedList"/>
    <dgm:cxn modelId="{3E9AB18D-49CD-4FFF-AD25-69B31837F698}" type="presParOf" srcId="{9E9B449A-D9D0-4BC7-8170-998AB8E5E4CD}" destId="{AC2D5E51-E375-4F42-91BB-A11729DB9BBB}" srcOrd="1" destOrd="0" presId="urn:microsoft.com/office/officeart/2008/layout/LinedList"/>
    <dgm:cxn modelId="{A4BF4B2A-B9CE-425F-96F3-C6BC5E19BA1D}" type="presParOf" srcId="{9E9B449A-D9D0-4BC7-8170-998AB8E5E4CD}" destId="{22E4BFCD-9C81-4B89-9353-719EA5D082AE}" srcOrd="2" destOrd="0" presId="urn:microsoft.com/office/officeart/2008/layout/LinedList"/>
    <dgm:cxn modelId="{C6D9896C-FB29-4C89-8B03-3FEFE6BF64CA}" type="presParOf" srcId="{F264E11B-5D54-4FB9-89E8-5B3F4DEF54E5}" destId="{CBFECECA-9565-4DB5-939B-731F7274F0FD}" srcOrd="5" destOrd="0" presId="urn:microsoft.com/office/officeart/2008/layout/LinedList"/>
    <dgm:cxn modelId="{B46C71A0-AE9A-435D-BD5C-6DEA6FBC5F1B}" type="presParOf" srcId="{F264E11B-5D54-4FB9-89E8-5B3F4DEF54E5}" destId="{CA2A8FAB-E1E1-4DC7-AB43-4F52143263E3}" srcOrd="6" destOrd="0" presId="urn:microsoft.com/office/officeart/2008/layout/LinedList"/>
    <dgm:cxn modelId="{CED0E7B8-FCB8-4049-9DC4-2CD790AC99F6}" type="presParOf" srcId="{F264E11B-5D54-4FB9-89E8-5B3F4DEF54E5}" destId="{F4BE9A81-E506-4369-A294-A13D5F4E36F6}" srcOrd="7" destOrd="0" presId="urn:microsoft.com/office/officeart/2008/layout/LinedList"/>
    <dgm:cxn modelId="{54410285-6888-4725-9FE1-EC8E8BF26311}" type="presParOf" srcId="{F4BE9A81-E506-4369-A294-A13D5F4E36F6}" destId="{AC81FA28-FFED-44DF-A151-D6017801DCFE}" srcOrd="0" destOrd="0" presId="urn:microsoft.com/office/officeart/2008/layout/LinedList"/>
    <dgm:cxn modelId="{AEB92E54-3BFA-4C64-B254-C056A70D30AC}" type="presParOf" srcId="{F4BE9A81-E506-4369-A294-A13D5F4E36F6}" destId="{77499E48-E137-4A74-9508-8303685DC516}" srcOrd="1" destOrd="0" presId="urn:microsoft.com/office/officeart/2008/layout/LinedList"/>
    <dgm:cxn modelId="{DAA44A83-0C7C-42CE-904D-0C98321E9AE1}" type="presParOf" srcId="{F4BE9A81-E506-4369-A294-A13D5F4E36F6}" destId="{C4FC2659-007D-41AA-8C20-AB671D18C23F}" srcOrd="2" destOrd="0" presId="urn:microsoft.com/office/officeart/2008/layout/LinedList"/>
    <dgm:cxn modelId="{56EDC283-B800-4FB3-93CE-9DA296EE513A}" type="presParOf" srcId="{F264E11B-5D54-4FB9-89E8-5B3F4DEF54E5}" destId="{3E557CA6-DFEB-4DDC-AC8A-4E69381D1D71}" srcOrd="8" destOrd="0" presId="urn:microsoft.com/office/officeart/2008/layout/LinedList"/>
    <dgm:cxn modelId="{4CC3C763-E598-4D0E-91C4-88E09BC59AC0}" type="presParOf" srcId="{F264E11B-5D54-4FB9-89E8-5B3F4DEF54E5}" destId="{19A5999E-A325-4877-BFDB-4233D6CB9128}" srcOrd="9"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776313FE-F802-466F-A7F9-E07107F0979D}" type="doc">
      <dgm:prSet loTypeId="urn:microsoft.com/office/officeart/2008/layout/LinedList" loCatId="list" qsTypeId="urn:microsoft.com/office/officeart/2005/8/quickstyle/simple1" qsCatId="simple" csTypeId="urn:microsoft.com/office/officeart/2005/8/colors/accent1_2" csCatId="accent1" phldr="1"/>
      <dgm:spPr/>
      <dgm:t>
        <a:bodyPr/>
        <a:lstStyle/>
        <a:p>
          <a:endParaRPr lang="en-US"/>
        </a:p>
      </dgm:t>
    </dgm:pt>
    <dgm:pt modelId="{07423D10-A9F3-442A-A776-E81059C81E94}">
      <dgm:prSet phldrT="[Text]" custT="1"/>
      <dgm:spPr/>
      <dgm:t>
        <a:bodyPr/>
        <a:lstStyle/>
        <a:p>
          <a:pPr algn="just"/>
          <a:r>
            <a:rPr lang="en-US" sz="2400" b="0" i="0" dirty="0" smtClean="0">
              <a:solidFill>
                <a:schemeClr val="bg1"/>
              </a:solidFill>
              <a:latin typeface="Times New Roman" panose="02020603050405020304" pitchFamily="18" charset="0"/>
              <a:cs typeface="Times New Roman" panose="02020603050405020304" pitchFamily="18" charset="0"/>
            </a:rPr>
            <a:t>The literature focuses on the critical contribution of ESG factors to modern European retail banking, revealing their impact on financial strategies and decision-making processes. This paradigm shift towards sustainable and responsible banking practices is highlighted.</a:t>
          </a:r>
          <a:endParaRPr lang="en-US" sz="2400" dirty="0">
            <a:solidFill>
              <a:schemeClr val="bg1"/>
            </a:solidFill>
            <a:latin typeface="Times New Roman" panose="02020603050405020304" pitchFamily="18" charset="0"/>
            <a:cs typeface="Times New Roman" panose="02020603050405020304" pitchFamily="18" charset="0"/>
          </a:endParaRPr>
        </a:p>
      </dgm:t>
    </dgm:pt>
    <dgm:pt modelId="{9A8AA1D0-4C31-4B51-ABA1-C457D2228347}" type="parTrans" cxnId="{423B7544-2E93-4D3B-B341-EA8F071B40E1}">
      <dgm:prSet/>
      <dgm:spPr/>
      <dgm:t>
        <a:bodyPr/>
        <a:lstStyle/>
        <a:p>
          <a:endParaRPr lang="en-US"/>
        </a:p>
      </dgm:t>
    </dgm:pt>
    <dgm:pt modelId="{189E4139-5806-4A26-AEA7-375A72D58A3A}" type="sibTrans" cxnId="{423B7544-2E93-4D3B-B341-EA8F071B40E1}">
      <dgm:prSet/>
      <dgm:spPr/>
      <dgm:t>
        <a:bodyPr/>
        <a:lstStyle/>
        <a:p>
          <a:endParaRPr lang="en-US"/>
        </a:p>
      </dgm:t>
    </dgm:pt>
    <dgm:pt modelId="{F8746CB9-1192-4E0C-853C-4F86E4DF296E}">
      <dgm:prSet phldrT="[Text]" custT="1"/>
      <dgm:spPr/>
      <dgm:t>
        <a:bodyPr/>
        <a:lstStyle/>
        <a:p>
          <a:pPr algn="just"/>
          <a:r>
            <a:rPr lang="en-US" sz="2350" b="1" i="0" dirty="0" smtClean="0">
              <a:solidFill>
                <a:schemeClr val="bg1"/>
              </a:solidFill>
              <a:latin typeface="Times New Roman" panose="02020603050405020304" pitchFamily="18" charset="0"/>
              <a:cs typeface="Times New Roman" panose="02020603050405020304" pitchFamily="18" charset="0"/>
            </a:rPr>
            <a:t>Amel-Zadeh &amp; Serafeim, Gillan, Verheyden et al., Eccles &amp; Feiner, Giese and De Lucia</a:t>
          </a:r>
          <a:r>
            <a:rPr lang="en-US" sz="2350" b="0" i="0" dirty="0" smtClean="0">
              <a:solidFill>
                <a:schemeClr val="bg1"/>
              </a:solidFill>
              <a:latin typeface="Times New Roman" panose="02020603050405020304" pitchFamily="18" charset="0"/>
              <a:cs typeface="Times New Roman" panose="02020603050405020304" pitchFamily="18" charset="0"/>
            </a:rPr>
            <a:t> are among the scholars that help to understand how ESG factors influence financial performance. Some of the key findings are related to ESG disclosure as a tool for informed investment decision-making and interrelation between risk, return on investments that is associated with ESG.</a:t>
          </a:r>
          <a:endParaRPr lang="en-US" sz="2350" dirty="0">
            <a:solidFill>
              <a:schemeClr val="bg1"/>
            </a:solidFill>
            <a:latin typeface="Times New Roman" panose="02020603050405020304" pitchFamily="18" charset="0"/>
            <a:cs typeface="Times New Roman" panose="02020603050405020304" pitchFamily="18" charset="0"/>
          </a:endParaRPr>
        </a:p>
      </dgm:t>
    </dgm:pt>
    <dgm:pt modelId="{09DDE8E7-E622-4D21-A35B-488C41B183C5}" type="parTrans" cxnId="{27DE5C35-7B01-4A26-862D-81CF9A204B20}">
      <dgm:prSet/>
      <dgm:spPr/>
      <dgm:t>
        <a:bodyPr/>
        <a:lstStyle/>
        <a:p>
          <a:endParaRPr lang="en-US"/>
        </a:p>
      </dgm:t>
    </dgm:pt>
    <dgm:pt modelId="{9C73F602-D5FA-43D8-B7E8-310DC32FF20F}" type="sibTrans" cxnId="{27DE5C35-7B01-4A26-862D-81CF9A204B20}">
      <dgm:prSet/>
      <dgm:spPr/>
      <dgm:t>
        <a:bodyPr/>
        <a:lstStyle/>
        <a:p>
          <a:endParaRPr lang="en-US"/>
        </a:p>
      </dgm:t>
    </dgm:pt>
    <dgm:pt modelId="{C25D3208-720E-4E93-A5E5-264F202A0233}">
      <dgm:prSet phldrT="[Text]" custT="1"/>
      <dgm:spPr/>
      <dgm:t>
        <a:bodyPr/>
        <a:lstStyle/>
        <a:p>
          <a:pPr algn="just"/>
          <a:r>
            <a:rPr lang="en-US" sz="2300" b="0" i="0" dirty="0" smtClean="0">
              <a:solidFill>
                <a:schemeClr val="bg1"/>
              </a:solidFill>
              <a:latin typeface="Times New Roman" panose="02020603050405020304" pitchFamily="18" charset="0"/>
              <a:cs typeface="Times New Roman" panose="02020603050405020304" pitchFamily="18" charset="0"/>
            </a:rPr>
            <a:t>The literature reviews important articles including </a:t>
          </a:r>
          <a:r>
            <a:rPr lang="en-US" sz="2300" b="1" i="0" dirty="0" smtClean="0">
              <a:solidFill>
                <a:schemeClr val="bg1"/>
              </a:solidFill>
              <a:latin typeface="Times New Roman" panose="02020603050405020304" pitchFamily="18" charset="0"/>
              <a:cs typeface="Times New Roman" panose="02020603050405020304" pitchFamily="18" charset="0"/>
            </a:rPr>
            <a:t>"Environmental, Social and Governance Integration into the Business Model" </a:t>
          </a:r>
          <a:r>
            <a:rPr lang="en-US" sz="2300" b="0" i="0" dirty="0" smtClean="0">
              <a:solidFill>
                <a:schemeClr val="bg1"/>
              </a:solidFill>
              <a:latin typeface="Times New Roman" panose="02020603050405020304" pitchFamily="18" charset="0"/>
              <a:cs typeface="Times New Roman" panose="02020603050405020304" pitchFamily="18" charset="0"/>
            </a:rPr>
            <a:t>by </a:t>
          </a:r>
          <a:r>
            <a:rPr lang="en-US" sz="2300" b="1" i="0" dirty="0" smtClean="0">
              <a:solidFill>
                <a:schemeClr val="bg1"/>
              </a:solidFill>
              <a:latin typeface="Times New Roman" panose="02020603050405020304" pitchFamily="18" charset="0"/>
              <a:cs typeface="Times New Roman" panose="02020603050405020304" pitchFamily="18" charset="0"/>
            </a:rPr>
            <a:t>Aldowaish</a:t>
          </a:r>
          <a:r>
            <a:rPr lang="en-US" sz="2300" b="0" i="0" dirty="0" smtClean="0">
              <a:solidFill>
                <a:schemeClr val="bg1"/>
              </a:solidFill>
              <a:latin typeface="Times New Roman" panose="02020603050405020304" pitchFamily="18" charset="0"/>
              <a:cs typeface="Times New Roman" panose="02020603050405020304" pitchFamily="18" charset="0"/>
            </a:rPr>
            <a:t> that discusses ESG intricacies comprehensively laid out in </a:t>
          </a:r>
          <a:r>
            <a:rPr lang="en-US" sz="2300" b="1" i="0" dirty="0" smtClean="0">
              <a:solidFill>
                <a:schemeClr val="bg1"/>
              </a:solidFill>
              <a:latin typeface="Times New Roman" panose="02020603050405020304" pitchFamily="18" charset="0"/>
              <a:cs typeface="Times New Roman" panose="02020603050405020304" pitchFamily="18" charset="0"/>
            </a:rPr>
            <a:t>Hvidkjær</a:t>
          </a:r>
          <a:r>
            <a:rPr lang="en-US" sz="2300" b="0" i="0" dirty="0" smtClean="0">
              <a:solidFill>
                <a:schemeClr val="bg1"/>
              </a:solidFill>
              <a:latin typeface="Times New Roman" panose="02020603050405020304" pitchFamily="18" charset="0"/>
              <a:cs typeface="Times New Roman" panose="02020603050405020304" pitchFamily="18" charset="0"/>
            </a:rPr>
            <a:t>. The ESG framework is offered as a guide for investors, fund managers and researchers who shape sustainable investment outlooks.</a:t>
          </a:r>
          <a:endParaRPr lang="en-US" sz="2300" dirty="0">
            <a:solidFill>
              <a:schemeClr val="bg1"/>
            </a:solidFill>
            <a:latin typeface="Times New Roman" panose="02020603050405020304" pitchFamily="18" charset="0"/>
            <a:cs typeface="Times New Roman" panose="02020603050405020304" pitchFamily="18" charset="0"/>
          </a:endParaRPr>
        </a:p>
      </dgm:t>
    </dgm:pt>
    <dgm:pt modelId="{7C07A140-C36B-4A30-90C0-72E467713EF4}" type="parTrans" cxnId="{094FFD3F-154D-4E2C-83F1-B02FB8A645A8}">
      <dgm:prSet/>
      <dgm:spPr/>
      <dgm:t>
        <a:bodyPr/>
        <a:lstStyle/>
        <a:p>
          <a:endParaRPr lang="en-US"/>
        </a:p>
      </dgm:t>
    </dgm:pt>
    <dgm:pt modelId="{D73A8D6F-9836-4748-A14F-754D4DA05D59}" type="sibTrans" cxnId="{094FFD3F-154D-4E2C-83F1-B02FB8A645A8}">
      <dgm:prSet/>
      <dgm:spPr/>
      <dgm:t>
        <a:bodyPr/>
        <a:lstStyle/>
        <a:p>
          <a:endParaRPr lang="en-US"/>
        </a:p>
      </dgm:t>
    </dgm:pt>
    <dgm:pt modelId="{8D26B3AC-DEE9-4436-9EA9-FC3EB2CF1C61}">
      <dgm:prSet phldrT="[Text]"/>
      <dgm:spPr/>
      <dgm:t>
        <a:bodyPr/>
        <a:lstStyle/>
        <a:p>
          <a:r>
            <a:rPr lang="en-US" dirty="0" smtClean="0"/>
            <a:t> </a:t>
          </a:r>
          <a:endParaRPr lang="en-US" dirty="0"/>
        </a:p>
      </dgm:t>
    </dgm:pt>
    <dgm:pt modelId="{4AF0CF04-9E77-48B4-B2A7-59F1148A353E}" type="sibTrans" cxnId="{87D987BE-30BD-4CDB-8392-095979619491}">
      <dgm:prSet/>
      <dgm:spPr/>
      <dgm:t>
        <a:bodyPr/>
        <a:lstStyle/>
        <a:p>
          <a:endParaRPr lang="en-US"/>
        </a:p>
      </dgm:t>
    </dgm:pt>
    <dgm:pt modelId="{A1588F7F-2E06-45D0-87D0-041F0DBE6E71}" type="parTrans" cxnId="{87D987BE-30BD-4CDB-8392-095979619491}">
      <dgm:prSet/>
      <dgm:spPr/>
      <dgm:t>
        <a:bodyPr/>
        <a:lstStyle/>
        <a:p>
          <a:endParaRPr lang="en-US"/>
        </a:p>
      </dgm:t>
    </dgm:pt>
    <dgm:pt modelId="{F9B583F6-ABFF-462E-973A-B2622EBCBE2F}" type="pres">
      <dgm:prSet presAssocID="{776313FE-F802-466F-A7F9-E07107F0979D}" presName="vert0" presStyleCnt="0">
        <dgm:presLayoutVars>
          <dgm:dir/>
          <dgm:animOne val="branch"/>
          <dgm:animLvl val="lvl"/>
        </dgm:presLayoutVars>
      </dgm:prSet>
      <dgm:spPr/>
    </dgm:pt>
    <dgm:pt modelId="{6E990168-0C3A-4E35-B839-6438A0D2F3D3}" type="pres">
      <dgm:prSet presAssocID="{8D26B3AC-DEE9-4436-9EA9-FC3EB2CF1C61}" presName="thickLine" presStyleLbl="alignNode1" presStyleIdx="0" presStyleCnt="1"/>
      <dgm:spPr/>
    </dgm:pt>
    <dgm:pt modelId="{767BF809-226E-4798-9B99-49321EAD9708}" type="pres">
      <dgm:prSet presAssocID="{8D26B3AC-DEE9-4436-9EA9-FC3EB2CF1C61}" presName="horz1" presStyleCnt="0"/>
      <dgm:spPr/>
    </dgm:pt>
    <dgm:pt modelId="{EB01BD84-D838-4D8B-B46A-9CC5768F397F}" type="pres">
      <dgm:prSet presAssocID="{8D26B3AC-DEE9-4436-9EA9-FC3EB2CF1C61}" presName="tx1" presStyleLbl="revTx" presStyleIdx="0" presStyleCnt="4" custScaleX="47536" custScaleY="100098"/>
      <dgm:spPr/>
      <dgm:t>
        <a:bodyPr/>
        <a:lstStyle/>
        <a:p>
          <a:endParaRPr lang="en-US"/>
        </a:p>
      </dgm:t>
    </dgm:pt>
    <dgm:pt modelId="{C76A6BF6-ED88-419A-B1FC-F001ED5C73C9}" type="pres">
      <dgm:prSet presAssocID="{8D26B3AC-DEE9-4436-9EA9-FC3EB2CF1C61}" presName="vert1" presStyleCnt="0"/>
      <dgm:spPr/>
    </dgm:pt>
    <dgm:pt modelId="{E5834812-A4F0-4BB1-A000-A0C3BF022E20}" type="pres">
      <dgm:prSet presAssocID="{07423D10-A9F3-442A-A776-E81059C81E94}" presName="vertSpace2a" presStyleCnt="0"/>
      <dgm:spPr/>
    </dgm:pt>
    <dgm:pt modelId="{6969A718-B035-41F2-BF70-D1448C94648A}" type="pres">
      <dgm:prSet presAssocID="{07423D10-A9F3-442A-A776-E81059C81E94}" presName="horz2" presStyleCnt="0"/>
      <dgm:spPr/>
    </dgm:pt>
    <dgm:pt modelId="{EFFD3371-4A5F-47E3-861C-6A6587EFC15C}" type="pres">
      <dgm:prSet presAssocID="{07423D10-A9F3-442A-A776-E81059C81E94}" presName="horzSpace2" presStyleCnt="0"/>
      <dgm:spPr/>
    </dgm:pt>
    <dgm:pt modelId="{2BCF1836-B248-4B9E-AE41-4E141F0D06FE}" type="pres">
      <dgm:prSet presAssocID="{07423D10-A9F3-442A-A776-E81059C81E94}" presName="tx2" presStyleLbl="revTx" presStyleIdx="1" presStyleCnt="4" custScaleX="124001" custScaleY="343164"/>
      <dgm:spPr/>
      <dgm:t>
        <a:bodyPr/>
        <a:lstStyle/>
        <a:p>
          <a:endParaRPr lang="en-US"/>
        </a:p>
      </dgm:t>
    </dgm:pt>
    <dgm:pt modelId="{480D2CC3-4240-48D3-940B-BD82442C1C56}" type="pres">
      <dgm:prSet presAssocID="{07423D10-A9F3-442A-A776-E81059C81E94}" presName="vert2" presStyleCnt="0"/>
      <dgm:spPr/>
    </dgm:pt>
    <dgm:pt modelId="{63A2FF32-CD15-4C26-A399-1E74BA9A1B0C}" type="pres">
      <dgm:prSet presAssocID="{07423D10-A9F3-442A-A776-E81059C81E94}" presName="thinLine2b" presStyleLbl="callout" presStyleIdx="0" presStyleCnt="3"/>
      <dgm:spPr/>
    </dgm:pt>
    <dgm:pt modelId="{2A4C7DD3-E3B3-467C-874C-8F0FEBBFE6B3}" type="pres">
      <dgm:prSet presAssocID="{07423D10-A9F3-442A-A776-E81059C81E94}" presName="vertSpace2b" presStyleCnt="0"/>
      <dgm:spPr/>
    </dgm:pt>
    <dgm:pt modelId="{FB16D2D9-DA51-47A1-A64A-740935B79D68}" type="pres">
      <dgm:prSet presAssocID="{F8746CB9-1192-4E0C-853C-4F86E4DF296E}" presName="horz2" presStyleCnt="0"/>
      <dgm:spPr/>
    </dgm:pt>
    <dgm:pt modelId="{CED85117-C30B-4747-A54A-A30650BAC7CE}" type="pres">
      <dgm:prSet presAssocID="{F8746CB9-1192-4E0C-853C-4F86E4DF296E}" presName="horzSpace2" presStyleCnt="0"/>
      <dgm:spPr/>
    </dgm:pt>
    <dgm:pt modelId="{112B88BA-D120-4F98-B0E1-ABCB5792D929}" type="pres">
      <dgm:prSet presAssocID="{F8746CB9-1192-4E0C-853C-4F86E4DF296E}" presName="tx2" presStyleLbl="revTx" presStyleIdx="2" presStyleCnt="4" custScaleX="124005" custScaleY="372051"/>
      <dgm:spPr/>
      <dgm:t>
        <a:bodyPr/>
        <a:lstStyle/>
        <a:p>
          <a:endParaRPr lang="en-US"/>
        </a:p>
      </dgm:t>
    </dgm:pt>
    <dgm:pt modelId="{4984F083-29E0-4ADB-AC17-5EE44EF59CDC}" type="pres">
      <dgm:prSet presAssocID="{F8746CB9-1192-4E0C-853C-4F86E4DF296E}" presName="vert2" presStyleCnt="0"/>
      <dgm:spPr/>
    </dgm:pt>
    <dgm:pt modelId="{0D2C775F-3411-47A3-82BE-719E6B6159DF}" type="pres">
      <dgm:prSet presAssocID="{F8746CB9-1192-4E0C-853C-4F86E4DF296E}" presName="thinLine2b" presStyleLbl="callout" presStyleIdx="1" presStyleCnt="3" custLinFactY="-100000" custLinFactNeighborX="-314" custLinFactNeighborY="-170689"/>
      <dgm:spPr/>
    </dgm:pt>
    <dgm:pt modelId="{A280BDF3-8A0C-45F0-9B69-34A14A509441}" type="pres">
      <dgm:prSet presAssocID="{F8746CB9-1192-4E0C-853C-4F86E4DF296E}" presName="vertSpace2b" presStyleCnt="0"/>
      <dgm:spPr/>
    </dgm:pt>
    <dgm:pt modelId="{0B27103A-F1BA-4F1F-8679-E0D6945153F4}" type="pres">
      <dgm:prSet presAssocID="{C25D3208-720E-4E93-A5E5-264F202A0233}" presName="horz2" presStyleCnt="0"/>
      <dgm:spPr/>
    </dgm:pt>
    <dgm:pt modelId="{F46DD013-1DBE-499E-9D09-B3BC33CA34B9}" type="pres">
      <dgm:prSet presAssocID="{C25D3208-720E-4E93-A5E5-264F202A0233}" presName="horzSpace2" presStyleCnt="0"/>
      <dgm:spPr/>
    </dgm:pt>
    <dgm:pt modelId="{00D5423F-508E-499F-B40C-C71A0FD034D9}" type="pres">
      <dgm:prSet presAssocID="{C25D3208-720E-4E93-A5E5-264F202A0233}" presName="tx2" presStyleLbl="revTx" presStyleIdx="3" presStyleCnt="4" custScaleX="124007" custScaleY="372051"/>
      <dgm:spPr/>
      <dgm:t>
        <a:bodyPr/>
        <a:lstStyle/>
        <a:p>
          <a:endParaRPr lang="en-US"/>
        </a:p>
      </dgm:t>
    </dgm:pt>
    <dgm:pt modelId="{664FFC90-CECC-4BA2-B53D-DD72C337AA67}" type="pres">
      <dgm:prSet presAssocID="{C25D3208-720E-4E93-A5E5-264F202A0233}" presName="vert2" presStyleCnt="0"/>
      <dgm:spPr/>
    </dgm:pt>
    <dgm:pt modelId="{F120E3CF-B509-49ED-A6E1-8A786096551D}" type="pres">
      <dgm:prSet presAssocID="{C25D3208-720E-4E93-A5E5-264F202A0233}" presName="thinLine2b" presStyleLbl="callout" presStyleIdx="2" presStyleCnt="3"/>
      <dgm:spPr/>
    </dgm:pt>
    <dgm:pt modelId="{7BA8E8CD-9A4F-4C6A-ADA8-207FEB181487}" type="pres">
      <dgm:prSet presAssocID="{C25D3208-720E-4E93-A5E5-264F202A0233}" presName="vertSpace2b" presStyleCnt="0"/>
      <dgm:spPr/>
    </dgm:pt>
  </dgm:ptLst>
  <dgm:cxnLst>
    <dgm:cxn modelId="{AA04F8FF-8883-4CC0-9DBA-1B083A33FBD2}" type="presOf" srcId="{07423D10-A9F3-442A-A776-E81059C81E94}" destId="{2BCF1836-B248-4B9E-AE41-4E141F0D06FE}" srcOrd="0" destOrd="0" presId="urn:microsoft.com/office/officeart/2008/layout/LinedList"/>
    <dgm:cxn modelId="{87D987BE-30BD-4CDB-8392-095979619491}" srcId="{776313FE-F802-466F-A7F9-E07107F0979D}" destId="{8D26B3AC-DEE9-4436-9EA9-FC3EB2CF1C61}" srcOrd="0" destOrd="0" parTransId="{A1588F7F-2E06-45D0-87D0-041F0DBE6E71}" sibTransId="{4AF0CF04-9E77-48B4-B2A7-59F1148A353E}"/>
    <dgm:cxn modelId="{4FF003F7-0871-4CD8-8C2E-AD26E36021E8}" type="presOf" srcId="{8D26B3AC-DEE9-4436-9EA9-FC3EB2CF1C61}" destId="{EB01BD84-D838-4D8B-B46A-9CC5768F397F}" srcOrd="0" destOrd="0" presId="urn:microsoft.com/office/officeart/2008/layout/LinedList"/>
    <dgm:cxn modelId="{27DE5C35-7B01-4A26-862D-81CF9A204B20}" srcId="{8D26B3AC-DEE9-4436-9EA9-FC3EB2CF1C61}" destId="{F8746CB9-1192-4E0C-853C-4F86E4DF296E}" srcOrd="1" destOrd="0" parTransId="{09DDE8E7-E622-4D21-A35B-488C41B183C5}" sibTransId="{9C73F602-D5FA-43D8-B7E8-310DC32FF20F}"/>
    <dgm:cxn modelId="{423B7544-2E93-4D3B-B341-EA8F071B40E1}" srcId="{8D26B3AC-DEE9-4436-9EA9-FC3EB2CF1C61}" destId="{07423D10-A9F3-442A-A776-E81059C81E94}" srcOrd="0" destOrd="0" parTransId="{9A8AA1D0-4C31-4B51-ABA1-C457D2228347}" sibTransId="{189E4139-5806-4A26-AEA7-375A72D58A3A}"/>
    <dgm:cxn modelId="{094FFD3F-154D-4E2C-83F1-B02FB8A645A8}" srcId="{8D26B3AC-DEE9-4436-9EA9-FC3EB2CF1C61}" destId="{C25D3208-720E-4E93-A5E5-264F202A0233}" srcOrd="2" destOrd="0" parTransId="{7C07A140-C36B-4A30-90C0-72E467713EF4}" sibTransId="{D73A8D6F-9836-4748-A14F-754D4DA05D59}"/>
    <dgm:cxn modelId="{FA710BE1-B6CD-4412-9F1B-CB49892565D5}" type="presOf" srcId="{C25D3208-720E-4E93-A5E5-264F202A0233}" destId="{00D5423F-508E-499F-B40C-C71A0FD034D9}" srcOrd="0" destOrd="0" presId="urn:microsoft.com/office/officeart/2008/layout/LinedList"/>
    <dgm:cxn modelId="{B2C90569-5EFA-4075-B374-B2083C223010}" type="presOf" srcId="{776313FE-F802-466F-A7F9-E07107F0979D}" destId="{F9B583F6-ABFF-462E-973A-B2622EBCBE2F}" srcOrd="0" destOrd="0" presId="urn:microsoft.com/office/officeart/2008/layout/LinedList"/>
    <dgm:cxn modelId="{9F0D9DC8-EACA-422A-BE2E-E4B715098CD7}" type="presOf" srcId="{F8746CB9-1192-4E0C-853C-4F86E4DF296E}" destId="{112B88BA-D120-4F98-B0E1-ABCB5792D929}" srcOrd="0" destOrd="0" presId="urn:microsoft.com/office/officeart/2008/layout/LinedList"/>
    <dgm:cxn modelId="{863B98B4-1E0F-4DA4-8ADC-7F527170673A}" type="presParOf" srcId="{F9B583F6-ABFF-462E-973A-B2622EBCBE2F}" destId="{6E990168-0C3A-4E35-B839-6438A0D2F3D3}" srcOrd="0" destOrd="0" presId="urn:microsoft.com/office/officeart/2008/layout/LinedList"/>
    <dgm:cxn modelId="{3291E1D7-46AC-4953-BA66-75C7A9170EFD}" type="presParOf" srcId="{F9B583F6-ABFF-462E-973A-B2622EBCBE2F}" destId="{767BF809-226E-4798-9B99-49321EAD9708}" srcOrd="1" destOrd="0" presId="urn:microsoft.com/office/officeart/2008/layout/LinedList"/>
    <dgm:cxn modelId="{E1188C58-2921-452E-A212-BD3E47CFB8A2}" type="presParOf" srcId="{767BF809-226E-4798-9B99-49321EAD9708}" destId="{EB01BD84-D838-4D8B-B46A-9CC5768F397F}" srcOrd="0" destOrd="0" presId="urn:microsoft.com/office/officeart/2008/layout/LinedList"/>
    <dgm:cxn modelId="{5B9023F1-AE2F-47DD-B9A8-C7DECB68BFBB}" type="presParOf" srcId="{767BF809-226E-4798-9B99-49321EAD9708}" destId="{C76A6BF6-ED88-419A-B1FC-F001ED5C73C9}" srcOrd="1" destOrd="0" presId="urn:microsoft.com/office/officeart/2008/layout/LinedList"/>
    <dgm:cxn modelId="{5DF39AB0-84F8-4763-AF8E-E76B7F5B3D4A}" type="presParOf" srcId="{C76A6BF6-ED88-419A-B1FC-F001ED5C73C9}" destId="{E5834812-A4F0-4BB1-A000-A0C3BF022E20}" srcOrd="0" destOrd="0" presId="urn:microsoft.com/office/officeart/2008/layout/LinedList"/>
    <dgm:cxn modelId="{B911230F-C675-4363-86D0-3D4F957C804E}" type="presParOf" srcId="{C76A6BF6-ED88-419A-B1FC-F001ED5C73C9}" destId="{6969A718-B035-41F2-BF70-D1448C94648A}" srcOrd="1" destOrd="0" presId="urn:microsoft.com/office/officeart/2008/layout/LinedList"/>
    <dgm:cxn modelId="{2E0B48C5-A4CA-4AAA-86BB-9C5B2C0D541B}" type="presParOf" srcId="{6969A718-B035-41F2-BF70-D1448C94648A}" destId="{EFFD3371-4A5F-47E3-861C-6A6587EFC15C}" srcOrd="0" destOrd="0" presId="urn:microsoft.com/office/officeart/2008/layout/LinedList"/>
    <dgm:cxn modelId="{FFA5CD27-F5F3-4718-802F-C42D910214DA}" type="presParOf" srcId="{6969A718-B035-41F2-BF70-D1448C94648A}" destId="{2BCF1836-B248-4B9E-AE41-4E141F0D06FE}" srcOrd="1" destOrd="0" presId="urn:microsoft.com/office/officeart/2008/layout/LinedList"/>
    <dgm:cxn modelId="{505ADBAB-90FA-4B02-AEF6-2B132384B80F}" type="presParOf" srcId="{6969A718-B035-41F2-BF70-D1448C94648A}" destId="{480D2CC3-4240-48D3-940B-BD82442C1C56}" srcOrd="2" destOrd="0" presId="urn:microsoft.com/office/officeart/2008/layout/LinedList"/>
    <dgm:cxn modelId="{09BBF642-A7E2-4D76-8F9B-799CD7015E6F}" type="presParOf" srcId="{C76A6BF6-ED88-419A-B1FC-F001ED5C73C9}" destId="{63A2FF32-CD15-4C26-A399-1E74BA9A1B0C}" srcOrd="2" destOrd="0" presId="urn:microsoft.com/office/officeart/2008/layout/LinedList"/>
    <dgm:cxn modelId="{F912700E-BF35-4F23-88EF-88C7A8CF1CF9}" type="presParOf" srcId="{C76A6BF6-ED88-419A-B1FC-F001ED5C73C9}" destId="{2A4C7DD3-E3B3-467C-874C-8F0FEBBFE6B3}" srcOrd="3" destOrd="0" presId="urn:microsoft.com/office/officeart/2008/layout/LinedList"/>
    <dgm:cxn modelId="{3A12E5A0-3E81-4A3E-981E-1420E7F06809}" type="presParOf" srcId="{C76A6BF6-ED88-419A-B1FC-F001ED5C73C9}" destId="{FB16D2D9-DA51-47A1-A64A-740935B79D68}" srcOrd="4" destOrd="0" presId="urn:microsoft.com/office/officeart/2008/layout/LinedList"/>
    <dgm:cxn modelId="{7C67274D-E363-4EBE-922F-E7944C26AA57}" type="presParOf" srcId="{FB16D2D9-DA51-47A1-A64A-740935B79D68}" destId="{CED85117-C30B-4747-A54A-A30650BAC7CE}" srcOrd="0" destOrd="0" presId="urn:microsoft.com/office/officeart/2008/layout/LinedList"/>
    <dgm:cxn modelId="{BD256807-41DF-440E-88D6-95CCE93DC33A}" type="presParOf" srcId="{FB16D2D9-DA51-47A1-A64A-740935B79D68}" destId="{112B88BA-D120-4F98-B0E1-ABCB5792D929}" srcOrd="1" destOrd="0" presId="urn:microsoft.com/office/officeart/2008/layout/LinedList"/>
    <dgm:cxn modelId="{22AB1E2E-8CA4-468F-ABF1-3C27FDB4CD6A}" type="presParOf" srcId="{FB16D2D9-DA51-47A1-A64A-740935B79D68}" destId="{4984F083-29E0-4ADB-AC17-5EE44EF59CDC}" srcOrd="2" destOrd="0" presId="urn:microsoft.com/office/officeart/2008/layout/LinedList"/>
    <dgm:cxn modelId="{928E7C9F-E8C1-4023-AFF3-879C0613B63D}" type="presParOf" srcId="{C76A6BF6-ED88-419A-B1FC-F001ED5C73C9}" destId="{0D2C775F-3411-47A3-82BE-719E6B6159DF}" srcOrd="5" destOrd="0" presId="urn:microsoft.com/office/officeart/2008/layout/LinedList"/>
    <dgm:cxn modelId="{7AAB190A-B0BC-4779-8F55-EBD5A3135B38}" type="presParOf" srcId="{C76A6BF6-ED88-419A-B1FC-F001ED5C73C9}" destId="{A280BDF3-8A0C-45F0-9B69-34A14A509441}" srcOrd="6" destOrd="0" presId="urn:microsoft.com/office/officeart/2008/layout/LinedList"/>
    <dgm:cxn modelId="{6F438225-D399-427A-97E3-D1FC1B55BF1A}" type="presParOf" srcId="{C76A6BF6-ED88-419A-B1FC-F001ED5C73C9}" destId="{0B27103A-F1BA-4F1F-8679-E0D6945153F4}" srcOrd="7" destOrd="0" presId="urn:microsoft.com/office/officeart/2008/layout/LinedList"/>
    <dgm:cxn modelId="{9DAAFC03-206E-41F5-BDD7-1F5EDF41A777}" type="presParOf" srcId="{0B27103A-F1BA-4F1F-8679-E0D6945153F4}" destId="{F46DD013-1DBE-499E-9D09-B3BC33CA34B9}" srcOrd="0" destOrd="0" presId="urn:microsoft.com/office/officeart/2008/layout/LinedList"/>
    <dgm:cxn modelId="{8F270EAF-02ED-4F9B-B3EE-F2C678C0B49A}" type="presParOf" srcId="{0B27103A-F1BA-4F1F-8679-E0D6945153F4}" destId="{00D5423F-508E-499F-B40C-C71A0FD034D9}" srcOrd="1" destOrd="0" presId="urn:microsoft.com/office/officeart/2008/layout/LinedList"/>
    <dgm:cxn modelId="{086B7C61-C78E-4D13-864A-E09CCA7F5287}" type="presParOf" srcId="{0B27103A-F1BA-4F1F-8679-E0D6945153F4}" destId="{664FFC90-CECC-4BA2-B53D-DD72C337AA67}" srcOrd="2" destOrd="0" presId="urn:microsoft.com/office/officeart/2008/layout/LinedList"/>
    <dgm:cxn modelId="{2C4CEF99-9A4A-449F-9F59-6E4051266894}" type="presParOf" srcId="{C76A6BF6-ED88-419A-B1FC-F001ED5C73C9}" destId="{F120E3CF-B509-49ED-A6E1-8A786096551D}" srcOrd="8" destOrd="0" presId="urn:microsoft.com/office/officeart/2008/layout/LinedList"/>
    <dgm:cxn modelId="{D68C7E73-2975-4475-ADC4-F1F6722DA878}" type="presParOf" srcId="{C76A6BF6-ED88-419A-B1FC-F001ED5C73C9}" destId="{7BA8E8CD-9A4F-4C6A-ADA8-207FEB181487}" srcOrd="9"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FFE01949-1F7A-44B5-BC7A-8C09EE1C4259}" type="doc">
      <dgm:prSet loTypeId="urn:microsoft.com/office/officeart/2008/layout/LinedList" loCatId="list" qsTypeId="urn:microsoft.com/office/officeart/2005/8/quickstyle/simple1" qsCatId="simple" csTypeId="urn:microsoft.com/office/officeart/2005/8/colors/accent1_2" csCatId="accent1" phldr="1"/>
      <dgm:spPr/>
      <dgm:t>
        <a:bodyPr/>
        <a:lstStyle/>
        <a:p>
          <a:endParaRPr lang="en-US"/>
        </a:p>
      </dgm:t>
    </dgm:pt>
    <dgm:pt modelId="{088FA7E4-7D01-4925-ABD0-634B0E0D8572}">
      <dgm:prSet phldrT="[Text]"/>
      <dgm:spPr/>
      <dgm:t>
        <a:bodyPr/>
        <a:lstStyle/>
        <a:p>
          <a:r>
            <a:rPr lang="en-US" dirty="0" smtClean="0"/>
            <a:t> </a:t>
          </a:r>
          <a:endParaRPr lang="en-US" dirty="0"/>
        </a:p>
      </dgm:t>
    </dgm:pt>
    <dgm:pt modelId="{653385E8-4ADB-4B69-8C04-B03831F43650}" type="parTrans" cxnId="{EEC681EF-656C-466D-A74C-4504ABF5D8E8}">
      <dgm:prSet/>
      <dgm:spPr/>
      <dgm:t>
        <a:bodyPr/>
        <a:lstStyle/>
        <a:p>
          <a:endParaRPr lang="en-US"/>
        </a:p>
      </dgm:t>
    </dgm:pt>
    <dgm:pt modelId="{66C8A0CF-F1E2-40AA-A602-1C59DC9D4AD2}" type="sibTrans" cxnId="{EEC681EF-656C-466D-A74C-4504ABF5D8E8}">
      <dgm:prSet/>
      <dgm:spPr/>
      <dgm:t>
        <a:bodyPr/>
        <a:lstStyle/>
        <a:p>
          <a:endParaRPr lang="en-US"/>
        </a:p>
      </dgm:t>
    </dgm:pt>
    <dgm:pt modelId="{5F78856C-C6FC-46DF-A29F-3373BB9E65B8}">
      <dgm:prSet phldrT="[Text]" custT="1"/>
      <dgm:spPr/>
      <dgm:t>
        <a:bodyPr/>
        <a:lstStyle/>
        <a:p>
          <a:pPr algn="just"/>
          <a:r>
            <a:rPr lang="en-US" sz="2400" b="0" i="0" dirty="0" smtClean="0">
              <a:solidFill>
                <a:schemeClr val="bg1"/>
              </a:solidFill>
              <a:latin typeface="Times New Roman" panose="02020603050405020304" pitchFamily="18" charset="0"/>
              <a:cs typeface="Times New Roman" panose="02020603050405020304" pitchFamily="18" charset="0"/>
            </a:rPr>
            <a:t>Major banks, such as </a:t>
          </a:r>
          <a:r>
            <a:rPr lang="en-US" sz="2400" b="1" i="0" dirty="0" smtClean="0">
              <a:solidFill>
                <a:schemeClr val="bg1"/>
              </a:solidFill>
              <a:latin typeface="Times New Roman" panose="02020603050405020304" pitchFamily="18" charset="0"/>
              <a:cs typeface="Times New Roman" panose="02020603050405020304" pitchFamily="18" charset="0"/>
            </a:rPr>
            <a:t>Intesa Sanpaolo, Nordea Bank, ING Group BNP Paribas and Santander</a:t>
          </a:r>
          <a:r>
            <a:rPr lang="en-US" sz="2400" b="0" i="0" dirty="0" smtClean="0">
              <a:solidFill>
                <a:schemeClr val="bg1"/>
              </a:solidFill>
              <a:latin typeface="Times New Roman" panose="02020603050405020304" pitchFamily="18" charset="0"/>
              <a:cs typeface="Times New Roman" panose="02020603050405020304" pitchFamily="18" charset="0"/>
            </a:rPr>
            <a:t> are analyzed in the case analysis which demonstrate their approach towards sustainability through ESG practices. It emphasizes various approaches to ESG strategies, consistent with global efforts toward a sustainable future.</a:t>
          </a:r>
          <a:endParaRPr lang="en-US" sz="2400" dirty="0">
            <a:solidFill>
              <a:schemeClr val="bg1"/>
            </a:solidFill>
            <a:latin typeface="Times New Roman" panose="02020603050405020304" pitchFamily="18" charset="0"/>
            <a:cs typeface="Times New Roman" panose="02020603050405020304" pitchFamily="18" charset="0"/>
          </a:endParaRPr>
        </a:p>
      </dgm:t>
    </dgm:pt>
    <dgm:pt modelId="{30633AF6-040D-4F1C-AF21-0245F42BC535}" type="parTrans" cxnId="{4636D95C-98E6-4378-82AC-6230C9F53EEF}">
      <dgm:prSet/>
      <dgm:spPr/>
      <dgm:t>
        <a:bodyPr/>
        <a:lstStyle/>
        <a:p>
          <a:endParaRPr lang="en-US"/>
        </a:p>
      </dgm:t>
    </dgm:pt>
    <dgm:pt modelId="{4AC354A8-07C7-45E7-8D12-5085AA24431D}" type="sibTrans" cxnId="{4636D95C-98E6-4378-82AC-6230C9F53EEF}">
      <dgm:prSet/>
      <dgm:spPr/>
      <dgm:t>
        <a:bodyPr/>
        <a:lstStyle/>
        <a:p>
          <a:endParaRPr lang="en-US"/>
        </a:p>
      </dgm:t>
    </dgm:pt>
    <dgm:pt modelId="{FEAEF355-3590-4083-863D-2E29C55AE944}">
      <dgm:prSet phldrT="[Text]" custT="1"/>
      <dgm:spPr/>
      <dgm:t>
        <a:bodyPr/>
        <a:lstStyle/>
        <a:p>
          <a:pPr algn="just"/>
          <a:r>
            <a:rPr lang="en-US" sz="2400" b="0" i="0" dirty="0" smtClean="0">
              <a:solidFill>
                <a:schemeClr val="bg1"/>
              </a:solidFill>
              <a:latin typeface="Times New Roman" panose="02020603050405020304" pitchFamily="18" charset="0"/>
              <a:cs typeface="Times New Roman" panose="02020603050405020304" pitchFamily="18" charset="0"/>
            </a:rPr>
            <a:t>The ESG integration research, as presented by </a:t>
          </a:r>
          <a:r>
            <a:rPr lang="en-US" sz="2400" b="1" i="0" dirty="0" smtClean="0">
              <a:solidFill>
                <a:schemeClr val="bg1"/>
              </a:solidFill>
              <a:latin typeface="Times New Roman" panose="02020603050405020304" pitchFamily="18" charset="0"/>
              <a:cs typeface="Times New Roman" panose="02020603050405020304" pitchFamily="18" charset="0"/>
            </a:rPr>
            <a:t>Aldowaish et al., Tsang Robinson and Widyawati Li Henriksson Gillan </a:t>
          </a:r>
          <a:r>
            <a:rPr lang="en-US" sz="2400" b="0" i="0" dirty="0" smtClean="0">
              <a:solidFill>
                <a:schemeClr val="bg1"/>
              </a:solidFill>
              <a:latin typeface="Times New Roman" panose="02020603050405020304" pitchFamily="18" charset="0"/>
              <a:cs typeface="Times New Roman" panose="02020603050405020304" pitchFamily="18" charset="0"/>
            </a:rPr>
            <a:t>gives fundamental insight into sustainability and financial performance. The literature presents diverse views such as the influence of ESG on financial measures and corporate social responsibilities.</a:t>
          </a:r>
          <a:endParaRPr lang="en-US" sz="2400" dirty="0">
            <a:solidFill>
              <a:schemeClr val="bg1"/>
            </a:solidFill>
            <a:latin typeface="Times New Roman" panose="02020603050405020304" pitchFamily="18" charset="0"/>
            <a:cs typeface="Times New Roman" panose="02020603050405020304" pitchFamily="18" charset="0"/>
          </a:endParaRPr>
        </a:p>
      </dgm:t>
    </dgm:pt>
    <dgm:pt modelId="{B56B034A-01BE-4B0D-A5DC-AAE12DB46FAE}" type="parTrans" cxnId="{A24CCA82-5075-4F4A-A7F9-00FDEB36C169}">
      <dgm:prSet/>
      <dgm:spPr/>
      <dgm:t>
        <a:bodyPr/>
        <a:lstStyle/>
        <a:p>
          <a:endParaRPr lang="en-US"/>
        </a:p>
      </dgm:t>
    </dgm:pt>
    <dgm:pt modelId="{31453A98-71D9-4936-99E3-DEDF59113E2B}" type="sibTrans" cxnId="{A24CCA82-5075-4F4A-A7F9-00FDEB36C169}">
      <dgm:prSet/>
      <dgm:spPr/>
      <dgm:t>
        <a:bodyPr/>
        <a:lstStyle/>
        <a:p>
          <a:endParaRPr lang="en-US"/>
        </a:p>
      </dgm:t>
    </dgm:pt>
    <dgm:pt modelId="{7ECED38C-4B10-4BCB-A8BD-76F0E4FC3739}">
      <dgm:prSet phldrT="[Text]" custT="1"/>
      <dgm:spPr/>
      <dgm:t>
        <a:bodyPr/>
        <a:lstStyle/>
        <a:p>
          <a:pPr algn="just"/>
          <a:r>
            <a:rPr lang="en-US" sz="2400" b="0" i="0" dirty="0" smtClean="0">
              <a:solidFill>
                <a:schemeClr val="bg1"/>
              </a:solidFill>
              <a:latin typeface="Times New Roman" panose="02020603050405020304" pitchFamily="18" charset="0"/>
              <a:cs typeface="Times New Roman" panose="02020603050405020304" pitchFamily="18" charset="0"/>
            </a:rPr>
            <a:t>The emergence of sustainable financial markets, as a result of the </a:t>
          </a:r>
          <a:r>
            <a:rPr lang="en-US" sz="2400" b="1" i="0" dirty="0" smtClean="0">
              <a:solidFill>
                <a:schemeClr val="bg1"/>
              </a:solidFill>
              <a:latin typeface="Times New Roman" panose="02020603050405020304" pitchFamily="18" charset="0"/>
              <a:cs typeface="Times New Roman" panose="02020603050405020304" pitchFamily="18" charset="0"/>
            </a:rPr>
            <a:t>Paris Agreement </a:t>
          </a:r>
          <a:r>
            <a:rPr lang="en-US" sz="2400" b="0" i="0" dirty="0" smtClean="0">
              <a:solidFill>
                <a:schemeClr val="bg1"/>
              </a:solidFill>
              <a:latin typeface="Times New Roman" panose="02020603050405020304" pitchFamily="18" charset="0"/>
              <a:cs typeface="Times New Roman" panose="02020603050405020304" pitchFamily="18" charset="0"/>
            </a:rPr>
            <a:t>is considered. Transformative roles are played by prominent figures such as </a:t>
          </a:r>
          <a:r>
            <a:rPr lang="en-US" sz="2400" b="1" i="0" dirty="0" smtClean="0">
              <a:solidFill>
                <a:schemeClr val="bg1"/>
              </a:solidFill>
              <a:latin typeface="Times New Roman" panose="02020603050405020304" pitchFamily="18" charset="0"/>
              <a:cs typeface="Times New Roman" panose="02020603050405020304" pitchFamily="18" charset="0"/>
            </a:rPr>
            <a:t>Prince Charles</a:t>
          </a:r>
          <a:r>
            <a:rPr lang="en-US" sz="2400" b="0" i="0" dirty="0" smtClean="0">
              <a:solidFill>
                <a:schemeClr val="bg1"/>
              </a:solidFill>
              <a:latin typeface="Times New Roman" panose="02020603050405020304" pitchFamily="18" charset="0"/>
              <a:cs typeface="Times New Roman" panose="02020603050405020304" pitchFamily="18" charset="0"/>
            </a:rPr>
            <a:t>, scholarly contributions and financial banks’ warnings. The ESG model, which emerged in the wake of 2008 financial crisis, is an ideal for sustainable business.</a:t>
          </a:r>
          <a:endParaRPr lang="en-US" sz="2400" dirty="0">
            <a:solidFill>
              <a:schemeClr val="bg1"/>
            </a:solidFill>
            <a:latin typeface="Times New Roman" panose="02020603050405020304" pitchFamily="18" charset="0"/>
            <a:cs typeface="Times New Roman" panose="02020603050405020304" pitchFamily="18" charset="0"/>
          </a:endParaRPr>
        </a:p>
      </dgm:t>
    </dgm:pt>
    <dgm:pt modelId="{2F333A37-EEA6-48CC-8FF2-B66DD9BDEE2D}" type="parTrans" cxnId="{F8C4E880-B24A-4A25-B810-C869194A1BBE}">
      <dgm:prSet/>
      <dgm:spPr/>
      <dgm:t>
        <a:bodyPr/>
        <a:lstStyle/>
        <a:p>
          <a:endParaRPr lang="en-US"/>
        </a:p>
      </dgm:t>
    </dgm:pt>
    <dgm:pt modelId="{080464CD-E5BA-4638-9B00-4FA007DA6962}" type="sibTrans" cxnId="{F8C4E880-B24A-4A25-B810-C869194A1BBE}">
      <dgm:prSet/>
      <dgm:spPr/>
      <dgm:t>
        <a:bodyPr/>
        <a:lstStyle/>
        <a:p>
          <a:endParaRPr lang="en-US"/>
        </a:p>
      </dgm:t>
    </dgm:pt>
    <dgm:pt modelId="{1AEB42CD-60FE-41F3-8373-952E4ED9975B}" type="pres">
      <dgm:prSet presAssocID="{FFE01949-1F7A-44B5-BC7A-8C09EE1C4259}" presName="vert0" presStyleCnt="0">
        <dgm:presLayoutVars>
          <dgm:dir/>
          <dgm:animOne val="branch"/>
          <dgm:animLvl val="lvl"/>
        </dgm:presLayoutVars>
      </dgm:prSet>
      <dgm:spPr/>
    </dgm:pt>
    <dgm:pt modelId="{EC7A80EC-1FC1-4EDC-B979-52ED7E3E5BFF}" type="pres">
      <dgm:prSet presAssocID="{088FA7E4-7D01-4925-ABD0-634B0E0D8572}" presName="thickLine" presStyleLbl="alignNode1" presStyleIdx="0" presStyleCnt="1"/>
      <dgm:spPr/>
    </dgm:pt>
    <dgm:pt modelId="{2B258848-2ADA-4D66-9FD7-D531231859DD}" type="pres">
      <dgm:prSet presAssocID="{088FA7E4-7D01-4925-ABD0-634B0E0D8572}" presName="horz1" presStyleCnt="0"/>
      <dgm:spPr/>
    </dgm:pt>
    <dgm:pt modelId="{FD8972FC-23BF-4064-8A1F-E5E2443195FF}" type="pres">
      <dgm:prSet presAssocID="{088FA7E4-7D01-4925-ABD0-634B0E0D8572}" presName="tx1" presStyleLbl="revTx" presStyleIdx="0" presStyleCnt="4" custScaleX="37101"/>
      <dgm:spPr/>
    </dgm:pt>
    <dgm:pt modelId="{5B564FF0-6397-48D8-BFA9-8471CAF1D63B}" type="pres">
      <dgm:prSet presAssocID="{088FA7E4-7D01-4925-ABD0-634B0E0D8572}" presName="vert1" presStyleCnt="0"/>
      <dgm:spPr/>
    </dgm:pt>
    <dgm:pt modelId="{A83D4848-C794-4AE4-A7B1-EC0D359629BF}" type="pres">
      <dgm:prSet presAssocID="{5F78856C-C6FC-46DF-A29F-3373BB9E65B8}" presName="vertSpace2a" presStyleCnt="0"/>
      <dgm:spPr/>
    </dgm:pt>
    <dgm:pt modelId="{7A56E515-1435-456B-8FB9-616546024F24}" type="pres">
      <dgm:prSet presAssocID="{5F78856C-C6FC-46DF-A29F-3373BB9E65B8}" presName="horz2" presStyleCnt="0"/>
      <dgm:spPr/>
    </dgm:pt>
    <dgm:pt modelId="{144DE983-48B6-4861-9574-D8FC70CF003E}" type="pres">
      <dgm:prSet presAssocID="{5F78856C-C6FC-46DF-A29F-3373BB9E65B8}" presName="horzSpace2" presStyleCnt="0"/>
      <dgm:spPr/>
    </dgm:pt>
    <dgm:pt modelId="{2F19B2BC-2356-4FDC-B0D7-19CC3F332CAC}" type="pres">
      <dgm:prSet presAssocID="{5F78856C-C6FC-46DF-A29F-3373BB9E65B8}" presName="tx2" presStyleLbl="revTx" presStyleIdx="1" presStyleCnt="4" custScaleX="127389"/>
      <dgm:spPr/>
      <dgm:t>
        <a:bodyPr/>
        <a:lstStyle/>
        <a:p>
          <a:endParaRPr lang="en-US"/>
        </a:p>
      </dgm:t>
    </dgm:pt>
    <dgm:pt modelId="{359EC31B-9646-4862-B139-4E2C089B9686}" type="pres">
      <dgm:prSet presAssocID="{5F78856C-C6FC-46DF-A29F-3373BB9E65B8}" presName="vert2" presStyleCnt="0"/>
      <dgm:spPr/>
    </dgm:pt>
    <dgm:pt modelId="{E59759CB-8E04-403A-A0AD-63A95A4AA492}" type="pres">
      <dgm:prSet presAssocID="{5F78856C-C6FC-46DF-A29F-3373BB9E65B8}" presName="thinLine2b" presStyleLbl="callout" presStyleIdx="0" presStyleCnt="3"/>
      <dgm:spPr/>
    </dgm:pt>
    <dgm:pt modelId="{D3AAA059-0AB9-4073-ACC4-AB09763BBAAE}" type="pres">
      <dgm:prSet presAssocID="{5F78856C-C6FC-46DF-A29F-3373BB9E65B8}" presName="vertSpace2b" presStyleCnt="0"/>
      <dgm:spPr/>
    </dgm:pt>
    <dgm:pt modelId="{E855D0DD-ED0F-49B3-A760-0BE74C3BD7F7}" type="pres">
      <dgm:prSet presAssocID="{FEAEF355-3590-4083-863D-2E29C55AE944}" presName="horz2" presStyleCnt="0"/>
      <dgm:spPr/>
    </dgm:pt>
    <dgm:pt modelId="{0A9CF58A-816F-434F-8972-63DB52A8A86B}" type="pres">
      <dgm:prSet presAssocID="{FEAEF355-3590-4083-863D-2E29C55AE944}" presName="horzSpace2" presStyleCnt="0"/>
      <dgm:spPr/>
    </dgm:pt>
    <dgm:pt modelId="{BB755FDA-EAFD-46B3-A213-F20D7F890200}" type="pres">
      <dgm:prSet presAssocID="{FEAEF355-3590-4083-863D-2E29C55AE944}" presName="tx2" presStyleLbl="revTx" presStyleIdx="2" presStyleCnt="4" custScaleX="127030"/>
      <dgm:spPr/>
      <dgm:t>
        <a:bodyPr/>
        <a:lstStyle/>
        <a:p>
          <a:endParaRPr lang="en-US"/>
        </a:p>
      </dgm:t>
    </dgm:pt>
    <dgm:pt modelId="{8275CA78-D086-4A29-B4E9-FD15F2406C68}" type="pres">
      <dgm:prSet presAssocID="{FEAEF355-3590-4083-863D-2E29C55AE944}" presName="vert2" presStyleCnt="0"/>
      <dgm:spPr/>
    </dgm:pt>
    <dgm:pt modelId="{5F827624-B1C8-4B20-96FA-E6292E5168D6}" type="pres">
      <dgm:prSet presAssocID="{FEAEF355-3590-4083-863D-2E29C55AE944}" presName="thinLine2b" presStyleLbl="callout" presStyleIdx="1" presStyleCnt="3"/>
      <dgm:spPr/>
    </dgm:pt>
    <dgm:pt modelId="{3E18DAA6-6D10-46BE-A98D-68A66BEB337D}" type="pres">
      <dgm:prSet presAssocID="{FEAEF355-3590-4083-863D-2E29C55AE944}" presName="vertSpace2b" presStyleCnt="0"/>
      <dgm:spPr/>
    </dgm:pt>
    <dgm:pt modelId="{F5949BCA-1185-497F-B5E1-A391A72DB196}" type="pres">
      <dgm:prSet presAssocID="{7ECED38C-4B10-4BCB-A8BD-76F0E4FC3739}" presName="horz2" presStyleCnt="0"/>
      <dgm:spPr/>
    </dgm:pt>
    <dgm:pt modelId="{970D5DDE-8073-42E9-AAC3-598CFE128333}" type="pres">
      <dgm:prSet presAssocID="{7ECED38C-4B10-4BCB-A8BD-76F0E4FC3739}" presName="horzSpace2" presStyleCnt="0"/>
      <dgm:spPr/>
    </dgm:pt>
    <dgm:pt modelId="{FFB87870-890F-46CA-B993-2CDBA4F48141}" type="pres">
      <dgm:prSet presAssocID="{7ECED38C-4B10-4BCB-A8BD-76F0E4FC3739}" presName="tx2" presStyleLbl="revTx" presStyleIdx="3" presStyleCnt="4" custScaleX="127675"/>
      <dgm:spPr/>
      <dgm:t>
        <a:bodyPr/>
        <a:lstStyle/>
        <a:p>
          <a:endParaRPr lang="en-US"/>
        </a:p>
      </dgm:t>
    </dgm:pt>
    <dgm:pt modelId="{32BAE4E9-A750-4ECF-928E-DABF504687C2}" type="pres">
      <dgm:prSet presAssocID="{7ECED38C-4B10-4BCB-A8BD-76F0E4FC3739}" presName="vert2" presStyleCnt="0"/>
      <dgm:spPr/>
    </dgm:pt>
    <dgm:pt modelId="{5F6525DE-48FC-4B05-A08B-9F20AE3B2387}" type="pres">
      <dgm:prSet presAssocID="{7ECED38C-4B10-4BCB-A8BD-76F0E4FC3739}" presName="thinLine2b" presStyleLbl="callout" presStyleIdx="2" presStyleCnt="3"/>
      <dgm:spPr/>
    </dgm:pt>
    <dgm:pt modelId="{E00649FB-5B49-4A3C-9602-C427095B0951}" type="pres">
      <dgm:prSet presAssocID="{7ECED38C-4B10-4BCB-A8BD-76F0E4FC3739}" presName="vertSpace2b" presStyleCnt="0"/>
      <dgm:spPr/>
    </dgm:pt>
  </dgm:ptLst>
  <dgm:cxnLst>
    <dgm:cxn modelId="{4636D95C-98E6-4378-82AC-6230C9F53EEF}" srcId="{088FA7E4-7D01-4925-ABD0-634B0E0D8572}" destId="{5F78856C-C6FC-46DF-A29F-3373BB9E65B8}" srcOrd="0" destOrd="0" parTransId="{30633AF6-040D-4F1C-AF21-0245F42BC535}" sibTransId="{4AC354A8-07C7-45E7-8D12-5085AA24431D}"/>
    <dgm:cxn modelId="{E873D819-03AC-46DB-A790-954029D057FE}" type="presOf" srcId="{7ECED38C-4B10-4BCB-A8BD-76F0E4FC3739}" destId="{FFB87870-890F-46CA-B993-2CDBA4F48141}" srcOrd="0" destOrd="0" presId="urn:microsoft.com/office/officeart/2008/layout/LinedList"/>
    <dgm:cxn modelId="{AF546D29-5972-490C-8309-42777F0255E8}" type="presOf" srcId="{FEAEF355-3590-4083-863D-2E29C55AE944}" destId="{BB755FDA-EAFD-46B3-A213-F20D7F890200}" srcOrd="0" destOrd="0" presId="urn:microsoft.com/office/officeart/2008/layout/LinedList"/>
    <dgm:cxn modelId="{F8C4E880-B24A-4A25-B810-C869194A1BBE}" srcId="{088FA7E4-7D01-4925-ABD0-634B0E0D8572}" destId="{7ECED38C-4B10-4BCB-A8BD-76F0E4FC3739}" srcOrd="2" destOrd="0" parTransId="{2F333A37-EEA6-48CC-8FF2-B66DD9BDEE2D}" sibTransId="{080464CD-E5BA-4638-9B00-4FA007DA6962}"/>
    <dgm:cxn modelId="{227F472F-ADD5-4C3C-B749-F307D23D7095}" type="presOf" srcId="{088FA7E4-7D01-4925-ABD0-634B0E0D8572}" destId="{FD8972FC-23BF-4064-8A1F-E5E2443195FF}" srcOrd="0" destOrd="0" presId="urn:microsoft.com/office/officeart/2008/layout/LinedList"/>
    <dgm:cxn modelId="{46523182-597C-4842-93FA-B6EE9550CDA8}" type="presOf" srcId="{FFE01949-1F7A-44B5-BC7A-8C09EE1C4259}" destId="{1AEB42CD-60FE-41F3-8373-952E4ED9975B}" srcOrd="0" destOrd="0" presId="urn:microsoft.com/office/officeart/2008/layout/LinedList"/>
    <dgm:cxn modelId="{A24CCA82-5075-4F4A-A7F9-00FDEB36C169}" srcId="{088FA7E4-7D01-4925-ABD0-634B0E0D8572}" destId="{FEAEF355-3590-4083-863D-2E29C55AE944}" srcOrd="1" destOrd="0" parTransId="{B56B034A-01BE-4B0D-A5DC-AAE12DB46FAE}" sibTransId="{31453A98-71D9-4936-99E3-DEDF59113E2B}"/>
    <dgm:cxn modelId="{C54247BF-4BB3-4B75-8AB2-B0E7B3180E18}" type="presOf" srcId="{5F78856C-C6FC-46DF-A29F-3373BB9E65B8}" destId="{2F19B2BC-2356-4FDC-B0D7-19CC3F332CAC}" srcOrd="0" destOrd="0" presId="urn:microsoft.com/office/officeart/2008/layout/LinedList"/>
    <dgm:cxn modelId="{EEC681EF-656C-466D-A74C-4504ABF5D8E8}" srcId="{FFE01949-1F7A-44B5-BC7A-8C09EE1C4259}" destId="{088FA7E4-7D01-4925-ABD0-634B0E0D8572}" srcOrd="0" destOrd="0" parTransId="{653385E8-4ADB-4B69-8C04-B03831F43650}" sibTransId="{66C8A0CF-F1E2-40AA-A602-1C59DC9D4AD2}"/>
    <dgm:cxn modelId="{DBF71FA8-9776-461A-A9DC-A282BF291842}" type="presParOf" srcId="{1AEB42CD-60FE-41F3-8373-952E4ED9975B}" destId="{EC7A80EC-1FC1-4EDC-B979-52ED7E3E5BFF}" srcOrd="0" destOrd="0" presId="urn:microsoft.com/office/officeart/2008/layout/LinedList"/>
    <dgm:cxn modelId="{C9ECC34D-8E16-41EA-B0E2-4A7EF0890361}" type="presParOf" srcId="{1AEB42CD-60FE-41F3-8373-952E4ED9975B}" destId="{2B258848-2ADA-4D66-9FD7-D531231859DD}" srcOrd="1" destOrd="0" presId="urn:microsoft.com/office/officeart/2008/layout/LinedList"/>
    <dgm:cxn modelId="{3FFABF5B-AEA5-4F95-A6C8-2654C090EF9F}" type="presParOf" srcId="{2B258848-2ADA-4D66-9FD7-D531231859DD}" destId="{FD8972FC-23BF-4064-8A1F-E5E2443195FF}" srcOrd="0" destOrd="0" presId="urn:microsoft.com/office/officeart/2008/layout/LinedList"/>
    <dgm:cxn modelId="{62CAF857-02BA-4FF1-A6E9-6887B3318A00}" type="presParOf" srcId="{2B258848-2ADA-4D66-9FD7-D531231859DD}" destId="{5B564FF0-6397-48D8-BFA9-8471CAF1D63B}" srcOrd="1" destOrd="0" presId="urn:microsoft.com/office/officeart/2008/layout/LinedList"/>
    <dgm:cxn modelId="{B9F06431-9A95-4403-90CB-C716A9B8F1D7}" type="presParOf" srcId="{5B564FF0-6397-48D8-BFA9-8471CAF1D63B}" destId="{A83D4848-C794-4AE4-A7B1-EC0D359629BF}" srcOrd="0" destOrd="0" presId="urn:microsoft.com/office/officeart/2008/layout/LinedList"/>
    <dgm:cxn modelId="{2D4A9382-500C-4FBE-867F-51B3EA5CB954}" type="presParOf" srcId="{5B564FF0-6397-48D8-BFA9-8471CAF1D63B}" destId="{7A56E515-1435-456B-8FB9-616546024F24}" srcOrd="1" destOrd="0" presId="urn:microsoft.com/office/officeart/2008/layout/LinedList"/>
    <dgm:cxn modelId="{D1EB2DEF-C7B3-4173-99B1-A40D4D29DD96}" type="presParOf" srcId="{7A56E515-1435-456B-8FB9-616546024F24}" destId="{144DE983-48B6-4861-9574-D8FC70CF003E}" srcOrd="0" destOrd="0" presId="urn:microsoft.com/office/officeart/2008/layout/LinedList"/>
    <dgm:cxn modelId="{AA90AB90-B73C-4D98-AF6E-656D7CF2867D}" type="presParOf" srcId="{7A56E515-1435-456B-8FB9-616546024F24}" destId="{2F19B2BC-2356-4FDC-B0D7-19CC3F332CAC}" srcOrd="1" destOrd="0" presId="urn:microsoft.com/office/officeart/2008/layout/LinedList"/>
    <dgm:cxn modelId="{DBD06D14-0686-4356-9A37-C8B60F281A49}" type="presParOf" srcId="{7A56E515-1435-456B-8FB9-616546024F24}" destId="{359EC31B-9646-4862-B139-4E2C089B9686}" srcOrd="2" destOrd="0" presId="urn:microsoft.com/office/officeart/2008/layout/LinedList"/>
    <dgm:cxn modelId="{B388F082-2C80-49A1-92A7-D0E855100BA3}" type="presParOf" srcId="{5B564FF0-6397-48D8-BFA9-8471CAF1D63B}" destId="{E59759CB-8E04-403A-A0AD-63A95A4AA492}" srcOrd="2" destOrd="0" presId="urn:microsoft.com/office/officeart/2008/layout/LinedList"/>
    <dgm:cxn modelId="{C9148D90-BA12-4A10-8088-1C286D9DE339}" type="presParOf" srcId="{5B564FF0-6397-48D8-BFA9-8471CAF1D63B}" destId="{D3AAA059-0AB9-4073-ACC4-AB09763BBAAE}" srcOrd="3" destOrd="0" presId="urn:microsoft.com/office/officeart/2008/layout/LinedList"/>
    <dgm:cxn modelId="{1D9F4891-152C-4491-BA8F-286A4B9C761B}" type="presParOf" srcId="{5B564FF0-6397-48D8-BFA9-8471CAF1D63B}" destId="{E855D0DD-ED0F-49B3-A760-0BE74C3BD7F7}" srcOrd="4" destOrd="0" presId="urn:microsoft.com/office/officeart/2008/layout/LinedList"/>
    <dgm:cxn modelId="{A834A176-4936-4D75-8569-B001992FE286}" type="presParOf" srcId="{E855D0DD-ED0F-49B3-A760-0BE74C3BD7F7}" destId="{0A9CF58A-816F-434F-8972-63DB52A8A86B}" srcOrd="0" destOrd="0" presId="urn:microsoft.com/office/officeart/2008/layout/LinedList"/>
    <dgm:cxn modelId="{64FDF134-6876-4319-BB24-8F121DDCBEF5}" type="presParOf" srcId="{E855D0DD-ED0F-49B3-A760-0BE74C3BD7F7}" destId="{BB755FDA-EAFD-46B3-A213-F20D7F890200}" srcOrd="1" destOrd="0" presId="urn:microsoft.com/office/officeart/2008/layout/LinedList"/>
    <dgm:cxn modelId="{61087C5C-4810-4BD4-9E8B-7F190B36523A}" type="presParOf" srcId="{E855D0DD-ED0F-49B3-A760-0BE74C3BD7F7}" destId="{8275CA78-D086-4A29-B4E9-FD15F2406C68}" srcOrd="2" destOrd="0" presId="urn:microsoft.com/office/officeart/2008/layout/LinedList"/>
    <dgm:cxn modelId="{43042F4F-94E6-4B4C-AB16-DD5559E3866D}" type="presParOf" srcId="{5B564FF0-6397-48D8-BFA9-8471CAF1D63B}" destId="{5F827624-B1C8-4B20-96FA-E6292E5168D6}" srcOrd="5" destOrd="0" presId="urn:microsoft.com/office/officeart/2008/layout/LinedList"/>
    <dgm:cxn modelId="{B0FAE362-E80B-4C67-8D76-34FA579D1F57}" type="presParOf" srcId="{5B564FF0-6397-48D8-BFA9-8471CAF1D63B}" destId="{3E18DAA6-6D10-46BE-A98D-68A66BEB337D}" srcOrd="6" destOrd="0" presId="urn:microsoft.com/office/officeart/2008/layout/LinedList"/>
    <dgm:cxn modelId="{30177BBA-59BD-4A42-9F9A-EB999605E423}" type="presParOf" srcId="{5B564FF0-6397-48D8-BFA9-8471CAF1D63B}" destId="{F5949BCA-1185-497F-B5E1-A391A72DB196}" srcOrd="7" destOrd="0" presId="urn:microsoft.com/office/officeart/2008/layout/LinedList"/>
    <dgm:cxn modelId="{D5C9876B-F5B0-4C3B-8C3F-E70B30F62261}" type="presParOf" srcId="{F5949BCA-1185-497F-B5E1-A391A72DB196}" destId="{970D5DDE-8073-42E9-AAC3-598CFE128333}" srcOrd="0" destOrd="0" presId="urn:microsoft.com/office/officeart/2008/layout/LinedList"/>
    <dgm:cxn modelId="{BA1B9492-E155-43AD-86F1-69F21F7DB9E0}" type="presParOf" srcId="{F5949BCA-1185-497F-B5E1-A391A72DB196}" destId="{FFB87870-890F-46CA-B993-2CDBA4F48141}" srcOrd="1" destOrd="0" presId="urn:microsoft.com/office/officeart/2008/layout/LinedList"/>
    <dgm:cxn modelId="{B574EE9B-5330-4200-A1FD-C068C0486E12}" type="presParOf" srcId="{F5949BCA-1185-497F-B5E1-A391A72DB196}" destId="{32BAE4E9-A750-4ECF-928E-DABF504687C2}" srcOrd="2" destOrd="0" presId="urn:microsoft.com/office/officeart/2008/layout/LinedList"/>
    <dgm:cxn modelId="{C1039B07-054C-4FAC-A432-AA0E681E0DED}" type="presParOf" srcId="{5B564FF0-6397-48D8-BFA9-8471CAF1D63B}" destId="{5F6525DE-48FC-4B05-A08B-9F20AE3B2387}" srcOrd="8" destOrd="0" presId="urn:microsoft.com/office/officeart/2008/layout/LinedList"/>
    <dgm:cxn modelId="{04D014FC-53BB-48EB-857F-46417CAAA4BC}" type="presParOf" srcId="{5B564FF0-6397-48D8-BFA9-8471CAF1D63B}" destId="{E00649FB-5B49-4A3C-9602-C427095B0951}" srcOrd="9"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57FE07B8-6038-4EEE-AD19-2EC97BEF81A2}" type="doc">
      <dgm:prSet loTypeId="urn:microsoft.com/office/officeart/2005/8/layout/hierarchy3" loCatId="hierarchy" qsTypeId="urn:microsoft.com/office/officeart/2005/8/quickstyle/3d3" qsCatId="3D" csTypeId="urn:microsoft.com/office/officeart/2005/8/colors/colorful5" csCatId="colorful"/>
      <dgm:spPr/>
      <dgm:t>
        <a:bodyPr/>
        <a:lstStyle/>
        <a:p>
          <a:endParaRPr lang="en-US"/>
        </a:p>
      </dgm:t>
    </dgm:pt>
    <dgm:pt modelId="{C70A4102-78E9-4D3B-9575-123C7B0751C7}">
      <dgm:prSet/>
      <dgm:spPr/>
      <dgm:t>
        <a:bodyPr/>
        <a:lstStyle/>
        <a:p>
          <a:pPr rtl="0"/>
          <a:r>
            <a:rPr lang="en-US" b="1" dirty="0" smtClean="0">
              <a:latin typeface="Times New Roman" panose="02020603050405020304" pitchFamily="18" charset="0"/>
              <a:cs typeface="Times New Roman" panose="02020603050405020304" pitchFamily="18" charset="0"/>
            </a:rPr>
            <a:t>Research Design</a:t>
          </a:r>
          <a:endParaRPr lang="en-US" b="1" dirty="0">
            <a:latin typeface="Times New Roman" panose="02020603050405020304" pitchFamily="18" charset="0"/>
            <a:cs typeface="Times New Roman" panose="02020603050405020304" pitchFamily="18" charset="0"/>
          </a:endParaRPr>
        </a:p>
      </dgm:t>
    </dgm:pt>
    <dgm:pt modelId="{079B6E55-5170-4C5C-A0C7-794D3D5FF04C}" type="parTrans" cxnId="{19CCBF03-9809-4264-91C4-6840B6C908CA}">
      <dgm:prSet/>
      <dgm:spPr/>
      <dgm:t>
        <a:bodyPr/>
        <a:lstStyle/>
        <a:p>
          <a:endParaRPr lang="en-US"/>
        </a:p>
      </dgm:t>
    </dgm:pt>
    <dgm:pt modelId="{64A6571F-41CC-47A5-9EDB-5487982DE548}" type="sibTrans" cxnId="{19CCBF03-9809-4264-91C4-6840B6C908CA}">
      <dgm:prSet/>
      <dgm:spPr/>
      <dgm:t>
        <a:bodyPr/>
        <a:lstStyle/>
        <a:p>
          <a:endParaRPr lang="en-US"/>
        </a:p>
      </dgm:t>
    </dgm:pt>
    <dgm:pt modelId="{B3B1879C-8123-4571-8E82-03D1A3524096}">
      <dgm:prSet/>
      <dgm:spPr/>
      <dgm:t>
        <a:bodyPr/>
        <a:lstStyle/>
        <a:p>
          <a:pPr rtl="0"/>
          <a:r>
            <a:rPr lang="en-US" dirty="0" smtClean="0">
              <a:latin typeface="Times New Roman" panose="02020603050405020304" pitchFamily="18" charset="0"/>
              <a:cs typeface="Times New Roman" panose="02020603050405020304" pitchFamily="18" charset="0"/>
            </a:rPr>
            <a:t>Qualitative Method</a:t>
          </a:r>
          <a:endParaRPr lang="en-US" dirty="0">
            <a:latin typeface="Times New Roman" panose="02020603050405020304" pitchFamily="18" charset="0"/>
            <a:cs typeface="Times New Roman" panose="02020603050405020304" pitchFamily="18" charset="0"/>
          </a:endParaRPr>
        </a:p>
      </dgm:t>
    </dgm:pt>
    <dgm:pt modelId="{FD53766D-F292-4AAA-8BD9-DB2811751555}" type="parTrans" cxnId="{7DC61D8E-4288-4EB2-8544-130E5BF00EE5}">
      <dgm:prSet/>
      <dgm:spPr/>
      <dgm:t>
        <a:bodyPr/>
        <a:lstStyle/>
        <a:p>
          <a:endParaRPr lang="en-US"/>
        </a:p>
      </dgm:t>
    </dgm:pt>
    <dgm:pt modelId="{89EB00E4-0653-4E67-9310-B24B0BD10E24}" type="sibTrans" cxnId="{7DC61D8E-4288-4EB2-8544-130E5BF00EE5}">
      <dgm:prSet/>
      <dgm:spPr/>
      <dgm:t>
        <a:bodyPr/>
        <a:lstStyle/>
        <a:p>
          <a:endParaRPr lang="en-US"/>
        </a:p>
      </dgm:t>
    </dgm:pt>
    <dgm:pt modelId="{AF6E4AFC-D47F-496C-AC07-046ECE25EDD8}">
      <dgm:prSet/>
      <dgm:spPr/>
      <dgm:t>
        <a:bodyPr/>
        <a:lstStyle/>
        <a:p>
          <a:pPr rtl="0"/>
          <a:r>
            <a:rPr lang="en-US" b="1" dirty="0" smtClean="0">
              <a:latin typeface="Times New Roman" panose="02020603050405020304" pitchFamily="18" charset="0"/>
              <a:cs typeface="Times New Roman" panose="02020603050405020304" pitchFamily="18" charset="0"/>
            </a:rPr>
            <a:t>Data Collection</a:t>
          </a:r>
          <a:endParaRPr lang="en-US" b="1" dirty="0">
            <a:latin typeface="Times New Roman" panose="02020603050405020304" pitchFamily="18" charset="0"/>
            <a:cs typeface="Times New Roman" panose="02020603050405020304" pitchFamily="18" charset="0"/>
          </a:endParaRPr>
        </a:p>
      </dgm:t>
    </dgm:pt>
    <dgm:pt modelId="{382EA547-7FD2-4F02-813A-ACC834133DD9}" type="parTrans" cxnId="{FF65E7BD-9EB0-474F-873F-F5D6055DF0F9}">
      <dgm:prSet/>
      <dgm:spPr/>
      <dgm:t>
        <a:bodyPr/>
        <a:lstStyle/>
        <a:p>
          <a:endParaRPr lang="en-US"/>
        </a:p>
      </dgm:t>
    </dgm:pt>
    <dgm:pt modelId="{4CFF77DE-109B-41DF-84B8-1D95640B41D5}" type="sibTrans" cxnId="{FF65E7BD-9EB0-474F-873F-F5D6055DF0F9}">
      <dgm:prSet/>
      <dgm:spPr/>
      <dgm:t>
        <a:bodyPr/>
        <a:lstStyle/>
        <a:p>
          <a:endParaRPr lang="en-US"/>
        </a:p>
      </dgm:t>
    </dgm:pt>
    <dgm:pt modelId="{0C83AB03-33DB-4047-9D63-5B5B6D09F1F3}">
      <dgm:prSet/>
      <dgm:spPr/>
      <dgm:t>
        <a:bodyPr/>
        <a:lstStyle/>
        <a:p>
          <a:pPr rtl="0"/>
          <a:r>
            <a:rPr lang="en-US" dirty="0" smtClean="0">
              <a:latin typeface="Times New Roman" panose="02020603050405020304" pitchFamily="18" charset="0"/>
              <a:cs typeface="Times New Roman" panose="02020603050405020304" pitchFamily="18" charset="0"/>
            </a:rPr>
            <a:t>Secondary Data Sources</a:t>
          </a:r>
          <a:endParaRPr lang="en-US" dirty="0">
            <a:latin typeface="Times New Roman" panose="02020603050405020304" pitchFamily="18" charset="0"/>
            <a:cs typeface="Times New Roman" panose="02020603050405020304" pitchFamily="18" charset="0"/>
          </a:endParaRPr>
        </a:p>
      </dgm:t>
    </dgm:pt>
    <dgm:pt modelId="{96AF1E99-C4A4-4F2D-AA78-37B023E61174}" type="parTrans" cxnId="{18CA6CF9-EA7E-4E6D-A229-2F0397900E57}">
      <dgm:prSet/>
      <dgm:spPr/>
      <dgm:t>
        <a:bodyPr/>
        <a:lstStyle/>
        <a:p>
          <a:endParaRPr lang="en-US"/>
        </a:p>
      </dgm:t>
    </dgm:pt>
    <dgm:pt modelId="{1AD2125E-24A4-4E37-931A-985C95886C53}" type="sibTrans" cxnId="{18CA6CF9-EA7E-4E6D-A229-2F0397900E57}">
      <dgm:prSet/>
      <dgm:spPr/>
      <dgm:t>
        <a:bodyPr/>
        <a:lstStyle/>
        <a:p>
          <a:endParaRPr lang="en-US"/>
        </a:p>
      </dgm:t>
    </dgm:pt>
    <dgm:pt modelId="{31F24F85-C7AF-46F6-BCAA-5039ABDF3B20}">
      <dgm:prSet/>
      <dgm:spPr/>
      <dgm:t>
        <a:bodyPr/>
        <a:lstStyle/>
        <a:p>
          <a:pPr rtl="0"/>
          <a:r>
            <a:rPr lang="en-US" b="1" dirty="0" smtClean="0">
              <a:latin typeface="Times New Roman" panose="02020603050405020304" pitchFamily="18" charset="0"/>
              <a:cs typeface="Times New Roman" panose="02020603050405020304" pitchFamily="18" charset="0"/>
            </a:rPr>
            <a:t>Data Collection Methods</a:t>
          </a:r>
          <a:endParaRPr lang="en-US" b="1" dirty="0">
            <a:latin typeface="Times New Roman" panose="02020603050405020304" pitchFamily="18" charset="0"/>
            <a:cs typeface="Times New Roman" panose="02020603050405020304" pitchFamily="18" charset="0"/>
          </a:endParaRPr>
        </a:p>
      </dgm:t>
    </dgm:pt>
    <dgm:pt modelId="{CA98E5DD-62E9-4BF7-B987-620DC227735F}" type="parTrans" cxnId="{8912D918-2C2B-4462-8A59-130DEF2C15AB}">
      <dgm:prSet/>
      <dgm:spPr/>
      <dgm:t>
        <a:bodyPr/>
        <a:lstStyle/>
        <a:p>
          <a:endParaRPr lang="en-US"/>
        </a:p>
      </dgm:t>
    </dgm:pt>
    <dgm:pt modelId="{899889E1-E8E7-4757-9F30-D9F4201C6F12}" type="sibTrans" cxnId="{8912D918-2C2B-4462-8A59-130DEF2C15AB}">
      <dgm:prSet/>
      <dgm:spPr/>
      <dgm:t>
        <a:bodyPr/>
        <a:lstStyle/>
        <a:p>
          <a:endParaRPr lang="en-US"/>
        </a:p>
      </dgm:t>
    </dgm:pt>
    <dgm:pt modelId="{1EB3993A-BE8C-48AF-BAFE-831AE339CF11}">
      <dgm:prSet/>
      <dgm:spPr/>
      <dgm:t>
        <a:bodyPr/>
        <a:lstStyle/>
        <a:p>
          <a:pPr rtl="0"/>
          <a:r>
            <a:rPr lang="en-US" dirty="0" smtClean="0">
              <a:latin typeface="Times New Roman" panose="02020603050405020304" pitchFamily="18" charset="0"/>
              <a:cs typeface="Times New Roman" panose="02020603050405020304" pitchFamily="18" charset="0"/>
            </a:rPr>
            <a:t>Literature Review</a:t>
          </a:r>
          <a:endParaRPr lang="en-US" dirty="0">
            <a:latin typeface="Times New Roman" panose="02020603050405020304" pitchFamily="18" charset="0"/>
            <a:cs typeface="Times New Roman" panose="02020603050405020304" pitchFamily="18" charset="0"/>
          </a:endParaRPr>
        </a:p>
      </dgm:t>
    </dgm:pt>
    <dgm:pt modelId="{37999D21-D4D3-4446-B5E5-DDA353DC5DB8}" type="parTrans" cxnId="{25785B36-1FFD-43D9-AE4A-725871C0E6A3}">
      <dgm:prSet/>
      <dgm:spPr/>
      <dgm:t>
        <a:bodyPr/>
        <a:lstStyle/>
        <a:p>
          <a:endParaRPr lang="en-US"/>
        </a:p>
      </dgm:t>
    </dgm:pt>
    <dgm:pt modelId="{84575822-AE93-4880-A57B-DC5A1BED0266}" type="sibTrans" cxnId="{25785B36-1FFD-43D9-AE4A-725871C0E6A3}">
      <dgm:prSet/>
      <dgm:spPr/>
      <dgm:t>
        <a:bodyPr/>
        <a:lstStyle/>
        <a:p>
          <a:endParaRPr lang="en-US"/>
        </a:p>
      </dgm:t>
    </dgm:pt>
    <dgm:pt modelId="{E7D3A00A-F211-4CE7-9D8D-2EE6E9373189}">
      <dgm:prSet/>
      <dgm:spPr/>
      <dgm:t>
        <a:bodyPr/>
        <a:lstStyle/>
        <a:p>
          <a:pPr rtl="0"/>
          <a:r>
            <a:rPr lang="en-US" dirty="0" smtClean="0">
              <a:latin typeface="Times New Roman" panose="02020603050405020304" pitchFamily="18" charset="0"/>
              <a:cs typeface="Times New Roman" panose="02020603050405020304" pitchFamily="18" charset="0"/>
            </a:rPr>
            <a:t>Case Studies</a:t>
          </a:r>
          <a:endParaRPr lang="en-US" dirty="0">
            <a:latin typeface="Times New Roman" panose="02020603050405020304" pitchFamily="18" charset="0"/>
            <a:cs typeface="Times New Roman" panose="02020603050405020304" pitchFamily="18" charset="0"/>
          </a:endParaRPr>
        </a:p>
      </dgm:t>
    </dgm:pt>
    <dgm:pt modelId="{51415281-7403-44C6-B75B-656625F45FFA}" type="parTrans" cxnId="{BAA73184-65ED-49E2-BACF-CD8EF2D2EADD}">
      <dgm:prSet/>
      <dgm:spPr/>
      <dgm:t>
        <a:bodyPr/>
        <a:lstStyle/>
        <a:p>
          <a:endParaRPr lang="en-US"/>
        </a:p>
      </dgm:t>
    </dgm:pt>
    <dgm:pt modelId="{A0DF423C-522F-45D9-8FA2-ADA0C578D2C8}" type="sibTrans" cxnId="{BAA73184-65ED-49E2-BACF-CD8EF2D2EADD}">
      <dgm:prSet/>
      <dgm:spPr/>
      <dgm:t>
        <a:bodyPr/>
        <a:lstStyle/>
        <a:p>
          <a:endParaRPr lang="en-US"/>
        </a:p>
      </dgm:t>
    </dgm:pt>
    <dgm:pt modelId="{1F3F4B7E-71DA-408C-A92F-3E6471808716}">
      <dgm:prSet/>
      <dgm:spPr/>
      <dgm:t>
        <a:bodyPr/>
        <a:lstStyle/>
        <a:p>
          <a:pPr rtl="0"/>
          <a:r>
            <a:rPr lang="en-US" b="1" dirty="0" smtClean="0">
              <a:latin typeface="Times New Roman" panose="02020603050405020304" pitchFamily="18" charset="0"/>
              <a:cs typeface="Times New Roman" panose="02020603050405020304" pitchFamily="18" charset="0"/>
            </a:rPr>
            <a:t>Sample Selection</a:t>
          </a:r>
          <a:endParaRPr lang="en-US" b="1" dirty="0">
            <a:latin typeface="Times New Roman" panose="02020603050405020304" pitchFamily="18" charset="0"/>
            <a:cs typeface="Times New Roman" panose="02020603050405020304" pitchFamily="18" charset="0"/>
          </a:endParaRPr>
        </a:p>
      </dgm:t>
    </dgm:pt>
    <dgm:pt modelId="{2137F4CF-C9F0-4103-B069-67B726A7B349}" type="parTrans" cxnId="{C6AF117B-D334-427E-BBFC-0CE79292F24E}">
      <dgm:prSet/>
      <dgm:spPr/>
      <dgm:t>
        <a:bodyPr/>
        <a:lstStyle/>
        <a:p>
          <a:endParaRPr lang="en-US"/>
        </a:p>
      </dgm:t>
    </dgm:pt>
    <dgm:pt modelId="{72F12761-66A2-4D48-B096-663EB6BA5F01}" type="sibTrans" cxnId="{C6AF117B-D334-427E-BBFC-0CE79292F24E}">
      <dgm:prSet/>
      <dgm:spPr/>
      <dgm:t>
        <a:bodyPr/>
        <a:lstStyle/>
        <a:p>
          <a:endParaRPr lang="en-US"/>
        </a:p>
      </dgm:t>
    </dgm:pt>
    <dgm:pt modelId="{79A3912B-3C38-4331-AC4C-0ACDC96D3EF0}">
      <dgm:prSet/>
      <dgm:spPr/>
      <dgm:t>
        <a:bodyPr/>
        <a:lstStyle/>
        <a:p>
          <a:pPr rtl="0"/>
          <a:r>
            <a:rPr lang="en-US" dirty="0" smtClean="0">
              <a:latin typeface="Times New Roman" panose="02020603050405020304" pitchFamily="18" charset="0"/>
              <a:cs typeface="Times New Roman" panose="02020603050405020304" pitchFamily="18" charset="0"/>
            </a:rPr>
            <a:t>Target Population</a:t>
          </a:r>
          <a:endParaRPr lang="en-US" dirty="0">
            <a:latin typeface="Times New Roman" panose="02020603050405020304" pitchFamily="18" charset="0"/>
            <a:cs typeface="Times New Roman" panose="02020603050405020304" pitchFamily="18" charset="0"/>
          </a:endParaRPr>
        </a:p>
      </dgm:t>
    </dgm:pt>
    <dgm:pt modelId="{60CB93BF-658D-492E-9954-D7242067E669}" type="parTrans" cxnId="{82738DB8-0174-47FA-ABCB-30DD2AB43B28}">
      <dgm:prSet/>
      <dgm:spPr/>
      <dgm:t>
        <a:bodyPr/>
        <a:lstStyle/>
        <a:p>
          <a:endParaRPr lang="en-US"/>
        </a:p>
      </dgm:t>
    </dgm:pt>
    <dgm:pt modelId="{10C68881-0E2B-4446-9AA5-7555E5AE1E80}" type="sibTrans" cxnId="{82738DB8-0174-47FA-ABCB-30DD2AB43B28}">
      <dgm:prSet/>
      <dgm:spPr/>
      <dgm:t>
        <a:bodyPr/>
        <a:lstStyle/>
        <a:p>
          <a:endParaRPr lang="en-US"/>
        </a:p>
      </dgm:t>
    </dgm:pt>
    <dgm:pt modelId="{C0D202CE-D9C9-44C5-84B8-CC213DDEDAEA}">
      <dgm:prSet/>
      <dgm:spPr/>
      <dgm:t>
        <a:bodyPr/>
        <a:lstStyle/>
        <a:p>
          <a:pPr rtl="0"/>
          <a:r>
            <a:rPr lang="en-US" dirty="0" smtClean="0">
              <a:latin typeface="Times New Roman" panose="02020603050405020304" pitchFamily="18" charset="0"/>
              <a:cs typeface="Times New Roman" panose="02020603050405020304" pitchFamily="18" charset="0"/>
            </a:rPr>
            <a:t>Corporations in the financial, insurance, and banking sectors dealing in European countries</a:t>
          </a:r>
          <a:r>
            <a:rPr lang="en-US" dirty="0" smtClean="0"/>
            <a:t>.</a:t>
          </a:r>
          <a:endParaRPr lang="en-US" dirty="0"/>
        </a:p>
      </dgm:t>
    </dgm:pt>
    <dgm:pt modelId="{E5B9CEDE-8003-416D-8A80-2D67BCF2847B}" type="parTrans" cxnId="{7A2C8434-4F89-4E88-9294-002DA92CE676}">
      <dgm:prSet/>
      <dgm:spPr/>
      <dgm:t>
        <a:bodyPr/>
        <a:lstStyle/>
        <a:p>
          <a:endParaRPr lang="en-US"/>
        </a:p>
      </dgm:t>
    </dgm:pt>
    <dgm:pt modelId="{01B6B9FC-6969-4FD3-8319-D0F91DAC197B}" type="sibTrans" cxnId="{7A2C8434-4F89-4E88-9294-002DA92CE676}">
      <dgm:prSet/>
      <dgm:spPr/>
      <dgm:t>
        <a:bodyPr/>
        <a:lstStyle/>
        <a:p>
          <a:endParaRPr lang="en-US"/>
        </a:p>
      </dgm:t>
    </dgm:pt>
    <dgm:pt modelId="{00B62A44-EE72-4F87-93CE-62ACD1F6117C}">
      <dgm:prSet/>
      <dgm:spPr/>
      <dgm:t>
        <a:bodyPr/>
        <a:lstStyle/>
        <a:p>
          <a:pPr rtl="0"/>
          <a:r>
            <a:rPr lang="en-US" smtClean="0">
              <a:latin typeface="Times New Roman" panose="02020603050405020304" pitchFamily="18" charset="0"/>
              <a:cs typeface="Times New Roman" panose="02020603050405020304" pitchFamily="18" charset="0"/>
            </a:rPr>
            <a:t>Sampling Strategy</a:t>
          </a:r>
          <a:endParaRPr lang="en-US">
            <a:latin typeface="Times New Roman" panose="02020603050405020304" pitchFamily="18" charset="0"/>
            <a:cs typeface="Times New Roman" panose="02020603050405020304" pitchFamily="18" charset="0"/>
          </a:endParaRPr>
        </a:p>
      </dgm:t>
    </dgm:pt>
    <dgm:pt modelId="{99ED102D-B946-40EE-81B3-7C1BB04B2A69}" type="parTrans" cxnId="{BE342D1B-6400-4B1E-8555-7DF0A3C7E4D4}">
      <dgm:prSet/>
      <dgm:spPr/>
      <dgm:t>
        <a:bodyPr/>
        <a:lstStyle/>
        <a:p>
          <a:endParaRPr lang="en-US"/>
        </a:p>
      </dgm:t>
    </dgm:pt>
    <dgm:pt modelId="{A58ACE16-A280-48B2-B63E-C0C0C3E4FA56}" type="sibTrans" cxnId="{BE342D1B-6400-4B1E-8555-7DF0A3C7E4D4}">
      <dgm:prSet/>
      <dgm:spPr/>
      <dgm:t>
        <a:bodyPr/>
        <a:lstStyle/>
        <a:p>
          <a:endParaRPr lang="en-US"/>
        </a:p>
      </dgm:t>
    </dgm:pt>
    <dgm:pt modelId="{A386DBC8-D441-43EC-B543-E36E5FE1920A}">
      <dgm:prSet/>
      <dgm:spPr/>
      <dgm:t>
        <a:bodyPr/>
        <a:lstStyle/>
        <a:p>
          <a:pPr rtl="0"/>
          <a:r>
            <a:rPr lang="en-US" dirty="0" smtClean="0">
              <a:latin typeface="Times New Roman" panose="02020603050405020304" pitchFamily="18" charset="0"/>
              <a:cs typeface="Times New Roman" panose="02020603050405020304" pitchFamily="18" charset="0"/>
            </a:rPr>
            <a:t>Convenience sampling</a:t>
          </a:r>
          <a:endParaRPr lang="en-US" dirty="0">
            <a:latin typeface="Times New Roman" panose="02020603050405020304" pitchFamily="18" charset="0"/>
            <a:cs typeface="Times New Roman" panose="02020603050405020304" pitchFamily="18" charset="0"/>
          </a:endParaRPr>
        </a:p>
      </dgm:t>
    </dgm:pt>
    <dgm:pt modelId="{53C482C9-429C-4795-9C82-1C03EF423883}" type="parTrans" cxnId="{C30FDF13-C87C-4A2C-B14B-E6B1705C31A8}">
      <dgm:prSet/>
      <dgm:spPr/>
      <dgm:t>
        <a:bodyPr/>
        <a:lstStyle/>
        <a:p>
          <a:endParaRPr lang="en-US"/>
        </a:p>
      </dgm:t>
    </dgm:pt>
    <dgm:pt modelId="{B6187AF4-4CC0-42E2-84D3-14335456C74B}" type="sibTrans" cxnId="{C30FDF13-C87C-4A2C-B14B-E6B1705C31A8}">
      <dgm:prSet/>
      <dgm:spPr/>
      <dgm:t>
        <a:bodyPr/>
        <a:lstStyle/>
        <a:p>
          <a:endParaRPr lang="en-US"/>
        </a:p>
      </dgm:t>
    </dgm:pt>
    <dgm:pt modelId="{95AE26A8-846B-4453-A1D3-F0FBBB4E5161}">
      <dgm:prSet/>
      <dgm:spPr/>
      <dgm:t>
        <a:bodyPr/>
        <a:lstStyle/>
        <a:p>
          <a:pPr rtl="0"/>
          <a:r>
            <a:rPr lang="en-US" b="1" dirty="0" smtClean="0">
              <a:latin typeface="Times New Roman" panose="02020603050405020304" pitchFamily="18" charset="0"/>
              <a:cs typeface="Times New Roman" panose="02020603050405020304" pitchFamily="18" charset="0"/>
            </a:rPr>
            <a:t>Data Analysis</a:t>
          </a:r>
          <a:endParaRPr lang="en-US" b="1" dirty="0">
            <a:latin typeface="Times New Roman" panose="02020603050405020304" pitchFamily="18" charset="0"/>
            <a:cs typeface="Times New Roman" panose="02020603050405020304" pitchFamily="18" charset="0"/>
          </a:endParaRPr>
        </a:p>
      </dgm:t>
    </dgm:pt>
    <dgm:pt modelId="{7ABF74CC-9A4C-4638-8C70-20B06C750114}" type="parTrans" cxnId="{A7B64651-0FD0-4666-BF1B-B8B97CCA3A4A}">
      <dgm:prSet/>
      <dgm:spPr/>
      <dgm:t>
        <a:bodyPr/>
        <a:lstStyle/>
        <a:p>
          <a:endParaRPr lang="en-US"/>
        </a:p>
      </dgm:t>
    </dgm:pt>
    <dgm:pt modelId="{C5A6CF05-404B-4B8A-8965-E457BB7FDF4E}" type="sibTrans" cxnId="{A7B64651-0FD0-4666-BF1B-B8B97CCA3A4A}">
      <dgm:prSet/>
      <dgm:spPr/>
      <dgm:t>
        <a:bodyPr/>
        <a:lstStyle/>
        <a:p>
          <a:endParaRPr lang="en-US"/>
        </a:p>
      </dgm:t>
    </dgm:pt>
    <dgm:pt modelId="{5D0E6B76-0EEB-40AD-B7C3-EC45F32432DD}">
      <dgm:prSet/>
      <dgm:spPr/>
      <dgm:t>
        <a:bodyPr/>
        <a:lstStyle/>
        <a:p>
          <a:pPr rtl="0"/>
          <a:r>
            <a:rPr lang="en-US" dirty="0" smtClean="0">
              <a:latin typeface="Times New Roman" panose="02020603050405020304" pitchFamily="18" charset="0"/>
              <a:cs typeface="Times New Roman" panose="02020603050405020304" pitchFamily="18" charset="0"/>
            </a:rPr>
            <a:t>Analytical Techniques</a:t>
          </a:r>
          <a:endParaRPr lang="en-US" dirty="0">
            <a:latin typeface="Times New Roman" panose="02020603050405020304" pitchFamily="18" charset="0"/>
            <a:cs typeface="Times New Roman" panose="02020603050405020304" pitchFamily="18" charset="0"/>
          </a:endParaRPr>
        </a:p>
      </dgm:t>
    </dgm:pt>
    <dgm:pt modelId="{DFD70B82-3022-46EA-B304-9C187591A283}" type="parTrans" cxnId="{1340DCB8-62D1-45AB-A254-90646172EBE0}">
      <dgm:prSet/>
      <dgm:spPr/>
      <dgm:t>
        <a:bodyPr/>
        <a:lstStyle/>
        <a:p>
          <a:endParaRPr lang="en-US"/>
        </a:p>
      </dgm:t>
    </dgm:pt>
    <dgm:pt modelId="{0A3C5ED3-B425-45ED-B969-87CDD3F2049A}" type="sibTrans" cxnId="{1340DCB8-62D1-45AB-A254-90646172EBE0}">
      <dgm:prSet/>
      <dgm:spPr/>
      <dgm:t>
        <a:bodyPr/>
        <a:lstStyle/>
        <a:p>
          <a:endParaRPr lang="en-US"/>
        </a:p>
      </dgm:t>
    </dgm:pt>
    <dgm:pt modelId="{96B6193D-A828-4DC7-BEFF-0F0F748CAB93}">
      <dgm:prSet/>
      <dgm:spPr/>
      <dgm:t>
        <a:bodyPr/>
        <a:lstStyle/>
        <a:p>
          <a:pPr rtl="0"/>
          <a:r>
            <a:rPr lang="en-US" dirty="0" smtClean="0">
              <a:latin typeface="Times New Roman" panose="02020603050405020304" pitchFamily="18" charset="0"/>
              <a:cs typeface="Times New Roman" panose="02020603050405020304" pitchFamily="18" charset="0"/>
            </a:rPr>
            <a:t>Data Processing, Organization, and Interpretation</a:t>
          </a:r>
          <a:endParaRPr lang="en-US" dirty="0">
            <a:latin typeface="Times New Roman" panose="02020603050405020304" pitchFamily="18" charset="0"/>
            <a:cs typeface="Times New Roman" panose="02020603050405020304" pitchFamily="18" charset="0"/>
          </a:endParaRPr>
        </a:p>
      </dgm:t>
    </dgm:pt>
    <dgm:pt modelId="{AAF308BA-688E-4EE5-9CF3-D4274905B97B}" type="parTrans" cxnId="{A98923A3-9790-4C27-9F67-C349FF0AD02A}">
      <dgm:prSet/>
      <dgm:spPr/>
      <dgm:t>
        <a:bodyPr/>
        <a:lstStyle/>
        <a:p>
          <a:endParaRPr lang="en-US"/>
        </a:p>
      </dgm:t>
    </dgm:pt>
    <dgm:pt modelId="{C2898BB2-51E1-4B62-95BE-91F965561280}" type="sibTrans" cxnId="{A98923A3-9790-4C27-9F67-C349FF0AD02A}">
      <dgm:prSet/>
      <dgm:spPr/>
      <dgm:t>
        <a:bodyPr/>
        <a:lstStyle/>
        <a:p>
          <a:endParaRPr lang="en-US"/>
        </a:p>
      </dgm:t>
    </dgm:pt>
    <dgm:pt modelId="{AADC7F2A-2E9C-4709-8F18-7C65E4755146}">
      <dgm:prSet/>
      <dgm:spPr/>
      <dgm:t>
        <a:bodyPr/>
        <a:lstStyle/>
        <a:p>
          <a:pPr rtl="0"/>
          <a:r>
            <a:rPr lang="en-US" b="1" dirty="0" smtClean="0">
              <a:latin typeface="Times New Roman" panose="02020603050405020304" pitchFamily="18" charset="0"/>
              <a:cs typeface="Times New Roman" panose="02020603050405020304" pitchFamily="18" charset="0"/>
            </a:rPr>
            <a:t>Ethical Considerations</a:t>
          </a:r>
          <a:endParaRPr lang="en-US" b="1" dirty="0">
            <a:latin typeface="Times New Roman" panose="02020603050405020304" pitchFamily="18" charset="0"/>
            <a:cs typeface="Times New Roman" panose="02020603050405020304" pitchFamily="18" charset="0"/>
          </a:endParaRPr>
        </a:p>
      </dgm:t>
    </dgm:pt>
    <dgm:pt modelId="{FDAA87EB-F594-4998-9AA4-2C6A2ABEC05A}" type="parTrans" cxnId="{D41C3FD5-688D-4C2D-A328-929F4DC5682C}">
      <dgm:prSet/>
      <dgm:spPr/>
      <dgm:t>
        <a:bodyPr/>
        <a:lstStyle/>
        <a:p>
          <a:endParaRPr lang="en-US"/>
        </a:p>
      </dgm:t>
    </dgm:pt>
    <dgm:pt modelId="{1972B594-85ED-4E5F-BF7C-4F109ED7B0AC}" type="sibTrans" cxnId="{D41C3FD5-688D-4C2D-A328-929F4DC5682C}">
      <dgm:prSet/>
      <dgm:spPr/>
      <dgm:t>
        <a:bodyPr/>
        <a:lstStyle/>
        <a:p>
          <a:endParaRPr lang="en-US"/>
        </a:p>
      </dgm:t>
    </dgm:pt>
    <dgm:pt modelId="{F38D75FC-41C9-4677-9DD1-392BBF6A5D71}">
      <dgm:prSet/>
      <dgm:spPr/>
      <dgm:t>
        <a:bodyPr/>
        <a:lstStyle/>
        <a:p>
          <a:pPr rtl="0"/>
          <a:r>
            <a:rPr lang="en-US" dirty="0" smtClean="0">
              <a:latin typeface="Times New Roman" panose="02020603050405020304" pitchFamily="18" charset="0"/>
              <a:cs typeface="Times New Roman" panose="02020603050405020304" pitchFamily="18" charset="0"/>
            </a:rPr>
            <a:t>Ethical Guidelines</a:t>
          </a:r>
          <a:endParaRPr lang="en-US" dirty="0">
            <a:latin typeface="Times New Roman" panose="02020603050405020304" pitchFamily="18" charset="0"/>
            <a:cs typeface="Times New Roman" panose="02020603050405020304" pitchFamily="18" charset="0"/>
          </a:endParaRPr>
        </a:p>
      </dgm:t>
    </dgm:pt>
    <dgm:pt modelId="{24653835-14D6-4578-B764-5625527F573D}" type="parTrans" cxnId="{173EAC11-BEA1-4CD5-953C-8B35AEC2D227}">
      <dgm:prSet/>
      <dgm:spPr/>
      <dgm:t>
        <a:bodyPr/>
        <a:lstStyle/>
        <a:p>
          <a:endParaRPr lang="en-US"/>
        </a:p>
      </dgm:t>
    </dgm:pt>
    <dgm:pt modelId="{5674E8EF-B57D-42A9-BEB2-42E7FBB9FFDB}" type="sibTrans" cxnId="{173EAC11-BEA1-4CD5-953C-8B35AEC2D227}">
      <dgm:prSet/>
      <dgm:spPr/>
      <dgm:t>
        <a:bodyPr/>
        <a:lstStyle/>
        <a:p>
          <a:endParaRPr lang="en-US"/>
        </a:p>
      </dgm:t>
    </dgm:pt>
    <dgm:pt modelId="{CA0E69A6-575F-4103-A0CB-2A35A77D101F}">
      <dgm:prSet/>
      <dgm:spPr/>
      <dgm:t>
        <a:bodyPr/>
        <a:lstStyle/>
        <a:p>
          <a:pPr rtl="0"/>
          <a:r>
            <a:rPr lang="en-US" dirty="0" smtClean="0">
              <a:latin typeface="Times New Roman" panose="02020603050405020304" pitchFamily="18" charset="0"/>
              <a:cs typeface="Times New Roman" panose="02020603050405020304" pitchFamily="18" charset="0"/>
            </a:rPr>
            <a:t>Data Integrity</a:t>
          </a:r>
          <a:endParaRPr lang="en-US" dirty="0">
            <a:latin typeface="Times New Roman" panose="02020603050405020304" pitchFamily="18" charset="0"/>
            <a:cs typeface="Times New Roman" panose="02020603050405020304" pitchFamily="18" charset="0"/>
          </a:endParaRPr>
        </a:p>
      </dgm:t>
    </dgm:pt>
    <dgm:pt modelId="{B7202271-B09C-4F73-AE6B-F5AA06E2EFCD}" type="parTrans" cxnId="{6A1E6B6D-7ABE-4EEE-B8EE-F1ED230A86B0}">
      <dgm:prSet/>
      <dgm:spPr/>
      <dgm:t>
        <a:bodyPr/>
        <a:lstStyle/>
        <a:p>
          <a:endParaRPr lang="en-US"/>
        </a:p>
      </dgm:t>
    </dgm:pt>
    <dgm:pt modelId="{B32684AF-27CD-46CE-81CB-20635BDBF02B}" type="sibTrans" cxnId="{6A1E6B6D-7ABE-4EEE-B8EE-F1ED230A86B0}">
      <dgm:prSet/>
      <dgm:spPr/>
      <dgm:t>
        <a:bodyPr/>
        <a:lstStyle/>
        <a:p>
          <a:endParaRPr lang="en-US"/>
        </a:p>
      </dgm:t>
    </dgm:pt>
    <dgm:pt modelId="{4470794C-7073-4FB1-ABB8-ED1CEC986BCC}" type="pres">
      <dgm:prSet presAssocID="{57FE07B8-6038-4EEE-AD19-2EC97BEF81A2}" presName="diagram" presStyleCnt="0">
        <dgm:presLayoutVars>
          <dgm:chPref val="1"/>
          <dgm:dir/>
          <dgm:animOne val="branch"/>
          <dgm:animLvl val="lvl"/>
          <dgm:resizeHandles/>
        </dgm:presLayoutVars>
      </dgm:prSet>
      <dgm:spPr/>
    </dgm:pt>
    <dgm:pt modelId="{87A070EB-C8BD-4186-A91D-316FC5BAF429}" type="pres">
      <dgm:prSet presAssocID="{C70A4102-78E9-4D3B-9575-123C7B0751C7}" presName="root" presStyleCnt="0"/>
      <dgm:spPr/>
    </dgm:pt>
    <dgm:pt modelId="{EB6F818F-9B37-4D00-896A-2FEACE88B74C}" type="pres">
      <dgm:prSet presAssocID="{C70A4102-78E9-4D3B-9575-123C7B0751C7}" presName="rootComposite" presStyleCnt="0"/>
      <dgm:spPr/>
    </dgm:pt>
    <dgm:pt modelId="{19352932-AFCB-4AC4-8584-049DF036F768}" type="pres">
      <dgm:prSet presAssocID="{C70A4102-78E9-4D3B-9575-123C7B0751C7}" presName="rootText" presStyleLbl="node1" presStyleIdx="0" presStyleCnt="6"/>
      <dgm:spPr/>
    </dgm:pt>
    <dgm:pt modelId="{B96370AA-5BE1-46E0-A911-EFC5377FC318}" type="pres">
      <dgm:prSet presAssocID="{C70A4102-78E9-4D3B-9575-123C7B0751C7}" presName="rootConnector" presStyleLbl="node1" presStyleIdx="0" presStyleCnt="6"/>
      <dgm:spPr/>
    </dgm:pt>
    <dgm:pt modelId="{024AF91A-2A20-4EAD-8DDC-E444D53CAD3B}" type="pres">
      <dgm:prSet presAssocID="{C70A4102-78E9-4D3B-9575-123C7B0751C7}" presName="childShape" presStyleCnt="0"/>
      <dgm:spPr/>
    </dgm:pt>
    <dgm:pt modelId="{77C383A4-1B39-49D6-83CF-311DFD514739}" type="pres">
      <dgm:prSet presAssocID="{FD53766D-F292-4AAA-8BD9-DB2811751555}" presName="Name13" presStyleLbl="parChTrans1D2" presStyleIdx="0" presStyleCnt="10"/>
      <dgm:spPr/>
    </dgm:pt>
    <dgm:pt modelId="{08099DA5-0016-4202-91E5-FF6712A368F1}" type="pres">
      <dgm:prSet presAssocID="{B3B1879C-8123-4571-8E82-03D1A3524096}" presName="childText" presStyleLbl="bgAcc1" presStyleIdx="0" presStyleCnt="10">
        <dgm:presLayoutVars>
          <dgm:bulletEnabled val="1"/>
        </dgm:presLayoutVars>
      </dgm:prSet>
      <dgm:spPr/>
    </dgm:pt>
    <dgm:pt modelId="{E1678E93-5A9A-4BFD-9E9B-F7F66FD0CC9D}" type="pres">
      <dgm:prSet presAssocID="{AF6E4AFC-D47F-496C-AC07-046ECE25EDD8}" presName="root" presStyleCnt="0"/>
      <dgm:spPr/>
    </dgm:pt>
    <dgm:pt modelId="{B59A2A95-83F6-41D2-B1BF-8EB267F75CE9}" type="pres">
      <dgm:prSet presAssocID="{AF6E4AFC-D47F-496C-AC07-046ECE25EDD8}" presName="rootComposite" presStyleCnt="0"/>
      <dgm:spPr/>
    </dgm:pt>
    <dgm:pt modelId="{48F0011F-E0A9-4315-94E2-0F50F4617AB0}" type="pres">
      <dgm:prSet presAssocID="{AF6E4AFC-D47F-496C-AC07-046ECE25EDD8}" presName="rootText" presStyleLbl="node1" presStyleIdx="1" presStyleCnt="6"/>
      <dgm:spPr/>
    </dgm:pt>
    <dgm:pt modelId="{F51D020E-EE51-4958-B28A-8E06E5B50C4E}" type="pres">
      <dgm:prSet presAssocID="{AF6E4AFC-D47F-496C-AC07-046ECE25EDD8}" presName="rootConnector" presStyleLbl="node1" presStyleIdx="1" presStyleCnt="6"/>
      <dgm:spPr/>
    </dgm:pt>
    <dgm:pt modelId="{554D3216-E1EC-46C7-BE36-122C37D0CAED}" type="pres">
      <dgm:prSet presAssocID="{AF6E4AFC-D47F-496C-AC07-046ECE25EDD8}" presName="childShape" presStyleCnt="0"/>
      <dgm:spPr/>
    </dgm:pt>
    <dgm:pt modelId="{DB4B12A0-2B76-4D32-BF3A-98106B0AA54C}" type="pres">
      <dgm:prSet presAssocID="{96AF1E99-C4A4-4F2D-AA78-37B023E61174}" presName="Name13" presStyleLbl="parChTrans1D2" presStyleIdx="1" presStyleCnt="10"/>
      <dgm:spPr/>
    </dgm:pt>
    <dgm:pt modelId="{9FB1327F-06A6-4562-A5E4-3D8A6E4A4C97}" type="pres">
      <dgm:prSet presAssocID="{0C83AB03-33DB-4047-9D63-5B5B6D09F1F3}" presName="childText" presStyleLbl="bgAcc1" presStyleIdx="1" presStyleCnt="10">
        <dgm:presLayoutVars>
          <dgm:bulletEnabled val="1"/>
        </dgm:presLayoutVars>
      </dgm:prSet>
      <dgm:spPr/>
    </dgm:pt>
    <dgm:pt modelId="{9FA9F5E0-34F8-4A74-8159-E5E10D420508}" type="pres">
      <dgm:prSet presAssocID="{31F24F85-C7AF-46F6-BCAA-5039ABDF3B20}" presName="root" presStyleCnt="0"/>
      <dgm:spPr/>
    </dgm:pt>
    <dgm:pt modelId="{B14C7FB2-6D0B-4FFC-A536-F8F7542790D6}" type="pres">
      <dgm:prSet presAssocID="{31F24F85-C7AF-46F6-BCAA-5039ABDF3B20}" presName="rootComposite" presStyleCnt="0"/>
      <dgm:spPr/>
    </dgm:pt>
    <dgm:pt modelId="{D8343C47-ABE5-4D97-8918-ECC2821367E6}" type="pres">
      <dgm:prSet presAssocID="{31F24F85-C7AF-46F6-BCAA-5039ABDF3B20}" presName="rootText" presStyleLbl="node1" presStyleIdx="2" presStyleCnt="6"/>
      <dgm:spPr/>
    </dgm:pt>
    <dgm:pt modelId="{0625D991-99DE-46CF-9233-7E40EAE31054}" type="pres">
      <dgm:prSet presAssocID="{31F24F85-C7AF-46F6-BCAA-5039ABDF3B20}" presName="rootConnector" presStyleLbl="node1" presStyleIdx="2" presStyleCnt="6"/>
      <dgm:spPr/>
    </dgm:pt>
    <dgm:pt modelId="{EB10AE63-6616-4B5F-A304-E1A2C5E56453}" type="pres">
      <dgm:prSet presAssocID="{31F24F85-C7AF-46F6-BCAA-5039ABDF3B20}" presName="childShape" presStyleCnt="0"/>
      <dgm:spPr/>
    </dgm:pt>
    <dgm:pt modelId="{092BB992-91F5-4478-91DB-A7002579495A}" type="pres">
      <dgm:prSet presAssocID="{37999D21-D4D3-4446-B5E5-DDA353DC5DB8}" presName="Name13" presStyleLbl="parChTrans1D2" presStyleIdx="2" presStyleCnt="10"/>
      <dgm:spPr/>
    </dgm:pt>
    <dgm:pt modelId="{EA3ADCB1-F6E0-4656-B9A0-5B0866E03A3E}" type="pres">
      <dgm:prSet presAssocID="{1EB3993A-BE8C-48AF-BAFE-831AE339CF11}" presName="childText" presStyleLbl="bgAcc1" presStyleIdx="2" presStyleCnt="10">
        <dgm:presLayoutVars>
          <dgm:bulletEnabled val="1"/>
        </dgm:presLayoutVars>
      </dgm:prSet>
      <dgm:spPr/>
    </dgm:pt>
    <dgm:pt modelId="{9F37F469-9290-46F8-AC95-BCDA844AB9DF}" type="pres">
      <dgm:prSet presAssocID="{51415281-7403-44C6-B75B-656625F45FFA}" presName="Name13" presStyleLbl="parChTrans1D2" presStyleIdx="3" presStyleCnt="10"/>
      <dgm:spPr/>
    </dgm:pt>
    <dgm:pt modelId="{C1ACCF90-27FC-46B9-9536-60433C3D0C2E}" type="pres">
      <dgm:prSet presAssocID="{E7D3A00A-F211-4CE7-9D8D-2EE6E9373189}" presName="childText" presStyleLbl="bgAcc1" presStyleIdx="3" presStyleCnt="10">
        <dgm:presLayoutVars>
          <dgm:bulletEnabled val="1"/>
        </dgm:presLayoutVars>
      </dgm:prSet>
      <dgm:spPr/>
    </dgm:pt>
    <dgm:pt modelId="{4C5A1014-4432-411C-A74B-D38499C0D435}" type="pres">
      <dgm:prSet presAssocID="{1F3F4B7E-71DA-408C-A92F-3E6471808716}" presName="root" presStyleCnt="0"/>
      <dgm:spPr/>
    </dgm:pt>
    <dgm:pt modelId="{8F40E914-AD00-4687-B962-E27779F851DD}" type="pres">
      <dgm:prSet presAssocID="{1F3F4B7E-71DA-408C-A92F-3E6471808716}" presName="rootComposite" presStyleCnt="0"/>
      <dgm:spPr/>
    </dgm:pt>
    <dgm:pt modelId="{F73F863F-6618-43BA-8C90-79D3F5070BA0}" type="pres">
      <dgm:prSet presAssocID="{1F3F4B7E-71DA-408C-A92F-3E6471808716}" presName="rootText" presStyleLbl="node1" presStyleIdx="3" presStyleCnt="6"/>
      <dgm:spPr/>
    </dgm:pt>
    <dgm:pt modelId="{30867693-0FD5-4E56-B1D5-8864DB037214}" type="pres">
      <dgm:prSet presAssocID="{1F3F4B7E-71DA-408C-A92F-3E6471808716}" presName="rootConnector" presStyleLbl="node1" presStyleIdx="3" presStyleCnt="6"/>
      <dgm:spPr/>
    </dgm:pt>
    <dgm:pt modelId="{EF1CC4FD-F7AA-4E50-8EC7-970C7F701026}" type="pres">
      <dgm:prSet presAssocID="{1F3F4B7E-71DA-408C-A92F-3E6471808716}" presName="childShape" presStyleCnt="0"/>
      <dgm:spPr/>
    </dgm:pt>
    <dgm:pt modelId="{537330F8-EB96-4B20-9B61-96ED21860441}" type="pres">
      <dgm:prSet presAssocID="{60CB93BF-658D-492E-9954-D7242067E669}" presName="Name13" presStyleLbl="parChTrans1D2" presStyleIdx="4" presStyleCnt="10"/>
      <dgm:spPr/>
    </dgm:pt>
    <dgm:pt modelId="{8DB21F81-19DB-4042-A6B8-5996E4A3FBD3}" type="pres">
      <dgm:prSet presAssocID="{79A3912B-3C38-4331-AC4C-0ACDC96D3EF0}" presName="childText" presStyleLbl="bgAcc1" presStyleIdx="4" presStyleCnt="10">
        <dgm:presLayoutVars>
          <dgm:bulletEnabled val="1"/>
        </dgm:presLayoutVars>
      </dgm:prSet>
      <dgm:spPr/>
    </dgm:pt>
    <dgm:pt modelId="{053BACDC-3217-4F68-8881-7F1B4367842C}" type="pres">
      <dgm:prSet presAssocID="{99ED102D-B946-40EE-81B3-7C1BB04B2A69}" presName="Name13" presStyleLbl="parChTrans1D2" presStyleIdx="5" presStyleCnt="10"/>
      <dgm:spPr/>
    </dgm:pt>
    <dgm:pt modelId="{43DB9E96-BF1E-488C-B240-D8EC510FFA2B}" type="pres">
      <dgm:prSet presAssocID="{00B62A44-EE72-4F87-93CE-62ACD1F6117C}" presName="childText" presStyleLbl="bgAcc1" presStyleIdx="5" presStyleCnt="10">
        <dgm:presLayoutVars>
          <dgm:bulletEnabled val="1"/>
        </dgm:presLayoutVars>
      </dgm:prSet>
      <dgm:spPr/>
    </dgm:pt>
    <dgm:pt modelId="{0EBBB40A-A2E6-4159-AC8A-3CFB38ABEBDE}" type="pres">
      <dgm:prSet presAssocID="{95AE26A8-846B-4453-A1D3-F0FBBB4E5161}" presName="root" presStyleCnt="0"/>
      <dgm:spPr/>
    </dgm:pt>
    <dgm:pt modelId="{5688CB98-96D5-419C-8591-ACA7CDBAAAA8}" type="pres">
      <dgm:prSet presAssocID="{95AE26A8-846B-4453-A1D3-F0FBBB4E5161}" presName="rootComposite" presStyleCnt="0"/>
      <dgm:spPr/>
    </dgm:pt>
    <dgm:pt modelId="{CB45FC5B-F81E-41D4-A7AA-F92505CBF797}" type="pres">
      <dgm:prSet presAssocID="{95AE26A8-846B-4453-A1D3-F0FBBB4E5161}" presName="rootText" presStyleLbl="node1" presStyleIdx="4" presStyleCnt="6"/>
      <dgm:spPr/>
    </dgm:pt>
    <dgm:pt modelId="{72E07D2C-42C7-43D4-919F-DE26F0AF06C7}" type="pres">
      <dgm:prSet presAssocID="{95AE26A8-846B-4453-A1D3-F0FBBB4E5161}" presName="rootConnector" presStyleLbl="node1" presStyleIdx="4" presStyleCnt="6"/>
      <dgm:spPr/>
    </dgm:pt>
    <dgm:pt modelId="{2A2DC5CF-A709-4AF4-A4D2-87949D7DF905}" type="pres">
      <dgm:prSet presAssocID="{95AE26A8-846B-4453-A1D3-F0FBBB4E5161}" presName="childShape" presStyleCnt="0"/>
      <dgm:spPr/>
    </dgm:pt>
    <dgm:pt modelId="{5A823F50-BA7C-4D1E-9F14-3BE88C1AE864}" type="pres">
      <dgm:prSet presAssocID="{DFD70B82-3022-46EA-B304-9C187591A283}" presName="Name13" presStyleLbl="parChTrans1D2" presStyleIdx="6" presStyleCnt="10"/>
      <dgm:spPr/>
    </dgm:pt>
    <dgm:pt modelId="{15CDA506-3796-4762-AC45-FFCABDBD13D5}" type="pres">
      <dgm:prSet presAssocID="{5D0E6B76-0EEB-40AD-B7C3-EC45F32432DD}" presName="childText" presStyleLbl="bgAcc1" presStyleIdx="6" presStyleCnt="10">
        <dgm:presLayoutVars>
          <dgm:bulletEnabled val="1"/>
        </dgm:presLayoutVars>
      </dgm:prSet>
      <dgm:spPr/>
    </dgm:pt>
    <dgm:pt modelId="{89344627-C4CD-4ED4-85FC-F0672C051F07}" type="pres">
      <dgm:prSet presAssocID="{AAF308BA-688E-4EE5-9CF3-D4274905B97B}" presName="Name13" presStyleLbl="parChTrans1D2" presStyleIdx="7" presStyleCnt="10"/>
      <dgm:spPr/>
    </dgm:pt>
    <dgm:pt modelId="{4BA25AA2-6259-4635-9A1D-76C0F305BB67}" type="pres">
      <dgm:prSet presAssocID="{96B6193D-A828-4DC7-BEFF-0F0F748CAB93}" presName="childText" presStyleLbl="bgAcc1" presStyleIdx="7" presStyleCnt="10">
        <dgm:presLayoutVars>
          <dgm:bulletEnabled val="1"/>
        </dgm:presLayoutVars>
      </dgm:prSet>
      <dgm:spPr/>
    </dgm:pt>
    <dgm:pt modelId="{FED17478-8D31-41A3-B6B2-DE0D427928D5}" type="pres">
      <dgm:prSet presAssocID="{AADC7F2A-2E9C-4709-8F18-7C65E4755146}" presName="root" presStyleCnt="0"/>
      <dgm:spPr/>
    </dgm:pt>
    <dgm:pt modelId="{C0B45662-A235-4C08-8CCF-74986184B20A}" type="pres">
      <dgm:prSet presAssocID="{AADC7F2A-2E9C-4709-8F18-7C65E4755146}" presName="rootComposite" presStyleCnt="0"/>
      <dgm:spPr/>
    </dgm:pt>
    <dgm:pt modelId="{6E9126ED-28E5-4FDF-A17B-097672A742EF}" type="pres">
      <dgm:prSet presAssocID="{AADC7F2A-2E9C-4709-8F18-7C65E4755146}" presName="rootText" presStyleLbl="node1" presStyleIdx="5" presStyleCnt="6"/>
      <dgm:spPr/>
    </dgm:pt>
    <dgm:pt modelId="{7A83BB13-1E61-47CA-93EB-B502A0BE4945}" type="pres">
      <dgm:prSet presAssocID="{AADC7F2A-2E9C-4709-8F18-7C65E4755146}" presName="rootConnector" presStyleLbl="node1" presStyleIdx="5" presStyleCnt="6"/>
      <dgm:spPr/>
    </dgm:pt>
    <dgm:pt modelId="{466069E5-E8CB-4453-96BC-0F232B8ADD6D}" type="pres">
      <dgm:prSet presAssocID="{AADC7F2A-2E9C-4709-8F18-7C65E4755146}" presName="childShape" presStyleCnt="0"/>
      <dgm:spPr/>
    </dgm:pt>
    <dgm:pt modelId="{CF41EE3B-C9A1-450C-B0DB-F9AAD7852EA8}" type="pres">
      <dgm:prSet presAssocID="{24653835-14D6-4578-B764-5625527F573D}" presName="Name13" presStyleLbl="parChTrans1D2" presStyleIdx="8" presStyleCnt="10"/>
      <dgm:spPr/>
    </dgm:pt>
    <dgm:pt modelId="{9258D1AA-25E5-4961-A835-42639DE2A031}" type="pres">
      <dgm:prSet presAssocID="{F38D75FC-41C9-4677-9DD1-392BBF6A5D71}" presName="childText" presStyleLbl="bgAcc1" presStyleIdx="8" presStyleCnt="10">
        <dgm:presLayoutVars>
          <dgm:bulletEnabled val="1"/>
        </dgm:presLayoutVars>
      </dgm:prSet>
      <dgm:spPr/>
    </dgm:pt>
    <dgm:pt modelId="{D7EE7B6B-EEB7-42D1-8EC6-9D813477D0E2}" type="pres">
      <dgm:prSet presAssocID="{B7202271-B09C-4F73-AE6B-F5AA06E2EFCD}" presName="Name13" presStyleLbl="parChTrans1D2" presStyleIdx="9" presStyleCnt="10"/>
      <dgm:spPr/>
    </dgm:pt>
    <dgm:pt modelId="{79EA124C-F557-4DC8-92AD-C0745B499D33}" type="pres">
      <dgm:prSet presAssocID="{CA0E69A6-575F-4103-A0CB-2A35A77D101F}" presName="childText" presStyleLbl="bgAcc1" presStyleIdx="9" presStyleCnt="10">
        <dgm:presLayoutVars>
          <dgm:bulletEnabled val="1"/>
        </dgm:presLayoutVars>
      </dgm:prSet>
      <dgm:spPr/>
    </dgm:pt>
  </dgm:ptLst>
  <dgm:cxnLst>
    <dgm:cxn modelId="{B02EE101-572F-4314-AE75-CF95DE6BE8EC}" type="presOf" srcId="{57FE07B8-6038-4EEE-AD19-2EC97BEF81A2}" destId="{4470794C-7073-4FB1-ABB8-ED1CEC986BCC}" srcOrd="0" destOrd="0" presId="urn:microsoft.com/office/officeart/2005/8/layout/hierarchy3"/>
    <dgm:cxn modelId="{27D790DA-855B-4A73-8282-A57C05533B57}" type="presOf" srcId="{B7202271-B09C-4F73-AE6B-F5AA06E2EFCD}" destId="{D7EE7B6B-EEB7-42D1-8EC6-9D813477D0E2}" srcOrd="0" destOrd="0" presId="urn:microsoft.com/office/officeart/2005/8/layout/hierarchy3"/>
    <dgm:cxn modelId="{7847F8CA-32DF-411B-8FB9-0B8AE9B36FB2}" type="presOf" srcId="{DFD70B82-3022-46EA-B304-9C187591A283}" destId="{5A823F50-BA7C-4D1E-9F14-3BE88C1AE864}" srcOrd="0" destOrd="0" presId="urn:microsoft.com/office/officeart/2005/8/layout/hierarchy3"/>
    <dgm:cxn modelId="{046ACA45-BE4E-49E6-B556-AD11A0664CB8}" type="presOf" srcId="{24653835-14D6-4578-B764-5625527F573D}" destId="{CF41EE3B-C9A1-450C-B0DB-F9AAD7852EA8}" srcOrd="0" destOrd="0" presId="urn:microsoft.com/office/officeart/2005/8/layout/hierarchy3"/>
    <dgm:cxn modelId="{BAA73184-65ED-49E2-BACF-CD8EF2D2EADD}" srcId="{31F24F85-C7AF-46F6-BCAA-5039ABDF3B20}" destId="{E7D3A00A-F211-4CE7-9D8D-2EE6E9373189}" srcOrd="1" destOrd="0" parTransId="{51415281-7403-44C6-B75B-656625F45FFA}" sibTransId="{A0DF423C-522F-45D9-8FA2-ADA0C578D2C8}"/>
    <dgm:cxn modelId="{77A72A3A-85C0-42A3-B098-EBB0D74266DD}" type="presOf" srcId="{1F3F4B7E-71DA-408C-A92F-3E6471808716}" destId="{30867693-0FD5-4E56-B1D5-8864DB037214}" srcOrd="1" destOrd="0" presId="urn:microsoft.com/office/officeart/2005/8/layout/hierarchy3"/>
    <dgm:cxn modelId="{E92E48B7-2B6E-411B-9BD1-7834C7CF6213}" type="presOf" srcId="{FD53766D-F292-4AAA-8BD9-DB2811751555}" destId="{77C383A4-1B39-49D6-83CF-311DFD514739}" srcOrd="0" destOrd="0" presId="urn:microsoft.com/office/officeart/2005/8/layout/hierarchy3"/>
    <dgm:cxn modelId="{BB6F0B6B-EDCD-41D7-BC7A-9445E06F30D8}" type="presOf" srcId="{96AF1E99-C4A4-4F2D-AA78-37B023E61174}" destId="{DB4B12A0-2B76-4D32-BF3A-98106B0AA54C}" srcOrd="0" destOrd="0" presId="urn:microsoft.com/office/officeart/2005/8/layout/hierarchy3"/>
    <dgm:cxn modelId="{544E384F-99EB-4144-86F6-17377E11A6D2}" type="presOf" srcId="{95AE26A8-846B-4453-A1D3-F0FBBB4E5161}" destId="{CB45FC5B-F81E-41D4-A7AA-F92505CBF797}" srcOrd="0" destOrd="0" presId="urn:microsoft.com/office/officeart/2005/8/layout/hierarchy3"/>
    <dgm:cxn modelId="{F1593930-EFA4-4A53-83E0-CF985C9F6466}" type="presOf" srcId="{60CB93BF-658D-492E-9954-D7242067E669}" destId="{537330F8-EB96-4B20-9B61-96ED21860441}" srcOrd="0" destOrd="0" presId="urn:microsoft.com/office/officeart/2005/8/layout/hierarchy3"/>
    <dgm:cxn modelId="{6A1E6B6D-7ABE-4EEE-B8EE-F1ED230A86B0}" srcId="{AADC7F2A-2E9C-4709-8F18-7C65E4755146}" destId="{CA0E69A6-575F-4103-A0CB-2A35A77D101F}" srcOrd="1" destOrd="0" parTransId="{B7202271-B09C-4F73-AE6B-F5AA06E2EFCD}" sibTransId="{B32684AF-27CD-46CE-81CB-20635BDBF02B}"/>
    <dgm:cxn modelId="{C30FDF13-C87C-4A2C-B14B-E6B1705C31A8}" srcId="{00B62A44-EE72-4F87-93CE-62ACD1F6117C}" destId="{A386DBC8-D441-43EC-B543-E36E5FE1920A}" srcOrd="0" destOrd="0" parTransId="{53C482C9-429C-4795-9C82-1C03EF423883}" sibTransId="{B6187AF4-4CC0-42E2-84D3-14335456C74B}"/>
    <dgm:cxn modelId="{F191D6B0-B513-46B1-9BA3-D4871F669505}" type="presOf" srcId="{00B62A44-EE72-4F87-93CE-62ACD1F6117C}" destId="{43DB9E96-BF1E-488C-B240-D8EC510FFA2B}" srcOrd="0" destOrd="0" presId="urn:microsoft.com/office/officeart/2005/8/layout/hierarchy3"/>
    <dgm:cxn modelId="{173EAC11-BEA1-4CD5-953C-8B35AEC2D227}" srcId="{AADC7F2A-2E9C-4709-8F18-7C65E4755146}" destId="{F38D75FC-41C9-4677-9DD1-392BBF6A5D71}" srcOrd="0" destOrd="0" parTransId="{24653835-14D6-4578-B764-5625527F573D}" sibTransId="{5674E8EF-B57D-42A9-BEB2-42E7FBB9FFDB}"/>
    <dgm:cxn modelId="{C6AF117B-D334-427E-BBFC-0CE79292F24E}" srcId="{57FE07B8-6038-4EEE-AD19-2EC97BEF81A2}" destId="{1F3F4B7E-71DA-408C-A92F-3E6471808716}" srcOrd="3" destOrd="0" parTransId="{2137F4CF-C9F0-4103-B069-67B726A7B349}" sibTransId="{72F12761-66A2-4D48-B096-663EB6BA5F01}"/>
    <dgm:cxn modelId="{BE342D1B-6400-4B1E-8555-7DF0A3C7E4D4}" srcId="{1F3F4B7E-71DA-408C-A92F-3E6471808716}" destId="{00B62A44-EE72-4F87-93CE-62ACD1F6117C}" srcOrd="1" destOrd="0" parTransId="{99ED102D-B946-40EE-81B3-7C1BB04B2A69}" sibTransId="{A58ACE16-A280-48B2-B63E-C0C0C3E4FA56}"/>
    <dgm:cxn modelId="{9EFBC933-2498-4161-ADDD-E6400D6E8CC6}" type="presOf" srcId="{C70A4102-78E9-4D3B-9575-123C7B0751C7}" destId="{19352932-AFCB-4AC4-8584-049DF036F768}" srcOrd="0" destOrd="0" presId="urn:microsoft.com/office/officeart/2005/8/layout/hierarchy3"/>
    <dgm:cxn modelId="{7DC61D8E-4288-4EB2-8544-130E5BF00EE5}" srcId="{C70A4102-78E9-4D3B-9575-123C7B0751C7}" destId="{B3B1879C-8123-4571-8E82-03D1A3524096}" srcOrd="0" destOrd="0" parTransId="{FD53766D-F292-4AAA-8BD9-DB2811751555}" sibTransId="{89EB00E4-0653-4E67-9310-B24B0BD10E24}"/>
    <dgm:cxn modelId="{A98923A3-9790-4C27-9F67-C349FF0AD02A}" srcId="{95AE26A8-846B-4453-A1D3-F0FBBB4E5161}" destId="{96B6193D-A828-4DC7-BEFF-0F0F748CAB93}" srcOrd="1" destOrd="0" parTransId="{AAF308BA-688E-4EE5-9CF3-D4274905B97B}" sibTransId="{C2898BB2-51E1-4B62-95BE-91F965561280}"/>
    <dgm:cxn modelId="{A7B64651-0FD0-4666-BF1B-B8B97CCA3A4A}" srcId="{57FE07B8-6038-4EEE-AD19-2EC97BEF81A2}" destId="{95AE26A8-846B-4453-A1D3-F0FBBB4E5161}" srcOrd="4" destOrd="0" parTransId="{7ABF74CC-9A4C-4638-8C70-20B06C750114}" sibTransId="{C5A6CF05-404B-4B8A-8965-E457BB7FDF4E}"/>
    <dgm:cxn modelId="{926D73EE-CB04-4C6A-88ED-1A4A855E45F7}" type="presOf" srcId="{AF6E4AFC-D47F-496C-AC07-046ECE25EDD8}" destId="{F51D020E-EE51-4958-B28A-8E06E5B50C4E}" srcOrd="1" destOrd="0" presId="urn:microsoft.com/office/officeart/2005/8/layout/hierarchy3"/>
    <dgm:cxn modelId="{FF65E7BD-9EB0-474F-873F-F5D6055DF0F9}" srcId="{57FE07B8-6038-4EEE-AD19-2EC97BEF81A2}" destId="{AF6E4AFC-D47F-496C-AC07-046ECE25EDD8}" srcOrd="1" destOrd="0" parTransId="{382EA547-7FD2-4F02-813A-ACC834133DD9}" sibTransId="{4CFF77DE-109B-41DF-84B8-1D95640B41D5}"/>
    <dgm:cxn modelId="{63BBDF1D-02C5-4D94-AD89-1DE7064A3CCD}" type="presOf" srcId="{AF6E4AFC-D47F-496C-AC07-046ECE25EDD8}" destId="{48F0011F-E0A9-4315-94E2-0F50F4617AB0}" srcOrd="0" destOrd="0" presId="urn:microsoft.com/office/officeart/2005/8/layout/hierarchy3"/>
    <dgm:cxn modelId="{D7CD3893-9F88-4B04-8DE1-6830B71CB411}" type="presOf" srcId="{C0D202CE-D9C9-44C5-84B8-CC213DDEDAEA}" destId="{8DB21F81-19DB-4042-A6B8-5996E4A3FBD3}" srcOrd="0" destOrd="1" presId="urn:microsoft.com/office/officeart/2005/8/layout/hierarchy3"/>
    <dgm:cxn modelId="{82738DB8-0174-47FA-ABCB-30DD2AB43B28}" srcId="{1F3F4B7E-71DA-408C-A92F-3E6471808716}" destId="{79A3912B-3C38-4331-AC4C-0ACDC96D3EF0}" srcOrd="0" destOrd="0" parTransId="{60CB93BF-658D-492E-9954-D7242067E669}" sibTransId="{10C68881-0E2B-4446-9AA5-7555E5AE1E80}"/>
    <dgm:cxn modelId="{FB591E7E-9ECD-4A91-AE3D-E6751F4EA24D}" type="presOf" srcId="{E7D3A00A-F211-4CE7-9D8D-2EE6E9373189}" destId="{C1ACCF90-27FC-46B9-9536-60433C3D0C2E}" srcOrd="0" destOrd="0" presId="urn:microsoft.com/office/officeart/2005/8/layout/hierarchy3"/>
    <dgm:cxn modelId="{19CCBF03-9809-4264-91C4-6840B6C908CA}" srcId="{57FE07B8-6038-4EEE-AD19-2EC97BEF81A2}" destId="{C70A4102-78E9-4D3B-9575-123C7B0751C7}" srcOrd="0" destOrd="0" parTransId="{079B6E55-5170-4C5C-A0C7-794D3D5FF04C}" sibTransId="{64A6571F-41CC-47A5-9EDB-5487982DE548}"/>
    <dgm:cxn modelId="{3DCB3D50-1D9E-4BE8-A3A0-190A53A8DF12}" type="presOf" srcId="{31F24F85-C7AF-46F6-BCAA-5039ABDF3B20}" destId="{0625D991-99DE-46CF-9233-7E40EAE31054}" srcOrd="1" destOrd="0" presId="urn:microsoft.com/office/officeart/2005/8/layout/hierarchy3"/>
    <dgm:cxn modelId="{E5C4A305-8B9E-451C-B4C9-7CEF417D7D7D}" type="presOf" srcId="{C70A4102-78E9-4D3B-9575-123C7B0751C7}" destId="{B96370AA-5BE1-46E0-A911-EFC5377FC318}" srcOrd="1" destOrd="0" presId="urn:microsoft.com/office/officeart/2005/8/layout/hierarchy3"/>
    <dgm:cxn modelId="{A84464DF-3D5B-4929-8BEF-3923C0098ABE}" type="presOf" srcId="{1EB3993A-BE8C-48AF-BAFE-831AE339CF11}" destId="{EA3ADCB1-F6E0-4656-B9A0-5B0866E03A3E}" srcOrd="0" destOrd="0" presId="urn:microsoft.com/office/officeart/2005/8/layout/hierarchy3"/>
    <dgm:cxn modelId="{CB1B24BA-5242-4962-9811-260FE5812B06}" type="presOf" srcId="{A386DBC8-D441-43EC-B543-E36E5FE1920A}" destId="{43DB9E96-BF1E-488C-B240-D8EC510FFA2B}" srcOrd="0" destOrd="1" presId="urn:microsoft.com/office/officeart/2005/8/layout/hierarchy3"/>
    <dgm:cxn modelId="{F1A81ED1-88EC-4B20-BD52-D29C10F28E1A}" type="presOf" srcId="{95AE26A8-846B-4453-A1D3-F0FBBB4E5161}" destId="{72E07D2C-42C7-43D4-919F-DE26F0AF06C7}" srcOrd="1" destOrd="0" presId="urn:microsoft.com/office/officeart/2005/8/layout/hierarchy3"/>
    <dgm:cxn modelId="{8912D918-2C2B-4462-8A59-130DEF2C15AB}" srcId="{57FE07B8-6038-4EEE-AD19-2EC97BEF81A2}" destId="{31F24F85-C7AF-46F6-BCAA-5039ABDF3B20}" srcOrd="2" destOrd="0" parTransId="{CA98E5DD-62E9-4BF7-B987-620DC227735F}" sibTransId="{899889E1-E8E7-4757-9F30-D9F4201C6F12}"/>
    <dgm:cxn modelId="{D41C3FD5-688D-4C2D-A328-929F4DC5682C}" srcId="{57FE07B8-6038-4EEE-AD19-2EC97BEF81A2}" destId="{AADC7F2A-2E9C-4709-8F18-7C65E4755146}" srcOrd="5" destOrd="0" parTransId="{FDAA87EB-F594-4998-9AA4-2C6A2ABEC05A}" sibTransId="{1972B594-85ED-4E5F-BF7C-4F109ED7B0AC}"/>
    <dgm:cxn modelId="{EDBFC278-E767-47D2-94B1-C71A5E867202}" type="presOf" srcId="{37999D21-D4D3-4446-B5E5-DDA353DC5DB8}" destId="{092BB992-91F5-4478-91DB-A7002579495A}" srcOrd="0" destOrd="0" presId="urn:microsoft.com/office/officeart/2005/8/layout/hierarchy3"/>
    <dgm:cxn modelId="{C12AB0B8-57D7-48B2-BCAB-438D74CF2B50}" type="presOf" srcId="{96B6193D-A828-4DC7-BEFF-0F0F748CAB93}" destId="{4BA25AA2-6259-4635-9A1D-76C0F305BB67}" srcOrd="0" destOrd="0" presId="urn:microsoft.com/office/officeart/2005/8/layout/hierarchy3"/>
    <dgm:cxn modelId="{E1459DD2-6F16-4329-88B5-CF42E0C8A0C0}" type="presOf" srcId="{79A3912B-3C38-4331-AC4C-0ACDC96D3EF0}" destId="{8DB21F81-19DB-4042-A6B8-5996E4A3FBD3}" srcOrd="0" destOrd="0" presId="urn:microsoft.com/office/officeart/2005/8/layout/hierarchy3"/>
    <dgm:cxn modelId="{626E0276-B874-41D5-BBCF-56A256FED82A}" type="presOf" srcId="{5D0E6B76-0EEB-40AD-B7C3-EC45F32432DD}" destId="{15CDA506-3796-4762-AC45-FFCABDBD13D5}" srcOrd="0" destOrd="0" presId="urn:microsoft.com/office/officeart/2005/8/layout/hierarchy3"/>
    <dgm:cxn modelId="{C96A57FA-2DB3-41BA-922B-1B235FE6A9AF}" type="presOf" srcId="{31F24F85-C7AF-46F6-BCAA-5039ABDF3B20}" destId="{D8343C47-ABE5-4D97-8918-ECC2821367E6}" srcOrd="0" destOrd="0" presId="urn:microsoft.com/office/officeart/2005/8/layout/hierarchy3"/>
    <dgm:cxn modelId="{F2A1BACC-32EF-4C06-8AA4-E0C392496532}" type="presOf" srcId="{1F3F4B7E-71DA-408C-A92F-3E6471808716}" destId="{F73F863F-6618-43BA-8C90-79D3F5070BA0}" srcOrd="0" destOrd="0" presId="urn:microsoft.com/office/officeart/2005/8/layout/hierarchy3"/>
    <dgm:cxn modelId="{EB2BB149-4AF9-4512-9D22-81EE49D470EF}" type="presOf" srcId="{B3B1879C-8123-4571-8E82-03D1A3524096}" destId="{08099DA5-0016-4202-91E5-FF6712A368F1}" srcOrd="0" destOrd="0" presId="urn:microsoft.com/office/officeart/2005/8/layout/hierarchy3"/>
    <dgm:cxn modelId="{09EB6367-08BB-47BF-9FAB-2558A4F13C5C}" type="presOf" srcId="{99ED102D-B946-40EE-81B3-7C1BB04B2A69}" destId="{053BACDC-3217-4F68-8881-7F1B4367842C}" srcOrd="0" destOrd="0" presId="urn:microsoft.com/office/officeart/2005/8/layout/hierarchy3"/>
    <dgm:cxn modelId="{18CA6CF9-EA7E-4E6D-A229-2F0397900E57}" srcId="{AF6E4AFC-D47F-496C-AC07-046ECE25EDD8}" destId="{0C83AB03-33DB-4047-9D63-5B5B6D09F1F3}" srcOrd="0" destOrd="0" parTransId="{96AF1E99-C4A4-4F2D-AA78-37B023E61174}" sibTransId="{1AD2125E-24A4-4E37-931A-985C95886C53}"/>
    <dgm:cxn modelId="{25785B36-1FFD-43D9-AE4A-725871C0E6A3}" srcId="{31F24F85-C7AF-46F6-BCAA-5039ABDF3B20}" destId="{1EB3993A-BE8C-48AF-BAFE-831AE339CF11}" srcOrd="0" destOrd="0" parTransId="{37999D21-D4D3-4446-B5E5-DDA353DC5DB8}" sibTransId="{84575822-AE93-4880-A57B-DC5A1BED0266}"/>
    <dgm:cxn modelId="{E658D2D7-3C78-4850-BBCB-90991576873F}" type="presOf" srcId="{51415281-7403-44C6-B75B-656625F45FFA}" destId="{9F37F469-9290-46F8-AC95-BCDA844AB9DF}" srcOrd="0" destOrd="0" presId="urn:microsoft.com/office/officeart/2005/8/layout/hierarchy3"/>
    <dgm:cxn modelId="{D6671FA9-580A-4CA1-A7CF-C701E20A0C89}" type="presOf" srcId="{F38D75FC-41C9-4677-9DD1-392BBF6A5D71}" destId="{9258D1AA-25E5-4961-A835-42639DE2A031}" srcOrd="0" destOrd="0" presId="urn:microsoft.com/office/officeart/2005/8/layout/hierarchy3"/>
    <dgm:cxn modelId="{618C7E99-F8EA-4B5C-BF36-57E3EBE835CE}" type="presOf" srcId="{AADC7F2A-2E9C-4709-8F18-7C65E4755146}" destId="{6E9126ED-28E5-4FDF-A17B-097672A742EF}" srcOrd="0" destOrd="0" presId="urn:microsoft.com/office/officeart/2005/8/layout/hierarchy3"/>
    <dgm:cxn modelId="{374FADCD-ECAA-4B4D-B829-8359CAEA0EDC}" type="presOf" srcId="{AADC7F2A-2E9C-4709-8F18-7C65E4755146}" destId="{7A83BB13-1E61-47CA-93EB-B502A0BE4945}" srcOrd="1" destOrd="0" presId="urn:microsoft.com/office/officeart/2005/8/layout/hierarchy3"/>
    <dgm:cxn modelId="{1CC365CD-39CB-468E-AB0B-C257B800B9B8}" type="presOf" srcId="{CA0E69A6-575F-4103-A0CB-2A35A77D101F}" destId="{79EA124C-F557-4DC8-92AD-C0745B499D33}" srcOrd="0" destOrd="0" presId="urn:microsoft.com/office/officeart/2005/8/layout/hierarchy3"/>
    <dgm:cxn modelId="{7A2C8434-4F89-4E88-9294-002DA92CE676}" srcId="{79A3912B-3C38-4331-AC4C-0ACDC96D3EF0}" destId="{C0D202CE-D9C9-44C5-84B8-CC213DDEDAEA}" srcOrd="0" destOrd="0" parTransId="{E5B9CEDE-8003-416D-8A80-2D67BCF2847B}" sibTransId="{01B6B9FC-6969-4FD3-8319-D0F91DAC197B}"/>
    <dgm:cxn modelId="{C462293E-B7D3-47A3-9090-E584D3E0D9A8}" type="presOf" srcId="{0C83AB03-33DB-4047-9D63-5B5B6D09F1F3}" destId="{9FB1327F-06A6-4562-A5E4-3D8A6E4A4C97}" srcOrd="0" destOrd="0" presId="urn:microsoft.com/office/officeart/2005/8/layout/hierarchy3"/>
    <dgm:cxn modelId="{7C3008A3-1B45-4741-986F-D3B7C1C7C0E2}" type="presOf" srcId="{AAF308BA-688E-4EE5-9CF3-D4274905B97B}" destId="{89344627-C4CD-4ED4-85FC-F0672C051F07}" srcOrd="0" destOrd="0" presId="urn:microsoft.com/office/officeart/2005/8/layout/hierarchy3"/>
    <dgm:cxn modelId="{1340DCB8-62D1-45AB-A254-90646172EBE0}" srcId="{95AE26A8-846B-4453-A1D3-F0FBBB4E5161}" destId="{5D0E6B76-0EEB-40AD-B7C3-EC45F32432DD}" srcOrd="0" destOrd="0" parTransId="{DFD70B82-3022-46EA-B304-9C187591A283}" sibTransId="{0A3C5ED3-B425-45ED-B969-87CDD3F2049A}"/>
    <dgm:cxn modelId="{871BAA2A-796B-4349-9436-44451C066899}" type="presParOf" srcId="{4470794C-7073-4FB1-ABB8-ED1CEC986BCC}" destId="{87A070EB-C8BD-4186-A91D-316FC5BAF429}" srcOrd="0" destOrd="0" presId="urn:microsoft.com/office/officeart/2005/8/layout/hierarchy3"/>
    <dgm:cxn modelId="{E7E07325-C41A-4FF8-8299-ED749D3B5BB9}" type="presParOf" srcId="{87A070EB-C8BD-4186-A91D-316FC5BAF429}" destId="{EB6F818F-9B37-4D00-896A-2FEACE88B74C}" srcOrd="0" destOrd="0" presId="urn:microsoft.com/office/officeart/2005/8/layout/hierarchy3"/>
    <dgm:cxn modelId="{F77A5E76-2F21-4423-A9FB-1B13B284D207}" type="presParOf" srcId="{EB6F818F-9B37-4D00-896A-2FEACE88B74C}" destId="{19352932-AFCB-4AC4-8584-049DF036F768}" srcOrd="0" destOrd="0" presId="urn:microsoft.com/office/officeart/2005/8/layout/hierarchy3"/>
    <dgm:cxn modelId="{7024FB94-A343-47BB-ABCC-EB9662F0BC71}" type="presParOf" srcId="{EB6F818F-9B37-4D00-896A-2FEACE88B74C}" destId="{B96370AA-5BE1-46E0-A911-EFC5377FC318}" srcOrd="1" destOrd="0" presId="urn:microsoft.com/office/officeart/2005/8/layout/hierarchy3"/>
    <dgm:cxn modelId="{BA941A05-FA16-4FA6-B523-218D7D247350}" type="presParOf" srcId="{87A070EB-C8BD-4186-A91D-316FC5BAF429}" destId="{024AF91A-2A20-4EAD-8DDC-E444D53CAD3B}" srcOrd="1" destOrd="0" presId="urn:microsoft.com/office/officeart/2005/8/layout/hierarchy3"/>
    <dgm:cxn modelId="{5B596503-80EA-43EF-BFC6-677247394E67}" type="presParOf" srcId="{024AF91A-2A20-4EAD-8DDC-E444D53CAD3B}" destId="{77C383A4-1B39-49D6-83CF-311DFD514739}" srcOrd="0" destOrd="0" presId="urn:microsoft.com/office/officeart/2005/8/layout/hierarchy3"/>
    <dgm:cxn modelId="{3707B130-936E-40FB-8618-FB16EBDA6EF2}" type="presParOf" srcId="{024AF91A-2A20-4EAD-8DDC-E444D53CAD3B}" destId="{08099DA5-0016-4202-91E5-FF6712A368F1}" srcOrd="1" destOrd="0" presId="urn:microsoft.com/office/officeart/2005/8/layout/hierarchy3"/>
    <dgm:cxn modelId="{44E70D0C-F807-4DC0-A214-7805B83B4F6D}" type="presParOf" srcId="{4470794C-7073-4FB1-ABB8-ED1CEC986BCC}" destId="{E1678E93-5A9A-4BFD-9E9B-F7F66FD0CC9D}" srcOrd="1" destOrd="0" presId="urn:microsoft.com/office/officeart/2005/8/layout/hierarchy3"/>
    <dgm:cxn modelId="{812CC034-93CC-4ACD-9AA3-8E3141C4001B}" type="presParOf" srcId="{E1678E93-5A9A-4BFD-9E9B-F7F66FD0CC9D}" destId="{B59A2A95-83F6-41D2-B1BF-8EB267F75CE9}" srcOrd="0" destOrd="0" presId="urn:microsoft.com/office/officeart/2005/8/layout/hierarchy3"/>
    <dgm:cxn modelId="{8A53342D-F167-408B-8BFC-F5CB624FEFEC}" type="presParOf" srcId="{B59A2A95-83F6-41D2-B1BF-8EB267F75CE9}" destId="{48F0011F-E0A9-4315-94E2-0F50F4617AB0}" srcOrd="0" destOrd="0" presId="urn:microsoft.com/office/officeart/2005/8/layout/hierarchy3"/>
    <dgm:cxn modelId="{599050A4-A1FD-4F01-9D57-276B55CD9309}" type="presParOf" srcId="{B59A2A95-83F6-41D2-B1BF-8EB267F75CE9}" destId="{F51D020E-EE51-4958-B28A-8E06E5B50C4E}" srcOrd="1" destOrd="0" presId="urn:microsoft.com/office/officeart/2005/8/layout/hierarchy3"/>
    <dgm:cxn modelId="{5C05E1F9-5D4F-47DF-A4E0-5C8AC0BF45DA}" type="presParOf" srcId="{E1678E93-5A9A-4BFD-9E9B-F7F66FD0CC9D}" destId="{554D3216-E1EC-46C7-BE36-122C37D0CAED}" srcOrd="1" destOrd="0" presId="urn:microsoft.com/office/officeart/2005/8/layout/hierarchy3"/>
    <dgm:cxn modelId="{A4EB8434-96FD-4C6F-B130-E1A74057BAF9}" type="presParOf" srcId="{554D3216-E1EC-46C7-BE36-122C37D0CAED}" destId="{DB4B12A0-2B76-4D32-BF3A-98106B0AA54C}" srcOrd="0" destOrd="0" presId="urn:microsoft.com/office/officeart/2005/8/layout/hierarchy3"/>
    <dgm:cxn modelId="{81A7E911-7FD2-461C-BA9D-B9B3104D6756}" type="presParOf" srcId="{554D3216-E1EC-46C7-BE36-122C37D0CAED}" destId="{9FB1327F-06A6-4562-A5E4-3D8A6E4A4C97}" srcOrd="1" destOrd="0" presId="urn:microsoft.com/office/officeart/2005/8/layout/hierarchy3"/>
    <dgm:cxn modelId="{3F6E7E37-6D83-4DA8-8764-591497A7E9E3}" type="presParOf" srcId="{4470794C-7073-4FB1-ABB8-ED1CEC986BCC}" destId="{9FA9F5E0-34F8-4A74-8159-E5E10D420508}" srcOrd="2" destOrd="0" presId="urn:microsoft.com/office/officeart/2005/8/layout/hierarchy3"/>
    <dgm:cxn modelId="{A4F5AD20-7F88-4FE3-A55E-B276043A2984}" type="presParOf" srcId="{9FA9F5E0-34F8-4A74-8159-E5E10D420508}" destId="{B14C7FB2-6D0B-4FFC-A536-F8F7542790D6}" srcOrd="0" destOrd="0" presId="urn:microsoft.com/office/officeart/2005/8/layout/hierarchy3"/>
    <dgm:cxn modelId="{D1629F55-7599-4B4C-B3F7-535FB76378A4}" type="presParOf" srcId="{B14C7FB2-6D0B-4FFC-A536-F8F7542790D6}" destId="{D8343C47-ABE5-4D97-8918-ECC2821367E6}" srcOrd="0" destOrd="0" presId="urn:microsoft.com/office/officeart/2005/8/layout/hierarchy3"/>
    <dgm:cxn modelId="{87FD7D9B-68EF-4F30-97FC-2A644911DD61}" type="presParOf" srcId="{B14C7FB2-6D0B-4FFC-A536-F8F7542790D6}" destId="{0625D991-99DE-46CF-9233-7E40EAE31054}" srcOrd="1" destOrd="0" presId="urn:microsoft.com/office/officeart/2005/8/layout/hierarchy3"/>
    <dgm:cxn modelId="{E7440179-8509-439A-9026-F92B626A5C5F}" type="presParOf" srcId="{9FA9F5E0-34F8-4A74-8159-E5E10D420508}" destId="{EB10AE63-6616-4B5F-A304-E1A2C5E56453}" srcOrd="1" destOrd="0" presId="urn:microsoft.com/office/officeart/2005/8/layout/hierarchy3"/>
    <dgm:cxn modelId="{16CF7416-B55A-426E-8FD1-C3F6A31406C2}" type="presParOf" srcId="{EB10AE63-6616-4B5F-A304-E1A2C5E56453}" destId="{092BB992-91F5-4478-91DB-A7002579495A}" srcOrd="0" destOrd="0" presId="urn:microsoft.com/office/officeart/2005/8/layout/hierarchy3"/>
    <dgm:cxn modelId="{4CA68FF9-3FA8-42E3-8B3F-ACFB83FDA37E}" type="presParOf" srcId="{EB10AE63-6616-4B5F-A304-E1A2C5E56453}" destId="{EA3ADCB1-F6E0-4656-B9A0-5B0866E03A3E}" srcOrd="1" destOrd="0" presId="urn:microsoft.com/office/officeart/2005/8/layout/hierarchy3"/>
    <dgm:cxn modelId="{E293F2F2-29F5-4CFB-9601-1E2D7A8094B8}" type="presParOf" srcId="{EB10AE63-6616-4B5F-A304-E1A2C5E56453}" destId="{9F37F469-9290-46F8-AC95-BCDA844AB9DF}" srcOrd="2" destOrd="0" presId="urn:microsoft.com/office/officeart/2005/8/layout/hierarchy3"/>
    <dgm:cxn modelId="{724B5532-999B-4636-AF52-253F6BA22096}" type="presParOf" srcId="{EB10AE63-6616-4B5F-A304-E1A2C5E56453}" destId="{C1ACCF90-27FC-46B9-9536-60433C3D0C2E}" srcOrd="3" destOrd="0" presId="urn:microsoft.com/office/officeart/2005/8/layout/hierarchy3"/>
    <dgm:cxn modelId="{2B158B22-3A73-4A90-9281-802FDC65F74E}" type="presParOf" srcId="{4470794C-7073-4FB1-ABB8-ED1CEC986BCC}" destId="{4C5A1014-4432-411C-A74B-D38499C0D435}" srcOrd="3" destOrd="0" presId="urn:microsoft.com/office/officeart/2005/8/layout/hierarchy3"/>
    <dgm:cxn modelId="{1BADD47B-25B8-4BB4-AF53-FF1C32B1DE1E}" type="presParOf" srcId="{4C5A1014-4432-411C-A74B-D38499C0D435}" destId="{8F40E914-AD00-4687-B962-E27779F851DD}" srcOrd="0" destOrd="0" presId="urn:microsoft.com/office/officeart/2005/8/layout/hierarchy3"/>
    <dgm:cxn modelId="{FEE646F5-841B-4744-8CD3-CF1C29D25BE8}" type="presParOf" srcId="{8F40E914-AD00-4687-B962-E27779F851DD}" destId="{F73F863F-6618-43BA-8C90-79D3F5070BA0}" srcOrd="0" destOrd="0" presId="urn:microsoft.com/office/officeart/2005/8/layout/hierarchy3"/>
    <dgm:cxn modelId="{CCA89086-A9B0-4256-BB79-07AB73DEB1F1}" type="presParOf" srcId="{8F40E914-AD00-4687-B962-E27779F851DD}" destId="{30867693-0FD5-4E56-B1D5-8864DB037214}" srcOrd="1" destOrd="0" presId="urn:microsoft.com/office/officeart/2005/8/layout/hierarchy3"/>
    <dgm:cxn modelId="{89249ECE-BAE8-44C7-A1E2-5D3B8D5A4D61}" type="presParOf" srcId="{4C5A1014-4432-411C-A74B-D38499C0D435}" destId="{EF1CC4FD-F7AA-4E50-8EC7-970C7F701026}" srcOrd="1" destOrd="0" presId="urn:microsoft.com/office/officeart/2005/8/layout/hierarchy3"/>
    <dgm:cxn modelId="{0526AA59-18A9-4A06-A547-CC42E9BC9E1F}" type="presParOf" srcId="{EF1CC4FD-F7AA-4E50-8EC7-970C7F701026}" destId="{537330F8-EB96-4B20-9B61-96ED21860441}" srcOrd="0" destOrd="0" presId="urn:microsoft.com/office/officeart/2005/8/layout/hierarchy3"/>
    <dgm:cxn modelId="{102D6BF1-63F7-406A-9072-74FE5349BC3C}" type="presParOf" srcId="{EF1CC4FD-F7AA-4E50-8EC7-970C7F701026}" destId="{8DB21F81-19DB-4042-A6B8-5996E4A3FBD3}" srcOrd="1" destOrd="0" presId="urn:microsoft.com/office/officeart/2005/8/layout/hierarchy3"/>
    <dgm:cxn modelId="{209A28F1-3BDC-47BA-B7A6-587C4500FF79}" type="presParOf" srcId="{EF1CC4FD-F7AA-4E50-8EC7-970C7F701026}" destId="{053BACDC-3217-4F68-8881-7F1B4367842C}" srcOrd="2" destOrd="0" presId="urn:microsoft.com/office/officeart/2005/8/layout/hierarchy3"/>
    <dgm:cxn modelId="{1589848D-49DE-44D1-8760-841BAEC4B523}" type="presParOf" srcId="{EF1CC4FD-F7AA-4E50-8EC7-970C7F701026}" destId="{43DB9E96-BF1E-488C-B240-D8EC510FFA2B}" srcOrd="3" destOrd="0" presId="urn:microsoft.com/office/officeart/2005/8/layout/hierarchy3"/>
    <dgm:cxn modelId="{B2B77AB8-CD8B-4B70-B6BF-88CBC8CAAD22}" type="presParOf" srcId="{4470794C-7073-4FB1-ABB8-ED1CEC986BCC}" destId="{0EBBB40A-A2E6-4159-AC8A-3CFB38ABEBDE}" srcOrd="4" destOrd="0" presId="urn:microsoft.com/office/officeart/2005/8/layout/hierarchy3"/>
    <dgm:cxn modelId="{8B0FA19A-C0E7-42F4-9CFA-C333B42DC6C9}" type="presParOf" srcId="{0EBBB40A-A2E6-4159-AC8A-3CFB38ABEBDE}" destId="{5688CB98-96D5-419C-8591-ACA7CDBAAAA8}" srcOrd="0" destOrd="0" presId="urn:microsoft.com/office/officeart/2005/8/layout/hierarchy3"/>
    <dgm:cxn modelId="{9874663A-1D65-4AAB-8903-6B025BFF9F7D}" type="presParOf" srcId="{5688CB98-96D5-419C-8591-ACA7CDBAAAA8}" destId="{CB45FC5B-F81E-41D4-A7AA-F92505CBF797}" srcOrd="0" destOrd="0" presId="urn:microsoft.com/office/officeart/2005/8/layout/hierarchy3"/>
    <dgm:cxn modelId="{EA1E131F-7BC9-42F5-AB31-8360B28F9AA3}" type="presParOf" srcId="{5688CB98-96D5-419C-8591-ACA7CDBAAAA8}" destId="{72E07D2C-42C7-43D4-919F-DE26F0AF06C7}" srcOrd="1" destOrd="0" presId="urn:microsoft.com/office/officeart/2005/8/layout/hierarchy3"/>
    <dgm:cxn modelId="{E48DA3F0-1B44-4B3F-9128-2CC3BE57A2EE}" type="presParOf" srcId="{0EBBB40A-A2E6-4159-AC8A-3CFB38ABEBDE}" destId="{2A2DC5CF-A709-4AF4-A4D2-87949D7DF905}" srcOrd="1" destOrd="0" presId="urn:microsoft.com/office/officeart/2005/8/layout/hierarchy3"/>
    <dgm:cxn modelId="{0334E72C-5B62-40A2-8AB7-6B2317489AE9}" type="presParOf" srcId="{2A2DC5CF-A709-4AF4-A4D2-87949D7DF905}" destId="{5A823F50-BA7C-4D1E-9F14-3BE88C1AE864}" srcOrd="0" destOrd="0" presId="urn:microsoft.com/office/officeart/2005/8/layout/hierarchy3"/>
    <dgm:cxn modelId="{6F1C9B69-2ED2-4523-8595-0DE8AC38551C}" type="presParOf" srcId="{2A2DC5CF-A709-4AF4-A4D2-87949D7DF905}" destId="{15CDA506-3796-4762-AC45-FFCABDBD13D5}" srcOrd="1" destOrd="0" presId="urn:microsoft.com/office/officeart/2005/8/layout/hierarchy3"/>
    <dgm:cxn modelId="{3FE32D4A-5477-4DFD-8908-510CA3106AA4}" type="presParOf" srcId="{2A2DC5CF-A709-4AF4-A4D2-87949D7DF905}" destId="{89344627-C4CD-4ED4-85FC-F0672C051F07}" srcOrd="2" destOrd="0" presId="urn:microsoft.com/office/officeart/2005/8/layout/hierarchy3"/>
    <dgm:cxn modelId="{8104CC15-C1D4-46C7-9DC3-97F9A66CEF70}" type="presParOf" srcId="{2A2DC5CF-A709-4AF4-A4D2-87949D7DF905}" destId="{4BA25AA2-6259-4635-9A1D-76C0F305BB67}" srcOrd="3" destOrd="0" presId="urn:microsoft.com/office/officeart/2005/8/layout/hierarchy3"/>
    <dgm:cxn modelId="{A9C48BD4-EE2A-457A-8CAF-3BADB71A1AEB}" type="presParOf" srcId="{4470794C-7073-4FB1-ABB8-ED1CEC986BCC}" destId="{FED17478-8D31-41A3-B6B2-DE0D427928D5}" srcOrd="5" destOrd="0" presId="urn:microsoft.com/office/officeart/2005/8/layout/hierarchy3"/>
    <dgm:cxn modelId="{BFF5CDC0-7E04-4955-A5F7-B8F96409B788}" type="presParOf" srcId="{FED17478-8D31-41A3-B6B2-DE0D427928D5}" destId="{C0B45662-A235-4C08-8CCF-74986184B20A}" srcOrd="0" destOrd="0" presId="urn:microsoft.com/office/officeart/2005/8/layout/hierarchy3"/>
    <dgm:cxn modelId="{8EB3D371-5305-4911-979B-C54E2281BD96}" type="presParOf" srcId="{C0B45662-A235-4C08-8CCF-74986184B20A}" destId="{6E9126ED-28E5-4FDF-A17B-097672A742EF}" srcOrd="0" destOrd="0" presId="urn:microsoft.com/office/officeart/2005/8/layout/hierarchy3"/>
    <dgm:cxn modelId="{29E822BB-1334-4DFC-A099-5B0C4BD7E2B3}" type="presParOf" srcId="{C0B45662-A235-4C08-8CCF-74986184B20A}" destId="{7A83BB13-1E61-47CA-93EB-B502A0BE4945}" srcOrd="1" destOrd="0" presId="urn:microsoft.com/office/officeart/2005/8/layout/hierarchy3"/>
    <dgm:cxn modelId="{8800AAB5-3736-4BA7-8FCF-B432095E52FD}" type="presParOf" srcId="{FED17478-8D31-41A3-B6B2-DE0D427928D5}" destId="{466069E5-E8CB-4453-96BC-0F232B8ADD6D}" srcOrd="1" destOrd="0" presId="urn:microsoft.com/office/officeart/2005/8/layout/hierarchy3"/>
    <dgm:cxn modelId="{85F04F5D-08A3-4C82-965A-55AF28A2F7AC}" type="presParOf" srcId="{466069E5-E8CB-4453-96BC-0F232B8ADD6D}" destId="{CF41EE3B-C9A1-450C-B0DB-F9AAD7852EA8}" srcOrd="0" destOrd="0" presId="urn:microsoft.com/office/officeart/2005/8/layout/hierarchy3"/>
    <dgm:cxn modelId="{EE91CA49-296B-4397-8740-C57DF3ACB186}" type="presParOf" srcId="{466069E5-E8CB-4453-96BC-0F232B8ADD6D}" destId="{9258D1AA-25E5-4961-A835-42639DE2A031}" srcOrd="1" destOrd="0" presId="urn:microsoft.com/office/officeart/2005/8/layout/hierarchy3"/>
    <dgm:cxn modelId="{BC3B1A52-0C34-4B1D-9B6A-ADFCC6A5886F}" type="presParOf" srcId="{466069E5-E8CB-4453-96BC-0F232B8ADD6D}" destId="{D7EE7B6B-EEB7-42D1-8EC6-9D813477D0E2}" srcOrd="2" destOrd="0" presId="urn:microsoft.com/office/officeart/2005/8/layout/hierarchy3"/>
    <dgm:cxn modelId="{FB7FFFB6-558C-4E86-A323-96D934F9026C}" type="presParOf" srcId="{466069E5-E8CB-4453-96BC-0F232B8ADD6D}" destId="{79EA124C-F557-4DC8-92AD-C0745B499D33}" srcOrd="3" destOrd="0" presId="urn:microsoft.com/office/officeart/2005/8/layout/hierarchy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4234CDA2-750A-4147-9B55-F2A10609D0D6}" type="doc">
      <dgm:prSet loTypeId="urn:microsoft.com/office/officeart/2005/8/layout/hList1" loCatId="list" qsTypeId="urn:microsoft.com/office/officeart/2005/8/quickstyle/3d4" qsCatId="3D" csTypeId="urn:microsoft.com/office/officeart/2005/8/colors/accent5_5" csCatId="accent5" phldr="1"/>
      <dgm:spPr/>
      <dgm:t>
        <a:bodyPr/>
        <a:lstStyle/>
        <a:p>
          <a:endParaRPr lang="en-US"/>
        </a:p>
      </dgm:t>
    </dgm:pt>
    <dgm:pt modelId="{A506F2EF-9C57-4A66-96AC-575FC61EF1AF}">
      <dgm:prSet/>
      <dgm:spPr/>
      <dgm:t>
        <a:bodyPr/>
        <a:lstStyle/>
        <a:p>
          <a:pPr rtl="0"/>
          <a:r>
            <a:rPr lang="en-US" b="1" dirty="0" smtClean="0">
              <a:latin typeface="Times New Roman" panose="02020603050405020304" pitchFamily="18" charset="0"/>
              <a:cs typeface="Times New Roman" panose="02020603050405020304" pitchFamily="18" charset="0"/>
            </a:rPr>
            <a:t>ESG Performance Analysis of Intesa Sanpaolo</a:t>
          </a:r>
          <a:endParaRPr lang="en-US" b="1" dirty="0">
            <a:latin typeface="Times New Roman" panose="02020603050405020304" pitchFamily="18" charset="0"/>
            <a:cs typeface="Times New Roman" panose="02020603050405020304" pitchFamily="18" charset="0"/>
          </a:endParaRPr>
        </a:p>
      </dgm:t>
    </dgm:pt>
    <dgm:pt modelId="{B720F866-5BBD-44FC-8352-077FF9DBE179}" type="parTrans" cxnId="{F460ABC8-FCBD-4F12-BBC0-7D62431086E8}">
      <dgm:prSet/>
      <dgm:spPr/>
      <dgm:t>
        <a:bodyPr/>
        <a:lstStyle/>
        <a:p>
          <a:endParaRPr lang="en-US"/>
        </a:p>
      </dgm:t>
    </dgm:pt>
    <dgm:pt modelId="{F0378A44-3CE8-4164-B0ED-887EE5C041B5}" type="sibTrans" cxnId="{F460ABC8-FCBD-4F12-BBC0-7D62431086E8}">
      <dgm:prSet/>
      <dgm:spPr/>
      <dgm:t>
        <a:bodyPr/>
        <a:lstStyle/>
        <a:p>
          <a:endParaRPr lang="en-US"/>
        </a:p>
      </dgm:t>
    </dgm:pt>
    <dgm:pt modelId="{46F211A0-DE0D-4343-82B8-BD684CB99EAE}">
      <dgm:prSet/>
      <dgm:spPr/>
      <dgm:t>
        <a:bodyPr/>
        <a:lstStyle/>
        <a:p>
          <a:pPr algn="just" rtl="0"/>
          <a:r>
            <a:rPr lang="en-US" dirty="0" smtClean="0">
              <a:latin typeface="Times New Roman" panose="02020603050405020304" pitchFamily="18" charset="0"/>
              <a:cs typeface="Times New Roman" panose="02020603050405020304" pitchFamily="18" charset="0"/>
            </a:rPr>
            <a:t>ESG giant in European banking with a focus on societal impact and climate.</a:t>
          </a:r>
          <a:endParaRPr lang="en-US" dirty="0">
            <a:latin typeface="Times New Roman" panose="02020603050405020304" pitchFamily="18" charset="0"/>
            <a:cs typeface="Times New Roman" panose="02020603050405020304" pitchFamily="18" charset="0"/>
          </a:endParaRPr>
        </a:p>
      </dgm:t>
    </dgm:pt>
    <dgm:pt modelId="{B253DD15-5925-4128-AE11-9DE925F5AB6A}" type="parTrans" cxnId="{79CD6E62-E6C0-497A-BFB3-A3B7F9CC7CCE}">
      <dgm:prSet/>
      <dgm:spPr/>
      <dgm:t>
        <a:bodyPr/>
        <a:lstStyle/>
        <a:p>
          <a:endParaRPr lang="en-US"/>
        </a:p>
      </dgm:t>
    </dgm:pt>
    <dgm:pt modelId="{0C84BC83-95AB-4DEE-B38E-3C27D0A2B438}" type="sibTrans" cxnId="{79CD6E62-E6C0-497A-BFB3-A3B7F9CC7CCE}">
      <dgm:prSet/>
      <dgm:spPr/>
      <dgm:t>
        <a:bodyPr/>
        <a:lstStyle/>
        <a:p>
          <a:endParaRPr lang="en-US"/>
        </a:p>
      </dgm:t>
    </dgm:pt>
    <dgm:pt modelId="{B228930F-4D45-4C83-A701-E5514F0701C8}">
      <dgm:prSet/>
      <dgm:spPr/>
      <dgm:t>
        <a:bodyPr/>
        <a:lstStyle/>
        <a:p>
          <a:pPr algn="just" rtl="0"/>
          <a:r>
            <a:rPr lang="en-US" dirty="0" smtClean="0">
              <a:latin typeface="Times New Roman" panose="02020603050405020304" pitchFamily="18" charset="0"/>
              <a:cs typeface="Times New Roman" panose="02020603050405020304" pitchFamily="18" charset="0"/>
            </a:rPr>
            <a:t>Employs ESG metrics in investment processes to achieve sustainable growth.</a:t>
          </a:r>
          <a:endParaRPr lang="en-US" dirty="0">
            <a:latin typeface="Times New Roman" panose="02020603050405020304" pitchFamily="18" charset="0"/>
            <a:cs typeface="Times New Roman" panose="02020603050405020304" pitchFamily="18" charset="0"/>
          </a:endParaRPr>
        </a:p>
      </dgm:t>
    </dgm:pt>
    <dgm:pt modelId="{56B4D9E3-40D1-46BA-B5FD-E4D7A4F39AFE}" type="parTrans" cxnId="{CCBB43B2-1F4B-486C-9C77-55F73D188604}">
      <dgm:prSet/>
      <dgm:spPr/>
      <dgm:t>
        <a:bodyPr/>
        <a:lstStyle/>
        <a:p>
          <a:endParaRPr lang="en-US"/>
        </a:p>
      </dgm:t>
    </dgm:pt>
    <dgm:pt modelId="{AF115C18-451F-495B-9A89-62288900E7F9}" type="sibTrans" cxnId="{CCBB43B2-1F4B-486C-9C77-55F73D188604}">
      <dgm:prSet/>
      <dgm:spPr/>
      <dgm:t>
        <a:bodyPr/>
        <a:lstStyle/>
        <a:p>
          <a:endParaRPr lang="en-US"/>
        </a:p>
      </dgm:t>
    </dgm:pt>
    <dgm:pt modelId="{F123B9C5-DAA7-47A9-9F12-0F37B7A78C4B}">
      <dgm:prSet/>
      <dgm:spPr/>
      <dgm:t>
        <a:bodyPr/>
        <a:lstStyle/>
        <a:p>
          <a:pPr algn="just" rtl="0"/>
          <a:r>
            <a:rPr lang="en-US" dirty="0" smtClean="0">
              <a:latin typeface="Times New Roman" panose="02020603050405020304" pitchFamily="18" charset="0"/>
              <a:cs typeface="Times New Roman" panose="02020603050405020304" pitchFamily="18" charset="0"/>
            </a:rPr>
            <a:t>Sustainable assets under management valued at 46.4 billion euros in compliance with </a:t>
          </a:r>
          <a:r>
            <a:rPr lang="en-US" b="1" dirty="0" smtClean="0">
              <a:latin typeface="Times New Roman" panose="02020603050405020304" pitchFamily="18" charset="0"/>
              <a:cs typeface="Times New Roman" panose="02020603050405020304" pitchFamily="18" charset="0"/>
            </a:rPr>
            <a:t>SFDR regulations.</a:t>
          </a:r>
          <a:endParaRPr lang="en-US" b="1" dirty="0">
            <a:latin typeface="Times New Roman" panose="02020603050405020304" pitchFamily="18" charset="0"/>
            <a:cs typeface="Times New Roman" panose="02020603050405020304" pitchFamily="18" charset="0"/>
          </a:endParaRPr>
        </a:p>
      </dgm:t>
    </dgm:pt>
    <dgm:pt modelId="{416A8D6D-2A0A-4FD7-906C-0C0F7B99E827}" type="parTrans" cxnId="{FB177685-2C6F-4EFB-A2D2-8ACED4E80AEE}">
      <dgm:prSet/>
      <dgm:spPr/>
      <dgm:t>
        <a:bodyPr/>
        <a:lstStyle/>
        <a:p>
          <a:endParaRPr lang="en-US"/>
        </a:p>
      </dgm:t>
    </dgm:pt>
    <dgm:pt modelId="{E0BF05A0-E6FF-4EA9-8AE7-B0227E36E378}" type="sibTrans" cxnId="{FB177685-2C6F-4EFB-A2D2-8ACED4E80AEE}">
      <dgm:prSet/>
      <dgm:spPr/>
      <dgm:t>
        <a:bodyPr/>
        <a:lstStyle/>
        <a:p>
          <a:endParaRPr lang="en-US"/>
        </a:p>
      </dgm:t>
    </dgm:pt>
    <dgm:pt modelId="{7D4C5388-0308-4944-B14E-56EF29F698B3}">
      <dgm:prSet/>
      <dgm:spPr/>
      <dgm:t>
        <a:bodyPr/>
        <a:lstStyle/>
        <a:p>
          <a:pPr algn="just" rtl="0"/>
          <a:r>
            <a:rPr lang="en-US" dirty="0" smtClean="0">
              <a:latin typeface="Times New Roman" panose="02020603050405020304" pitchFamily="18" charset="0"/>
              <a:cs typeface="Times New Roman" panose="02020603050405020304" pitchFamily="18" charset="0"/>
            </a:rPr>
            <a:t>Through detailed risk and impact analysis, interacting with issuers, and improving insurance policies.</a:t>
          </a:r>
          <a:endParaRPr lang="en-US" dirty="0">
            <a:latin typeface="Times New Roman" panose="02020603050405020304" pitchFamily="18" charset="0"/>
            <a:cs typeface="Times New Roman" panose="02020603050405020304" pitchFamily="18" charset="0"/>
          </a:endParaRPr>
        </a:p>
      </dgm:t>
    </dgm:pt>
    <dgm:pt modelId="{C35E07D8-7E15-42E7-AD70-A3B6777D66D8}" type="parTrans" cxnId="{518B15A3-BC16-4043-8531-3A4F70F3AC45}">
      <dgm:prSet/>
      <dgm:spPr/>
      <dgm:t>
        <a:bodyPr/>
        <a:lstStyle/>
        <a:p>
          <a:endParaRPr lang="en-US"/>
        </a:p>
      </dgm:t>
    </dgm:pt>
    <dgm:pt modelId="{B528D2E6-E48E-4ADA-8A0E-EFBEE9E4A3DA}" type="sibTrans" cxnId="{518B15A3-BC16-4043-8531-3A4F70F3AC45}">
      <dgm:prSet/>
      <dgm:spPr/>
      <dgm:t>
        <a:bodyPr/>
        <a:lstStyle/>
        <a:p>
          <a:endParaRPr lang="en-US"/>
        </a:p>
      </dgm:t>
    </dgm:pt>
    <dgm:pt modelId="{189A83D6-CEF1-427E-A223-2C112204CFF9}">
      <dgm:prSet/>
      <dgm:spPr/>
      <dgm:t>
        <a:bodyPr/>
        <a:lstStyle/>
        <a:p>
          <a:pPr rtl="0"/>
          <a:r>
            <a:rPr lang="en-US" b="1" dirty="0" smtClean="0">
              <a:latin typeface="Times New Roman" panose="02020603050405020304" pitchFamily="18" charset="0"/>
              <a:cs typeface="Times New Roman" panose="02020603050405020304" pitchFamily="18" charset="0"/>
            </a:rPr>
            <a:t>ESG Performance Analysis of Nordea Bank</a:t>
          </a:r>
          <a:endParaRPr lang="en-US" b="1" dirty="0">
            <a:latin typeface="Times New Roman" panose="02020603050405020304" pitchFamily="18" charset="0"/>
            <a:cs typeface="Times New Roman" panose="02020603050405020304" pitchFamily="18" charset="0"/>
          </a:endParaRPr>
        </a:p>
      </dgm:t>
    </dgm:pt>
    <dgm:pt modelId="{C581998A-6A05-4948-8561-297090B60D25}" type="parTrans" cxnId="{D14EF0A4-369C-4A3C-8AE9-A5E4BA82EAEC}">
      <dgm:prSet/>
      <dgm:spPr/>
      <dgm:t>
        <a:bodyPr/>
        <a:lstStyle/>
        <a:p>
          <a:endParaRPr lang="en-US"/>
        </a:p>
      </dgm:t>
    </dgm:pt>
    <dgm:pt modelId="{85D73B15-C266-49AD-9B06-BF7F350A8970}" type="sibTrans" cxnId="{D14EF0A4-369C-4A3C-8AE9-A5E4BA82EAEC}">
      <dgm:prSet/>
      <dgm:spPr/>
      <dgm:t>
        <a:bodyPr/>
        <a:lstStyle/>
        <a:p>
          <a:endParaRPr lang="en-US"/>
        </a:p>
      </dgm:t>
    </dgm:pt>
    <dgm:pt modelId="{43FA4528-C954-402C-9045-E7C1FDB0D928}">
      <dgm:prSet/>
      <dgm:spPr/>
      <dgm:t>
        <a:bodyPr/>
        <a:lstStyle/>
        <a:p>
          <a:pPr algn="just" rtl="0"/>
          <a:r>
            <a:rPr lang="en-US" smtClean="0">
              <a:latin typeface="Times New Roman" panose="02020603050405020304" pitchFamily="18" charset="0"/>
              <a:cs typeface="Times New Roman" panose="02020603050405020304" pitchFamily="18" charset="0"/>
            </a:rPr>
            <a:t>The Nordic bank with more than 200 years of history.</a:t>
          </a:r>
          <a:endParaRPr lang="en-US">
            <a:latin typeface="Times New Roman" panose="02020603050405020304" pitchFamily="18" charset="0"/>
            <a:cs typeface="Times New Roman" panose="02020603050405020304" pitchFamily="18" charset="0"/>
          </a:endParaRPr>
        </a:p>
      </dgm:t>
    </dgm:pt>
    <dgm:pt modelId="{A4066ABE-E3B0-41FC-99A2-A61434F0C7E9}" type="parTrans" cxnId="{B0D7C562-C8F8-4542-9356-3C4220B4F092}">
      <dgm:prSet/>
      <dgm:spPr/>
      <dgm:t>
        <a:bodyPr/>
        <a:lstStyle/>
        <a:p>
          <a:endParaRPr lang="en-US"/>
        </a:p>
      </dgm:t>
    </dgm:pt>
    <dgm:pt modelId="{7C4056F6-B682-4568-85F7-64034CC24626}" type="sibTrans" cxnId="{B0D7C562-C8F8-4542-9356-3C4220B4F092}">
      <dgm:prSet/>
      <dgm:spPr/>
      <dgm:t>
        <a:bodyPr/>
        <a:lstStyle/>
        <a:p>
          <a:endParaRPr lang="en-US"/>
        </a:p>
      </dgm:t>
    </dgm:pt>
    <dgm:pt modelId="{C0C8F450-5163-4866-A13B-E2D91FFB5931}">
      <dgm:prSet/>
      <dgm:spPr/>
      <dgm:t>
        <a:bodyPr/>
        <a:lstStyle/>
        <a:p>
          <a:pPr algn="just" rtl="0"/>
          <a:r>
            <a:rPr lang="en-US" dirty="0" smtClean="0">
              <a:latin typeface="Times New Roman" panose="02020603050405020304" pitchFamily="18" charset="0"/>
              <a:cs typeface="Times New Roman" panose="02020603050405020304" pitchFamily="18" charset="0"/>
            </a:rPr>
            <a:t>Long-term financing commitments that emphasize net zero emissions.</a:t>
          </a:r>
          <a:endParaRPr lang="en-US" dirty="0">
            <a:latin typeface="Times New Roman" panose="02020603050405020304" pitchFamily="18" charset="0"/>
            <a:cs typeface="Times New Roman" panose="02020603050405020304" pitchFamily="18" charset="0"/>
          </a:endParaRPr>
        </a:p>
      </dgm:t>
    </dgm:pt>
    <dgm:pt modelId="{B98F7A98-7A31-40CB-9682-1FE1EEE2029F}" type="parTrans" cxnId="{388E8025-721B-426F-8CA7-8121C20F0F19}">
      <dgm:prSet/>
      <dgm:spPr/>
      <dgm:t>
        <a:bodyPr/>
        <a:lstStyle/>
        <a:p>
          <a:endParaRPr lang="en-US"/>
        </a:p>
      </dgm:t>
    </dgm:pt>
    <dgm:pt modelId="{D7E2EC14-D35B-409D-9A48-D132021E0F00}" type="sibTrans" cxnId="{388E8025-721B-426F-8CA7-8121C20F0F19}">
      <dgm:prSet/>
      <dgm:spPr/>
      <dgm:t>
        <a:bodyPr/>
        <a:lstStyle/>
        <a:p>
          <a:endParaRPr lang="en-US"/>
        </a:p>
      </dgm:t>
    </dgm:pt>
    <dgm:pt modelId="{492AFE31-7962-4ECB-9F18-5829A21BAAB5}">
      <dgm:prSet/>
      <dgm:spPr/>
      <dgm:t>
        <a:bodyPr/>
        <a:lstStyle/>
        <a:p>
          <a:pPr algn="just" rtl="0"/>
          <a:r>
            <a:rPr lang="en-US" dirty="0" smtClean="0">
              <a:latin typeface="Times New Roman" panose="02020603050405020304" pitchFamily="18" charset="0"/>
              <a:cs typeface="Times New Roman" panose="02020603050405020304" pitchFamily="18" charset="0"/>
            </a:rPr>
            <a:t>Active participation in climate risk management, subscribing to investor initiatives.</a:t>
          </a:r>
          <a:endParaRPr lang="en-US" dirty="0">
            <a:latin typeface="Times New Roman" panose="02020603050405020304" pitchFamily="18" charset="0"/>
            <a:cs typeface="Times New Roman" panose="02020603050405020304" pitchFamily="18" charset="0"/>
          </a:endParaRPr>
        </a:p>
      </dgm:t>
    </dgm:pt>
    <dgm:pt modelId="{9B62F175-F940-49C2-954B-C56F7C77B6CB}" type="parTrans" cxnId="{FC1658F9-D9C7-4D3F-81C7-97AEB87055EB}">
      <dgm:prSet/>
      <dgm:spPr/>
      <dgm:t>
        <a:bodyPr/>
        <a:lstStyle/>
        <a:p>
          <a:endParaRPr lang="en-US"/>
        </a:p>
      </dgm:t>
    </dgm:pt>
    <dgm:pt modelId="{D228BA7E-4BDB-439C-865E-5F6FB437441D}" type="sibTrans" cxnId="{FC1658F9-D9C7-4D3F-81C7-97AEB87055EB}">
      <dgm:prSet/>
      <dgm:spPr/>
      <dgm:t>
        <a:bodyPr/>
        <a:lstStyle/>
        <a:p>
          <a:endParaRPr lang="en-US"/>
        </a:p>
      </dgm:t>
    </dgm:pt>
    <dgm:pt modelId="{0297AF8A-BB48-4B37-BE93-D2145130BFF0}">
      <dgm:prSet/>
      <dgm:spPr/>
      <dgm:t>
        <a:bodyPr/>
        <a:lstStyle/>
        <a:p>
          <a:pPr algn="just" rtl="0"/>
          <a:r>
            <a:rPr lang="en-US" dirty="0" smtClean="0">
              <a:latin typeface="Times New Roman" panose="02020603050405020304" pitchFamily="18" charset="0"/>
              <a:cs typeface="Times New Roman" panose="02020603050405020304" pitchFamily="18" charset="0"/>
            </a:rPr>
            <a:t>It focuses on the climate action, and reduction in investments of high-carbon assets.</a:t>
          </a:r>
          <a:endParaRPr lang="en-US" dirty="0">
            <a:latin typeface="Times New Roman" panose="02020603050405020304" pitchFamily="18" charset="0"/>
            <a:cs typeface="Times New Roman" panose="02020603050405020304" pitchFamily="18" charset="0"/>
          </a:endParaRPr>
        </a:p>
      </dgm:t>
    </dgm:pt>
    <dgm:pt modelId="{DB533CF9-6AFA-4444-9556-93AC4FE91909}" type="parTrans" cxnId="{7154D888-0C39-46F6-8804-97147C665994}">
      <dgm:prSet/>
      <dgm:spPr/>
      <dgm:t>
        <a:bodyPr/>
        <a:lstStyle/>
        <a:p>
          <a:endParaRPr lang="en-US"/>
        </a:p>
      </dgm:t>
    </dgm:pt>
    <dgm:pt modelId="{BCB12173-B466-4FDB-9777-6B1B0201DF20}" type="sibTrans" cxnId="{7154D888-0C39-46F6-8804-97147C665994}">
      <dgm:prSet/>
      <dgm:spPr/>
      <dgm:t>
        <a:bodyPr/>
        <a:lstStyle/>
        <a:p>
          <a:endParaRPr lang="en-US"/>
        </a:p>
      </dgm:t>
    </dgm:pt>
    <dgm:pt modelId="{0608CB61-126E-47B6-9EC2-CC1B9DFE9D33}" type="pres">
      <dgm:prSet presAssocID="{4234CDA2-750A-4147-9B55-F2A10609D0D6}" presName="Name0" presStyleCnt="0">
        <dgm:presLayoutVars>
          <dgm:dir/>
          <dgm:animLvl val="lvl"/>
          <dgm:resizeHandles val="exact"/>
        </dgm:presLayoutVars>
      </dgm:prSet>
      <dgm:spPr/>
    </dgm:pt>
    <dgm:pt modelId="{00425336-97B9-4606-923B-5CD7CF9FD5D9}" type="pres">
      <dgm:prSet presAssocID="{A506F2EF-9C57-4A66-96AC-575FC61EF1AF}" presName="composite" presStyleCnt="0"/>
      <dgm:spPr/>
    </dgm:pt>
    <dgm:pt modelId="{5A88F43A-0BB3-4CA8-BC3C-D61444623C7E}" type="pres">
      <dgm:prSet presAssocID="{A506F2EF-9C57-4A66-96AC-575FC61EF1AF}" presName="parTx" presStyleLbl="alignNode1" presStyleIdx="0" presStyleCnt="2">
        <dgm:presLayoutVars>
          <dgm:chMax val="0"/>
          <dgm:chPref val="0"/>
          <dgm:bulletEnabled val="1"/>
        </dgm:presLayoutVars>
      </dgm:prSet>
      <dgm:spPr/>
    </dgm:pt>
    <dgm:pt modelId="{9DAF3FE9-E20D-4410-8D8A-4EA8BC0719CA}" type="pres">
      <dgm:prSet presAssocID="{A506F2EF-9C57-4A66-96AC-575FC61EF1AF}" presName="desTx" presStyleLbl="alignAccFollowNode1" presStyleIdx="0" presStyleCnt="2">
        <dgm:presLayoutVars>
          <dgm:bulletEnabled val="1"/>
        </dgm:presLayoutVars>
      </dgm:prSet>
      <dgm:spPr/>
    </dgm:pt>
    <dgm:pt modelId="{3AC328DF-54F2-409A-A44C-ED857527511C}" type="pres">
      <dgm:prSet presAssocID="{F0378A44-3CE8-4164-B0ED-887EE5C041B5}" presName="space" presStyleCnt="0"/>
      <dgm:spPr/>
    </dgm:pt>
    <dgm:pt modelId="{3DA4E91A-6834-4B42-A66B-C63CBFFCCE17}" type="pres">
      <dgm:prSet presAssocID="{189A83D6-CEF1-427E-A223-2C112204CFF9}" presName="composite" presStyleCnt="0"/>
      <dgm:spPr/>
    </dgm:pt>
    <dgm:pt modelId="{44370C31-2C53-43F3-A3A8-CB5226C80742}" type="pres">
      <dgm:prSet presAssocID="{189A83D6-CEF1-427E-A223-2C112204CFF9}" presName="parTx" presStyleLbl="alignNode1" presStyleIdx="1" presStyleCnt="2">
        <dgm:presLayoutVars>
          <dgm:chMax val="0"/>
          <dgm:chPref val="0"/>
          <dgm:bulletEnabled val="1"/>
        </dgm:presLayoutVars>
      </dgm:prSet>
      <dgm:spPr/>
    </dgm:pt>
    <dgm:pt modelId="{5C5E8F8B-5DFF-4D25-B2F0-69BD8B67D22D}" type="pres">
      <dgm:prSet presAssocID="{189A83D6-CEF1-427E-A223-2C112204CFF9}" presName="desTx" presStyleLbl="alignAccFollowNode1" presStyleIdx="1" presStyleCnt="2">
        <dgm:presLayoutVars>
          <dgm:bulletEnabled val="1"/>
        </dgm:presLayoutVars>
      </dgm:prSet>
      <dgm:spPr/>
      <dgm:t>
        <a:bodyPr/>
        <a:lstStyle/>
        <a:p>
          <a:endParaRPr lang="en-US"/>
        </a:p>
      </dgm:t>
    </dgm:pt>
  </dgm:ptLst>
  <dgm:cxnLst>
    <dgm:cxn modelId="{D14EF0A4-369C-4A3C-8AE9-A5E4BA82EAEC}" srcId="{4234CDA2-750A-4147-9B55-F2A10609D0D6}" destId="{189A83D6-CEF1-427E-A223-2C112204CFF9}" srcOrd="1" destOrd="0" parTransId="{C581998A-6A05-4948-8561-297090B60D25}" sibTransId="{85D73B15-C266-49AD-9B06-BF7F350A8970}"/>
    <dgm:cxn modelId="{FB177685-2C6F-4EFB-A2D2-8ACED4E80AEE}" srcId="{A506F2EF-9C57-4A66-96AC-575FC61EF1AF}" destId="{F123B9C5-DAA7-47A9-9F12-0F37B7A78C4B}" srcOrd="2" destOrd="0" parTransId="{416A8D6D-2A0A-4FD7-906C-0C0F7B99E827}" sibTransId="{E0BF05A0-E6FF-4EA9-8AE7-B0227E36E378}"/>
    <dgm:cxn modelId="{6585EEF2-791B-4F46-B605-41F1C7161BEA}" type="presOf" srcId="{189A83D6-CEF1-427E-A223-2C112204CFF9}" destId="{44370C31-2C53-43F3-A3A8-CB5226C80742}" srcOrd="0" destOrd="0" presId="urn:microsoft.com/office/officeart/2005/8/layout/hList1"/>
    <dgm:cxn modelId="{F460ABC8-FCBD-4F12-BBC0-7D62431086E8}" srcId="{4234CDA2-750A-4147-9B55-F2A10609D0D6}" destId="{A506F2EF-9C57-4A66-96AC-575FC61EF1AF}" srcOrd="0" destOrd="0" parTransId="{B720F866-5BBD-44FC-8352-077FF9DBE179}" sibTransId="{F0378A44-3CE8-4164-B0ED-887EE5C041B5}"/>
    <dgm:cxn modelId="{B4B702FA-7E45-46EF-B7D6-12C0311E4097}" type="presOf" srcId="{43FA4528-C954-402C-9045-E7C1FDB0D928}" destId="{5C5E8F8B-5DFF-4D25-B2F0-69BD8B67D22D}" srcOrd="0" destOrd="0" presId="urn:microsoft.com/office/officeart/2005/8/layout/hList1"/>
    <dgm:cxn modelId="{B0D7C562-C8F8-4542-9356-3C4220B4F092}" srcId="{189A83D6-CEF1-427E-A223-2C112204CFF9}" destId="{43FA4528-C954-402C-9045-E7C1FDB0D928}" srcOrd="0" destOrd="0" parTransId="{A4066ABE-E3B0-41FC-99A2-A61434F0C7E9}" sibTransId="{7C4056F6-B682-4568-85F7-64034CC24626}"/>
    <dgm:cxn modelId="{90CDCE9F-BF4F-4FE8-BED9-51CE3CA23A78}" type="presOf" srcId="{46F211A0-DE0D-4343-82B8-BD684CB99EAE}" destId="{9DAF3FE9-E20D-4410-8D8A-4EA8BC0719CA}" srcOrd="0" destOrd="0" presId="urn:microsoft.com/office/officeart/2005/8/layout/hList1"/>
    <dgm:cxn modelId="{2E731DC6-F30E-4D34-9224-344C44CA1ACB}" type="presOf" srcId="{F123B9C5-DAA7-47A9-9F12-0F37B7A78C4B}" destId="{9DAF3FE9-E20D-4410-8D8A-4EA8BC0719CA}" srcOrd="0" destOrd="2" presId="urn:microsoft.com/office/officeart/2005/8/layout/hList1"/>
    <dgm:cxn modelId="{CCBB43B2-1F4B-486C-9C77-55F73D188604}" srcId="{A506F2EF-9C57-4A66-96AC-575FC61EF1AF}" destId="{B228930F-4D45-4C83-A701-E5514F0701C8}" srcOrd="1" destOrd="0" parTransId="{56B4D9E3-40D1-46BA-B5FD-E4D7A4F39AFE}" sibTransId="{AF115C18-451F-495B-9A89-62288900E7F9}"/>
    <dgm:cxn modelId="{EBD0F83E-1191-4EB6-88BC-CC9BF31E2240}" type="presOf" srcId="{C0C8F450-5163-4866-A13B-E2D91FFB5931}" destId="{5C5E8F8B-5DFF-4D25-B2F0-69BD8B67D22D}" srcOrd="0" destOrd="1" presId="urn:microsoft.com/office/officeart/2005/8/layout/hList1"/>
    <dgm:cxn modelId="{E5CDF91D-0050-45C4-A765-13B4C0629BD4}" type="presOf" srcId="{0297AF8A-BB48-4B37-BE93-D2145130BFF0}" destId="{5C5E8F8B-5DFF-4D25-B2F0-69BD8B67D22D}" srcOrd="0" destOrd="3" presId="urn:microsoft.com/office/officeart/2005/8/layout/hList1"/>
    <dgm:cxn modelId="{11BAFB86-009F-4CD1-A3E8-6CF50304A639}" type="presOf" srcId="{A506F2EF-9C57-4A66-96AC-575FC61EF1AF}" destId="{5A88F43A-0BB3-4CA8-BC3C-D61444623C7E}" srcOrd="0" destOrd="0" presId="urn:microsoft.com/office/officeart/2005/8/layout/hList1"/>
    <dgm:cxn modelId="{518B15A3-BC16-4043-8531-3A4F70F3AC45}" srcId="{A506F2EF-9C57-4A66-96AC-575FC61EF1AF}" destId="{7D4C5388-0308-4944-B14E-56EF29F698B3}" srcOrd="3" destOrd="0" parTransId="{C35E07D8-7E15-42E7-AD70-A3B6777D66D8}" sibTransId="{B528D2E6-E48E-4ADA-8A0E-EFBEE9E4A3DA}"/>
    <dgm:cxn modelId="{388E8025-721B-426F-8CA7-8121C20F0F19}" srcId="{189A83D6-CEF1-427E-A223-2C112204CFF9}" destId="{C0C8F450-5163-4866-A13B-E2D91FFB5931}" srcOrd="1" destOrd="0" parTransId="{B98F7A98-7A31-40CB-9682-1FE1EEE2029F}" sibTransId="{D7E2EC14-D35B-409D-9A48-D132021E0F00}"/>
    <dgm:cxn modelId="{79CD6E62-E6C0-497A-BFB3-A3B7F9CC7CCE}" srcId="{A506F2EF-9C57-4A66-96AC-575FC61EF1AF}" destId="{46F211A0-DE0D-4343-82B8-BD684CB99EAE}" srcOrd="0" destOrd="0" parTransId="{B253DD15-5925-4128-AE11-9DE925F5AB6A}" sibTransId="{0C84BC83-95AB-4DEE-B38E-3C27D0A2B438}"/>
    <dgm:cxn modelId="{A2A8AFBD-5DAF-41DC-9FD5-3BB0A1424890}" type="presOf" srcId="{4234CDA2-750A-4147-9B55-F2A10609D0D6}" destId="{0608CB61-126E-47B6-9EC2-CC1B9DFE9D33}" srcOrd="0" destOrd="0" presId="urn:microsoft.com/office/officeart/2005/8/layout/hList1"/>
    <dgm:cxn modelId="{CC3BB49C-0B6D-429B-8DFD-E3E5493A6150}" type="presOf" srcId="{B228930F-4D45-4C83-A701-E5514F0701C8}" destId="{9DAF3FE9-E20D-4410-8D8A-4EA8BC0719CA}" srcOrd="0" destOrd="1" presId="urn:microsoft.com/office/officeart/2005/8/layout/hList1"/>
    <dgm:cxn modelId="{FC1658F9-D9C7-4D3F-81C7-97AEB87055EB}" srcId="{189A83D6-CEF1-427E-A223-2C112204CFF9}" destId="{492AFE31-7962-4ECB-9F18-5829A21BAAB5}" srcOrd="2" destOrd="0" parTransId="{9B62F175-F940-49C2-954B-C56F7C77B6CB}" sibTransId="{D228BA7E-4BDB-439C-865E-5F6FB437441D}"/>
    <dgm:cxn modelId="{7154D888-0C39-46F6-8804-97147C665994}" srcId="{189A83D6-CEF1-427E-A223-2C112204CFF9}" destId="{0297AF8A-BB48-4B37-BE93-D2145130BFF0}" srcOrd="3" destOrd="0" parTransId="{DB533CF9-6AFA-4444-9556-93AC4FE91909}" sibTransId="{BCB12173-B466-4FDB-9777-6B1B0201DF20}"/>
    <dgm:cxn modelId="{A16ABC4C-8A8A-4E42-916F-252F81087813}" type="presOf" srcId="{492AFE31-7962-4ECB-9F18-5829A21BAAB5}" destId="{5C5E8F8B-5DFF-4D25-B2F0-69BD8B67D22D}" srcOrd="0" destOrd="2" presId="urn:microsoft.com/office/officeart/2005/8/layout/hList1"/>
    <dgm:cxn modelId="{FB283261-4DB5-46F2-B4C0-3FFFF0282FD7}" type="presOf" srcId="{7D4C5388-0308-4944-B14E-56EF29F698B3}" destId="{9DAF3FE9-E20D-4410-8D8A-4EA8BC0719CA}" srcOrd="0" destOrd="3" presId="urn:microsoft.com/office/officeart/2005/8/layout/hList1"/>
    <dgm:cxn modelId="{1A0AFA98-1C7C-4BA1-BBE0-32DE7C3E48FE}" type="presParOf" srcId="{0608CB61-126E-47B6-9EC2-CC1B9DFE9D33}" destId="{00425336-97B9-4606-923B-5CD7CF9FD5D9}" srcOrd="0" destOrd="0" presId="urn:microsoft.com/office/officeart/2005/8/layout/hList1"/>
    <dgm:cxn modelId="{72BAD5AA-45EB-4723-B45F-24D68042DEDE}" type="presParOf" srcId="{00425336-97B9-4606-923B-5CD7CF9FD5D9}" destId="{5A88F43A-0BB3-4CA8-BC3C-D61444623C7E}" srcOrd="0" destOrd="0" presId="urn:microsoft.com/office/officeart/2005/8/layout/hList1"/>
    <dgm:cxn modelId="{D9BA7650-AF6C-484F-940F-50E2761E397E}" type="presParOf" srcId="{00425336-97B9-4606-923B-5CD7CF9FD5D9}" destId="{9DAF3FE9-E20D-4410-8D8A-4EA8BC0719CA}" srcOrd="1" destOrd="0" presId="urn:microsoft.com/office/officeart/2005/8/layout/hList1"/>
    <dgm:cxn modelId="{CB16FBCF-F4D2-4D9C-A53E-58097D910EDA}" type="presParOf" srcId="{0608CB61-126E-47B6-9EC2-CC1B9DFE9D33}" destId="{3AC328DF-54F2-409A-A44C-ED857527511C}" srcOrd="1" destOrd="0" presId="urn:microsoft.com/office/officeart/2005/8/layout/hList1"/>
    <dgm:cxn modelId="{55890E1A-979B-4CFE-B3A1-B78DB69F1D5C}" type="presParOf" srcId="{0608CB61-126E-47B6-9EC2-CC1B9DFE9D33}" destId="{3DA4E91A-6834-4B42-A66B-C63CBFFCCE17}" srcOrd="2" destOrd="0" presId="urn:microsoft.com/office/officeart/2005/8/layout/hList1"/>
    <dgm:cxn modelId="{2B6FE2DB-9615-4144-9EC5-96260946C33F}" type="presParOf" srcId="{3DA4E91A-6834-4B42-A66B-C63CBFFCCE17}" destId="{44370C31-2C53-43F3-A3A8-CB5226C80742}" srcOrd="0" destOrd="0" presId="urn:microsoft.com/office/officeart/2005/8/layout/hList1"/>
    <dgm:cxn modelId="{5A62AB21-43D4-47DD-AD35-C24E723463E6}" type="presParOf" srcId="{3DA4E91A-6834-4B42-A66B-C63CBFFCCE17}" destId="{5C5E8F8B-5DFF-4D25-B2F0-69BD8B67D22D}" srcOrd="1" destOrd="0" presId="urn:microsoft.com/office/officeart/2005/8/layout/h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5C46009F-F56F-4627-BEBB-B94C86175FD5}" type="doc">
      <dgm:prSet loTypeId="urn:microsoft.com/office/officeart/2005/8/layout/hList1" loCatId="list" qsTypeId="urn:microsoft.com/office/officeart/2005/8/quickstyle/3d3" qsCatId="3D" csTypeId="urn:microsoft.com/office/officeart/2005/8/colors/accent5_5" csCatId="accent5"/>
      <dgm:spPr/>
      <dgm:t>
        <a:bodyPr/>
        <a:lstStyle/>
        <a:p>
          <a:endParaRPr lang="en-US"/>
        </a:p>
      </dgm:t>
    </dgm:pt>
    <dgm:pt modelId="{47013DC6-768E-4A17-BF24-4170862B3835}">
      <dgm:prSet/>
      <dgm:spPr/>
      <dgm:t>
        <a:bodyPr/>
        <a:lstStyle/>
        <a:p>
          <a:pPr rtl="0"/>
          <a:r>
            <a:rPr lang="en-US" b="1" dirty="0" smtClean="0">
              <a:latin typeface="Times New Roman" panose="02020603050405020304" pitchFamily="18" charset="0"/>
              <a:cs typeface="Times New Roman" panose="02020603050405020304" pitchFamily="18" charset="0"/>
            </a:rPr>
            <a:t>ESG Performance Analysis of ING Group</a:t>
          </a:r>
          <a:endParaRPr lang="en-US" b="1" dirty="0">
            <a:latin typeface="Times New Roman" panose="02020603050405020304" pitchFamily="18" charset="0"/>
            <a:cs typeface="Times New Roman" panose="02020603050405020304" pitchFamily="18" charset="0"/>
          </a:endParaRPr>
        </a:p>
      </dgm:t>
    </dgm:pt>
    <dgm:pt modelId="{E101D930-9EEA-4804-ACD5-E960DA638110}" type="parTrans" cxnId="{B19EA861-8B9F-4703-B5CE-0F939B7C30E3}">
      <dgm:prSet/>
      <dgm:spPr/>
      <dgm:t>
        <a:bodyPr/>
        <a:lstStyle/>
        <a:p>
          <a:endParaRPr lang="en-US"/>
        </a:p>
      </dgm:t>
    </dgm:pt>
    <dgm:pt modelId="{EC42A84A-3093-4C43-AEF1-3F8C5F46740C}" type="sibTrans" cxnId="{B19EA861-8B9F-4703-B5CE-0F939B7C30E3}">
      <dgm:prSet/>
      <dgm:spPr/>
      <dgm:t>
        <a:bodyPr/>
        <a:lstStyle/>
        <a:p>
          <a:endParaRPr lang="en-US"/>
        </a:p>
      </dgm:t>
    </dgm:pt>
    <dgm:pt modelId="{BDB292B4-0AEA-42B3-A9AF-E1E2F13456C1}">
      <dgm:prSet custT="1"/>
      <dgm:spPr/>
      <dgm:t>
        <a:bodyPr/>
        <a:lstStyle/>
        <a:p>
          <a:pPr algn="just" rtl="0"/>
          <a:r>
            <a:rPr lang="en-US" sz="2300" smtClean="0">
              <a:latin typeface="Times New Roman" panose="02020603050405020304" pitchFamily="18" charset="0"/>
              <a:cs typeface="Times New Roman" panose="02020603050405020304" pitchFamily="18" charset="0"/>
            </a:rPr>
            <a:t>Emphasizes sustainability, focusing on climate risk assessment and management.</a:t>
          </a:r>
          <a:endParaRPr lang="en-US" sz="2300">
            <a:latin typeface="Times New Roman" panose="02020603050405020304" pitchFamily="18" charset="0"/>
            <a:cs typeface="Times New Roman" panose="02020603050405020304" pitchFamily="18" charset="0"/>
          </a:endParaRPr>
        </a:p>
      </dgm:t>
    </dgm:pt>
    <dgm:pt modelId="{F8182F61-6CFF-4D4F-8EF4-256651DCE46D}" type="parTrans" cxnId="{2228D81F-A1C1-49F9-A41E-6D39F4C55E52}">
      <dgm:prSet/>
      <dgm:spPr/>
      <dgm:t>
        <a:bodyPr/>
        <a:lstStyle/>
        <a:p>
          <a:endParaRPr lang="en-US"/>
        </a:p>
      </dgm:t>
    </dgm:pt>
    <dgm:pt modelId="{F94BEEB8-047D-4C43-9904-053D27A7F6A7}" type="sibTrans" cxnId="{2228D81F-A1C1-49F9-A41E-6D39F4C55E52}">
      <dgm:prSet/>
      <dgm:spPr/>
      <dgm:t>
        <a:bodyPr/>
        <a:lstStyle/>
        <a:p>
          <a:endParaRPr lang="en-US"/>
        </a:p>
      </dgm:t>
    </dgm:pt>
    <dgm:pt modelId="{A40281B9-C424-4705-96B3-041B51B95F51}">
      <dgm:prSet custT="1"/>
      <dgm:spPr/>
      <dgm:t>
        <a:bodyPr/>
        <a:lstStyle/>
        <a:p>
          <a:pPr algn="just" rtl="0"/>
          <a:r>
            <a:rPr lang="en-US" sz="2300" dirty="0" smtClean="0">
              <a:latin typeface="Times New Roman" panose="02020603050405020304" pitchFamily="18" charset="0"/>
              <a:cs typeface="Times New Roman" panose="02020603050405020304" pitchFamily="18" charset="0"/>
            </a:rPr>
            <a:t>It uses </a:t>
          </a:r>
          <a:r>
            <a:rPr lang="en-US" sz="2300" b="1" dirty="0" smtClean="0">
              <a:latin typeface="Times New Roman" panose="02020603050405020304" pitchFamily="18" charset="0"/>
              <a:cs typeface="Times New Roman" panose="02020603050405020304" pitchFamily="18" charset="0"/>
            </a:rPr>
            <a:t>Climate Credit RAS </a:t>
          </a:r>
          <a:r>
            <a:rPr lang="en-US" sz="2300" dirty="0" smtClean="0">
              <a:latin typeface="Times New Roman" panose="02020603050405020304" pitchFamily="18" charset="0"/>
              <a:cs typeface="Times New Roman" panose="02020603050405020304" pitchFamily="18" charset="0"/>
            </a:rPr>
            <a:t>and makes climate risk an integral part of the identification processes of risks.</a:t>
          </a:r>
          <a:endParaRPr lang="en-US" sz="2300" dirty="0">
            <a:latin typeface="Times New Roman" panose="02020603050405020304" pitchFamily="18" charset="0"/>
            <a:cs typeface="Times New Roman" panose="02020603050405020304" pitchFamily="18" charset="0"/>
          </a:endParaRPr>
        </a:p>
      </dgm:t>
    </dgm:pt>
    <dgm:pt modelId="{14C4A220-10BC-40D8-8C12-96193AE63421}" type="parTrans" cxnId="{43797DB6-5F6A-4351-AEF8-F91D8C0C9AC7}">
      <dgm:prSet/>
      <dgm:spPr/>
      <dgm:t>
        <a:bodyPr/>
        <a:lstStyle/>
        <a:p>
          <a:endParaRPr lang="en-US"/>
        </a:p>
      </dgm:t>
    </dgm:pt>
    <dgm:pt modelId="{97DD56EB-3B3E-476F-8B7B-B42A4837D0C8}" type="sibTrans" cxnId="{43797DB6-5F6A-4351-AEF8-F91D8C0C9AC7}">
      <dgm:prSet/>
      <dgm:spPr/>
      <dgm:t>
        <a:bodyPr/>
        <a:lstStyle/>
        <a:p>
          <a:endParaRPr lang="en-US"/>
        </a:p>
      </dgm:t>
    </dgm:pt>
    <dgm:pt modelId="{9668FFF0-EFF1-4019-B039-BB016936A0B0}">
      <dgm:prSet custT="1"/>
      <dgm:spPr/>
      <dgm:t>
        <a:bodyPr/>
        <a:lstStyle/>
        <a:p>
          <a:pPr algn="just" rtl="0"/>
          <a:r>
            <a:rPr lang="en-US" sz="2300" dirty="0" smtClean="0">
              <a:latin typeface="Times New Roman" panose="02020603050405020304" pitchFamily="18" charset="0"/>
              <a:cs typeface="Times New Roman" panose="02020603050405020304" pitchFamily="18" charset="0"/>
            </a:rPr>
            <a:t>Commits to sustainable financing, seeking to mobilize 125 billion euros every year towards initiatives that lead sustainably by the end of 2025.</a:t>
          </a:r>
          <a:endParaRPr lang="en-US" sz="2300" dirty="0">
            <a:latin typeface="Times New Roman" panose="02020603050405020304" pitchFamily="18" charset="0"/>
            <a:cs typeface="Times New Roman" panose="02020603050405020304" pitchFamily="18" charset="0"/>
          </a:endParaRPr>
        </a:p>
      </dgm:t>
    </dgm:pt>
    <dgm:pt modelId="{2441FF47-B1A3-4EDA-AB99-81D72351185B}" type="parTrans" cxnId="{74DD8649-766E-4CD5-8DA0-1841A8EDAACF}">
      <dgm:prSet/>
      <dgm:spPr/>
      <dgm:t>
        <a:bodyPr/>
        <a:lstStyle/>
        <a:p>
          <a:endParaRPr lang="en-US"/>
        </a:p>
      </dgm:t>
    </dgm:pt>
    <dgm:pt modelId="{E1E555F4-352D-498D-8D9D-9616FC6284A5}" type="sibTrans" cxnId="{74DD8649-766E-4CD5-8DA0-1841A8EDAACF}">
      <dgm:prSet/>
      <dgm:spPr/>
      <dgm:t>
        <a:bodyPr/>
        <a:lstStyle/>
        <a:p>
          <a:endParaRPr lang="en-US"/>
        </a:p>
      </dgm:t>
    </dgm:pt>
    <dgm:pt modelId="{F3CDC114-DD30-4D86-96F9-BAC5B8C31C22}">
      <dgm:prSet/>
      <dgm:spPr/>
      <dgm:t>
        <a:bodyPr/>
        <a:lstStyle/>
        <a:p>
          <a:pPr rtl="0"/>
          <a:r>
            <a:rPr lang="en-US" b="1" dirty="0" smtClean="0">
              <a:latin typeface="Times New Roman" panose="02020603050405020304" pitchFamily="18" charset="0"/>
              <a:cs typeface="Times New Roman" panose="02020603050405020304" pitchFamily="18" charset="0"/>
            </a:rPr>
            <a:t>ESG Performance Analysis of BNP Paribas</a:t>
          </a:r>
          <a:endParaRPr lang="en-US" b="1" dirty="0">
            <a:latin typeface="Times New Roman" panose="02020603050405020304" pitchFamily="18" charset="0"/>
            <a:cs typeface="Times New Roman" panose="02020603050405020304" pitchFamily="18" charset="0"/>
          </a:endParaRPr>
        </a:p>
      </dgm:t>
    </dgm:pt>
    <dgm:pt modelId="{95F1FAAB-1F31-489E-95D3-4D04724830E4}" type="parTrans" cxnId="{BE749DC2-83A2-4C93-A3FD-77662A372AF3}">
      <dgm:prSet/>
      <dgm:spPr/>
      <dgm:t>
        <a:bodyPr/>
        <a:lstStyle/>
        <a:p>
          <a:endParaRPr lang="en-US"/>
        </a:p>
      </dgm:t>
    </dgm:pt>
    <dgm:pt modelId="{A85274CF-E5F2-4FA1-B1C3-089DBA6330EC}" type="sibTrans" cxnId="{BE749DC2-83A2-4C93-A3FD-77662A372AF3}">
      <dgm:prSet/>
      <dgm:spPr/>
      <dgm:t>
        <a:bodyPr/>
        <a:lstStyle/>
        <a:p>
          <a:endParaRPr lang="en-US"/>
        </a:p>
      </dgm:t>
    </dgm:pt>
    <dgm:pt modelId="{48A81B8D-67E2-48AC-8C62-2D08C1792EF8}">
      <dgm:prSet/>
      <dgm:spPr/>
      <dgm:t>
        <a:bodyPr/>
        <a:lstStyle/>
        <a:p>
          <a:pPr algn="just" rtl="0"/>
          <a:r>
            <a:rPr lang="en-US" smtClean="0">
              <a:latin typeface="Times New Roman" panose="02020603050405020304" pitchFamily="18" charset="0"/>
              <a:cs typeface="Times New Roman" panose="02020603050405020304" pitchFamily="18" charset="0"/>
            </a:rPr>
            <a:t>A diversified business strategy that includes a large stake in France, America, and Asia.</a:t>
          </a:r>
          <a:endParaRPr lang="en-US">
            <a:latin typeface="Times New Roman" panose="02020603050405020304" pitchFamily="18" charset="0"/>
            <a:cs typeface="Times New Roman" panose="02020603050405020304" pitchFamily="18" charset="0"/>
          </a:endParaRPr>
        </a:p>
      </dgm:t>
    </dgm:pt>
    <dgm:pt modelId="{013435FC-186F-4270-ABED-AC0E9BF36800}" type="parTrans" cxnId="{CD82489F-136D-4FDA-9BEF-0F9141636C1D}">
      <dgm:prSet/>
      <dgm:spPr/>
      <dgm:t>
        <a:bodyPr/>
        <a:lstStyle/>
        <a:p>
          <a:endParaRPr lang="en-US"/>
        </a:p>
      </dgm:t>
    </dgm:pt>
    <dgm:pt modelId="{9CEB806E-B463-4CBD-9B33-A91DA1B11CCD}" type="sibTrans" cxnId="{CD82489F-136D-4FDA-9BEF-0F9141636C1D}">
      <dgm:prSet/>
      <dgm:spPr/>
      <dgm:t>
        <a:bodyPr/>
        <a:lstStyle/>
        <a:p>
          <a:endParaRPr lang="en-US"/>
        </a:p>
      </dgm:t>
    </dgm:pt>
    <dgm:pt modelId="{E0CC92F4-227D-40EF-8582-665940FC6631}">
      <dgm:prSet/>
      <dgm:spPr/>
      <dgm:t>
        <a:bodyPr/>
        <a:lstStyle/>
        <a:p>
          <a:pPr algn="just" rtl="0"/>
          <a:r>
            <a:rPr lang="en-US" dirty="0" smtClean="0">
              <a:latin typeface="Times New Roman" panose="02020603050405020304" pitchFamily="18" charset="0"/>
              <a:cs typeface="Times New Roman" panose="02020603050405020304" pitchFamily="18" charset="0"/>
            </a:rPr>
            <a:t>Funds sustainable portfolio, composed of certified funds and ESG-integration, Sustainable theme and impact ones.</a:t>
          </a:r>
          <a:endParaRPr lang="en-US" dirty="0">
            <a:latin typeface="Times New Roman" panose="02020603050405020304" pitchFamily="18" charset="0"/>
            <a:cs typeface="Times New Roman" panose="02020603050405020304" pitchFamily="18" charset="0"/>
          </a:endParaRPr>
        </a:p>
      </dgm:t>
    </dgm:pt>
    <dgm:pt modelId="{418D7AF8-167C-44B2-A936-AC2FABD85A0F}" type="parTrans" cxnId="{EC49AF1B-BA31-45F4-8F9A-A9B7ACF44298}">
      <dgm:prSet/>
      <dgm:spPr/>
      <dgm:t>
        <a:bodyPr/>
        <a:lstStyle/>
        <a:p>
          <a:endParaRPr lang="en-US"/>
        </a:p>
      </dgm:t>
    </dgm:pt>
    <dgm:pt modelId="{BE8F2371-C638-40F9-BAD0-9CF41E58C9FD}" type="sibTrans" cxnId="{EC49AF1B-BA31-45F4-8F9A-A9B7ACF44298}">
      <dgm:prSet/>
      <dgm:spPr/>
      <dgm:t>
        <a:bodyPr/>
        <a:lstStyle/>
        <a:p>
          <a:endParaRPr lang="en-US"/>
        </a:p>
      </dgm:t>
    </dgm:pt>
    <dgm:pt modelId="{75CCE450-08A6-4409-8CEA-B5B5620F1C24}">
      <dgm:prSet/>
      <dgm:spPr/>
      <dgm:t>
        <a:bodyPr/>
        <a:lstStyle/>
        <a:p>
          <a:pPr algn="just" rtl="0"/>
          <a:r>
            <a:rPr lang="en-US" dirty="0" smtClean="0">
              <a:latin typeface="Times New Roman" panose="02020603050405020304" pitchFamily="18" charset="0"/>
              <a:cs typeface="Times New Roman" panose="02020603050405020304" pitchFamily="18" charset="0"/>
            </a:rPr>
            <a:t>BNP Paribas planned to invest 450 million euros in the start-ups that are contributing towards environmental sustainability by 2025.</a:t>
          </a:r>
          <a:endParaRPr lang="en-US" dirty="0">
            <a:latin typeface="Times New Roman" panose="02020603050405020304" pitchFamily="18" charset="0"/>
            <a:cs typeface="Times New Roman" panose="02020603050405020304" pitchFamily="18" charset="0"/>
          </a:endParaRPr>
        </a:p>
      </dgm:t>
    </dgm:pt>
    <dgm:pt modelId="{5A6B0A81-B634-4849-B648-8C3A3E037332}" type="parTrans" cxnId="{8BB7BFC5-05DA-4FC8-AA34-2E6461FE16E8}">
      <dgm:prSet/>
      <dgm:spPr/>
      <dgm:t>
        <a:bodyPr/>
        <a:lstStyle/>
        <a:p>
          <a:endParaRPr lang="en-US"/>
        </a:p>
      </dgm:t>
    </dgm:pt>
    <dgm:pt modelId="{6B49652E-9476-4093-BA7E-ABC20B349BB3}" type="sibTrans" cxnId="{8BB7BFC5-05DA-4FC8-AA34-2E6461FE16E8}">
      <dgm:prSet/>
      <dgm:spPr/>
      <dgm:t>
        <a:bodyPr/>
        <a:lstStyle/>
        <a:p>
          <a:endParaRPr lang="en-US"/>
        </a:p>
      </dgm:t>
    </dgm:pt>
    <dgm:pt modelId="{58B9B4FF-4693-4871-ACF7-90E45EC0C073}">
      <dgm:prSet/>
      <dgm:spPr/>
      <dgm:t>
        <a:bodyPr/>
        <a:lstStyle/>
        <a:p>
          <a:pPr algn="just" rtl="0"/>
          <a:r>
            <a:rPr lang="en-US" dirty="0" smtClean="0">
              <a:latin typeface="Times New Roman" panose="02020603050405020304" pitchFamily="18" charset="0"/>
              <a:cs typeface="Times New Roman" panose="02020603050405020304" pitchFamily="18" charset="0"/>
            </a:rPr>
            <a:t>Comprehensively integrates climate risk into the management of all risks since 2010.</a:t>
          </a:r>
          <a:endParaRPr lang="en-US" dirty="0">
            <a:latin typeface="Times New Roman" panose="02020603050405020304" pitchFamily="18" charset="0"/>
            <a:cs typeface="Times New Roman" panose="02020603050405020304" pitchFamily="18" charset="0"/>
          </a:endParaRPr>
        </a:p>
      </dgm:t>
    </dgm:pt>
    <dgm:pt modelId="{A00E35AB-6CE9-4206-96D8-A1C644E35C19}" type="parTrans" cxnId="{CFAB8ABF-4E8E-461B-9E0A-7A0712090679}">
      <dgm:prSet/>
      <dgm:spPr/>
      <dgm:t>
        <a:bodyPr/>
        <a:lstStyle/>
        <a:p>
          <a:endParaRPr lang="en-US"/>
        </a:p>
      </dgm:t>
    </dgm:pt>
    <dgm:pt modelId="{D8581108-14A4-4F4F-A7B4-B7B060C32628}" type="sibTrans" cxnId="{CFAB8ABF-4E8E-461B-9E0A-7A0712090679}">
      <dgm:prSet/>
      <dgm:spPr/>
      <dgm:t>
        <a:bodyPr/>
        <a:lstStyle/>
        <a:p>
          <a:endParaRPr lang="en-US"/>
        </a:p>
      </dgm:t>
    </dgm:pt>
    <dgm:pt modelId="{18AD9C81-2BB1-405D-A9A4-B775DEB3374C}" type="pres">
      <dgm:prSet presAssocID="{5C46009F-F56F-4627-BEBB-B94C86175FD5}" presName="Name0" presStyleCnt="0">
        <dgm:presLayoutVars>
          <dgm:dir/>
          <dgm:animLvl val="lvl"/>
          <dgm:resizeHandles val="exact"/>
        </dgm:presLayoutVars>
      </dgm:prSet>
      <dgm:spPr/>
    </dgm:pt>
    <dgm:pt modelId="{576A1276-5A17-4174-9B5A-8530F8CE98D0}" type="pres">
      <dgm:prSet presAssocID="{47013DC6-768E-4A17-BF24-4170862B3835}" presName="composite" presStyleCnt="0"/>
      <dgm:spPr/>
    </dgm:pt>
    <dgm:pt modelId="{6E8099BD-B295-4BA9-9E7A-264C470F52E3}" type="pres">
      <dgm:prSet presAssocID="{47013DC6-768E-4A17-BF24-4170862B3835}" presName="parTx" presStyleLbl="alignNode1" presStyleIdx="0" presStyleCnt="2">
        <dgm:presLayoutVars>
          <dgm:chMax val="0"/>
          <dgm:chPref val="0"/>
          <dgm:bulletEnabled val="1"/>
        </dgm:presLayoutVars>
      </dgm:prSet>
      <dgm:spPr/>
    </dgm:pt>
    <dgm:pt modelId="{20B62803-4353-48C1-9FDE-E35BEAEC6570}" type="pres">
      <dgm:prSet presAssocID="{47013DC6-768E-4A17-BF24-4170862B3835}" presName="desTx" presStyleLbl="alignAccFollowNode1" presStyleIdx="0" presStyleCnt="2">
        <dgm:presLayoutVars>
          <dgm:bulletEnabled val="1"/>
        </dgm:presLayoutVars>
      </dgm:prSet>
      <dgm:spPr/>
    </dgm:pt>
    <dgm:pt modelId="{369740CD-EF25-4CA6-9A97-2356EB1FC68C}" type="pres">
      <dgm:prSet presAssocID="{EC42A84A-3093-4C43-AEF1-3F8C5F46740C}" presName="space" presStyleCnt="0"/>
      <dgm:spPr/>
    </dgm:pt>
    <dgm:pt modelId="{407F8076-4F96-4963-BF50-02B108FF0FAE}" type="pres">
      <dgm:prSet presAssocID="{F3CDC114-DD30-4D86-96F9-BAC5B8C31C22}" presName="composite" presStyleCnt="0"/>
      <dgm:spPr/>
    </dgm:pt>
    <dgm:pt modelId="{77EDCC16-3314-4E47-9F63-31AEC6D4F142}" type="pres">
      <dgm:prSet presAssocID="{F3CDC114-DD30-4D86-96F9-BAC5B8C31C22}" presName="parTx" presStyleLbl="alignNode1" presStyleIdx="1" presStyleCnt="2">
        <dgm:presLayoutVars>
          <dgm:chMax val="0"/>
          <dgm:chPref val="0"/>
          <dgm:bulletEnabled val="1"/>
        </dgm:presLayoutVars>
      </dgm:prSet>
      <dgm:spPr/>
    </dgm:pt>
    <dgm:pt modelId="{BBCB07A1-A178-4412-84BB-BE037441CF7B}" type="pres">
      <dgm:prSet presAssocID="{F3CDC114-DD30-4D86-96F9-BAC5B8C31C22}" presName="desTx" presStyleLbl="alignAccFollowNode1" presStyleIdx="1" presStyleCnt="2">
        <dgm:presLayoutVars>
          <dgm:bulletEnabled val="1"/>
        </dgm:presLayoutVars>
      </dgm:prSet>
      <dgm:spPr/>
    </dgm:pt>
  </dgm:ptLst>
  <dgm:cxnLst>
    <dgm:cxn modelId="{F8DA14CF-54E2-4E04-8826-910FEE591A2B}" type="presOf" srcId="{58B9B4FF-4693-4871-ACF7-90E45EC0C073}" destId="{BBCB07A1-A178-4412-84BB-BE037441CF7B}" srcOrd="0" destOrd="3" presId="urn:microsoft.com/office/officeart/2005/8/layout/hList1"/>
    <dgm:cxn modelId="{2228D81F-A1C1-49F9-A41E-6D39F4C55E52}" srcId="{47013DC6-768E-4A17-BF24-4170862B3835}" destId="{BDB292B4-0AEA-42B3-A9AF-E1E2F13456C1}" srcOrd="0" destOrd="0" parTransId="{F8182F61-6CFF-4D4F-8EF4-256651DCE46D}" sibTransId="{F94BEEB8-047D-4C43-9904-053D27A7F6A7}"/>
    <dgm:cxn modelId="{0DCC966E-8B2A-44B7-BF21-3CA1962B2C6F}" type="presOf" srcId="{47013DC6-768E-4A17-BF24-4170862B3835}" destId="{6E8099BD-B295-4BA9-9E7A-264C470F52E3}" srcOrd="0" destOrd="0" presId="urn:microsoft.com/office/officeart/2005/8/layout/hList1"/>
    <dgm:cxn modelId="{43797DB6-5F6A-4351-AEF8-F91D8C0C9AC7}" srcId="{47013DC6-768E-4A17-BF24-4170862B3835}" destId="{A40281B9-C424-4705-96B3-041B51B95F51}" srcOrd="1" destOrd="0" parTransId="{14C4A220-10BC-40D8-8C12-96193AE63421}" sibTransId="{97DD56EB-3B3E-476F-8B7B-B42A4837D0C8}"/>
    <dgm:cxn modelId="{B19EA861-8B9F-4703-B5CE-0F939B7C30E3}" srcId="{5C46009F-F56F-4627-BEBB-B94C86175FD5}" destId="{47013DC6-768E-4A17-BF24-4170862B3835}" srcOrd="0" destOrd="0" parTransId="{E101D930-9EEA-4804-ACD5-E960DA638110}" sibTransId="{EC42A84A-3093-4C43-AEF1-3F8C5F46740C}"/>
    <dgm:cxn modelId="{CD82489F-136D-4FDA-9BEF-0F9141636C1D}" srcId="{F3CDC114-DD30-4D86-96F9-BAC5B8C31C22}" destId="{48A81B8D-67E2-48AC-8C62-2D08C1792EF8}" srcOrd="0" destOrd="0" parTransId="{013435FC-186F-4270-ABED-AC0E9BF36800}" sibTransId="{9CEB806E-B463-4CBD-9B33-A91DA1B11CCD}"/>
    <dgm:cxn modelId="{94EF9BFB-FF48-4AC3-9727-59090F929ABC}" type="presOf" srcId="{9668FFF0-EFF1-4019-B039-BB016936A0B0}" destId="{20B62803-4353-48C1-9FDE-E35BEAEC6570}" srcOrd="0" destOrd="2" presId="urn:microsoft.com/office/officeart/2005/8/layout/hList1"/>
    <dgm:cxn modelId="{CA32B7A3-2A66-40C5-A4BB-A341300A39CF}" type="presOf" srcId="{75CCE450-08A6-4409-8CEA-B5B5620F1C24}" destId="{BBCB07A1-A178-4412-84BB-BE037441CF7B}" srcOrd="0" destOrd="2" presId="urn:microsoft.com/office/officeart/2005/8/layout/hList1"/>
    <dgm:cxn modelId="{EC49AF1B-BA31-45F4-8F9A-A9B7ACF44298}" srcId="{F3CDC114-DD30-4D86-96F9-BAC5B8C31C22}" destId="{E0CC92F4-227D-40EF-8582-665940FC6631}" srcOrd="1" destOrd="0" parTransId="{418D7AF8-167C-44B2-A936-AC2FABD85A0F}" sibTransId="{BE8F2371-C638-40F9-BAD0-9CF41E58C9FD}"/>
    <dgm:cxn modelId="{CFAB8ABF-4E8E-461B-9E0A-7A0712090679}" srcId="{F3CDC114-DD30-4D86-96F9-BAC5B8C31C22}" destId="{58B9B4FF-4693-4871-ACF7-90E45EC0C073}" srcOrd="3" destOrd="0" parTransId="{A00E35AB-6CE9-4206-96D8-A1C644E35C19}" sibTransId="{D8581108-14A4-4F4F-A7B4-B7B060C32628}"/>
    <dgm:cxn modelId="{74DD8649-766E-4CD5-8DA0-1841A8EDAACF}" srcId="{47013DC6-768E-4A17-BF24-4170862B3835}" destId="{9668FFF0-EFF1-4019-B039-BB016936A0B0}" srcOrd="2" destOrd="0" parTransId="{2441FF47-B1A3-4EDA-AB99-81D72351185B}" sibTransId="{E1E555F4-352D-498D-8D9D-9616FC6284A5}"/>
    <dgm:cxn modelId="{BE749DC2-83A2-4C93-A3FD-77662A372AF3}" srcId="{5C46009F-F56F-4627-BEBB-B94C86175FD5}" destId="{F3CDC114-DD30-4D86-96F9-BAC5B8C31C22}" srcOrd="1" destOrd="0" parTransId="{95F1FAAB-1F31-489E-95D3-4D04724830E4}" sibTransId="{A85274CF-E5F2-4FA1-B1C3-089DBA6330EC}"/>
    <dgm:cxn modelId="{19E01EFD-240B-4455-8536-9D84D8BA5931}" type="presOf" srcId="{A40281B9-C424-4705-96B3-041B51B95F51}" destId="{20B62803-4353-48C1-9FDE-E35BEAEC6570}" srcOrd="0" destOrd="1" presId="urn:microsoft.com/office/officeart/2005/8/layout/hList1"/>
    <dgm:cxn modelId="{125A5AFB-635E-406F-93C4-6FFC104C0735}" type="presOf" srcId="{E0CC92F4-227D-40EF-8582-665940FC6631}" destId="{BBCB07A1-A178-4412-84BB-BE037441CF7B}" srcOrd="0" destOrd="1" presId="urn:microsoft.com/office/officeart/2005/8/layout/hList1"/>
    <dgm:cxn modelId="{9D3135A5-EF58-4104-AC0D-F1E17BF6185E}" type="presOf" srcId="{F3CDC114-DD30-4D86-96F9-BAC5B8C31C22}" destId="{77EDCC16-3314-4E47-9F63-31AEC6D4F142}" srcOrd="0" destOrd="0" presId="urn:microsoft.com/office/officeart/2005/8/layout/hList1"/>
    <dgm:cxn modelId="{4CBBD817-1902-4700-A168-879D877A8B4B}" type="presOf" srcId="{48A81B8D-67E2-48AC-8C62-2D08C1792EF8}" destId="{BBCB07A1-A178-4412-84BB-BE037441CF7B}" srcOrd="0" destOrd="0" presId="urn:microsoft.com/office/officeart/2005/8/layout/hList1"/>
    <dgm:cxn modelId="{F3DFA3FC-E2E4-4FC8-B350-91B8CD8E8B19}" type="presOf" srcId="{5C46009F-F56F-4627-BEBB-B94C86175FD5}" destId="{18AD9C81-2BB1-405D-A9A4-B775DEB3374C}" srcOrd="0" destOrd="0" presId="urn:microsoft.com/office/officeart/2005/8/layout/hList1"/>
    <dgm:cxn modelId="{8BB7BFC5-05DA-4FC8-AA34-2E6461FE16E8}" srcId="{F3CDC114-DD30-4D86-96F9-BAC5B8C31C22}" destId="{75CCE450-08A6-4409-8CEA-B5B5620F1C24}" srcOrd="2" destOrd="0" parTransId="{5A6B0A81-B634-4849-B648-8C3A3E037332}" sibTransId="{6B49652E-9476-4093-BA7E-ABC20B349BB3}"/>
    <dgm:cxn modelId="{596DC393-94CE-4FB7-8109-DE3E15C03733}" type="presOf" srcId="{BDB292B4-0AEA-42B3-A9AF-E1E2F13456C1}" destId="{20B62803-4353-48C1-9FDE-E35BEAEC6570}" srcOrd="0" destOrd="0" presId="urn:microsoft.com/office/officeart/2005/8/layout/hList1"/>
    <dgm:cxn modelId="{2C4959FC-8F61-47D8-BD45-612FEE2D2E09}" type="presParOf" srcId="{18AD9C81-2BB1-405D-A9A4-B775DEB3374C}" destId="{576A1276-5A17-4174-9B5A-8530F8CE98D0}" srcOrd="0" destOrd="0" presId="urn:microsoft.com/office/officeart/2005/8/layout/hList1"/>
    <dgm:cxn modelId="{90D3B597-8EBB-4E0F-A354-B1C99C56F4A5}" type="presParOf" srcId="{576A1276-5A17-4174-9B5A-8530F8CE98D0}" destId="{6E8099BD-B295-4BA9-9E7A-264C470F52E3}" srcOrd="0" destOrd="0" presId="urn:microsoft.com/office/officeart/2005/8/layout/hList1"/>
    <dgm:cxn modelId="{30E191A9-EC53-469D-9E3B-1F216588DCDC}" type="presParOf" srcId="{576A1276-5A17-4174-9B5A-8530F8CE98D0}" destId="{20B62803-4353-48C1-9FDE-E35BEAEC6570}" srcOrd="1" destOrd="0" presId="urn:microsoft.com/office/officeart/2005/8/layout/hList1"/>
    <dgm:cxn modelId="{EAAD7727-D304-4CF5-A8A6-4C05011B7F1F}" type="presParOf" srcId="{18AD9C81-2BB1-405D-A9A4-B775DEB3374C}" destId="{369740CD-EF25-4CA6-9A97-2356EB1FC68C}" srcOrd="1" destOrd="0" presId="urn:microsoft.com/office/officeart/2005/8/layout/hList1"/>
    <dgm:cxn modelId="{0A5647FE-AD3C-48AE-9DA8-BE7588B72194}" type="presParOf" srcId="{18AD9C81-2BB1-405D-A9A4-B775DEB3374C}" destId="{407F8076-4F96-4963-BF50-02B108FF0FAE}" srcOrd="2" destOrd="0" presId="urn:microsoft.com/office/officeart/2005/8/layout/hList1"/>
    <dgm:cxn modelId="{22F8D90F-6C9D-435F-90A1-B991D88CE056}" type="presParOf" srcId="{407F8076-4F96-4963-BF50-02B108FF0FAE}" destId="{77EDCC16-3314-4E47-9F63-31AEC6D4F142}" srcOrd="0" destOrd="0" presId="urn:microsoft.com/office/officeart/2005/8/layout/hList1"/>
    <dgm:cxn modelId="{B04BBCC7-9135-48F0-8C11-29549B3B8D12}" type="presParOf" srcId="{407F8076-4F96-4963-BF50-02B108FF0FAE}" destId="{BBCB07A1-A178-4412-84BB-BE037441CF7B}" srcOrd="1" destOrd="0" presId="urn:microsoft.com/office/officeart/2005/8/layout/h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8D953BB-9B72-4130-9D82-4BDCF2789AE4}">
      <dsp:nvSpPr>
        <dsp:cNvPr id="0" name=""/>
        <dsp:cNvSpPr/>
      </dsp:nvSpPr>
      <dsp:spPr>
        <a:xfrm>
          <a:off x="0" y="2356"/>
          <a:ext cx="10515600"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6C4D4A3-2E65-4B6A-8D47-31EA1DDA44D2}">
      <dsp:nvSpPr>
        <dsp:cNvPr id="0" name=""/>
        <dsp:cNvSpPr/>
      </dsp:nvSpPr>
      <dsp:spPr>
        <a:xfrm>
          <a:off x="0" y="2356"/>
          <a:ext cx="2103120" cy="482128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47650" tIns="247650" rIns="247650" bIns="247650" numCol="1" spcCol="1270" anchor="t" anchorCtr="0">
          <a:noAutofit/>
        </a:bodyPr>
        <a:lstStyle/>
        <a:p>
          <a:pPr lvl="0" algn="l" defTabSz="2889250">
            <a:lnSpc>
              <a:spcPct val="90000"/>
            </a:lnSpc>
            <a:spcBef>
              <a:spcPct val="0"/>
            </a:spcBef>
            <a:spcAft>
              <a:spcPct val="35000"/>
            </a:spcAft>
          </a:pPr>
          <a:r>
            <a:rPr lang="en-US" sz="6500" kern="1200" dirty="0" smtClean="0"/>
            <a:t> </a:t>
          </a:r>
          <a:endParaRPr lang="en-US" sz="6500" kern="1200" dirty="0"/>
        </a:p>
      </dsp:txBody>
      <dsp:txXfrm>
        <a:off x="0" y="2356"/>
        <a:ext cx="2103120" cy="4821287"/>
      </dsp:txXfrm>
    </dsp:sp>
    <dsp:sp modelId="{FB93F80F-BF8B-4E86-8BC1-B429CB013B56}">
      <dsp:nvSpPr>
        <dsp:cNvPr id="0" name=""/>
        <dsp:cNvSpPr/>
      </dsp:nvSpPr>
      <dsp:spPr>
        <a:xfrm>
          <a:off x="2260854" y="114413"/>
          <a:ext cx="8254746" cy="22411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lvl="0" algn="just" defTabSz="1066800">
            <a:lnSpc>
              <a:spcPct val="90000"/>
            </a:lnSpc>
            <a:spcBef>
              <a:spcPct val="0"/>
            </a:spcBef>
            <a:spcAft>
              <a:spcPct val="35000"/>
            </a:spcAft>
          </a:pPr>
          <a:r>
            <a:rPr lang="en-US" sz="2400" kern="1200" dirty="0" smtClean="0">
              <a:solidFill>
                <a:schemeClr val="bg1"/>
              </a:solidFill>
              <a:latin typeface="Times New Roman" panose="02020603050405020304" pitchFamily="18" charset="0"/>
              <a:cs typeface="Times New Roman" panose="02020603050405020304" pitchFamily="18" charset="0"/>
            </a:rPr>
            <a:t>In this age, sustainability is no longer a choice but has to be considered mandatory and ESG scores are key factors in influence the financial spaces. This integration is not just an innovation but a revolution in the evaluation of business performance indexes and management itself.</a:t>
          </a:r>
        </a:p>
        <a:p>
          <a:pPr lvl="0" algn="just" defTabSz="1066800">
            <a:lnSpc>
              <a:spcPct val="90000"/>
            </a:lnSpc>
            <a:spcBef>
              <a:spcPct val="0"/>
            </a:spcBef>
            <a:spcAft>
              <a:spcPct val="35000"/>
            </a:spcAft>
          </a:pPr>
          <a:endParaRPr lang="en-US" sz="2800" kern="1200" dirty="0" smtClean="0">
            <a:solidFill>
              <a:schemeClr val="bg1"/>
            </a:solidFill>
          </a:endParaRPr>
        </a:p>
      </dsp:txBody>
      <dsp:txXfrm>
        <a:off x="2260854" y="114413"/>
        <a:ext cx="8254746" cy="2241145"/>
      </dsp:txXfrm>
    </dsp:sp>
    <dsp:sp modelId="{5BB620EC-2680-4BF9-A653-DE8EF220D115}">
      <dsp:nvSpPr>
        <dsp:cNvPr id="0" name=""/>
        <dsp:cNvSpPr/>
      </dsp:nvSpPr>
      <dsp:spPr>
        <a:xfrm>
          <a:off x="2103120" y="2355558"/>
          <a:ext cx="8412480"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1E77AD31-17E2-4159-95AA-A1255BCABBD7}">
      <dsp:nvSpPr>
        <dsp:cNvPr id="0" name=""/>
        <dsp:cNvSpPr/>
      </dsp:nvSpPr>
      <dsp:spPr>
        <a:xfrm>
          <a:off x="2260854" y="2467616"/>
          <a:ext cx="8254746" cy="22411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lvl="0" algn="just" defTabSz="1066800">
            <a:lnSpc>
              <a:spcPct val="90000"/>
            </a:lnSpc>
            <a:spcBef>
              <a:spcPct val="0"/>
            </a:spcBef>
            <a:spcAft>
              <a:spcPct val="35000"/>
            </a:spcAft>
          </a:pPr>
          <a:r>
            <a:rPr lang="en-US" sz="2400" kern="1200" dirty="0" smtClean="0">
              <a:solidFill>
                <a:schemeClr val="bg1"/>
              </a:solidFill>
              <a:latin typeface="Times New Roman" panose="02020603050405020304" pitchFamily="18" charset="0"/>
              <a:cs typeface="Times New Roman" panose="02020603050405020304" pitchFamily="18" charset="0"/>
            </a:rPr>
            <a:t>This paper explores the complexities of managing ESG performance through financial investments in Europe. It focuses on the analysis of ESG metrics and their influence on financial health as well as strategic decisions made by leading banking companies. </a:t>
          </a:r>
          <a:endParaRPr lang="en-US" sz="2400" kern="1200" dirty="0">
            <a:solidFill>
              <a:schemeClr val="bg1"/>
            </a:solidFill>
            <a:latin typeface="Times New Roman" panose="02020603050405020304" pitchFamily="18" charset="0"/>
            <a:cs typeface="Times New Roman" panose="02020603050405020304" pitchFamily="18" charset="0"/>
          </a:endParaRPr>
        </a:p>
      </dsp:txBody>
      <dsp:txXfrm>
        <a:off x="2260854" y="2467616"/>
        <a:ext cx="8254746" cy="2241145"/>
      </dsp:txXfrm>
    </dsp:sp>
    <dsp:sp modelId="{DAADD7E6-1B4D-4C9B-AAD2-C008113DD638}">
      <dsp:nvSpPr>
        <dsp:cNvPr id="0" name=""/>
        <dsp:cNvSpPr/>
      </dsp:nvSpPr>
      <dsp:spPr>
        <a:xfrm>
          <a:off x="2103120" y="4708761"/>
          <a:ext cx="8412480"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8C85D1B-FAB4-4E3B-B1FF-AC6771B7E182}">
      <dsp:nvSpPr>
        <dsp:cNvPr id="0" name=""/>
        <dsp:cNvSpPr/>
      </dsp:nvSpPr>
      <dsp:spPr>
        <a:xfrm>
          <a:off x="0" y="65770"/>
          <a:ext cx="5359908" cy="801296"/>
        </a:xfrm>
        <a:prstGeom prst="rect">
          <a:avLst/>
        </a:prstGeom>
        <a:solidFill>
          <a:schemeClr val="accent5">
            <a:shade val="50000"/>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63576" tIns="93472" rIns="163576" bIns="93472" numCol="1" spcCol="1270" anchor="ctr" anchorCtr="0">
          <a:noAutofit/>
        </a:bodyPr>
        <a:lstStyle/>
        <a:p>
          <a:pPr lvl="0" algn="ctr" defTabSz="1022350" rtl="0">
            <a:lnSpc>
              <a:spcPct val="90000"/>
            </a:lnSpc>
            <a:spcBef>
              <a:spcPct val="0"/>
            </a:spcBef>
            <a:spcAft>
              <a:spcPct val="35000"/>
            </a:spcAft>
          </a:pPr>
          <a:r>
            <a:rPr lang="en-US" sz="2300" b="1" kern="1200" dirty="0" smtClean="0">
              <a:latin typeface="Times New Roman" panose="02020603050405020304" pitchFamily="18" charset="0"/>
              <a:cs typeface="Times New Roman" panose="02020603050405020304" pitchFamily="18" charset="0"/>
            </a:rPr>
            <a:t>ESG Performance Analysis of Banco Santander</a:t>
          </a:r>
          <a:endParaRPr lang="en-US" sz="2300" b="1" kern="1200" dirty="0">
            <a:latin typeface="Times New Roman" panose="02020603050405020304" pitchFamily="18" charset="0"/>
            <a:cs typeface="Times New Roman" panose="02020603050405020304" pitchFamily="18" charset="0"/>
          </a:endParaRPr>
        </a:p>
      </dsp:txBody>
      <dsp:txXfrm>
        <a:off x="0" y="65770"/>
        <a:ext cx="5359908" cy="801296"/>
      </dsp:txXfrm>
    </dsp:sp>
    <dsp:sp modelId="{D2129EB6-D1E8-4D4F-938A-570347BCFA3F}">
      <dsp:nvSpPr>
        <dsp:cNvPr id="0" name=""/>
        <dsp:cNvSpPr/>
      </dsp:nvSpPr>
      <dsp:spPr>
        <a:xfrm>
          <a:off x="0" y="867067"/>
          <a:ext cx="5359908" cy="4419449"/>
        </a:xfrm>
        <a:prstGeom prst="rect">
          <a:avLst/>
        </a:prstGeom>
        <a:solidFill>
          <a:schemeClr val="accent5">
            <a:alpha val="90000"/>
            <a:tint val="55000"/>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122682" tIns="122682" rIns="163576" bIns="184023" numCol="1" spcCol="1270" anchor="t" anchorCtr="0">
          <a:noAutofit/>
        </a:bodyPr>
        <a:lstStyle/>
        <a:p>
          <a:pPr marL="228600" lvl="1" indent="-228600" algn="just" defTabSz="1022350" rtl="0">
            <a:lnSpc>
              <a:spcPct val="90000"/>
            </a:lnSpc>
            <a:spcBef>
              <a:spcPct val="0"/>
            </a:spcBef>
            <a:spcAft>
              <a:spcPct val="15000"/>
            </a:spcAft>
            <a:buChar char="••"/>
          </a:pPr>
          <a:r>
            <a:rPr lang="en-US" sz="2300" kern="1200" dirty="0" smtClean="0">
              <a:latin typeface="Times New Roman" panose="02020603050405020304" pitchFamily="18" charset="0"/>
              <a:cs typeface="Times New Roman" panose="02020603050405020304" pitchFamily="18" charset="0"/>
            </a:rPr>
            <a:t>It concentrates on the retail and commercial banking sectors with an international market reach.</a:t>
          </a:r>
          <a:endParaRPr lang="en-US" sz="2300" kern="1200" dirty="0">
            <a:latin typeface="Times New Roman" panose="02020603050405020304" pitchFamily="18" charset="0"/>
            <a:cs typeface="Times New Roman" panose="02020603050405020304" pitchFamily="18" charset="0"/>
          </a:endParaRPr>
        </a:p>
        <a:p>
          <a:pPr marL="228600" lvl="1" indent="-228600" algn="just" defTabSz="1022350" rtl="0">
            <a:lnSpc>
              <a:spcPct val="90000"/>
            </a:lnSpc>
            <a:spcBef>
              <a:spcPct val="0"/>
            </a:spcBef>
            <a:spcAft>
              <a:spcPct val="15000"/>
            </a:spcAft>
            <a:buChar char="••"/>
          </a:pPr>
          <a:r>
            <a:rPr lang="en-US" sz="2300" kern="1200" dirty="0" smtClean="0">
              <a:latin typeface="Times New Roman" panose="02020603050405020304" pitchFamily="18" charset="0"/>
              <a:cs typeface="Times New Roman" panose="02020603050405020304" pitchFamily="18" charset="0"/>
            </a:rPr>
            <a:t>Active participation in sustainable financing </a:t>
          </a:r>
          <a:r>
            <a:rPr lang="en-US" sz="2300" b="1" kern="1200" dirty="0" smtClean="0">
              <a:latin typeface="Times New Roman" panose="02020603050405020304" pitchFamily="18" charset="0"/>
              <a:cs typeface="Times New Roman" panose="02020603050405020304" pitchFamily="18" charset="0"/>
            </a:rPr>
            <a:t>Green, Social and Sustainability Funding Global Framework.</a:t>
          </a:r>
          <a:endParaRPr lang="en-US" sz="2300" b="1" kern="1200" dirty="0">
            <a:latin typeface="Times New Roman" panose="02020603050405020304" pitchFamily="18" charset="0"/>
            <a:cs typeface="Times New Roman" panose="02020603050405020304" pitchFamily="18" charset="0"/>
          </a:endParaRPr>
        </a:p>
        <a:p>
          <a:pPr marL="228600" lvl="1" indent="-228600" algn="just" defTabSz="1022350" rtl="0">
            <a:lnSpc>
              <a:spcPct val="90000"/>
            </a:lnSpc>
            <a:spcBef>
              <a:spcPct val="0"/>
            </a:spcBef>
            <a:spcAft>
              <a:spcPct val="15000"/>
            </a:spcAft>
            <a:buChar char="••"/>
          </a:pPr>
          <a:r>
            <a:rPr lang="en-US" sz="2300" kern="1200" dirty="0" smtClean="0">
              <a:latin typeface="Times New Roman" panose="02020603050405020304" pitchFamily="18" charset="0"/>
              <a:cs typeface="Times New Roman" panose="02020603050405020304" pitchFamily="18" charset="0"/>
            </a:rPr>
            <a:t>Provides a </a:t>
          </a:r>
          <a:r>
            <a:rPr lang="en-US" sz="2300" b="1" kern="1200" dirty="0" smtClean="0">
              <a:latin typeface="Times New Roman" panose="02020603050405020304" pitchFamily="18" charset="0"/>
              <a:cs typeface="Times New Roman" panose="02020603050405020304" pitchFamily="18" charset="0"/>
            </a:rPr>
            <a:t>"Use of Proceeds" </a:t>
          </a:r>
          <a:r>
            <a:rPr lang="en-US" sz="2300" kern="1200" dirty="0" smtClean="0">
              <a:latin typeface="Times New Roman" panose="02020603050405020304" pitchFamily="18" charset="0"/>
              <a:cs typeface="Times New Roman" panose="02020603050405020304" pitchFamily="18" charset="0"/>
            </a:rPr>
            <a:t>structure detailing activities, classifications, and Sustainalytics’ findings.</a:t>
          </a:r>
          <a:endParaRPr lang="en-US" sz="2300" kern="1200" dirty="0">
            <a:latin typeface="Times New Roman" panose="02020603050405020304" pitchFamily="18" charset="0"/>
            <a:cs typeface="Times New Roman" panose="02020603050405020304" pitchFamily="18" charset="0"/>
          </a:endParaRPr>
        </a:p>
        <a:p>
          <a:pPr marL="228600" lvl="1" indent="-228600" algn="just" defTabSz="1022350" rtl="0">
            <a:lnSpc>
              <a:spcPct val="90000"/>
            </a:lnSpc>
            <a:spcBef>
              <a:spcPct val="0"/>
            </a:spcBef>
            <a:spcAft>
              <a:spcPct val="15000"/>
            </a:spcAft>
            <a:buChar char="••"/>
          </a:pPr>
          <a:r>
            <a:rPr lang="en-US" sz="2300" kern="1200" dirty="0" smtClean="0">
              <a:latin typeface="Times New Roman" panose="02020603050405020304" pitchFamily="18" charset="0"/>
              <a:cs typeface="Times New Roman" panose="02020603050405020304" pitchFamily="18" charset="0"/>
            </a:rPr>
            <a:t>Highlights climate-resilient strategies and managing the risks related to climate through risk management.</a:t>
          </a:r>
          <a:endParaRPr lang="en-US" sz="2300" kern="1200" dirty="0">
            <a:latin typeface="Times New Roman" panose="02020603050405020304" pitchFamily="18" charset="0"/>
            <a:cs typeface="Times New Roman" panose="02020603050405020304" pitchFamily="18" charset="0"/>
          </a:endParaRPr>
        </a:p>
      </dsp:txBody>
      <dsp:txXfrm>
        <a:off x="0" y="867067"/>
        <a:ext cx="5359908" cy="4419449"/>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CE987F7-D994-4E39-B60D-4ED2CA3FC3D1}">
      <dsp:nvSpPr>
        <dsp:cNvPr id="0" name=""/>
        <dsp:cNvSpPr/>
      </dsp:nvSpPr>
      <dsp:spPr>
        <a:xfrm>
          <a:off x="0" y="30930"/>
          <a:ext cx="10515600" cy="538200"/>
        </a:xfrm>
        <a:prstGeom prst="roundRect">
          <a:avLst/>
        </a:prstGeom>
        <a:solidFill>
          <a:schemeClr val="accent1">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87630" tIns="87630" rIns="87630" bIns="87630" numCol="1" spcCol="1270" anchor="ctr" anchorCtr="0">
          <a:noAutofit/>
        </a:bodyPr>
        <a:lstStyle/>
        <a:p>
          <a:pPr lvl="0" algn="ctr" defTabSz="1022350" rtl="0">
            <a:lnSpc>
              <a:spcPct val="90000"/>
            </a:lnSpc>
            <a:spcBef>
              <a:spcPct val="0"/>
            </a:spcBef>
            <a:spcAft>
              <a:spcPct val="35000"/>
            </a:spcAft>
          </a:pPr>
          <a:r>
            <a:rPr lang="en-US" sz="2300" b="0" kern="1200" dirty="0" smtClean="0">
              <a:latin typeface="Arial Rounded MT Bold" panose="020F0704030504030204" pitchFamily="34" charset="0"/>
              <a:cs typeface="Times New Roman" panose="02020603050405020304" pitchFamily="18" charset="0"/>
            </a:rPr>
            <a:t>Directive 2014/95/EU (NFRD)</a:t>
          </a:r>
          <a:endParaRPr lang="en-US" sz="2300" b="0" kern="1200" dirty="0">
            <a:latin typeface="Arial Rounded MT Bold" panose="020F0704030504030204" pitchFamily="34" charset="0"/>
            <a:cs typeface="Times New Roman" panose="02020603050405020304" pitchFamily="18" charset="0"/>
          </a:endParaRPr>
        </a:p>
      </dsp:txBody>
      <dsp:txXfrm>
        <a:off x="26273" y="57203"/>
        <a:ext cx="10463054" cy="485654"/>
      </dsp:txXfrm>
    </dsp:sp>
    <dsp:sp modelId="{00657E2D-572C-4619-99DF-3FFCAE55604A}">
      <dsp:nvSpPr>
        <dsp:cNvPr id="0" name=""/>
        <dsp:cNvSpPr/>
      </dsp:nvSpPr>
      <dsp:spPr>
        <a:xfrm>
          <a:off x="0" y="569130"/>
          <a:ext cx="10515600" cy="833175"/>
        </a:xfrm>
        <a:prstGeom prst="rect">
          <a:avLst/>
        </a:prstGeom>
        <a:noFill/>
        <a:ln w="6350" cap="flat" cmpd="sng" algn="ctr">
          <a:solidFill>
            <a:schemeClr val="dk1">
              <a:alpha val="0"/>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txBody>
        <a:bodyPr spcFirstLastPara="0" vert="horz" wrap="square" lIns="333870" tIns="29210" rIns="163576" bIns="29210" numCol="1" spcCol="1270" anchor="t" anchorCtr="0">
          <a:noAutofit/>
        </a:bodyPr>
        <a:lstStyle/>
        <a:p>
          <a:pPr marL="171450" lvl="1" indent="-171450" algn="just" defTabSz="800100" rtl="0">
            <a:lnSpc>
              <a:spcPct val="90000"/>
            </a:lnSpc>
            <a:spcBef>
              <a:spcPct val="0"/>
            </a:spcBef>
            <a:spcAft>
              <a:spcPct val="20000"/>
            </a:spcAft>
            <a:buChar char="••"/>
          </a:pPr>
          <a:r>
            <a:rPr lang="en-US" sz="1800" kern="1200" dirty="0" smtClean="0">
              <a:solidFill>
                <a:schemeClr val="bg1"/>
              </a:solidFill>
              <a:latin typeface="Times New Roman" panose="02020603050405020304" pitchFamily="18" charset="0"/>
              <a:cs typeface="Times New Roman" panose="02020603050405020304" pitchFamily="18" charset="0"/>
            </a:rPr>
            <a:t>Disclosure of diversity and non-financial information is required for large firms by mandates.</a:t>
          </a:r>
          <a:endParaRPr lang="en-US" sz="1800" kern="1200" dirty="0">
            <a:solidFill>
              <a:schemeClr val="bg1"/>
            </a:solidFill>
            <a:latin typeface="Times New Roman" panose="02020603050405020304" pitchFamily="18" charset="0"/>
            <a:cs typeface="Times New Roman" panose="02020603050405020304" pitchFamily="18" charset="0"/>
          </a:endParaRPr>
        </a:p>
        <a:p>
          <a:pPr marL="171450" lvl="1" indent="-171450" algn="just" defTabSz="800100" rtl="0">
            <a:lnSpc>
              <a:spcPct val="90000"/>
            </a:lnSpc>
            <a:spcBef>
              <a:spcPct val="0"/>
            </a:spcBef>
            <a:spcAft>
              <a:spcPct val="20000"/>
            </a:spcAft>
            <a:buChar char="••"/>
          </a:pPr>
          <a:r>
            <a:rPr lang="en-US" sz="1800" kern="1200" dirty="0" smtClean="0">
              <a:solidFill>
                <a:schemeClr val="bg1"/>
              </a:solidFill>
              <a:latin typeface="Times New Roman" panose="02020603050405020304" pitchFamily="18" charset="0"/>
              <a:cs typeface="Times New Roman" panose="02020603050405020304" pitchFamily="18" charset="0"/>
            </a:rPr>
            <a:t>Affects listed companies, insurance firms banks, and other public-interest corporations with more than five hundred employees.</a:t>
          </a:r>
          <a:endParaRPr lang="en-US" sz="1800" kern="1200" dirty="0">
            <a:solidFill>
              <a:schemeClr val="bg1"/>
            </a:solidFill>
            <a:latin typeface="Times New Roman" panose="02020603050405020304" pitchFamily="18" charset="0"/>
            <a:cs typeface="Times New Roman" panose="02020603050405020304" pitchFamily="18" charset="0"/>
          </a:endParaRPr>
        </a:p>
      </dsp:txBody>
      <dsp:txXfrm>
        <a:off x="0" y="569130"/>
        <a:ext cx="10515600" cy="833175"/>
      </dsp:txXfrm>
    </dsp:sp>
    <dsp:sp modelId="{439C172A-5280-4451-B77B-9A7F4D29DD3F}">
      <dsp:nvSpPr>
        <dsp:cNvPr id="0" name=""/>
        <dsp:cNvSpPr/>
      </dsp:nvSpPr>
      <dsp:spPr>
        <a:xfrm>
          <a:off x="0" y="1402305"/>
          <a:ext cx="10515600" cy="538200"/>
        </a:xfrm>
        <a:prstGeom prst="roundRect">
          <a:avLst/>
        </a:prstGeom>
        <a:solidFill>
          <a:schemeClr val="accent1">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87630" tIns="87630" rIns="87630" bIns="87630" numCol="1" spcCol="1270" anchor="ctr" anchorCtr="0">
          <a:noAutofit/>
        </a:bodyPr>
        <a:lstStyle/>
        <a:p>
          <a:pPr lvl="0" algn="ctr" defTabSz="1022350" rtl="0">
            <a:lnSpc>
              <a:spcPct val="90000"/>
            </a:lnSpc>
            <a:spcBef>
              <a:spcPct val="0"/>
            </a:spcBef>
            <a:spcAft>
              <a:spcPct val="35000"/>
            </a:spcAft>
          </a:pPr>
          <a:r>
            <a:rPr lang="en-US" sz="2300" b="0" kern="1200" dirty="0" smtClean="0">
              <a:latin typeface="Arial Rounded MT Bold" panose="020F0704030504030204" pitchFamily="34" charset="0"/>
              <a:cs typeface="Times New Roman" panose="02020603050405020304" pitchFamily="18" charset="0"/>
            </a:rPr>
            <a:t>Current Regulations</a:t>
          </a:r>
          <a:endParaRPr lang="en-US" sz="2300" b="0" kern="1200" dirty="0">
            <a:latin typeface="Arial Rounded MT Bold" panose="020F0704030504030204" pitchFamily="34" charset="0"/>
            <a:cs typeface="Times New Roman" panose="02020603050405020304" pitchFamily="18" charset="0"/>
          </a:endParaRPr>
        </a:p>
      </dsp:txBody>
      <dsp:txXfrm>
        <a:off x="26273" y="1428578"/>
        <a:ext cx="10463054" cy="485654"/>
      </dsp:txXfrm>
    </dsp:sp>
    <dsp:sp modelId="{306E95E2-B251-41D9-9766-E8BE27DACFD3}">
      <dsp:nvSpPr>
        <dsp:cNvPr id="0" name=""/>
        <dsp:cNvSpPr/>
      </dsp:nvSpPr>
      <dsp:spPr>
        <a:xfrm>
          <a:off x="0" y="1940505"/>
          <a:ext cx="10515600" cy="833175"/>
        </a:xfrm>
        <a:prstGeom prst="rect">
          <a:avLst/>
        </a:prstGeom>
        <a:noFill/>
        <a:ln w="6350" cap="flat" cmpd="sng" algn="ctr">
          <a:solidFill>
            <a:schemeClr val="dk1">
              <a:alpha val="0"/>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txBody>
        <a:bodyPr spcFirstLastPara="0" vert="horz" wrap="square" lIns="333870" tIns="29210" rIns="163576" bIns="29210" numCol="1" spcCol="1270" anchor="t" anchorCtr="0">
          <a:noAutofit/>
        </a:bodyPr>
        <a:lstStyle/>
        <a:p>
          <a:pPr marL="171450" lvl="1" indent="-171450" algn="just" defTabSz="800100" rtl="0">
            <a:lnSpc>
              <a:spcPct val="90000"/>
            </a:lnSpc>
            <a:spcBef>
              <a:spcPct val="0"/>
            </a:spcBef>
            <a:spcAft>
              <a:spcPct val="20000"/>
            </a:spcAft>
            <a:buChar char="••"/>
          </a:pPr>
          <a:r>
            <a:rPr lang="en-US" sz="1800" kern="1200" smtClean="0">
              <a:solidFill>
                <a:schemeClr val="bg1"/>
              </a:solidFill>
              <a:latin typeface="Times New Roman" panose="02020603050405020304" pitchFamily="18" charset="0"/>
              <a:cs typeface="Times New Roman" panose="02020603050405020304" pitchFamily="18" charset="0"/>
            </a:rPr>
            <a:t>Approval for the CSRD was granted by the European Commission in April 2021.</a:t>
          </a:r>
          <a:endParaRPr lang="en-US" sz="1800" kern="1200">
            <a:solidFill>
              <a:schemeClr val="bg1"/>
            </a:solidFill>
            <a:latin typeface="Times New Roman" panose="02020603050405020304" pitchFamily="18" charset="0"/>
            <a:cs typeface="Times New Roman" panose="02020603050405020304" pitchFamily="18" charset="0"/>
          </a:endParaRPr>
        </a:p>
        <a:p>
          <a:pPr marL="171450" lvl="1" indent="-171450" algn="just" defTabSz="800100" rtl="0">
            <a:lnSpc>
              <a:spcPct val="90000"/>
            </a:lnSpc>
            <a:spcBef>
              <a:spcPct val="0"/>
            </a:spcBef>
            <a:spcAft>
              <a:spcPct val="20000"/>
            </a:spcAft>
            <a:buChar char="••"/>
          </a:pPr>
          <a:r>
            <a:rPr lang="en-US" sz="1800" kern="1200" dirty="0" smtClean="0">
              <a:solidFill>
                <a:schemeClr val="bg1"/>
              </a:solidFill>
              <a:latin typeface="Times New Roman" panose="02020603050405020304" pitchFamily="18" charset="0"/>
              <a:cs typeface="Times New Roman" panose="02020603050405020304" pitchFamily="18" charset="0"/>
            </a:rPr>
            <a:t>With CSRD, the scope of NFRD reporting obligations is expanded to include demanding criteria for prominent companies and compulsory submission of audited data.</a:t>
          </a:r>
          <a:endParaRPr lang="en-US" sz="1800" kern="1200" dirty="0">
            <a:solidFill>
              <a:schemeClr val="bg1"/>
            </a:solidFill>
            <a:latin typeface="Times New Roman" panose="02020603050405020304" pitchFamily="18" charset="0"/>
            <a:cs typeface="Times New Roman" panose="02020603050405020304" pitchFamily="18" charset="0"/>
          </a:endParaRPr>
        </a:p>
      </dsp:txBody>
      <dsp:txXfrm>
        <a:off x="0" y="1940505"/>
        <a:ext cx="10515600" cy="833175"/>
      </dsp:txXfrm>
    </dsp:sp>
    <dsp:sp modelId="{8EE66999-C04F-48C2-96C3-DF20024D4303}">
      <dsp:nvSpPr>
        <dsp:cNvPr id="0" name=""/>
        <dsp:cNvSpPr/>
      </dsp:nvSpPr>
      <dsp:spPr>
        <a:xfrm>
          <a:off x="0" y="2773680"/>
          <a:ext cx="10515600" cy="538200"/>
        </a:xfrm>
        <a:prstGeom prst="roundRect">
          <a:avLst/>
        </a:prstGeom>
        <a:solidFill>
          <a:schemeClr val="accent1">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87630" tIns="87630" rIns="87630" bIns="87630" numCol="1" spcCol="1270" anchor="ctr" anchorCtr="0">
          <a:noAutofit/>
        </a:bodyPr>
        <a:lstStyle/>
        <a:p>
          <a:pPr lvl="0" algn="ctr" defTabSz="1022350" rtl="0">
            <a:lnSpc>
              <a:spcPct val="90000"/>
            </a:lnSpc>
            <a:spcBef>
              <a:spcPct val="0"/>
            </a:spcBef>
            <a:spcAft>
              <a:spcPct val="35000"/>
            </a:spcAft>
          </a:pPr>
          <a:r>
            <a:rPr lang="en-US" sz="2300" b="0" kern="1200" dirty="0" smtClean="0">
              <a:latin typeface="Arial Rounded MT Bold" panose="020F0704030504030204" pitchFamily="34" charset="0"/>
              <a:cs typeface="Times New Roman" panose="02020603050405020304" pitchFamily="18" charset="0"/>
            </a:rPr>
            <a:t>ESG Reporting Frameworks and SDGs </a:t>
          </a:r>
          <a:endParaRPr lang="en-US" sz="2300" b="0" kern="1200" dirty="0">
            <a:latin typeface="Arial Rounded MT Bold" panose="020F0704030504030204" pitchFamily="34" charset="0"/>
            <a:cs typeface="Times New Roman" panose="02020603050405020304" pitchFamily="18" charset="0"/>
          </a:endParaRPr>
        </a:p>
      </dsp:txBody>
      <dsp:txXfrm>
        <a:off x="26273" y="2799953"/>
        <a:ext cx="10463054" cy="485654"/>
      </dsp:txXfrm>
    </dsp:sp>
    <dsp:sp modelId="{915B16C9-64D9-46E8-AFAA-073DD58888F2}">
      <dsp:nvSpPr>
        <dsp:cNvPr id="0" name=""/>
        <dsp:cNvSpPr/>
      </dsp:nvSpPr>
      <dsp:spPr>
        <a:xfrm>
          <a:off x="0" y="3311880"/>
          <a:ext cx="10515600" cy="833175"/>
        </a:xfrm>
        <a:prstGeom prst="rect">
          <a:avLst/>
        </a:prstGeom>
        <a:noFill/>
        <a:ln w="6350" cap="flat" cmpd="sng" algn="ctr">
          <a:solidFill>
            <a:schemeClr val="dk1">
              <a:alpha val="0"/>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txBody>
        <a:bodyPr spcFirstLastPara="0" vert="horz" wrap="square" lIns="333870" tIns="29210" rIns="163576" bIns="29210" numCol="1" spcCol="1270" anchor="t" anchorCtr="0">
          <a:noAutofit/>
        </a:bodyPr>
        <a:lstStyle/>
        <a:p>
          <a:pPr marL="171450" lvl="1" indent="-171450" algn="just" defTabSz="800100" rtl="0">
            <a:lnSpc>
              <a:spcPct val="90000"/>
            </a:lnSpc>
            <a:spcBef>
              <a:spcPct val="0"/>
            </a:spcBef>
            <a:spcAft>
              <a:spcPct val="20000"/>
            </a:spcAft>
            <a:buChar char="••"/>
          </a:pPr>
          <a:r>
            <a:rPr lang="en-US" sz="1800" kern="1200" dirty="0" smtClean="0">
              <a:solidFill>
                <a:schemeClr val="bg1"/>
              </a:solidFill>
              <a:latin typeface="Times New Roman" panose="02020603050405020304" pitchFamily="18" charset="0"/>
              <a:cs typeface="Times New Roman" panose="02020603050405020304" pitchFamily="18" charset="0"/>
            </a:rPr>
            <a:t>Established ESG monitoring frameworks such as the GRI, and SASB TCFD are used by businesses to communicate on issues of human rights, climate change, and corruption among others.</a:t>
          </a:r>
          <a:endParaRPr lang="en-US" sz="1800" kern="1200" dirty="0">
            <a:solidFill>
              <a:schemeClr val="bg1"/>
            </a:solidFill>
            <a:latin typeface="Times New Roman" panose="02020603050405020304" pitchFamily="18" charset="0"/>
            <a:cs typeface="Times New Roman" panose="02020603050405020304" pitchFamily="18" charset="0"/>
          </a:endParaRPr>
        </a:p>
        <a:p>
          <a:pPr marL="171450" lvl="1" indent="-171450" algn="just" defTabSz="800100" rtl="0">
            <a:lnSpc>
              <a:spcPct val="90000"/>
            </a:lnSpc>
            <a:spcBef>
              <a:spcPct val="0"/>
            </a:spcBef>
            <a:spcAft>
              <a:spcPct val="20000"/>
            </a:spcAft>
            <a:buChar char="••"/>
          </a:pPr>
          <a:r>
            <a:rPr lang="en-US" sz="1800" kern="1200" dirty="0" smtClean="0">
              <a:solidFill>
                <a:schemeClr val="bg1"/>
              </a:solidFill>
              <a:latin typeface="Times New Roman" panose="02020603050405020304" pitchFamily="18" charset="0"/>
              <a:cs typeface="Times New Roman" panose="02020603050405020304" pitchFamily="18" charset="0"/>
            </a:rPr>
            <a:t>The focus is on the harmonization between 17 SDGs integrated into ESG reporting frameworks.</a:t>
          </a:r>
          <a:endParaRPr lang="en-US" sz="1800" kern="1200" dirty="0">
            <a:solidFill>
              <a:schemeClr val="bg1"/>
            </a:solidFill>
            <a:latin typeface="Times New Roman" panose="02020603050405020304" pitchFamily="18" charset="0"/>
            <a:cs typeface="Times New Roman" panose="02020603050405020304" pitchFamily="18" charset="0"/>
          </a:endParaRPr>
        </a:p>
      </dsp:txBody>
      <dsp:txXfrm>
        <a:off x="0" y="3311880"/>
        <a:ext cx="10515600" cy="833175"/>
      </dsp:txXfrm>
    </dsp:sp>
    <dsp:sp modelId="{0E6F3192-0F0B-4D9A-8BCD-1B1008757596}">
      <dsp:nvSpPr>
        <dsp:cNvPr id="0" name=""/>
        <dsp:cNvSpPr/>
      </dsp:nvSpPr>
      <dsp:spPr>
        <a:xfrm>
          <a:off x="0" y="4145055"/>
          <a:ext cx="10515600" cy="538200"/>
        </a:xfrm>
        <a:prstGeom prst="roundRect">
          <a:avLst/>
        </a:prstGeom>
        <a:solidFill>
          <a:schemeClr val="accent1">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87630" tIns="87630" rIns="87630" bIns="87630" numCol="1" spcCol="1270" anchor="ctr" anchorCtr="0">
          <a:noAutofit/>
        </a:bodyPr>
        <a:lstStyle/>
        <a:p>
          <a:pPr lvl="0" algn="ctr" defTabSz="1022350" rtl="0">
            <a:lnSpc>
              <a:spcPct val="90000"/>
            </a:lnSpc>
            <a:spcBef>
              <a:spcPct val="0"/>
            </a:spcBef>
            <a:spcAft>
              <a:spcPct val="35000"/>
            </a:spcAft>
          </a:pPr>
          <a:r>
            <a:rPr lang="en-US" sz="2300" b="0" kern="1200" dirty="0" smtClean="0">
              <a:latin typeface="Arial Rounded MT Bold" panose="020F0704030504030204" pitchFamily="34" charset="0"/>
              <a:cs typeface="Times New Roman" panose="02020603050405020304" pitchFamily="18" charset="0"/>
            </a:rPr>
            <a:t>Sustainability Departments</a:t>
          </a:r>
          <a:endParaRPr lang="en-US" sz="2300" b="0" kern="1200" dirty="0">
            <a:latin typeface="Arial Rounded MT Bold" panose="020F0704030504030204" pitchFamily="34" charset="0"/>
            <a:cs typeface="Times New Roman" panose="02020603050405020304" pitchFamily="18" charset="0"/>
          </a:endParaRPr>
        </a:p>
      </dsp:txBody>
      <dsp:txXfrm>
        <a:off x="26273" y="4171328"/>
        <a:ext cx="10463054" cy="485654"/>
      </dsp:txXfrm>
    </dsp:sp>
    <dsp:sp modelId="{70830CBE-EF96-41BB-92F5-9E8974A4888B}">
      <dsp:nvSpPr>
        <dsp:cNvPr id="0" name=""/>
        <dsp:cNvSpPr/>
      </dsp:nvSpPr>
      <dsp:spPr>
        <a:xfrm>
          <a:off x="0" y="4683255"/>
          <a:ext cx="10515600" cy="833175"/>
        </a:xfrm>
        <a:prstGeom prst="rect">
          <a:avLst/>
        </a:prstGeom>
        <a:noFill/>
        <a:ln w="6350" cap="flat" cmpd="sng" algn="ctr">
          <a:solidFill>
            <a:schemeClr val="dk1">
              <a:alpha val="0"/>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txBody>
        <a:bodyPr spcFirstLastPara="0" vert="horz" wrap="square" lIns="333870" tIns="29210" rIns="163576" bIns="29210" numCol="1" spcCol="1270" anchor="t" anchorCtr="0">
          <a:noAutofit/>
        </a:bodyPr>
        <a:lstStyle/>
        <a:p>
          <a:pPr marL="171450" lvl="1" indent="-171450" algn="just" defTabSz="800100" rtl="0">
            <a:lnSpc>
              <a:spcPct val="90000"/>
            </a:lnSpc>
            <a:spcBef>
              <a:spcPct val="0"/>
            </a:spcBef>
            <a:spcAft>
              <a:spcPct val="20000"/>
            </a:spcAft>
            <a:buChar char="••"/>
          </a:pPr>
          <a:r>
            <a:rPr lang="en-US" sz="1800" b="0" kern="1200" dirty="0" smtClean="0">
              <a:solidFill>
                <a:schemeClr val="bg1"/>
              </a:solidFill>
              <a:latin typeface="Times New Roman" panose="02020603050405020304" pitchFamily="18" charset="0"/>
              <a:cs typeface="Times New Roman" panose="02020603050405020304" pitchFamily="18" charset="0"/>
            </a:rPr>
            <a:t>Macro corporations anticipatorily create sustainability departments.</a:t>
          </a:r>
          <a:endParaRPr lang="en-US" sz="1800" b="0" kern="1200" dirty="0">
            <a:solidFill>
              <a:schemeClr val="bg1"/>
            </a:solidFill>
            <a:latin typeface="Times New Roman" panose="02020603050405020304" pitchFamily="18" charset="0"/>
            <a:cs typeface="Times New Roman" panose="02020603050405020304" pitchFamily="18" charset="0"/>
          </a:endParaRPr>
        </a:p>
        <a:p>
          <a:pPr marL="171450" lvl="1" indent="-171450" algn="just" defTabSz="800100" rtl="0">
            <a:lnSpc>
              <a:spcPct val="90000"/>
            </a:lnSpc>
            <a:spcBef>
              <a:spcPct val="0"/>
            </a:spcBef>
            <a:spcAft>
              <a:spcPct val="20000"/>
            </a:spcAft>
            <a:buChar char="••"/>
          </a:pPr>
          <a:r>
            <a:rPr lang="en-US" sz="1800" b="0" kern="1200" dirty="0" smtClean="0">
              <a:solidFill>
                <a:schemeClr val="bg1"/>
              </a:solidFill>
              <a:latin typeface="Times New Roman" panose="02020603050405020304" pitchFamily="18" charset="0"/>
              <a:cs typeface="Times New Roman" panose="02020603050405020304" pitchFamily="18" charset="0"/>
            </a:rPr>
            <a:t>For sustainability, a variety of tools used by micro and small businesses are because of their size and finances.</a:t>
          </a:r>
          <a:endParaRPr lang="en-US" sz="1800" b="0" kern="1200" dirty="0">
            <a:solidFill>
              <a:schemeClr val="bg1"/>
            </a:solidFill>
            <a:latin typeface="Times New Roman" panose="02020603050405020304" pitchFamily="18" charset="0"/>
            <a:cs typeface="Times New Roman" panose="02020603050405020304" pitchFamily="18" charset="0"/>
          </a:endParaRPr>
        </a:p>
      </dsp:txBody>
      <dsp:txXfrm>
        <a:off x="0" y="4683255"/>
        <a:ext cx="10515600" cy="833175"/>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70F0025-5363-4E9B-B4DA-CEA63D249514}">
      <dsp:nvSpPr>
        <dsp:cNvPr id="0" name=""/>
        <dsp:cNvSpPr/>
      </dsp:nvSpPr>
      <dsp:spPr>
        <a:xfrm>
          <a:off x="4556931" y="344"/>
          <a:ext cx="1401737" cy="1401737"/>
        </a:xfrm>
        <a:prstGeom prst="ellipse">
          <a:avLst/>
        </a:prstGeom>
        <a:solidFill>
          <a:schemeClr val="accent5">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5240" tIns="15240" rIns="15240" bIns="15240" numCol="1" spcCol="1270" anchor="ctr" anchorCtr="0">
          <a:noAutofit/>
        </a:bodyPr>
        <a:lstStyle/>
        <a:p>
          <a:pPr lvl="0" algn="ctr" defTabSz="533400" rtl="0">
            <a:lnSpc>
              <a:spcPct val="90000"/>
            </a:lnSpc>
            <a:spcBef>
              <a:spcPct val="0"/>
            </a:spcBef>
            <a:spcAft>
              <a:spcPct val="35000"/>
            </a:spcAft>
          </a:pPr>
          <a:r>
            <a:rPr lang="en-US" sz="1200" b="1" kern="1200" dirty="0" smtClean="0">
              <a:latin typeface="Times New Roman" panose="02020603050405020304" pitchFamily="18" charset="0"/>
              <a:cs typeface="Times New Roman" panose="02020603050405020304" pitchFamily="18" charset="0"/>
            </a:rPr>
            <a:t>Remedial Actions for Identified Problems</a:t>
          </a:r>
          <a:endParaRPr lang="en-US" sz="1200" b="1" kern="1200" dirty="0">
            <a:latin typeface="Times New Roman" panose="02020603050405020304" pitchFamily="18" charset="0"/>
            <a:cs typeface="Times New Roman" panose="02020603050405020304" pitchFamily="18" charset="0"/>
          </a:endParaRPr>
        </a:p>
      </dsp:txBody>
      <dsp:txXfrm>
        <a:off x="4762211" y="205624"/>
        <a:ext cx="991177" cy="991177"/>
      </dsp:txXfrm>
    </dsp:sp>
    <dsp:sp modelId="{E46500DE-56CE-4539-8319-6C57EC340C2E}">
      <dsp:nvSpPr>
        <dsp:cNvPr id="0" name=""/>
        <dsp:cNvSpPr/>
      </dsp:nvSpPr>
      <dsp:spPr>
        <a:xfrm rot="1800000">
          <a:off x="5973473" y="985147"/>
          <a:ext cx="371640" cy="473086"/>
        </a:xfrm>
        <a:prstGeom prst="rightArrow">
          <a:avLst>
            <a:gd name="adj1" fmla="val 60000"/>
            <a:gd name="adj2" fmla="val 50000"/>
          </a:avLst>
        </a:prstGeom>
        <a:solidFill>
          <a:schemeClr val="accent5">
            <a:hueOff val="0"/>
            <a:satOff val="0"/>
            <a:lumOff val="0"/>
            <a:alphaOff val="0"/>
          </a:schemeClr>
        </a:solidFill>
        <a:ln>
          <a:noFill/>
        </a:ln>
        <a:effectLst/>
        <a:scene3d>
          <a:camera prst="orthographicFront">
            <a:rot lat="0" lon="0" rev="0"/>
          </a:camera>
          <a:lightRig rig="contrasting" dir="t">
            <a:rot lat="0" lon="0" rev="1200000"/>
          </a:lightRig>
        </a:scene3d>
        <a:sp3d z="-182000" contourW="19050" prstMaterial="metal">
          <a:bevelT w="88900" h="203200"/>
          <a:bevelB w="165100" h="254000"/>
        </a:sp3d>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444500">
            <a:lnSpc>
              <a:spcPct val="90000"/>
            </a:lnSpc>
            <a:spcBef>
              <a:spcPct val="0"/>
            </a:spcBef>
            <a:spcAft>
              <a:spcPct val="35000"/>
            </a:spcAft>
          </a:pPr>
          <a:endParaRPr lang="en-US" sz="1000" kern="1200"/>
        </a:p>
      </dsp:txBody>
      <dsp:txXfrm>
        <a:off x="5980942" y="1051891"/>
        <a:ext cx="260148" cy="283852"/>
      </dsp:txXfrm>
    </dsp:sp>
    <dsp:sp modelId="{E60AA305-73A3-479B-8120-0976E5390006}">
      <dsp:nvSpPr>
        <dsp:cNvPr id="0" name=""/>
        <dsp:cNvSpPr/>
      </dsp:nvSpPr>
      <dsp:spPr>
        <a:xfrm>
          <a:off x="6378136" y="1051817"/>
          <a:ext cx="1401737" cy="1401737"/>
        </a:xfrm>
        <a:prstGeom prst="ellipse">
          <a:avLst/>
        </a:prstGeom>
        <a:solidFill>
          <a:schemeClr val="accent5">
            <a:hueOff val="-1470669"/>
            <a:satOff val="-2046"/>
            <a:lumOff val="-784"/>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5240" tIns="15240" rIns="15240" bIns="15240" numCol="1" spcCol="1270" anchor="ctr" anchorCtr="0">
          <a:noAutofit/>
        </a:bodyPr>
        <a:lstStyle/>
        <a:p>
          <a:pPr lvl="0" algn="ctr" defTabSz="533400" rtl="0">
            <a:lnSpc>
              <a:spcPct val="90000"/>
            </a:lnSpc>
            <a:spcBef>
              <a:spcPct val="0"/>
            </a:spcBef>
            <a:spcAft>
              <a:spcPct val="35000"/>
            </a:spcAft>
          </a:pPr>
          <a:r>
            <a:rPr lang="en-US" sz="1200" b="1" kern="1200" dirty="0" smtClean="0">
              <a:latin typeface="Times New Roman" panose="02020603050405020304" pitchFamily="18" charset="0"/>
              <a:cs typeface="Times New Roman" panose="02020603050405020304" pitchFamily="18" charset="0"/>
            </a:rPr>
            <a:t>Gap Analysis and Policy Enhancement</a:t>
          </a:r>
          <a:endParaRPr lang="en-US" sz="1200" b="1" kern="1200" dirty="0">
            <a:latin typeface="Times New Roman" panose="02020603050405020304" pitchFamily="18" charset="0"/>
            <a:cs typeface="Times New Roman" panose="02020603050405020304" pitchFamily="18" charset="0"/>
          </a:endParaRPr>
        </a:p>
      </dsp:txBody>
      <dsp:txXfrm>
        <a:off x="6583416" y="1257097"/>
        <a:ext cx="991177" cy="991177"/>
      </dsp:txXfrm>
    </dsp:sp>
    <dsp:sp modelId="{E84B8A96-D1FC-411A-B856-54443C03905C}">
      <dsp:nvSpPr>
        <dsp:cNvPr id="0" name=""/>
        <dsp:cNvSpPr/>
      </dsp:nvSpPr>
      <dsp:spPr>
        <a:xfrm rot="5400000">
          <a:off x="6893185" y="2557098"/>
          <a:ext cx="371640" cy="473086"/>
        </a:xfrm>
        <a:prstGeom prst="rightArrow">
          <a:avLst>
            <a:gd name="adj1" fmla="val 60000"/>
            <a:gd name="adj2" fmla="val 50000"/>
          </a:avLst>
        </a:prstGeom>
        <a:solidFill>
          <a:schemeClr val="accent5">
            <a:hueOff val="-1470669"/>
            <a:satOff val="-2046"/>
            <a:lumOff val="-784"/>
            <a:alphaOff val="0"/>
          </a:schemeClr>
        </a:solidFill>
        <a:ln>
          <a:noFill/>
        </a:ln>
        <a:effectLst/>
        <a:scene3d>
          <a:camera prst="orthographicFront">
            <a:rot lat="0" lon="0" rev="0"/>
          </a:camera>
          <a:lightRig rig="contrasting" dir="t">
            <a:rot lat="0" lon="0" rev="1200000"/>
          </a:lightRig>
        </a:scene3d>
        <a:sp3d z="-182000" contourW="19050" prstMaterial="metal">
          <a:bevelT w="88900" h="203200"/>
          <a:bevelB w="165100" h="254000"/>
        </a:sp3d>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444500">
            <a:lnSpc>
              <a:spcPct val="90000"/>
            </a:lnSpc>
            <a:spcBef>
              <a:spcPct val="0"/>
            </a:spcBef>
            <a:spcAft>
              <a:spcPct val="35000"/>
            </a:spcAft>
          </a:pPr>
          <a:endParaRPr lang="en-US" sz="1000" kern="1200"/>
        </a:p>
      </dsp:txBody>
      <dsp:txXfrm>
        <a:off x="6948931" y="2595969"/>
        <a:ext cx="260148" cy="283852"/>
      </dsp:txXfrm>
    </dsp:sp>
    <dsp:sp modelId="{63FA42DE-3DC8-49C6-8A16-0B4C2F3BA543}">
      <dsp:nvSpPr>
        <dsp:cNvPr id="0" name=""/>
        <dsp:cNvSpPr/>
      </dsp:nvSpPr>
      <dsp:spPr>
        <a:xfrm>
          <a:off x="6378136" y="3154764"/>
          <a:ext cx="1401737" cy="1401737"/>
        </a:xfrm>
        <a:prstGeom prst="ellipse">
          <a:avLst/>
        </a:prstGeom>
        <a:solidFill>
          <a:schemeClr val="accent5">
            <a:hueOff val="-2941338"/>
            <a:satOff val="-4091"/>
            <a:lumOff val="-1569"/>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5240" tIns="15240" rIns="15240" bIns="15240" numCol="1" spcCol="1270" anchor="ctr" anchorCtr="0">
          <a:noAutofit/>
        </a:bodyPr>
        <a:lstStyle/>
        <a:p>
          <a:pPr lvl="0" algn="ctr" defTabSz="533400" rtl="0">
            <a:lnSpc>
              <a:spcPct val="90000"/>
            </a:lnSpc>
            <a:spcBef>
              <a:spcPct val="0"/>
            </a:spcBef>
            <a:spcAft>
              <a:spcPct val="35000"/>
            </a:spcAft>
          </a:pPr>
          <a:r>
            <a:rPr lang="en-US" sz="1200" b="1" kern="1200" dirty="0" smtClean="0">
              <a:latin typeface="Times New Roman" panose="02020603050405020304" pitchFamily="18" charset="0"/>
              <a:cs typeface="Times New Roman" panose="02020603050405020304" pitchFamily="18" charset="0"/>
            </a:rPr>
            <a:t>Operational Resilience Framework</a:t>
          </a:r>
          <a:endParaRPr lang="en-US" sz="1200" b="1" kern="1200" dirty="0">
            <a:latin typeface="Times New Roman" panose="02020603050405020304" pitchFamily="18" charset="0"/>
            <a:cs typeface="Times New Roman" panose="02020603050405020304" pitchFamily="18" charset="0"/>
          </a:endParaRPr>
        </a:p>
      </dsp:txBody>
      <dsp:txXfrm>
        <a:off x="6583416" y="3360044"/>
        <a:ext cx="991177" cy="991177"/>
      </dsp:txXfrm>
    </dsp:sp>
    <dsp:sp modelId="{0377BD7F-9712-48B1-BD18-36ED32045B4B}">
      <dsp:nvSpPr>
        <dsp:cNvPr id="0" name=""/>
        <dsp:cNvSpPr/>
      </dsp:nvSpPr>
      <dsp:spPr>
        <a:xfrm rot="9000000">
          <a:off x="5991691" y="4139567"/>
          <a:ext cx="371640" cy="473086"/>
        </a:xfrm>
        <a:prstGeom prst="rightArrow">
          <a:avLst>
            <a:gd name="adj1" fmla="val 60000"/>
            <a:gd name="adj2" fmla="val 50000"/>
          </a:avLst>
        </a:prstGeom>
        <a:solidFill>
          <a:schemeClr val="accent5">
            <a:hueOff val="-2941338"/>
            <a:satOff val="-4091"/>
            <a:lumOff val="-1569"/>
            <a:alphaOff val="0"/>
          </a:schemeClr>
        </a:solidFill>
        <a:ln>
          <a:noFill/>
        </a:ln>
        <a:effectLst/>
        <a:scene3d>
          <a:camera prst="orthographicFront">
            <a:rot lat="0" lon="0" rev="0"/>
          </a:camera>
          <a:lightRig rig="contrasting" dir="t">
            <a:rot lat="0" lon="0" rev="1200000"/>
          </a:lightRig>
        </a:scene3d>
        <a:sp3d z="-182000" contourW="19050" prstMaterial="metal">
          <a:bevelT w="88900" h="203200"/>
          <a:bevelB w="165100" h="254000"/>
        </a:sp3d>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444500">
            <a:lnSpc>
              <a:spcPct val="90000"/>
            </a:lnSpc>
            <a:spcBef>
              <a:spcPct val="0"/>
            </a:spcBef>
            <a:spcAft>
              <a:spcPct val="35000"/>
            </a:spcAft>
          </a:pPr>
          <a:endParaRPr lang="en-US" sz="1000" kern="1200"/>
        </a:p>
      </dsp:txBody>
      <dsp:txXfrm rot="10800000">
        <a:off x="6095714" y="4206311"/>
        <a:ext cx="260148" cy="283852"/>
      </dsp:txXfrm>
    </dsp:sp>
    <dsp:sp modelId="{B6FAADBE-1AE8-4637-8811-EFA548075898}">
      <dsp:nvSpPr>
        <dsp:cNvPr id="0" name=""/>
        <dsp:cNvSpPr/>
      </dsp:nvSpPr>
      <dsp:spPr>
        <a:xfrm>
          <a:off x="4556931" y="4206238"/>
          <a:ext cx="1401737" cy="1401737"/>
        </a:xfrm>
        <a:prstGeom prst="ellipse">
          <a:avLst/>
        </a:prstGeom>
        <a:solidFill>
          <a:schemeClr val="accent5">
            <a:hueOff val="-4412007"/>
            <a:satOff val="-6137"/>
            <a:lumOff val="-2353"/>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5240" tIns="15240" rIns="15240" bIns="15240" numCol="1" spcCol="1270" anchor="ctr" anchorCtr="0">
          <a:noAutofit/>
        </a:bodyPr>
        <a:lstStyle/>
        <a:p>
          <a:pPr lvl="0" algn="ctr" defTabSz="533400" rtl="0">
            <a:lnSpc>
              <a:spcPct val="90000"/>
            </a:lnSpc>
            <a:spcBef>
              <a:spcPct val="0"/>
            </a:spcBef>
            <a:spcAft>
              <a:spcPct val="35000"/>
            </a:spcAft>
          </a:pPr>
          <a:r>
            <a:rPr lang="en-US" sz="1200" b="1" kern="1200" dirty="0" smtClean="0">
              <a:latin typeface="Times New Roman" panose="02020603050405020304" pitchFamily="18" charset="0"/>
              <a:cs typeface="Times New Roman" panose="02020603050405020304" pitchFamily="18" charset="0"/>
            </a:rPr>
            <a:t>Climate Risk Identification and Integration</a:t>
          </a:r>
          <a:endParaRPr lang="en-US" sz="1200" b="1" kern="1200" dirty="0">
            <a:latin typeface="Times New Roman" panose="02020603050405020304" pitchFamily="18" charset="0"/>
            <a:cs typeface="Times New Roman" panose="02020603050405020304" pitchFamily="18" charset="0"/>
          </a:endParaRPr>
        </a:p>
      </dsp:txBody>
      <dsp:txXfrm>
        <a:off x="4762211" y="4411518"/>
        <a:ext cx="991177" cy="991177"/>
      </dsp:txXfrm>
    </dsp:sp>
    <dsp:sp modelId="{DC5BA2FA-E2FC-44C7-AADD-369F502F146F}">
      <dsp:nvSpPr>
        <dsp:cNvPr id="0" name=""/>
        <dsp:cNvSpPr/>
      </dsp:nvSpPr>
      <dsp:spPr>
        <a:xfrm rot="12600000">
          <a:off x="4170485" y="4150086"/>
          <a:ext cx="371640" cy="473086"/>
        </a:xfrm>
        <a:prstGeom prst="rightArrow">
          <a:avLst>
            <a:gd name="adj1" fmla="val 60000"/>
            <a:gd name="adj2" fmla="val 50000"/>
          </a:avLst>
        </a:prstGeom>
        <a:solidFill>
          <a:schemeClr val="accent5">
            <a:hueOff val="-4412007"/>
            <a:satOff val="-6137"/>
            <a:lumOff val="-2353"/>
            <a:alphaOff val="0"/>
          </a:schemeClr>
        </a:solidFill>
        <a:ln>
          <a:noFill/>
        </a:ln>
        <a:effectLst/>
        <a:scene3d>
          <a:camera prst="orthographicFront">
            <a:rot lat="0" lon="0" rev="0"/>
          </a:camera>
          <a:lightRig rig="contrasting" dir="t">
            <a:rot lat="0" lon="0" rev="1200000"/>
          </a:lightRig>
        </a:scene3d>
        <a:sp3d z="-182000" contourW="19050" prstMaterial="metal">
          <a:bevelT w="88900" h="203200"/>
          <a:bevelB w="165100" h="254000"/>
        </a:sp3d>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444500">
            <a:lnSpc>
              <a:spcPct val="90000"/>
            </a:lnSpc>
            <a:spcBef>
              <a:spcPct val="0"/>
            </a:spcBef>
            <a:spcAft>
              <a:spcPct val="35000"/>
            </a:spcAft>
          </a:pPr>
          <a:endParaRPr lang="en-US" sz="1000" kern="1200"/>
        </a:p>
      </dsp:txBody>
      <dsp:txXfrm rot="10800000">
        <a:off x="4274508" y="4272576"/>
        <a:ext cx="260148" cy="283852"/>
      </dsp:txXfrm>
    </dsp:sp>
    <dsp:sp modelId="{C666BCF5-A3A1-4D6F-A5CC-8AB6C7010A7E}">
      <dsp:nvSpPr>
        <dsp:cNvPr id="0" name=""/>
        <dsp:cNvSpPr/>
      </dsp:nvSpPr>
      <dsp:spPr>
        <a:xfrm>
          <a:off x="2735725" y="3154764"/>
          <a:ext cx="1401737" cy="1401737"/>
        </a:xfrm>
        <a:prstGeom prst="ellipse">
          <a:avLst/>
        </a:prstGeom>
        <a:solidFill>
          <a:schemeClr val="accent5">
            <a:hueOff val="-5882676"/>
            <a:satOff val="-8182"/>
            <a:lumOff val="-3138"/>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5240" tIns="15240" rIns="15240" bIns="15240" numCol="1" spcCol="1270" anchor="ctr" anchorCtr="0">
          <a:noAutofit/>
        </a:bodyPr>
        <a:lstStyle/>
        <a:p>
          <a:pPr lvl="0" algn="ctr" defTabSz="533400" rtl="0">
            <a:lnSpc>
              <a:spcPct val="90000"/>
            </a:lnSpc>
            <a:spcBef>
              <a:spcPct val="0"/>
            </a:spcBef>
            <a:spcAft>
              <a:spcPct val="35000"/>
            </a:spcAft>
          </a:pPr>
          <a:r>
            <a:rPr lang="en-US" sz="1200" b="1" kern="1200" dirty="0" smtClean="0">
              <a:latin typeface="Times New Roman" panose="02020603050405020304" pitchFamily="18" charset="0"/>
              <a:cs typeface="Times New Roman" panose="02020603050405020304" pitchFamily="18" charset="0"/>
            </a:rPr>
            <a:t>Training Programs for Staff</a:t>
          </a:r>
          <a:endParaRPr lang="en-US" sz="1200" b="1" kern="1200" dirty="0">
            <a:latin typeface="Times New Roman" panose="02020603050405020304" pitchFamily="18" charset="0"/>
            <a:cs typeface="Times New Roman" panose="02020603050405020304" pitchFamily="18" charset="0"/>
          </a:endParaRPr>
        </a:p>
      </dsp:txBody>
      <dsp:txXfrm>
        <a:off x="2941005" y="3360044"/>
        <a:ext cx="991177" cy="991177"/>
      </dsp:txXfrm>
    </dsp:sp>
    <dsp:sp modelId="{2A54E7DD-AD5A-437B-B064-2A142D6A9DF2}">
      <dsp:nvSpPr>
        <dsp:cNvPr id="0" name=""/>
        <dsp:cNvSpPr/>
      </dsp:nvSpPr>
      <dsp:spPr>
        <a:xfrm rot="16200000">
          <a:off x="3250773" y="2578134"/>
          <a:ext cx="371640" cy="473086"/>
        </a:xfrm>
        <a:prstGeom prst="rightArrow">
          <a:avLst>
            <a:gd name="adj1" fmla="val 60000"/>
            <a:gd name="adj2" fmla="val 50000"/>
          </a:avLst>
        </a:prstGeom>
        <a:solidFill>
          <a:schemeClr val="accent5">
            <a:hueOff val="-5882676"/>
            <a:satOff val="-8182"/>
            <a:lumOff val="-3138"/>
            <a:alphaOff val="0"/>
          </a:schemeClr>
        </a:solidFill>
        <a:ln>
          <a:noFill/>
        </a:ln>
        <a:effectLst/>
        <a:scene3d>
          <a:camera prst="orthographicFront">
            <a:rot lat="0" lon="0" rev="0"/>
          </a:camera>
          <a:lightRig rig="contrasting" dir="t">
            <a:rot lat="0" lon="0" rev="1200000"/>
          </a:lightRig>
        </a:scene3d>
        <a:sp3d z="-182000" contourW="19050" prstMaterial="metal">
          <a:bevelT w="88900" h="203200"/>
          <a:bevelB w="165100" h="254000"/>
        </a:sp3d>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444500">
            <a:lnSpc>
              <a:spcPct val="90000"/>
            </a:lnSpc>
            <a:spcBef>
              <a:spcPct val="0"/>
            </a:spcBef>
            <a:spcAft>
              <a:spcPct val="35000"/>
            </a:spcAft>
          </a:pPr>
          <a:endParaRPr lang="en-US" sz="1000" kern="1200"/>
        </a:p>
      </dsp:txBody>
      <dsp:txXfrm>
        <a:off x="3306519" y="2728497"/>
        <a:ext cx="260148" cy="283852"/>
      </dsp:txXfrm>
    </dsp:sp>
    <dsp:sp modelId="{C7640B74-B76A-4D44-AF0D-EE3C97FBC6A7}">
      <dsp:nvSpPr>
        <dsp:cNvPr id="0" name=""/>
        <dsp:cNvSpPr/>
      </dsp:nvSpPr>
      <dsp:spPr>
        <a:xfrm>
          <a:off x="2735725" y="1051817"/>
          <a:ext cx="1401737" cy="1401737"/>
        </a:xfrm>
        <a:prstGeom prst="ellipse">
          <a:avLst/>
        </a:prstGeom>
        <a:solidFill>
          <a:schemeClr val="accent5">
            <a:hueOff val="-7353344"/>
            <a:satOff val="-10228"/>
            <a:lumOff val="-3922"/>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5240" tIns="15240" rIns="15240" bIns="15240" numCol="1" spcCol="1270" anchor="ctr" anchorCtr="0">
          <a:noAutofit/>
        </a:bodyPr>
        <a:lstStyle/>
        <a:p>
          <a:pPr lvl="0" algn="ctr" defTabSz="533400" rtl="0">
            <a:lnSpc>
              <a:spcPct val="90000"/>
            </a:lnSpc>
            <a:spcBef>
              <a:spcPct val="0"/>
            </a:spcBef>
            <a:spcAft>
              <a:spcPct val="35000"/>
            </a:spcAft>
          </a:pPr>
          <a:r>
            <a:rPr lang="en-US" sz="1200" b="1" kern="1200" dirty="0" smtClean="0">
              <a:latin typeface="Times New Roman" panose="02020603050405020304" pitchFamily="18" charset="0"/>
              <a:cs typeface="Times New Roman" panose="02020603050405020304" pitchFamily="18" charset="0"/>
            </a:rPr>
            <a:t>Cross-Continental Research</a:t>
          </a:r>
          <a:endParaRPr lang="en-US" sz="1200" b="1" kern="1200" dirty="0">
            <a:latin typeface="Times New Roman" panose="02020603050405020304" pitchFamily="18" charset="0"/>
            <a:cs typeface="Times New Roman" panose="02020603050405020304" pitchFamily="18" charset="0"/>
          </a:endParaRPr>
        </a:p>
      </dsp:txBody>
      <dsp:txXfrm>
        <a:off x="2941005" y="1257097"/>
        <a:ext cx="991177" cy="991177"/>
      </dsp:txXfrm>
    </dsp:sp>
    <dsp:sp modelId="{6F604C07-5BD1-43D3-9446-E617CC81528D}">
      <dsp:nvSpPr>
        <dsp:cNvPr id="0" name=""/>
        <dsp:cNvSpPr/>
      </dsp:nvSpPr>
      <dsp:spPr>
        <a:xfrm rot="19800000">
          <a:off x="4152267" y="995665"/>
          <a:ext cx="371640" cy="473086"/>
        </a:xfrm>
        <a:prstGeom prst="rightArrow">
          <a:avLst>
            <a:gd name="adj1" fmla="val 60000"/>
            <a:gd name="adj2" fmla="val 50000"/>
          </a:avLst>
        </a:prstGeom>
        <a:solidFill>
          <a:schemeClr val="accent5">
            <a:hueOff val="-7353344"/>
            <a:satOff val="-10228"/>
            <a:lumOff val="-3922"/>
            <a:alphaOff val="0"/>
          </a:schemeClr>
        </a:solidFill>
        <a:ln>
          <a:noFill/>
        </a:ln>
        <a:effectLst/>
        <a:scene3d>
          <a:camera prst="orthographicFront">
            <a:rot lat="0" lon="0" rev="0"/>
          </a:camera>
          <a:lightRig rig="contrasting" dir="t">
            <a:rot lat="0" lon="0" rev="1200000"/>
          </a:lightRig>
        </a:scene3d>
        <a:sp3d z="-182000" contourW="19050" prstMaterial="metal">
          <a:bevelT w="88900" h="203200"/>
          <a:bevelB w="165100" h="254000"/>
        </a:sp3d>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444500">
            <a:lnSpc>
              <a:spcPct val="90000"/>
            </a:lnSpc>
            <a:spcBef>
              <a:spcPct val="0"/>
            </a:spcBef>
            <a:spcAft>
              <a:spcPct val="35000"/>
            </a:spcAft>
          </a:pPr>
          <a:endParaRPr lang="en-US" sz="1000" kern="1200"/>
        </a:p>
      </dsp:txBody>
      <dsp:txXfrm>
        <a:off x="4159736" y="1118155"/>
        <a:ext cx="260148" cy="283852"/>
      </dsp:txXfrm>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FF866CA-54D2-4836-BEED-1A9632580BB6}">
      <dsp:nvSpPr>
        <dsp:cNvPr id="0" name=""/>
        <dsp:cNvSpPr/>
      </dsp:nvSpPr>
      <dsp:spPr>
        <a:xfrm>
          <a:off x="3180" y="911439"/>
          <a:ext cx="1689553" cy="619304"/>
        </a:xfrm>
        <a:prstGeom prst="rect">
          <a:avLst/>
        </a:prstGeom>
        <a:solidFill>
          <a:schemeClr val="accent5">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92456" tIns="52832" rIns="92456" bIns="52832" numCol="1" spcCol="1270" anchor="ctr" anchorCtr="0">
          <a:noAutofit/>
        </a:bodyPr>
        <a:lstStyle/>
        <a:p>
          <a:pPr lvl="0" algn="ctr" defTabSz="577850" rtl="0">
            <a:lnSpc>
              <a:spcPct val="90000"/>
            </a:lnSpc>
            <a:spcBef>
              <a:spcPct val="0"/>
            </a:spcBef>
            <a:spcAft>
              <a:spcPct val="35000"/>
            </a:spcAft>
          </a:pPr>
          <a:r>
            <a:rPr lang="en-US" sz="1300" b="1" kern="1200" dirty="0" smtClean="0">
              <a:latin typeface="Times New Roman" panose="02020603050405020304" pitchFamily="18" charset="0"/>
              <a:cs typeface="Times New Roman" panose="02020603050405020304" pitchFamily="18" charset="0"/>
            </a:rPr>
            <a:t>Overview of Sustainability Initiatives</a:t>
          </a:r>
          <a:endParaRPr lang="en-US" sz="1300" b="1" kern="1200" dirty="0">
            <a:latin typeface="Times New Roman" panose="02020603050405020304" pitchFamily="18" charset="0"/>
            <a:cs typeface="Times New Roman" panose="02020603050405020304" pitchFamily="18" charset="0"/>
          </a:endParaRPr>
        </a:p>
      </dsp:txBody>
      <dsp:txXfrm>
        <a:off x="3180" y="911439"/>
        <a:ext cx="1689553" cy="619304"/>
      </dsp:txXfrm>
    </dsp:sp>
    <dsp:sp modelId="{948B8B2C-8C93-4452-A72B-E20A0A9B21FD}">
      <dsp:nvSpPr>
        <dsp:cNvPr id="0" name=""/>
        <dsp:cNvSpPr/>
      </dsp:nvSpPr>
      <dsp:spPr>
        <a:xfrm>
          <a:off x="3180" y="1530744"/>
          <a:ext cx="1689553" cy="2654071"/>
        </a:xfrm>
        <a:prstGeom prst="rect">
          <a:avLst/>
        </a:prstGeom>
        <a:solidFill>
          <a:schemeClr val="accent5">
            <a:tint val="40000"/>
            <a:alpha val="90000"/>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69342" tIns="69342" rIns="92456" bIns="104013" numCol="1" spcCol="1270" anchor="t" anchorCtr="0">
          <a:noAutofit/>
        </a:bodyPr>
        <a:lstStyle/>
        <a:p>
          <a:pPr marL="114300" lvl="1" indent="-114300" algn="just" defTabSz="577850" rtl="0">
            <a:lnSpc>
              <a:spcPct val="90000"/>
            </a:lnSpc>
            <a:spcBef>
              <a:spcPct val="0"/>
            </a:spcBef>
            <a:spcAft>
              <a:spcPct val="15000"/>
            </a:spcAft>
            <a:buChar char="••"/>
          </a:pPr>
          <a:r>
            <a:rPr lang="en-US" sz="1300" kern="1200" dirty="0" smtClean="0">
              <a:latin typeface="Times New Roman" panose="02020603050405020304" pitchFamily="18" charset="0"/>
              <a:cs typeface="Times New Roman" panose="02020603050405020304" pitchFamily="18" charset="0"/>
            </a:rPr>
            <a:t>The financial industry follows sustainability movements in coordination with compliance.</a:t>
          </a:r>
          <a:endParaRPr lang="en-US" sz="1300" kern="1200" dirty="0">
            <a:latin typeface="Times New Roman" panose="02020603050405020304" pitchFamily="18" charset="0"/>
            <a:cs typeface="Times New Roman" panose="02020603050405020304" pitchFamily="18" charset="0"/>
          </a:endParaRPr>
        </a:p>
        <a:p>
          <a:pPr marL="114300" lvl="1" indent="-114300" algn="just" defTabSz="577850" rtl="0">
            <a:lnSpc>
              <a:spcPct val="90000"/>
            </a:lnSpc>
            <a:spcBef>
              <a:spcPct val="0"/>
            </a:spcBef>
            <a:spcAft>
              <a:spcPct val="15000"/>
            </a:spcAft>
            <a:buChar char="••"/>
          </a:pPr>
          <a:r>
            <a:rPr lang="en-US" sz="1300" kern="1200" dirty="0" smtClean="0">
              <a:latin typeface="Times New Roman" panose="02020603050405020304" pitchFamily="18" charset="0"/>
              <a:cs typeface="Times New Roman" panose="02020603050405020304" pitchFamily="18" charset="0"/>
            </a:rPr>
            <a:t>In accentuating climate risk management, institutions become agents of broader environmental and social realities.</a:t>
          </a:r>
          <a:endParaRPr lang="en-US" sz="1300" kern="1200" dirty="0">
            <a:latin typeface="Times New Roman" panose="02020603050405020304" pitchFamily="18" charset="0"/>
            <a:cs typeface="Times New Roman" panose="02020603050405020304" pitchFamily="18" charset="0"/>
          </a:endParaRPr>
        </a:p>
      </dsp:txBody>
      <dsp:txXfrm>
        <a:off x="3180" y="1530744"/>
        <a:ext cx="1689553" cy="2654071"/>
      </dsp:txXfrm>
    </dsp:sp>
    <dsp:sp modelId="{22B5E58B-CE90-47AA-A40C-30A6CC8F1FF7}">
      <dsp:nvSpPr>
        <dsp:cNvPr id="0" name=""/>
        <dsp:cNvSpPr/>
      </dsp:nvSpPr>
      <dsp:spPr>
        <a:xfrm>
          <a:off x="1929270" y="911439"/>
          <a:ext cx="1689553" cy="619304"/>
        </a:xfrm>
        <a:prstGeom prst="rect">
          <a:avLst/>
        </a:prstGeom>
        <a:solidFill>
          <a:schemeClr val="accent5">
            <a:hueOff val="-1470669"/>
            <a:satOff val="-2046"/>
            <a:lumOff val="-784"/>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92456" tIns="52832" rIns="92456" bIns="52832" numCol="1" spcCol="1270" anchor="ctr" anchorCtr="0">
          <a:noAutofit/>
        </a:bodyPr>
        <a:lstStyle/>
        <a:p>
          <a:pPr lvl="0" algn="ctr" defTabSz="577850" rtl="0">
            <a:lnSpc>
              <a:spcPct val="90000"/>
            </a:lnSpc>
            <a:spcBef>
              <a:spcPct val="0"/>
            </a:spcBef>
            <a:spcAft>
              <a:spcPct val="35000"/>
            </a:spcAft>
          </a:pPr>
          <a:r>
            <a:rPr lang="en-US" sz="1300" b="1" kern="1200" dirty="0" smtClean="0">
              <a:latin typeface="Times New Roman" panose="02020603050405020304" pitchFamily="18" charset="0"/>
              <a:cs typeface="Times New Roman" panose="02020603050405020304" pitchFamily="18" charset="0"/>
            </a:rPr>
            <a:t>ESG Integration</a:t>
          </a:r>
          <a:endParaRPr lang="en-US" sz="1300" b="1" kern="1200" dirty="0">
            <a:latin typeface="Times New Roman" panose="02020603050405020304" pitchFamily="18" charset="0"/>
            <a:cs typeface="Times New Roman" panose="02020603050405020304" pitchFamily="18" charset="0"/>
          </a:endParaRPr>
        </a:p>
      </dsp:txBody>
      <dsp:txXfrm>
        <a:off x="1929270" y="911439"/>
        <a:ext cx="1689553" cy="619304"/>
      </dsp:txXfrm>
    </dsp:sp>
    <dsp:sp modelId="{2138E5AC-4938-4832-B4D4-3A7704C03755}">
      <dsp:nvSpPr>
        <dsp:cNvPr id="0" name=""/>
        <dsp:cNvSpPr/>
      </dsp:nvSpPr>
      <dsp:spPr>
        <a:xfrm>
          <a:off x="1929270" y="1530744"/>
          <a:ext cx="1689553" cy="2654071"/>
        </a:xfrm>
        <a:prstGeom prst="rect">
          <a:avLst/>
        </a:prstGeom>
        <a:solidFill>
          <a:schemeClr val="accent5">
            <a:tint val="40000"/>
            <a:alpha val="90000"/>
            <a:hueOff val="-1478351"/>
            <a:satOff val="-2563"/>
            <a:lumOff val="-258"/>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69342" tIns="69342" rIns="92456" bIns="104013" numCol="1" spcCol="1270" anchor="t" anchorCtr="0">
          <a:noAutofit/>
        </a:bodyPr>
        <a:lstStyle/>
        <a:p>
          <a:pPr marL="114300" lvl="1" indent="-114300" algn="just" defTabSz="577850" rtl="0">
            <a:lnSpc>
              <a:spcPct val="90000"/>
            </a:lnSpc>
            <a:spcBef>
              <a:spcPct val="0"/>
            </a:spcBef>
            <a:spcAft>
              <a:spcPct val="15000"/>
            </a:spcAft>
            <a:buChar char="••"/>
          </a:pPr>
          <a:r>
            <a:rPr lang="en-US" sz="1300" kern="1200" dirty="0" smtClean="0">
              <a:latin typeface="Times New Roman" panose="02020603050405020304" pitchFamily="18" charset="0"/>
              <a:cs typeface="Times New Roman" panose="02020603050405020304" pitchFamily="18" charset="0"/>
            </a:rPr>
            <a:t>A careful analysis shows the transformation in ESG integration.</a:t>
          </a:r>
          <a:endParaRPr lang="en-US" sz="1300" kern="1200" dirty="0">
            <a:latin typeface="Times New Roman" panose="02020603050405020304" pitchFamily="18" charset="0"/>
            <a:cs typeface="Times New Roman" panose="02020603050405020304" pitchFamily="18" charset="0"/>
          </a:endParaRPr>
        </a:p>
        <a:p>
          <a:pPr marL="114300" lvl="1" indent="-114300" algn="just" defTabSz="577850" rtl="0">
            <a:lnSpc>
              <a:spcPct val="90000"/>
            </a:lnSpc>
            <a:spcBef>
              <a:spcPct val="0"/>
            </a:spcBef>
            <a:spcAft>
              <a:spcPct val="15000"/>
            </a:spcAft>
            <a:buChar char="••"/>
          </a:pPr>
          <a:r>
            <a:rPr lang="en-US" sz="1300" kern="1200" dirty="0" smtClean="0">
              <a:latin typeface="Times New Roman" panose="02020603050405020304" pitchFamily="18" charset="0"/>
              <a:cs typeface="Times New Roman" panose="02020603050405020304" pitchFamily="18" charset="0"/>
            </a:rPr>
            <a:t>The examples demonstrate concrete actions, such as sustainable investments and climate risk integration.</a:t>
          </a:r>
          <a:endParaRPr lang="en-US" sz="1300" kern="1200" dirty="0">
            <a:latin typeface="Times New Roman" panose="02020603050405020304" pitchFamily="18" charset="0"/>
            <a:cs typeface="Times New Roman" panose="02020603050405020304" pitchFamily="18" charset="0"/>
          </a:endParaRPr>
        </a:p>
      </dsp:txBody>
      <dsp:txXfrm>
        <a:off x="1929270" y="1530744"/>
        <a:ext cx="1689553" cy="2654071"/>
      </dsp:txXfrm>
    </dsp:sp>
    <dsp:sp modelId="{BF7FDC98-7950-4AC3-8249-2A155E91372F}">
      <dsp:nvSpPr>
        <dsp:cNvPr id="0" name=""/>
        <dsp:cNvSpPr/>
      </dsp:nvSpPr>
      <dsp:spPr>
        <a:xfrm>
          <a:off x="3855361" y="911439"/>
          <a:ext cx="1689553" cy="619304"/>
        </a:xfrm>
        <a:prstGeom prst="rect">
          <a:avLst/>
        </a:prstGeom>
        <a:solidFill>
          <a:schemeClr val="accent5">
            <a:hueOff val="-2941338"/>
            <a:satOff val="-4091"/>
            <a:lumOff val="-1569"/>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92456" tIns="52832" rIns="92456" bIns="52832" numCol="1" spcCol="1270" anchor="ctr" anchorCtr="0">
          <a:noAutofit/>
        </a:bodyPr>
        <a:lstStyle/>
        <a:p>
          <a:pPr lvl="0" algn="ctr" defTabSz="577850" rtl="0">
            <a:lnSpc>
              <a:spcPct val="90000"/>
            </a:lnSpc>
            <a:spcBef>
              <a:spcPct val="0"/>
            </a:spcBef>
            <a:spcAft>
              <a:spcPct val="35000"/>
            </a:spcAft>
          </a:pPr>
          <a:r>
            <a:rPr lang="en-US" sz="1300" b="1" kern="1200" dirty="0" smtClean="0">
              <a:latin typeface="Times New Roman" panose="02020603050405020304" pitchFamily="18" charset="0"/>
              <a:cs typeface="Times New Roman" panose="02020603050405020304" pitchFamily="18" charset="0"/>
            </a:rPr>
            <a:t>Climate Risk Mitigation Strategies</a:t>
          </a:r>
          <a:endParaRPr lang="en-US" sz="1300" b="1" kern="1200" dirty="0">
            <a:latin typeface="Times New Roman" panose="02020603050405020304" pitchFamily="18" charset="0"/>
            <a:cs typeface="Times New Roman" panose="02020603050405020304" pitchFamily="18" charset="0"/>
          </a:endParaRPr>
        </a:p>
      </dsp:txBody>
      <dsp:txXfrm>
        <a:off x="3855361" y="911439"/>
        <a:ext cx="1689553" cy="619304"/>
      </dsp:txXfrm>
    </dsp:sp>
    <dsp:sp modelId="{5E3E5C79-8DE3-4FC2-B309-67A0CB886CF9}">
      <dsp:nvSpPr>
        <dsp:cNvPr id="0" name=""/>
        <dsp:cNvSpPr/>
      </dsp:nvSpPr>
      <dsp:spPr>
        <a:xfrm>
          <a:off x="3855361" y="1530744"/>
          <a:ext cx="1689553" cy="2654071"/>
        </a:xfrm>
        <a:prstGeom prst="rect">
          <a:avLst/>
        </a:prstGeom>
        <a:solidFill>
          <a:schemeClr val="accent5">
            <a:tint val="40000"/>
            <a:alpha val="90000"/>
            <a:hueOff val="-2956702"/>
            <a:satOff val="-5126"/>
            <a:lumOff val="-516"/>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69342" tIns="69342" rIns="92456" bIns="104013" numCol="1" spcCol="1270" anchor="t" anchorCtr="0">
          <a:noAutofit/>
        </a:bodyPr>
        <a:lstStyle/>
        <a:p>
          <a:pPr marL="114300" lvl="1" indent="-114300" algn="just" defTabSz="577850" rtl="0">
            <a:lnSpc>
              <a:spcPct val="90000"/>
            </a:lnSpc>
            <a:spcBef>
              <a:spcPct val="0"/>
            </a:spcBef>
            <a:spcAft>
              <a:spcPct val="15000"/>
            </a:spcAft>
            <a:buChar char="••"/>
          </a:pPr>
          <a:r>
            <a:rPr lang="en-US" sz="1300" b="0" kern="1200" dirty="0" smtClean="0">
              <a:latin typeface="Times New Roman" panose="02020603050405020304" pitchFamily="18" charset="0"/>
              <a:cs typeface="Times New Roman" panose="02020603050405020304" pitchFamily="18" charset="0"/>
            </a:rPr>
            <a:t>In the real world, sample cases show tactics that financial institutions have used against risks posed by climate change.</a:t>
          </a:r>
          <a:endParaRPr lang="en-US" sz="1300" b="0" kern="1200" dirty="0">
            <a:latin typeface="Times New Roman" panose="02020603050405020304" pitchFamily="18" charset="0"/>
            <a:cs typeface="Times New Roman" panose="02020603050405020304" pitchFamily="18" charset="0"/>
          </a:endParaRPr>
        </a:p>
        <a:p>
          <a:pPr marL="114300" lvl="1" indent="-114300" algn="just" defTabSz="577850" rtl="0">
            <a:lnSpc>
              <a:spcPct val="90000"/>
            </a:lnSpc>
            <a:spcBef>
              <a:spcPct val="0"/>
            </a:spcBef>
            <a:spcAft>
              <a:spcPct val="15000"/>
            </a:spcAft>
            <a:buChar char="••"/>
          </a:pPr>
          <a:r>
            <a:rPr lang="en-US" sz="1300" b="0" kern="1200" dirty="0" smtClean="0">
              <a:latin typeface="Times New Roman" panose="02020603050405020304" pitchFamily="18" charset="0"/>
              <a:cs typeface="Times New Roman" panose="02020603050405020304" pitchFamily="18" charset="0"/>
            </a:rPr>
            <a:t>Gives practical examples to institutions for building resilience.</a:t>
          </a:r>
          <a:endParaRPr lang="en-US" sz="1300" b="0" kern="1200" dirty="0">
            <a:latin typeface="Times New Roman" panose="02020603050405020304" pitchFamily="18" charset="0"/>
            <a:cs typeface="Times New Roman" panose="02020603050405020304" pitchFamily="18" charset="0"/>
          </a:endParaRPr>
        </a:p>
      </dsp:txBody>
      <dsp:txXfrm>
        <a:off x="3855361" y="1530744"/>
        <a:ext cx="1689553" cy="2654071"/>
      </dsp:txXfrm>
    </dsp:sp>
    <dsp:sp modelId="{05747A75-C3AF-4263-ACF2-5E7A6F76612E}">
      <dsp:nvSpPr>
        <dsp:cNvPr id="0" name=""/>
        <dsp:cNvSpPr/>
      </dsp:nvSpPr>
      <dsp:spPr>
        <a:xfrm>
          <a:off x="5781452" y="911439"/>
          <a:ext cx="1689553" cy="619304"/>
        </a:xfrm>
        <a:prstGeom prst="rect">
          <a:avLst/>
        </a:prstGeom>
        <a:solidFill>
          <a:schemeClr val="accent5">
            <a:hueOff val="-4412007"/>
            <a:satOff val="-6137"/>
            <a:lumOff val="-2353"/>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92456" tIns="52832" rIns="92456" bIns="52832" numCol="1" spcCol="1270" anchor="ctr" anchorCtr="0">
          <a:noAutofit/>
        </a:bodyPr>
        <a:lstStyle/>
        <a:p>
          <a:pPr lvl="0" algn="just" defTabSz="577850" rtl="0">
            <a:lnSpc>
              <a:spcPct val="90000"/>
            </a:lnSpc>
            <a:spcBef>
              <a:spcPct val="0"/>
            </a:spcBef>
            <a:spcAft>
              <a:spcPct val="35000"/>
            </a:spcAft>
          </a:pPr>
          <a:r>
            <a:rPr lang="en-US" sz="1300" b="1" kern="1200" dirty="0" smtClean="0">
              <a:latin typeface="Times New Roman" panose="02020603050405020304" pitchFamily="18" charset="0"/>
              <a:cs typeface="Times New Roman" panose="02020603050405020304" pitchFamily="18" charset="0"/>
            </a:rPr>
            <a:t>Regulatory Frameworks and Reporting Standards</a:t>
          </a:r>
          <a:endParaRPr lang="en-US" sz="1300" b="1" kern="1200" dirty="0">
            <a:latin typeface="Times New Roman" panose="02020603050405020304" pitchFamily="18" charset="0"/>
            <a:cs typeface="Times New Roman" panose="02020603050405020304" pitchFamily="18" charset="0"/>
          </a:endParaRPr>
        </a:p>
      </dsp:txBody>
      <dsp:txXfrm>
        <a:off x="5781452" y="911439"/>
        <a:ext cx="1689553" cy="619304"/>
      </dsp:txXfrm>
    </dsp:sp>
    <dsp:sp modelId="{71D196F9-02CB-412D-87BE-09068D9BA81D}">
      <dsp:nvSpPr>
        <dsp:cNvPr id="0" name=""/>
        <dsp:cNvSpPr/>
      </dsp:nvSpPr>
      <dsp:spPr>
        <a:xfrm>
          <a:off x="5781452" y="1530744"/>
          <a:ext cx="1689553" cy="2654071"/>
        </a:xfrm>
        <a:prstGeom prst="rect">
          <a:avLst/>
        </a:prstGeom>
        <a:solidFill>
          <a:schemeClr val="accent5">
            <a:tint val="40000"/>
            <a:alpha val="90000"/>
            <a:hueOff val="-4435053"/>
            <a:satOff val="-7690"/>
            <a:lumOff val="-773"/>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69342" tIns="69342" rIns="92456" bIns="104013" numCol="1" spcCol="1270" anchor="t" anchorCtr="0">
          <a:noAutofit/>
        </a:bodyPr>
        <a:lstStyle/>
        <a:p>
          <a:pPr marL="114300" lvl="1" indent="-114300" algn="just" defTabSz="577850" rtl="0">
            <a:lnSpc>
              <a:spcPct val="90000"/>
            </a:lnSpc>
            <a:spcBef>
              <a:spcPct val="0"/>
            </a:spcBef>
            <a:spcAft>
              <a:spcPct val="15000"/>
            </a:spcAft>
            <a:buChar char="••"/>
          </a:pPr>
          <a:r>
            <a:rPr lang="en-US" sz="1300" kern="1200" dirty="0" smtClean="0">
              <a:latin typeface="Times New Roman" panose="02020603050405020304" pitchFamily="18" charset="0"/>
              <a:cs typeface="Times New Roman" panose="02020603050405020304" pitchFamily="18" charset="0"/>
            </a:rPr>
            <a:t>Widespread effects of both </a:t>
          </a:r>
          <a:r>
            <a:rPr lang="en-US" sz="1300" b="1" kern="1200" dirty="0" smtClean="0">
              <a:latin typeface="Times New Roman" panose="02020603050405020304" pitchFamily="18" charset="0"/>
              <a:cs typeface="Times New Roman" panose="02020603050405020304" pitchFamily="18" charset="0"/>
            </a:rPr>
            <a:t>NFRD and CSRD </a:t>
          </a:r>
          <a:r>
            <a:rPr lang="en-US" sz="1300" kern="1200" dirty="0" smtClean="0">
              <a:latin typeface="Times New Roman" panose="02020603050405020304" pitchFamily="18" charset="0"/>
              <a:cs typeface="Times New Roman" panose="02020603050405020304" pitchFamily="18" charset="0"/>
            </a:rPr>
            <a:t>impact decision-making and shape corporate cultures.</a:t>
          </a:r>
          <a:endParaRPr lang="en-US" sz="1300" kern="1200" dirty="0">
            <a:latin typeface="Times New Roman" panose="02020603050405020304" pitchFamily="18" charset="0"/>
            <a:cs typeface="Times New Roman" panose="02020603050405020304" pitchFamily="18" charset="0"/>
          </a:endParaRPr>
        </a:p>
        <a:p>
          <a:pPr marL="114300" lvl="1" indent="-114300" algn="just" defTabSz="577850" rtl="0">
            <a:lnSpc>
              <a:spcPct val="90000"/>
            </a:lnSpc>
            <a:spcBef>
              <a:spcPct val="0"/>
            </a:spcBef>
            <a:spcAft>
              <a:spcPct val="15000"/>
            </a:spcAft>
            <a:buChar char="••"/>
          </a:pPr>
          <a:r>
            <a:rPr lang="en-US" sz="1300" kern="1200" dirty="0" smtClean="0">
              <a:latin typeface="Times New Roman" panose="02020603050405020304" pitchFamily="18" charset="0"/>
              <a:cs typeface="Times New Roman" panose="02020603050405020304" pitchFamily="18" charset="0"/>
            </a:rPr>
            <a:t>A practical guide on how corporations deal with compliance issues, including case examples related to the reporting frameworks.</a:t>
          </a:r>
          <a:endParaRPr lang="en-US" sz="1300" kern="1200" dirty="0">
            <a:latin typeface="Times New Roman" panose="02020603050405020304" pitchFamily="18" charset="0"/>
            <a:cs typeface="Times New Roman" panose="02020603050405020304" pitchFamily="18" charset="0"/>
          </a:endParaRPr>
        </a:p>
      </dsp:txBody>
      <dsp:txXfrm>
        <a:off x="5781452" y="1530744"/>
        <a:ext cx="1689553" cy="2654071"/>
      </dsp:txXfrm>
    </dsp:sp>
    <dsp:sp modelId="{99DFDA2E-0F9E-4F47-9198-05E76870FFC7}">
      <dsp:nvSpPr>
        <dsp:cNvPr id="0" name=""/>
        <dsp:cNvSpPr/>
      </dsp:nvSpPr>
      <dsp:spPr>
        <a:xfrm>
          <a:off x="7707543" y="911439"/>
          <a:ext cx="1689553" cy="619304"/>
        </a:xfrm>
        <a:prstGeom prst="rect">
          <a:avLst/>
        </a:prstGeom>
        <a:solidFill>
          <a:schemeClr val="accent5">
            <a:hueOff val="-5882676"/>
            <a:satOff val="-8182"/>
            <a:lumOff val="-3138"/>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92456" tIns="52832" rIns="92456" bIns="52832" numCol="1" spcCol="1270" anchor="ctr" anchorCtr="0">
          <a:noAutofit/>
        </a:bodyPr>
        <a:lstStyle/>
        <a:p>
          <a:pPr lvl="0" algn="ctr" defTabSz="577850" rtl="0">
            <a:lnSpc>
              <a:spcPct val="90000"/>
            </a:lnSpc>
            <a:spcBef>
              <a:spcPct val="0"/>
            </a:spcBef>
            <a:spcAft>
              <a:spcPct val="35000"/>
            </a:spcAft>
          </a:pPr>
          <a:r>
            <a:rPr lang="en-US" sz="1300" b="1" kern="1200" dirty="0" smtClean="0">
              <a:latin typeface="Times New Roman" panose="02020603050405020304" pitchFamily="18" charset="0"/>
              <a:cs typeface="Times New Roman" panose="02020603050405020304" pitchFamily="18" charset="0"/>
            </a:rPr>
            <a:t>Impact on Stakeholder Relations</a:t>
          </a:r>
          <a:endParaRPr lang="en-US" sz="1300" b="1" kern="1200" dirty="0">
            <a:latin typeface="Times New Roman" panose="02020603050405020304" pitchFamily="18" charset="0"/>
            <a:cs typeface="Times New Roman" panose="02020603050405020304" pitchFamily="18" charset="0"/>
          </a:endParaRPr>
        </a:p>
      </dsp:txBody>
      <dsp:txXfrm>
        <a:off x="7707543" y="911439"/>
        <a:ext cx="1689553" cy="619304"/>
      </dsp:txXfrm>
    </dsp:sp>
    <dsp:sp modelId="{92486EB3-99EF-4A48-99E7-267EDF6ABA9D}">
      <dsp:nvSpPr>
        <dsp:cNvPr id="0" name=""/>
        <dsp:cNvSpPr/>
      </dsp:nvSpPr>
      <dsp:spPr>
        <a:xfrm>
          <a:off x="7707543" y="1530744"/>
          <a:ext cx="1689553" cy="2654071"/>
        </a:xfrm>
        <a:prstGeom prst="rect">
          <a:avLst/>
        </a:prstGeom>
        <a:solidFill>
          <a:schemeClr val="accent5">
            <a:tint val="40000"/>
            <a:alpha val="90000"/>
            <a:hueOff val="-5913404"/>
            <a:satOff val="-10253"/>
            <a:lumOff val="-1031"/>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69342" tIns="69342" rIns="92456" bIns="104013" numCol="1" spcCol="1270" anchor="t" anchorCtr="0">
          <a:noAutofit/>
        </a:bodyPr>
        <a:lstStyle/>
        <a:p>
          <a:pPr marL="114300" lvl="1" indent="-114300" algn="just" defTabSz="577850" rtl="0">
            <a:lnSpc>
              <a:spcPct val="90000"/>
            </a:lnSpc>
            <a:spcBef>
              <a:spcPct val="0"/>
            </a:spcBef>
            <a:spcAft>
              <a:spcPct val="15000"/>
            </a:spcAft>
            <a:buChar char="••"/>
          </a:pPr>
          <a:r>
            <a:rPr lang="en-US" sz="1300" kern="1200" dirty="0" smtClean="0">
              <a:latin typeface="Times New Roman" panose="02020603050405020304" pitchFamily="18" charset="0"/>
              <a:cs typeface="Times New Roman" panose="02020603050405020304" pitchFamily="18" charset="0"/>
            </a:rPr>
            <a:t>Meeting reporting standards improves communication, trust, and cooperation with investors, buyers or </a:t>
          </a:r>
          <a:r>
            <a:rPr lang="en-US" sz="1300" b="1" kern="1200" dirty="0" smtClean="0">
              <a:latin typeface="Times New Roman" panose="02020603050405020304" pitchFamily="18" charset="0"/>
              <a:cs typeface="Times New Roman" panose="02020603050405020304" pitchFamily="18" charset="0"/>
            </a:rPr>
            <a:t>CSOs.</a:t>
          </a:r>
          <a:endParaRPr lang="en-US" sz="1300" b="1" kern="1200" dirty="0">
            <a:latin typeface="Times New Roman" panose="02020603050405020304" pitchFamily="18" charset="0"/>
            <a:cs typeface="Times New Roman" panose="02020603050405020304" pitchFamily="18" charset="0"/>
          </a:endParaRPr>
        </a:p>
        <a:p>
          <a:pPr marL="114300" lvl="1" indent="-114300" algn="just" defTabSz="577850" rtl="0">
            <a:lnSpc>
              <a:spcPct val="90000"/>
            </a:lnSpc>
            <a:spcBef>
              <a:spcPct val="0"/>
            </a:spcBef>
            <a:spcAft>
              <a:spcPct val="15000"/>
            </a:spcAft>
            <a:buChar char="••"/>
          </a:pPr>
          <a:r>
            <a:rPr lang="en-US" sz="1300" kern="1200" dirty="0" smtClean="0">
              <a:latin typeface="Times New Roman" panose="02020603050405020304" pitchFamily="18" charset="0"/>
              <a:cs typeface="Times New Roman" panose="02020603050405020304" pitchFamily="18" charset="0"/>
            </a:rPr>
            <a:t>Showed the wider outreach of compliance on foreign relations.</a:t>
          </a:r>
          <a:endParaRPr lang="en-US" sz="1300" kern="1200" dirty="0">
            <a:latin typeface="Times New Roman" panose="02020603050405020304" pitchFamily="18" charset="0"/>
            <a:cs typeface="Times New Roman" panose="02020603050405020304" pitchFamily="18" charset="0"/>
          </a:endParaRPr>
        </a:p>
      </dsp:txBody>
      <dsp:txXfrm>
        <a:off x="7707543" y="1530744"/>
        <a:ext cx="1689553" cy="2654071"/>
      </dsp:txXfrm>
    </dsp:sp>
    <dsp:sp modelId="{2060A1F7-150D-4020-959E-5DCFD5C230A8}">
      <dsp:nvSpPr>
        <dsp:cNvPr id="0" name=""/>
        <dsp:cNvSpPr/>
      </dsp:nvSpPr>
      <dsp:spPr>
        <a:xfrm>
          <a:off x="9633634" y="911439"/>
          <a:ext cx="1689553" cy="619304"/>
        </a:xfrm>
        <a:prstGeom prst="rect">
          <a:avLst/>
        </a:prstGeom>
        <a:solidFill>
          <a:schemeClr val="accent5">
            <a:hueOff val="-7353344"/>
            <a:satOff val="-10228"/>
            <a:lumOff val="-3922"/>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92456" tIns="52832" rIns="92456" bIns="52832" numCol="1" spcCol="1270" anchor="ctr" anchorCtr="0">
          <a:noAutofit/>
        </a:bodyPr>
        <a:lstStyle/>
        <a:p>
          <a:pPr lvl="0" algn="ctr" defTabSz="577850" rtl="0">
            <a:lnSpc>
              <a:spcPct val="90000"/>
            </a:lnSpc>
            <a:spcBef>
              <a:spcPct val="0"/>
            </a:spcBef>
            <a:spcAft>
              <a:spcPct val="35000"/>
            </a:spcAft>
          </a:pPr>
          <a:r>
            <a:rPr lang="en-US" sz="1300" b="1" kern="1200" dirty="0" smtClean="0">
              <a:latin typeface="Times New Roman" panose="02020603050405020304" pitchFamily="18" charset="0"/>
              <a:cs typeface="Times New Roman" panose="02020603050405020304" pitchFamily="18" charset="0"/>
            </a:rPr>
            <a:t>Market Overview and Performance</a:t>
          </a:r>
          <a:endParaRPr lang="en-US" sz="1300" b="1" kern="1200" dirty="0">
            <a:latin typeface="Times New Roman" panose="02020603050405020304" pitchFamily="18" charset="0"/>
            <a:cs typeface="Times New Roman" panose="02020603050405020304" pitchFamily="18" charset="0"/>
          </a:endParaRPr>
        </a:p>
      </dsp:txBody>
      <dsp:txXfrm>
        <a:off x="9633634" y="911439"/>
        <a:ext cx="1689553" cy="619304"/>
      </dsp:txXfrm>
    </dsp:sp>
    <dsp:sp modelId="{0F1A095C-B451-449B-8F89-B5E3188D6F3B}">
      <dsp:nvSpPr>
        <dsp:cNvPr id="0" name=""/>
        <dsp:cNvSpPr/>
      </dsp:nvSpPr>
      <dsp:spPr>
        <a:xfrm>
          <a:off x="9633634" y="1530744"/>
          <a:ext cx="1689553" cy="2654071"/>
        </a:xfrm>
        <a:prstGeom prst="rect">
          <a:avLst/>
        </a:prstGeom>
        <a:solidFill>
          <a:schemeClr val="accent5">
            <a:tint val="40000"/>
            <a:alpha val="90000"/>
            <a:hueOff val="-7391755"/>
            <a:satOff val="-12816"/>
            <a:lumOff val="-1289"/>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69342" tIns="69342" rIns="92456" bIns="104013" numCol="1" spcCol="1270" anchor="t" anchorCtr="0">
          <a:noAutofit/>
        </a:bodyPr>
        <a:lstStyle/>
        <a:p>
          <a:pPr marL="114300" lvl="1" indent="-114300" algn="just" defTabSz="577850" rtl="0">
            <a:lnSpc>
              <a:spcPct val="90000"/>
            </a:lnSpc>
            <a:spcBef>
              <a:spcPct val="0"/>
            </a:spcBef>
            <a:spcAft>
              <a:spcPct val="15000"/>
            </a:spcAft>
            <a:buChar char="••"/>
          </a:pPr>
          <a:r>
            <a:rPr lang="en-US" sz="1300" kern="1200" smtClean="0">
              <a:latin typeface="Times New Roman" panose="02020603050405020304" pitchFamily="18" charset="0"/>
              <a:cs typeface="Times New Roman" panose="02020603050405020304" pitchFamily="18" charset="0"/>
            </a:rPr>
            <a:t>Market trend analysis involves learnings from Europe, Asia Pacific, and North America.</a:t>
          </a:r>
          <a:endParaRPr lang="en-US" sz="1300" kern="1200">
            <a:latin typeface="Times New Roman" panose="02020603050405020304" pitchFamily="18" charset="0"/>
            <a:cs typeface="Times New Roman" panose="02020603050405020304" pitchFamily="18" charset="0"/>
          </a:endParaRPr>
        </a:p>
        <a:p>
          <a:pPr marL="114300" lvl="1" indent="-114300" algn="just" defTabSz="577850" rtl="0">
            <a:lnSpc>
              <a:spcPct val="90000"/>
            </a:lnSpc>
            <a:spcBef>
              <a:spcPct val="0"/>
            </a:spcBef>
            <a:spcAft>
              <a:spcPct val="15000"/>
            </a:spcAft>
            <a:buChar char="••"/>
          </a:pPr>
          <a:r>
            <a:rPr lang="en-US" sz="1300" kern="1200" dirty="0" smtClean="0">
              <a:latin typeface="Times New Roman" panose="02020603050405020304" pitchFamily="18" charset="0"/>
              <a:cs typeface="Times New Roman" panose="02020603050405020304" pitchFamily="18" charset="0"/>
            </a:rPr>
            <a:t>Brings together ESG and financial measures, demonstrating the complex connection between sustainability and profits.</a:t>
          </a:r>
          <a:endParaRPr lang="en-US" sz="1300" kern="1200" dirty="0">
            <a:latin typeface="Times New Roman" panose="02020603050405020304" pitchFamily="18" charset="0"/>
            <a:cs typeface="Times New Roman" panose="02020603050405020304" pitchFamily="18" charset="0"/>
          </a:endParaRPr>
        </a:p>
      </dsp:txBody>
      <dsp:txXfrm>
        <a:off x="9633634" y="1530744"/>
        <a:ext cx="1689553" cy="2654071"/>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E6FEFA1-49B5-4CCE-898E-29C5B5F28315}">
      <dsp:nvSpPr>
        <dsp:cNvPr id="0" name=""/>
        <dsp:cNvSpPr/>
      </dsp:nvSpPr>
      <dsp:spPr>
        <a:xfrm>
          <a:off x="0" y="1441"/>
          <a:ext cx="10515600"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D37C237-4150-4D8F-B55B-DA4EF4046229}">
      <dsp:nvSpPr>
        <dsp:cNvPr id="0" name=""/>
        <dsp:cNvSpPr/>
      </dsp:nvSpPr>
      <dsp:spPr>
        <a:xfrm rot="16200000">
          <a:off x="-922587" y="1680473"/>
          <a:ext cx="3064415" cy="121923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0970" tIns="140970" rIns="140970" bIns="140970" numCol="1" spcCol="1270" anchor="t" anchorCtr="0">
          <a:noAutofit/>
        </a:bodyPr>
        <a:lstStyle/>
        <a:p>
          <a:pPr lvl="0" algn="l" defTabSz="1644650">
            <a:lnSpc>
              <a:spcPct val="90000"/>
            </a:lnSpc>
            <a:spcBef>
              <a:spcPct val="0"/>
            </a:spcBef>
            <a:spcAft>
              <a:spcPct val="35000"/>
            </a:spcAft>
          </a:pPr>
          <a:r>
            <a:rPr lang="en-US" sz="3700" kern="1200" dirty="0" smtClean="0">
              <a:solidFill>
                <a:schemeClr val="bg1"/>
              </a:solidFill>
              <a:latin typeface="Arial Rounded MT Bold" panose="020F0704030504030204" pitchFamily="34" charset="0"/>
            </a:rPr>
            <a:t>Background</a:t>
          </a:r>
          <a:endParaRPr lang="en-US" sz="3700" kern="1200" dirty="0">
            <a:solidFill>
              <a:schemeClr val="bg1"/>
            </a:solidFill>
            <a:latin typeface="Arial Rounded MT Bold" panose="020F0704030504030204" pitchFamily="34" charset="0"/>
          </a:endParaRPr>
        </a:p>
      </dsp:txBody>
      <dsp:txXfrm>
        <a:off x="-922587" y="1680473"/>
        <a:ext cx="3064415" cy="1219239"/>
      </dsp:txXfrm>
    </dsp:sp>
    <dsp:sp modelId="{ABFA8EEB-403B-4DF7-84C9-48F82FDD30AA}">
      <dsp:nvSpPr>
        <dsp:cNvPr id="0" name=""/>
        <dsp:cNvSpPr/>
      </dsp:nvSpPr>
      <dsp:spPr>
        <a:xfrm>
          <a:off x="3130112" y="115822"/>
          <a:ext cx="7373456" cy="228761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lvl="0" algn="just" defTabSz="1066800">
            <a:lnSpc>
              <a:spcPct val="90000"/>
            </a:lnSpc>
            <a:spcBef>
              <a:spcPct val="0"/>
            </a:spcBef>
            <a:spcAft>
              <a:spcPct val="35000"/>
            </a:spcAft>
          </a:pPr>
          <a:r>
            <a:rPr lang="en-US" sz="2400" b="1" kern="1200" dirty="0" smtClean="0">
              <a:solidFill>
                <a:schemeClr val="bg1"/>
              </a:solidFill>
              <a:latin typeface="Times New Roman" panose="02020603050405020304" pitchFamily="18" charset="0"/>
              <a:cs typeface="Times New Roman" panose="02020603050405020304" pitchFamily="18" charset="0"/>
            </a:rPr>
            <a:t>Environmental, Social, and Governance (ESG) </a:t>
          </a:r>
          <a:r>
            <a:rPr lang="en-US" sz="2400" kern="1200" dirty="0" smtClean="0">
              <a:solidFill>
                <a:schemeClr val="bg1"/>
              </a:solidFill>
              <a:latin typeface="Times New Roman" panose="02020603050405020304" pitchFamily="18" charset="0"/>
              <a:cs typeface="Times New Roman" panose="02020603050405020304" pitchFamily="18" charset="0"/>
            </a:rPr>
            <a:t>criteria have emerged as central aspects of investor relations in the recent past; in Europe, this trend is especially noticeable with ESG being more and more incorporated into the essence of financial institutions</a:t>
          </a:r>
          <a:r>
            <a:rPr lang="en-US" sz="2400" kern="1200" dirty="0" smtClean="0">
              <a:solidFill>
                <a:schemeClr val="bg1"/>
              </a:solidFill>
            </a:rPr>
            <a:t>. </a:t>
          </a:r>
          <a:endParaRPr lang="en-US" sz="2400" kern="1200" dirty="0">
            <a:solidFill>
              <a:schemeClr val="bg1"/>
            </a:solidFill>
            <a:latin typeface="Times New Roman" panose="02020603050405020304" pitchFamily="18" charset="0"/>
            <a:cs typeface="Times New Roman" panose="02020603050405020304" pitchFamily="18" charset="0"/>
          </a:endParaRPr>
        </a:p>
      </dsp:txBody>
      <dsp:txXfrm>
        <a:off x="3130112" y="115822"/>
        <a:ext cx="7373456" cy="2287612"/>
      </dsp:txXfrm>
    </dsp:sp>
    <dsp:sp modelId="{B9011D13-2455-48F0-81AD-76E83D047D54}">
      <dsp:nvSpPr>
        <dsp:cNvPr id="0" name=""/>
        <dsp:cNvSpPr/>
      </dsp:nvSpPr>
      <dsp:spPr>
        <a:xfrm>
          <a:off x="3064415" y="2403434"/>
          <a:ext cx="3503830"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340A5E26-136B-49CC-9BDD-EC9CFC326BAA}">
      <dsp:nvSpPr>
        <dsp:cNvPr id="0" name=""/>
        <dsp:cNvSpPr/>
      </dsp:nvSpPr>
      <dsp:spPr>
        <a:xfrm>
          <a:off x="3130112" y="2517815"/>
          <a:ext cx="7211554" cy="228761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lvl="0" algn="just" defTabSz="1066800">
            <a:lnSpc>
              <a:spcPct val="90000"/>
            </a:lnSpc>
            <a:spcBef>
              <a:spcPct val="0"/>
            </a:spcBef>
            <a:spcAft>
              <a:spcPct val="35000"/>
            </a:spcAft>
          </a:pPr>
          <a:r>
            <a:rPr lang="en-US" sz="2400" kern="1200" dirty="0" smtClean="0">
              <a:solidFill>
                <a:schemeClr val="bg1"/>
              </a:solidFill>
              <a:latin typeface="Times New Roman" panose="02020603050405020304" pitchFamily="18" charset="0"/>
              <a:cs typeface="Times New Roman" panose="02020603050405020304" pitchFamily="18" charset="0"/>
            </a:rPr>
            <a:t>With the introduction of the European Union’s sustainable finance action plan and regulatory framework such as the </a:t>
          </a:r>
          <a:r>
            <a:rPr lang="en-US" sz="2400" b="1" kern="1200" dirty="0" smtClean="0">
              <a:solidFill>
                <a:schemeClr val="bg1"/>
              </a:solidFill>
              <a:latin typeface="Times New Roman" panose="02020603050405020304" pitchFamily="18" charset="0"/>
              <a:cs typeface="Times New Roman" panose="02020603050405020304" pitchFamily="18" charset="0"/>
            </a:rPr>
            <a:t>Sustainable Finance Disclosure Regulation (SFDR), </a:t>
          </a:r>
          <a:r>
            <a:rPr lang="en-US" sz="2400" kern="1200" dirty="0" smtClean="0">
              <a:solidFill>
                <a:schemeClr val="bg1"/>
              </a:solidFill>
              <a:latin typeface="Times New Roman" panose="02020603050405020304" pitchFamily="18" charset="0"/>
              <a:cs typeface="Times New Roman" panose="02020603050405020304" pitchFamily="18" charset="0"/>
            </a:rPr>
            <a:t>it can be said that this region has set standards for ESG integration.</a:t>
          </a:r>
        </a:p>
      </dsp:txBody>
      <dsp:txXfrm>
        <a:off x="3130112" y="2517815"/>
        <a:ext cx="7211554" cy="2287612"/>
      </dsp:txXfrm>
    </dsp:sp>
    <dsp:sp modelId="{655DB395-0FB2-4EDC-A6A8-41FCB2A4D0A4}">
      <dsp:nvSpPr>
        <dsp:cNvPr id="0" name=""/>
        <dsp:cNvSpPr/>
      </dsp:nvSpPr>
      <dsp:spPr>
        <a:xfrm>
          <a:off x="3064415" y="4805427"/>
          <a:ext cx="3503830"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658BEE0-D1BF-4E7B-B4AA-D64E5D28F371}">
      <dsp:nvSpPr>
        <dsp:cNvPr id="0" name=""/>
        <dsp:cNvSpPr/>
      </dsp:nvSpPr>
      <dsp:spPr>
        <a:xfrm>
          <a:off x="0" y="1424"/>
          <a:ext cx="10515600"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FE55BF6C-DDE2-4A72-8051-82C8456822CA}">
      <dsp:nvSpPr>
        <dsp:cNvPr id="0" name=""/>
        <dsp:cNvSpPr/>
      </dsp:nvSpPr>
      <dsp:spPr>
        <a:xfrm rot="16200000">
          <a:off x="-756897" y="1802931"/>
          <a:ext cx="2739089" cy="122529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0970" tIns="140970" rIns="140970" bIns="140970" numCol="1" spcCol="1270" anchor="t" anchorCtr="0">
          <a:noAutofit/>
        </a:bodyPr>
        <a:lstStyle/>
        <a:p>
          <a:pPr lvl="0" algn="ctr" defTabSz="1644650">
            <a:lnSpc>
              <a:spcPct val="90000"/>
            </a:lnSpc>
            <a:spcBef>
              <a:spcPct val="0"/>
            </a:spcBef>
            <a:spcAft>
              <a:spcPct val="35000"/>
            </a:spcAft>
          </a:pPr>
          <a:r>
            <a:rPr lang="en-US" sz="3700" b="0" kern="1200" dirty="0" smtClean="0">
              <a:solidFill>
                <a:schemeClr val="bg1"/>
              </a:solidFill>
              <a:latin typeface="Arial Rounded MT Bold" panose="020F0704030504030204" pitchFamily="34" charset="0"/>
            </a:rPr>
            <a:t>Objective</a:t>
          </a:r>
          <a:endParaRPr lang="en-US" sz="3700" b="0" kern="1200" dirty="0">
            <a:solidFill>
              <a:schemeClr val="bg1"/>
            </a:solidFill>
            <a:latin typeface="Arial Rounded MT Bold" panose="020F0704030504030204" pitchFamily="34" charset="0"/>
          </a:endParaRPr>
        </a:p>
      </dsp:txBody>
      <dsp:txXfrm>
        <a:off x="-756897" y="1802931"/>
        <a:ext cx="2739089" cy="1225293"/>
      </dsp:txXfrm>
    </dsp:sp>
    <dsp:sp modelId="{199124E3-A202-468D-A01D-2CC6DFC8D238}">
      <dsp:nvSpPr>
        <dsp:cNvPr id="0" name=""/>
        <dsp:cNvSpPr/>
      </dsp:nvSpPr>
      <dsp:spPr>
        <a:xfrm>
          <a:off x="2799471" y="114402"/>
          <a:ext cx="7623990" cy="225957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lvl="0" algn="just" defTabSz="1066800">
            <a:lnSpc>
              <a:spcPct val="90000"/>
            </a:lnSpc>
            <a:spcBef>
              <a:spcPct val="0"/>
            </a:spcBef>
            <a:spcAft>
              <a:spcPct val="35000"/>
            </a:spcAft>
          </a:pPr>
          <a:r>
            <a:rPr lang="en-US" sz="2400" kern="1200" dirty="0" smtClean="0">
              <a:solidFill>
                <a:schemeClr val="bg1"/>
              </a:solidFill>
              <a:latin typeface="Times New Roman" panose="02020603050405020304" pitchFamily="18" charset="0"/>
              <a:cs typeface="Times New Roman" panose="02020603050405020304" pitchFamily="18" charset="0"/>
            </a:rPr>
            <a:t>To uncover and solve the complicated mechanisms underlying relations between ESG indicators, as well as their connection with financial performance focusing on retail banking.</a:t>
          </a:r>
          <a:endParaRPr lang="en-US" sz="2400" kern="1200" dirty="0">
            <a:solidFill>
              <a:schemeClr val="bg1"/>
            </a:solidFill>
            <a:latin typeface="Times New Roman" panose="02020603050405020304" pitchFamily="18" charset="0"/>
            <a:cs typeface="Times New Roman" panose="02020603050405020304" pitchFamily="18" charset="0"/>
          </a:endParaRPr>
        </a:p>
      </dsp:txBody>
      <dsp:txXfrm>
        <a:off x="2799471" y="114402"/>
        <a:ext cx="7623990" cy="2259570"/>
      </dsp:txXfrm>
    </dsp:sp>
    <dsp:sp modelId="{FE72CF74-8A7F-41BB-9E92-40923A2B2A1D}">
      <dsp:nvSpPr>
        <dsp:cNvPr id="0" name=""/>
        <dsp:cNvSpPr/>
      </dsp:nvSpPr>
      <dsp:spPr>
        <a:xfrm>
          <a:off x="2739089" y="2373973"/>
          <a:ext cx="3220402"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7431037B-3D9C-4A1A-BE17-9BEA9D79594E}">
      <dsp:nvSpPr>
        <dsp:cNvPr id="0" name=""/>
        <dsp:cNvSpPr/>
      </dsp:nvSpPr>
      <dsp:spPr>
        <a:xfrm>
          <a:off x="2799471" y="2486951"/>
          <a:ext cx="7707604" cy="225957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lvl="0" algn="just" defTabSz="1066800">
            <a:lnSpc>
              <a:spcPct val="90000"/>
            </a:lnSpc>
            <a:spcBef>
              <a:spcPct val="0"/>
            </a:spcBef>
            <a:spcAft>
              <a:spcPct val="35000"/>
            </a:spcAft>
          </a:pPr>
          <a:r>
            <a:rPr lang="en-US" sz="2400" kern="1200" dirty="0" smtClean="0">
              <a:solidFill>
                <a:schemeClr val="bg1"/>
              </a:solidFill>
              <a:latin typeface="Times New Roman" panose="02020603050405020304" pitchFamily="18" charset="0"/>
              <a:cs typeface="Times New Roman" panose="02020603050405020304" pitchFamily="18" charset="0"/>
            </a:rPr>
            <a:t>An in‐depth analysis of historical settings and frameworks that influence regulating ESG implementation. Comprehensive literature analysis of ESG performance indicators by developing a SWOT analysis with the latest innovation of ESG. </a:t>
          </a:r>
        </a:p>
      </dsp:txBody>
      <dsp:txXfrm>
        <a:off x="2799471" y="2486951"/>
        <a:ext cx="7707604" cy="2259570"/>
      </dsp:txXfrm>
    </dsp:sp>
    <dsp:sp modelId="{7A2C5858-C3F4-49EE-82ED-0809585F604A}">
      <dsp:nvSpPr>
        <dsp:cNvPr id="0" name=""/>
        <dsp:cNvSpPr/>
      </dsp:nvSpPr>
      <dsp:spPr>
        <a:xfrm>
          <a:off x="2739089" y="4746522"/>
          <a:ext cx="3220402"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00704FD-3FFA-4A74-9A4C-28775A7D80FD}">
      <dsp:nvSpPr>
        <dsp:cNvPr id="0" name=""/>
        <dsp:cNvSpPr/>
      </dsp:nvSpPr>
      <dsp:spPr>
        <a:xfrm>
          <a:off x="0" y="0"/>
          <a:ext cx="10515600"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F54EA1DF-AD1B-4F2E-AB2C-6EB7CE178771}">
      <dsp:nvSpPr>
        <dsp:cNvPr id="0" name=""/>
        <dsp:cNvSpPr/>
      </dsp:nvSpPr>
      <dsp:spPr>
        <a:xfrm rot="16200000">
          <a:off x="-814044" y="2011383"/>
          <a:ext cx="2802038" cy="117394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0970" tIns="140970" rIns="140970" bIns="140970" numCol="1" spcCol="1270" anchor="t" anchorCtr="0">
          <a:noAutofit/>
        </a:bodyPr>
        <a:lstStyle/>
        <a:p>
          <a:pPr lvl="0" algn="ctr" defTabSz="1644650">
            <a:lnSpc>
              <a:spcPct val="90000"/>
            </a:lnSpc>
            <a:spcBef>
              <a:spcPct val="0"/>
            </a:spcBef>
            <a:spcAft>
              <a:spcPct val="35000"/>
            </a:spcAft>
          </a:pPr>
          <a:r>
            <a:rPr lang="en-US" sz="3700" kern="1200" dirty="0" smtClean="0">
              <a:solidFill>
                <a:schemeClr val="bg1"/>
              </a:solidFill>
              <a:latin typeface="Arial Rounded MT Bold" panose="020F0704030504030204" pitchFamily="34" charset="0"/>
            </a:rPr>
            <a:t>Scope</a:t>
          </a:r>
          <a:endParaRPr lang="en-US" sz="3700" kern="1200" dirty="0">
            <a:solidFill>
              <a:schemeClr val="bg1"/>
            </a:solidFill>
            <a:latin typeface="Arial Rounded MT Bold" panose="020F0704030504030204" pitchFamily="34" charset="0"/>
          </a:endParaRPr>
        </a:p>
      </dsp:txBody>
      <dsp:txXfrm>
        <a:off x="-814044" y="2011383"/>
        <a:ext cx="2802038" cy="1173949"/>
      </dsp:txXfrm>
    </dsp:sp>
    <dsp:sp modelId="{B1BA758D-324A-44FD-8319-6E61C6EFE7F2}">
      <dsp:nvSpPr>
        <dsp:cNvPr id="0" name=""/>
        <dsp:cNvSpPr/>
      </dsp:nvSpPr>
      <dsp:spPr>
        <a:xfrm>
          <a:off x="2863422" y="75753"/>
          <a:ext cx="7550564" cy="151507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lvl="0" algn="just" defTabSz="1066800">
            <a:lnSpc>
              <a:spcPct val="90000"/>
            </a:lnSpc>
            <a:spcBef>
              <a:spcPct val="0"/>
            </a:spcBef>
            <a:spcAft>
              <a:spcPct val="35000"/>
            </a:spcAft>
          </a:pPr>
          <a:r>
            <a:rPr lang="en-US" sz="2400" kern="1200" dirty="0" smtClean="0">
              <a:solidFill>
                <a:schemeClr val="bg1"/>
              </a:solidFill>
              <a:latin typeface="Times New Roman" panose="02020603050405020304" pitchFamily="18" charset="0"/>
              <a:cs typeface="Times New Roman" panose="02020603050405020304" pitchFamily="18" charset="0"/>
            </a:rPr>
            <a:t>To do a comprehensive review of the industrial practices of ESG performance management within the European banking industry</a:t>
          </a:r>
          <a:endParaRPr lang="en-US" sz="2400" kern="1200" dirty="0">
            <a:solidFill>
              <a:schemeClr val="bg1"/>
            </a:solidFill>
            <a:latin typeface="Times New Roman" panose="02020603050405020304" pitchFamily="18" charset="0"/>
            <a:cs typeface="Times New Roman" panose="02020603050405020304" pitchFamily="18" charset="0"/>
          </a:endParaRPr>
        </a:p>
      </dsp:txBody>
      <dsp:txXfrm>
        <a:off x="2863422" y="75753"/>
        <a:ext cx="7550564" cy="1515070"/>
      </dsp:txXfrm>
    </dsp:sp>
    <dsp:sp modelId="{83A16A38-E281-43D6-B945-4B1394F7C441}">
      <dsp:nvSpPr>
        <dsp:cNvPr id="0" name=""/>
        <dsp:cNvSpPr/>
      </dsp:nvSpPr>
      <dsp:spPr>
        <a:xfrm>
          <a:off x="2802038" y="1590823"/>
          <a:ext cx="3273802"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AC2D5E51-E375-4F42-91BB-A11729DB9BBB}">
      <dsp:nvSpPr>
        <dsp:cNvPr id="0" name=""/>
        <dsp:cNvSpPr/>
      </dsp:nvSpPr>
      <dsp:spPr>
        <a:xfrm>
          <a:off x="2863422" y="1666577"/>
          <a:ext cx="7651980" cy="151507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lvl="0" algn="just" defTabSz="1066800">
            <a:lnSpc>
              <a:spcPct val="90000"/>
            </a:lnSpc>
            <a:spcBef>
              <a:spcPct val="0"/>
            </a:spcBef>
            <a:spcAft>
              <a:spcPct val="35000"/>
            </a:spcAft>
          </a:pPr>
          <a:r>
            <a:rPr lang="en-US" sz="2400" kern="1200" dirty="0" smtClean="0">
              <a:solidFill>
                <a:schemeClr val="bg1"/>
              </a:solidFill>
              <a:latin typeface="Times New Roman" panose="02020603050405020304" pitchFamily="18" charset="0"/>
              <a:cs typeface="Times New Roman" panose="02020603050405020304" pitchFamily="18" charset="0"/>
            </a:rPr>
            <a:t>Analyze 5 biggest banks their performances on structure that is built around three pillars namely economic, social business environment which are considering as component under this index. </a:t>
          </a:r>
          <a:endParaRPr lang="en-US" sz="2400" kern="1200" dirty="0">
            <a:solidFill>
              <a:schemeClr val="bg1"/>
            </a:solidFill>
            <a:latin typeface="Times New Roman" panose="02020603050405020304" pitchFamily="18" charset="0"/>
            <a:cs typeface="Times New Roman" panose="02020603050405020304" pitchFamily="18" charset="0"/>
          </a:endParaRPr>
        </a:p>
      </dsp:txBody>
      <dsp:txXfrm>
        <a:off x="2863422" y="1666577"/>
        <a:ext cx="7651980" cy="1515070"/>
      </dsp:txXfrm>
    </dsp:sp>
    <dsp:sp modelId="{CBFECECA-9565-4DB5-939B-731F7274F0FD}">
      <dsp:nvSpPr>
        <dsp:cNvPr id="0" name=""/>
        <dsp:cNvSpPr/>
      </dsp:nvSpPr>
      <dsp:spPr>
        <a:xfrm>
          <a:off x="2802038" y="3181647"/>
          <a:ext cx="3273802"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77499E48-E137-4A74-9508-8303685DC516}">
      <dsp:nvSpPr>
        <dsp:cNvPr id="0" name=""/>
        <dsp:cNvSpPr/>
      </dsp:nvSpPr>
      <dsp:spPr>
        <a:xfrm>
          <a:off x="2863422" y="3257401"/>
          <a:ext cx="7626794" cy="151507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lvl="0" algn="just" defTabSz="1066800">
            <a:lnSpc>
              <a:spcPct val="90000"/>
            </a:lnSpc>
            <a:spcBef>
              <a:spcPct val="0"/>
            </a:spcBef>
            <a:spcAft>
              <a:spcPct val="35000"/>
            </a:spcAft>
          </a:pPr>
          <a:r>
            <a:rPr lang="en-US" sz="2400" kern="1200" dirty="0" smtClean="0">
              <a:solidFill>
                <a:schemeClr val="bg1"/>
              </a:solidFill>
              <a:latin typeface="Times New Roman" panose="02020603050405020304" pitchFamily="18" charset="0"/>
              <a:cs typeface="Times New Roman" panose="02020603050405020304" pitchFamily="18" charset="0"/>
            </a:rPr>
            <a:t>This research stands out for its approach focusing exclusively on the European context and restricts this analysis to only some of the leading banking institutions from the </a:t>
          </a:r>
          <a:r>
            <a:rPr lang="en-US" sz="2400" b="1" kern="1200" dirty="0" smtClean="0">
              <a:solidFill>
                <a:schemeClr val="bg1"/>
              </a:solidFill>
              <a:latin typeface="Times New Roman" panose="02020603050405020304" pitchFamily="18" charset="0"/>
              <a:cs typeface="Times New Roman" panose="02020603050405020304" pitchFamily="18" charset="0"/>
            </a:rPr>
            <a:t>STOXX® Europe ESG Leaders 50 Index</a:t>
          </a:r>
          <a:r>
            <a:rPr lang="en-US" sz="2400" kern="1200" dirty="0" smtClean="0">
              <a:solidFill>
                <a:schemeClr val="bg1"/>
              </a:solidFill>
              <a:latin typeface="Times New Roman" panose="02020603050405020304" pitchFamily="18" charset="0"/>
              <a:cs typeface="Times New Roman" panose="02020603050405020304" pitchFamily="18" charset="0"/>
            </a:rPr>
            <a:t>. </a:t>
          </a:r>
          <a:endParaRPr lang="en-US" sz="2400" kern="1200" dirty="0">
            <a:solidFill>
              <a:schemeClr val="bg1"/>
            </a:solidFill>
            <a:latin typeface="Times New Roman" panose="02020603050405020304" pitchFamily="18" charset="0"/>
            <a:cs typeface="Times New Roman" panose="02020603050405020304" pitchFamily="18" charset="0"/>
          </a:endParaRPr>
        </a:p>
      </dsp:txBody>
      <dsp:txXfrm>
        <a:off x="2863422" y="3257401"/>
        <a:ext cx="7626794" cy="1515070"/>
      </dsp:txXfrm>
    </dsp:sp>
    <dsp:sp modelId="{3E557CA6-DFEB-4DDC-AC8A-4E69381D1D71}">
      <dsp:nvSpPr>
        <dsp:cNvPr id="0" name=""/>
        <dsp:cNvSpPr/>
      </dsp:nvSpPr>
      <dsp:spPr>
        <a:xfrm>
          <a:off x="2802038" y="4772471"/>
          <a:ext cx="3273802"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E990168-0C3A-4E35-B839-6438A0D2F3D3}">
      <dsp:nvSpPr>
        <dsp:cNvPr id="0" name=""/>
        <dsp:cNvSpPr/>
      </dsp:nvSpPr>
      <dsp:spPr>
        <a:xfrm>
          <a:off x="0" y="2627"/>
          <a:ext cx="10515600"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EB01BD84-D838-4D8B-B46A-9CC5768F397F}">
      <dsp:nvSpPr>
        <dsp:cNvPr id="0" name=""/>
        <dsp:cNvSpPr/>
      </dsp:nvSpPr>
      <dsp:spPr>
        <a:xfrm>
          <a:off x="0" y="2627"/>
          <a:ext cx="922610" cy="538360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47650" tIns="247650" rIns="247650" bIns="247650" numCol="1" spcCol="1270" anchor="t" anchorCtr="0">
          <a:noAutofit/>
        </a:bodyPr>
        <a:lstStyle/>
        <a:p>
          <a:pPr lvl="0" algn="l" defTabSz="2889250">
            <a:lnSpc>
              <a:spcPct val="90000"/>
            </a:lnSpc>
            <a:spcBef>
              <a:spcPct val="0"/>
            </a:spcBef>
            <a:spcAft>
              <a:spcPct val="35000"/>
            </a:spcAft>
          </a:pPr>
          <a:r>
            <a:rPr lang="en-US" sz="6500" kern="1200" dirty="0" smtClean="0"/>
            <a:t> </a:t>
          </a:r>
          <a:endParaRPr lang="en-US" sz="6500" kern="1200" dirty="0"/>
        </a:p>
      </dsp:txBody>
      <dsp:txXfrm>
        <a:off x="0" y="2627"/>
        <a:ext cx="922610" cy="5383609"/>
      </dsp:txXfrm>
    </dsp:sp>
    <dsp:sp modelId="{2BCF1836-B248-4B9E-AE41-4E141F0D06FE}">
      <dsp:nvSpPr>
        <dsp:cNvPr id="0" name=""/>
        <dsp:cNvSpPr/>
      </dsp:nvSpPr>
      <dsp:spPr>
        <a:xfrm>
          <a:off x="1068175" y="26886"/>
          <a:ext cx="9446278" cy="166496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lvl="0" algn="just" defTabSz="1066800">
            <a:lnSpc>
              <a:spcPct val="90000"/>
            </a:lnSpc>
            <a:spcBef>
              <a:spcPct val="0"/>
            </a:spcBef>
            <a:spcAft>
              <a:spcPct val="35000"/>
            </a:spcAft>
          </a:pPr>
          <a:r>
            <a:rPr lang="en-US" sz="2400" b="0" i="0" kern="1200" dirty="0" smtClean="0">
              <a:solidFill>
                <a:schemeClr val="bg1"/>
              </a:solidFill>
              <a:latin typeface="Times New Roman" panose="02020603050405020304" pitchFamily="18" charset="0"/>
              <a:cs typeface="Times New Roman" panose="02020603050405020304" pitchFamily="18" charset="0"/>
            </a:rPr>
            <a:t>The literature focuses on the critical contribution of ESG factors to modern European retail banking, revealing their impact on financial strategies and decision-making processes. This paradigm shift towards sustainable and responsible banking practices is highlighted.</a:t>
          </a:r>
          <a:endParaRPr lang="en-US" sz="2400" kern="1200" dirty="0">
            <a:solidFill>
              <a:schemeClr val="bg1"/>
            </a:solidFill>
            <a:latin typeface="Times New Roman" panose="02020603050405020304" pitchFamily="18" charset="0"/>
            <a:cs typeface="Times New Roman" panose="02020603050405020304" pitchFamily="18" charset="0"/>
          </a:endParaRPr>
        </a:p>
      </dsp:txBody>
      <dsp:txXfrm>
        <a:off x="1068175" y="26886"/>
        <a:ext cx="9446278" cy="1664962"/>
      </dsp:txXfrm>
    </dsp:sp>
    <dsp:sp modelId="{63A2FF32-CD15-4C26-A399-1E74BA9A1B0C}">
      <dsp:nvSpPr>
        <dsp:cNvPr id="0" name=""/>
        <dsp:cNvSpPr/>
      </dsp:nvSpPr>
      <dsp:spPr>
        <a:xfrm>
          <a:off x="922610" y="1691848"/>
          <a:ext cx="7763470"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112B88BA-D120-4F98-B0E1-ABCB5792D929}">
      <dsp:nvSpPr>
        <dsp:cNvPr id="0" name=""/>
        <dsp:cNvSpPr/>
      </dsp:nvSpPr>
      <dsp:spPr>
        <a:xfrm>
          <a:off x="1068175" y="1716107"/>
          <a:ext cx="9446583" cy="180511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lvl="0" algn="just" defTabSz="1044575">
            <a:lnSpc>
              <a:spcPct val="90000"/>
            </a:lnSpc>
            <a:spcBef>
              <a:spcPct val="0"/>
            </a:spcBef>
            <a:spcAft>
              <a:spcPct val="35000"/>
            </a:spcAft>
          </a:pPr>
          <a:r>
            <a:rPr lang="en-US" sz="2350" b="1" i="0" kern="1200" dirty="0" smtClean="0">
              <a:solidFill>
                <a:schemeClr val="bg1"/>
              </a:solidFill>
              <a:latin typeface="Times New Roman" panose="02020603050405020304" pitchFamily="18" charset="0"/>
              <a:cs typeface="Times New Roman" panose="02020603050405020304" pitchFamily="18" charset="0"/>
            </a:rPr>
            <a:t>Amel-Zadeh &amp; Serafeim, Gillan, Verheyden et al., Eccles &amp; Feiner, Giese and De Lucia</a:t>
          </a:r>
          <a:r>
            <a:rPr lang="en-US" sz="2350" b="0" i="0" kern="1200" dirty="0" smtClean="0">
              <a:solidFill>
                <a:schemeClr val="bg1"/>
              </a:solidFill>
              <a:latin typeface="Times New Roman" panose="02020603050405020304" pitchFamily="18" charset="0"/>
              <a:cs typeface="Times New Roman" panose="02020603050405020304" pitchFamily="18" charset="0"/>
            </a:rPr>
            <a:t> are among the scholars that help to understand how ESG factors influence financial performance. Some of the key findings are related to ESG disclosure as a tool for informed investment decision-making and interrelation between risk, return on investments that is associated with ESG.</a:t>
          </a:r>
          <a:endParaRPr lang="en-US" sz="2350" kern="1200" dirty="0">
            <a:solidFill>
              <a:schemeClr val="bg1"/>
            </a:solidFill>
            <a:latin typeface="Times New Roman" panose="02020603050405020304" pitchFamily="18" charset="0"/>
            <a:cs typeface="Times New Roman" panose="02020603050405020304" pitchFamily="18" charset="0"/>
          </a:endParaRPr>
        </a:p>
      </dsp:txBody>
      <dsp:txXfrm>
        <a:off x="1068175" y="1716107"/>
        <a:ext cx="9446583" cy="1805116"/>
      </dsp:txXfrm>
    </dsp:sp>
    <dsp:sp modelId="{0D2C775F-3411-47A3-82BE-719E6B6159DF}">
      <dsp:nvSpPr>
        <dsp:cNvPr id="0" name=""/>
        <dsp:cNvSpPr/>
      </dsp:nvSpPr>
      <dsp:spPr>
        <a:xfrm>
          <a:off x="898233" y="3443816"/>
          <a:ext cx="7763470"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00D5423F-508E-499F-B40C-C71A0FD034D9}">
      <dsp:nvSpPr>
        <dsp:cNvPr id="0" name=""/>
        <dsp:cNvSpPr/>
      </dsp:nvSpPr>
      <dsp:spPr>
        <a:xfrm>
          <a:off x="1068175" y="3545482"/>
          <a:ext cx="9446735" cy="180511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7630" tIns="87630" rIns="87630" bIns="87630" numCol="1" spcCol="1270" anchor="t" anchorCtr="0">
          <a:noAutofit/>
        </a:bodyPr>
        <a:lstStyle/>
        <a:p>
          <a:pPr lvl="0" algn="just" defTabSz="1022350">
            <a:lnSpc>
              <a:spcPct val="90000"/>
            </a:lnSpc>
            <a:spcBef>
              <a:spcPct val="0"/>
            </a:spcBef>
            <a:spcAft>
              <a:spcPct val="35000"/>
            </a:spcAft>
          </a:pPr>
          <a:r>
            <a:rPr lang="en-US" sz="2300" b="0" i="0" kern="1200" dirty="0" smtClean="0">
              <a:solidFill>
                <a:schemeClr val="bg1"/>
              </a:solidFill>
              <a:latin typeface="Times New Roman" panose="02020603050405020304" pitchFamily="18" charset="0"/>
              <a:cs typeface="Times New Roman" panose="02020603050405020304" pitchFamily="18" charset="0"/>
            </a:rPr>
            <a:t>The literature reviews important articles including </a:t>
          </a:r>
          <a:r>
            <a:rPr lang="en-US" sz="2300" b="1" i="0" kern="1200" dirty="0" smtClean="0">
              <a:solidFill>
                <a:schemeClr val="bg1"/>
              </a:solidFill>
              <a:latin typeface="Times New Roman" panose="02020603050405020304" pitchFamily="18" charset="0"/>
              <a:cs typeface="Times New Roman" panose="02020603050405020304" pitchFamily="18" charset="0"/>
            </a:rPr>
            <a:t>"Environmental, Social and Governance Integration into the Business Model" </a:t>
          </a:r>
          <a:r>
            <a:rPr lang="en-US" sz="2300" b="0" i="0" kern="1200" dirty="0" smtClean="0">
              <a:solidFill>
                <a:schemeClr val="bg1"/>
              </a:solidFill>
              <a:latin typeface="Times New Roman" panose="02020603050405020304" pitchFamily="18" charset="0"/>
              <a:cs typeface="Times New Roman" panose="02020603050405020304" pitchFamily="18" charset="0"/>
            </a:rPr>
            <a:t>by </a:t>
          </a:r>
          <a:r>
            <a:rPr lang="en-US" sz="2300" b="1" i="0" kern="1200" dirty="0" smtClean="0">
              <a:solidFill>
                <a:schemeClr val="bg1"/>
              </a:solidFill>
              <a:latin typeface="Times New Roman" panose="02020603050405020304" pitchFamily="18" charset="0"/>
              <a:cs typeface="Times New Roman" panose="02020603050405020304" pitchFamily="18" charset="0"/>
            </a:rPr>
            <a:t>Aldowaish</a:t>
          </a:r>
          <a:r>
            <a:rPr lang="en-US" sz="2300" b="0" i="0" kern="1200" dirty="0" smtClean="0">
              <a:solidFill>
                <a:schemeClr val="bg1"/>
              </a:solidFill>
              <a:latin typeface="Times New Roman" panose="02020603050405020304" pitchFamily="18" charset="0"/>
              <a:cs typeface="Times New Roman" panose="02020603050405020304" pitchFamily="18" charset="0"/>
            </a:rPr>
            <a:t> that discusses ESG intricacies comprehensively laid out in </a:t>
          </a:r>
          <a:r>
            <a:rPr lang="en-US" sz="2300" b="1" i="0" kern="1200" dirty="0" smtClean="0">
              <a:solidFill>
                <a:schemeClr val="bg1"/>
              </a:solidFill>
              <a:latin typeface="Times New Roman" panose="02020603050405020304" pitchFamily="18" charset="0"/>
              <a:cs typeface="Times New Roman" panose="02020603050405020304" pitchFamily="18" charset="0"/>
            </a:rPr>
            <a:t>Hvidkjær</a:t>
          </a:r>
          <a:r>
            <a:rPr lang="en-US" sz="2300" b="0" i="0" kern="1200" dirty="0" smtClean="0">
              <a:solidFill>
                <a:schemeClr val="bg1"/>
              </a:solidFill>
              <a:latin typeface="Times New Roman" panose="02020603050405020304" pitchFamily="18" charset="0"/>
              <a:cs typeface="Times New Roman" panose="02020603050405020304" pitchFamily="18" charset="0"/>
            </a:rPr>
            <a:t>. The ESG framework is offered as a guide for investors, fund managers and researchers who shape sustainable investment outlooks.</a:t>
          </a:r>
          <a:endParaRPr lang="en-US" sz="2300" kern="1200" dirty="0">
            <a:solidFill>
              <a:schemeClr val="bg1"/>
            </a:solidFill>
            <a:latin typeface="Times New Roman" panose="02020603050405020304" pitchFamily="18" charset="0"/>
            <a:cs typeface="Times New Roman" panose="02020603050405020304" pitchFamily="18" charset="0"/>
          </a:endParaRPr>
        </a:p>
      </dsp:txBody>
      <dsp:txXfrm>
        <a:off x="1068175" y="3545482"/>
        <a:ext cx="9446735" cy="1805116"/>
      </dsp:txXfrm>
    </dsp:sp>
    <dsp:sp modelId="{F120E3CF-B509-49ED-A6E1-8A786096551D}">
      <dsp:nvSpPr>
        <dsp:cNvPr id="0" name=""/>
        <dsp:cNvSpPr/>
      </dsp:nvSpPr>
      <dsp:spPr>
        <a:xfrm>
          <a:off x="922610" y="5350598"/>
          <a:ext cx="7763470"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C7A80EC-1FC1-4EDC-B979-52ED7E3E5BFF}">
      <dsp:nvSpPr>
        <dsp:cNvPr id="0" name=""/>
        <dsp:cNvSpPr/>
      </dsp:nvSpPr>
      <dsp:spPr>
        <a:xfrm>
          <a:off x="0" y="2654"/>
          <a:ext cx="10515600"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FD8972FC-23BF-4064-8A1F-E5E2443195FF}">
      <dsp:nvSpPr>
        <dsp:cNvPr id="0" name=""/>
        <dsp:cNvSpPr/>
      </dsp:nvSpPr>
      <dsp:spPr>
        <a:xfrm>
          <a:off x="0" y="2654"/>
          <a:ext cx="714747" cy="543187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47650" tIns="247650" rIns="247650" bIns="247650" numCol="1" spcCol="1270" anchor="t" anchorCtr="0">
          <a:noAutofit/>
        </a:bodyPr>
        <a:lstStyle/>
        <a:p>
          <a:pPr lvl="0" algn="l" defTabSz="2889250">
            <a:lnSpc>
              <a:spcPct val="90000"/>
            </a:lnSpc>
            <a:spcBef>
              <a:spcPct val="0"/>
            </a:spcBef>
            <a:spcAft>
              <a:spcPct val="35000"/>
            </a:spcAft>
          </a:pPr>
          <a:r>
            <a:rPr lang="en-US" sz="6500" kern="1200" dirty="0" smtClean="0"/>
            <a:t> </a:t>
          </a:r>
          <a:endParaRPr lang="en-US" sz="6500" kern="1200" dirty="0"/>
        </a:p>
      </dsp:txBody>
      <dsp:txXfrm>
        <a:off x="0" y="2654"/>
        <a:ext cx="714747" cy="5431878"/>
      </dsp:txXfrm>
    </dsp:sp>
    <dsp:sp modelId="{2F19B2BC-2356-4FDC-B0D7-19CC3F332CAC}">
      <dsp:nvSpPr>
        <dsp:cNvPr id="0" name=""/>
        <dsp:cNvSpPr/>
      </dsp:nvSpPr>
      <dsp:spPr>
        <a:xfrm>
          <a:off x="859234" y="87527"/>
          <a:ext cx="9632489" cy="169746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lvl="0" algn="just" defTabSz="1066800">
            <a:lnSpc>
              <a:spcPct val="90000"/>
            </a:lnSpc>
            <a:spcBef>
              <a:spcPct val="0"/>
            </a:spcBef>
            <a:spcAft>
              <a:spcPct val="35000"/>
            </a:spcAft>
          </a:pPr>
          <a:r>
            <a:rPr lang="en-US" sz="2400" b="0" i="0" kern="1200" dirty="0" smtClean="0">
              <a:solidFill>
                <a:schemeClr val="bg1"/>
              </a:solidFill>
              <a:latin typeface="Times New Roman" panose="02020603050405020304" pitchFamily="18" charset="0"/>
              <a:cs typeface="Times New Roman" panose="02020603050405020304" pitchFamily="18" charset="0"/>
            </a:rPr>
            <a:t>Major banks, such as </a:t>
          </a:r>
          <a:r>
            <a:rPr lang="en-US" sz="2400" b="1" i="0" kern="1200" dirty="0" smtClean="0">
              <a:solidFill>
                <a:schemeClr val="bg1"/>
              </a:solidFill>
              <a:latin typeface="Times New Roman" panose="02020603050405020304" pitchFamily="18" charset="0"/>
              <a:cs typeface="Times New Roman" panose="02020603050405020304" pitchFamily="18" charset="0"/>
            </a:rPr>
            <a:t>Intesa Sanpaolo, Nordea Bank, ING Group BNP Paribas and Santander</a:t>
          </a:r>
          <a:r>
            <a:rPr lang="en-US" sz="2400" b="0" i="0" kern="1200" dirty="0" smtClean="0">
              <a:solidFill>
                <a:schemeClr val="bg1"/>
              </a:solidFill>
              <a:latin typeface="Times New Roman" panose="02020603050405020304" pitchFamily="18" charset="0"/>
              <a:cs typeface="Times New Roman" panose="02020603050405020304" pitchFamily="18" charset="0"/>
            </a:rPr>
            <a:t> are analyzed in the case analysis which demonstrate their approach towards sustainability through ESG practices. It emphasizes various approaches to ESG strategies, consistent with global efforts toward a sustainable future.</a:t>
          </a:r>
          <a:endParaRPr lang="en-US" sz="2400" kern="1200" dirty="0">
            <a:solidFill>
              <a:schemeClr val="bg1"/>
            </a:solidFill>
            <a:latin typeface="Times New Roman" panose="02020603050405020304" pitchFamily="18" charset="0"/>
            <a:cs typeface="Times New Roman" panose="02020603050405020304" pitchFamily="18" charset="0"/>
          </a:endParaRPr>
        </a:p>
      </dsp:txBody>
      <dsp:txXfrm>
        <a:off x="859234" y="87527"/>
        <a:ext cx="9632489" cy="1697461"/>
      </dsp:txXfrm>
    </dsp:sp>
    <dsp:sp modelId="{E59759CB-8E04-403A-A0AD-63A95A4AA492}">
      <dsp:nvSpPr>
        <dsp:cNvPr id="0" name=""/>
        <dsp:cNvSpPr/>
      </dsp:nvSpPr>
      <dsp:spPr>
        <a:xfrm>
          <a:off x="714747" y="1784989"/>
          <a:ext cx="7705963"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BB755FDA-EAFD-46B3-A213-F20D7F890200}">
      <dsp:nvSpPr>
        <dsp:cNvPr id="0" name=""/>
        <dsp:cNvSpPr/>
      </dsp:nvSpPr>
      <dsp:spPr>
        <a:xfrm>
          <a:off x="859234" y="1869863"/>
          <a:ext cx="9605343" cy="169746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lvl="0" algn="just" defTabSz="1066800">
            <a:lnSpc>
              <a:spcPct val="90000"/>
            </a:lnSpc>
            <a:spcBef>
              <a:spcPct val="0"/>
            </a:spcBef>
            <a:spcAft>
              <a:spcPct val="35000"/>
            </a:spcAft>
          </a:pPr>
          <a:r>
            <a:rPr lang="en-US" sz="2400" b="0" i="0" kern="1200" dirty="0" smtClean="0">
              <a:solidFill>
                <a:schemeClr val="bg1"/>
              </a:solidFill>
              <a:latin typeface="Times New Roman" panose="02020603050405020304" pitchFamily="18" charset="0"/>
              <a:cs typeface="Times New Roman" panose="02020603050405020304" pitchFamily="18" charset="0"/>
            </a:rPr>
            <a:t>The ESG integration research, as presented by </a:t>
          </a:r>
          <a:r>
            <a:rPr lang="en-US" sz="2400" b="1" i="0" kern="1200" dirty="0" smtClean="0">
              <a:solidFill>
                <a:schemeClr val="bg1"/>
              </a:solidFill>
              <a:latin typeface="Times New Roman" panose="02020603050405020304" pitchFamily="18" charset="0"/>
              <a:cs typeface="Times New Roman" panose="02020603050405020304" pitchFamily="18" charset="0"/>
            </a:rPr>
            <a:t>Aldowaish et al., Tsang Robinson and Widyawati Li Henriksson Gillan </a:t>
          </a:r>
          <a:r>
            <a:rPr lang="en-US" sz="2400" b="0" i="0" kern="1200" dirty="0" smtClean="0">
              <a:solidFill>
                <a:schemeClr val="bg1"/>
              </a:solidFill>
              <a:latin typeface="Times New Roman" panose="02020603050405020304" pitchFamily="18" charset="0"/>
              <a:cs typeface="Times New Roman" panose="02020603050405020304" pitchFamily="18" charset="0"/>
            </a:rPr>
            <a:t>gives fundamental insight into sustainability and financial performance. The literature presents diverse views such as the influence of ESG on financial measures and corporate social responsibilities.</a:t>
          </a:r>
          <a:endParaRPr lang="en-US" sz="2400" kern="1200" dirty="0">
            <a:solidFill>
              <a:schemeClr val="bg1"/>
            </a:solidFill>
            <a:latin typeface="Times New Roman" panose="02020603050405020304" pitchFamily="18" charset="0"/>
            <a:cs typeface="Times New Roman" panose="02020603050405020304" pitchFamily="18" charset="0"/>
          </a:endParaRPr>
        </a:p>
      </dsp:txBody>
      <dsp:txXfrm>
        <a:off x="859234" y="1869863"/>
        <a:ext cx="9605343" cy="1697461"/>
      </dsp:txXfrm>
    </dsp:sp>
    <dsp:sp modelId="{5F827624-B1C8-4B20-96FA-E6292E5168D6}">
      <dsp:nvSpPr>
        <dsp:cNvPr id="0" name=""/>
        <dsp:cNvSpPr/>
      </dsp:nvSpPr>
      <dsp:spPr>
        <a:xfrm>
          <a:off x="714747" y="3567324"/>
          <a:ext cx="7705963"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FFB87870-890F-46CA-B993-2CDBA4F48141}">
      <dsp:nvSpPr>
        <dsp:cNvPr id="0" name=""/>
        <dsp:cNvSpPr/>
      </dsp:nvSpPr>
      <dsp:spPr>
        <a:xfrm>
          <a:off x="859234" y="3652198"/>
          <a:ext cx="9654114" cy="169746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lvl="0" algn="just" defTabSz="1066800">
            <a:lnSpc>
              <a:spcPct val="90000"/>
            </a:lnSpc>
            <a:spcBef>
              <a:spcPct val="0"/>
            </a:spcBef>
            <a:spcAft>
              <a:spcPct val="35000"/>
            </a:spcAft>
          </a:pPr>
          <a:r>
            <a:rPr lang="en-US" sz="2400" b="0" i="0" kern="1200" dirty="0" smtClean="0">
              <a:solidFill>
                <a:schemeClr val="bg1"/>
              </a:solidFill>
              <a:latin typeface="Times New Roman" panose="02020603050405020304" pitchFamily="18" charset="0"/>
              <a:cs typeface="Times New Roman" panose="02020603050405020304" pitchFamily="18" charset="0"/>
            </a:rPr>
            <a:t>The emergence of sustainable financial markets, as a result of the </a:t>
          </a:r>
          <a:r>
            <a:rPr lang="en-US" sz="2400" b="1" i="0" kern="1200" dirty="0" smtClean="0">
              <a:solidFill>
                <a:schemeClr val="bg1"/>
              </a:solidFill>
              <a:latin typeface="Times New Roman" panose="02020603050405020304" pitchFamily="18" charset="0"/>
              <a:cs typeface="Times New Roman" panose="02020603050405020304" pitchFamily="18" charset="0"/>
            </a:rPr>
            <a:t>Paris Agreement </a:t>
          </a:r>
          <a:r>
            <a:rPr lang="en-US" sz="2400" b="0" i="0" kern="1200" dirty="0" smtClean="0">
              <a:solidFill>
                <a:schemeClr val="bg1"/>
              </a:solidFill>
              <a:latin typeface="Times New Roman" panose="02020603050405020304" pitchFamily="18" charset="0"/>
              <a:cs typeface="Times New Roman" panose="02020603050405020304" pitchFamily="18" charset="0"/>
            </a:rPr>
            <a:t>is considered. Transformative roles are played by prominent figures such as </a:t>
          </a:r>
          <a:r>
            <a:rPr lang="en-US" sz="2400" b="1" i="0" kern="1200" dirty="0" smtClean="0">
              <a:solidFill>
                <a:schemeClr val="bg1"/>
              </a:solidFill>
              <a:latin typeface="Times New Roman" panose="02020603050405020304" pitchFamily="18" charset="0"/>
              <a:cs typeface="Times New Roman" panose="02020603050405020304" pitchFamily="18" charset="0"/>
            </a:rPr>
            <a:t>Prince Charles</a:t>
          </a:r>
          <a:r>
            <a:rPr lang="en-US" sz="2400" b="0" i="0" kern="1200" dirty="0" smtClean="0">
              <a:solidFill>
                <a:schemeClr val="bg1"/>
              </a:solidFill>
              <a:latin typeface="Times New Roman" panose="02020603050405020304" pitchFamily="18" charset="0"/>
              <a:cs typeface="Times New Roman" panose="02020603050405020304" pitchFamily="18" charset="0"/>
            </a:rPr>
            <a:t>, scholarly contributions and financial banks’ warnings. The ESG model, which emerged in the wake of 2008 financial crisis, is an ideal for sustainable business.</a:t>
          </a:r>
          <a:endParaRPr lang="en-US" sz="2400" kern="1200" dirty="0">
            <a:solidFill>
              <a:schemeClr val="bg1"/>
            </a:solidFill>
            <a:latin typeface="Times New Roman" panose="02020603050405020304" pitchFamily="18" charset="0"/>
            <a:cs typeface="Times New Roman" panose="02020603050405020304" pitchFamily="18" charset="0"/>
          </a:endParaRPr>
        </a:p>
      </dsp:txBody>
      <dsp:txXfrm>
        <a:off x="859234" y="3652198"/>
        <a:ext cx="9654114" cy="1697461"/>
      </dsp:txXfrm>
    </dsp:sp>
    <dsp:sp modelId="{5F6525DE-48FC-4B05-A08B-9F20AE3B2387}">
      <dsp:nvSpPr>
        <dsp:cNvPr id="0" name=""/>
        <dsp:cNvSpPr/>
      </dsp:nvSpPr>
      <dsp:spPr>
        <a:xfrm>
          <a:off x="714747" y="5349660"/>
          <a:ext cx="7705963"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9352932-AFCB-4AC4-8584-049DF036F768}">
      <dsp:nvSpPr>
        <dsp:cNvPr id="0" name=""/>
        <dsp:cNvSpPr/>
      </dsp:nvSpPr>
      <dsp:spPr>
        <a:xfrm>
          <a:off x="9601" y="1430453"/>
          <a:ext cx="1547149" cy="773574"/>
        </a:xfrm>
        <a:prstGeom prst="roundRect">
          <a:avLst>
            <a:gd name="adj" fmla="val 10000"/>
          </a:avLst>
        </a:prstGeom>
        <a:solidFill>
          <a:schemeClr val="accent5">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32385" tIns="21590" rIns="32385" bIns="21590" numCol="1" spcCol="1270" anchor="ctr" anchorCtr="0">
          <a:noAutofit/>
        </a:bodyPr>
        <a:lstStyle/>
        <a:p>
          <a:pPr lvl="0" algn="ctr" defTabSz="755650" rtl="0">
            <a:lnSpc>
              <a:spcPct val="90000"/>
            </a:lnSpc>
            <a:spcBef>
              <a:spcPct val="0"/>
            </a:spcBef>
            <a:spcAft>
              <a:spcPct val="35000"/>
            </a:spcAft>
          </a:pPr>
          <a:r>
            <a:rPr lang="en-US" sz="1700" b="1" kern="1200" dirty="0" smtClean="0">
              <a:latin typeface="Times New Roman" panose="02020603050405020304" pitchFamily="18" charset="0"/>
              <a:cs typeface="Times New Roman" panose="02020603050405020304" pitchFamily="18" charset="0"/>
            </a:rPr>
            <a:t>Research Design</a:t>
          </a:r>
          <a:endParaRPr lang="en-US" sz="1700" b="1" kern="1200" dirty="0">
            <a:latin typeface="Times New Roman" panose="02020603050405020304" pitchFamily="18" charset="0"/>
            <a:cs typeface="Times New Roman" panose="02020603050405020304" pitchFamily="18" charset="0"/>
          </a:endParaRPr>
        </a:p>
      </dsp:txBody>
      <dsp:txXfrm>
        <a:off x="32258" y="1453110"/>
        <a:ext cx="1501835" cy="728260"/>
      </dsp:txXfrm>
    </dsp:sp>
    <dsp:sp modelId="{77C383A4-1B39-49D6-83CF-311DFD514739}">
      <dsp:nvSpPr>
        <dsp:cNvPr id="0" name=""/>
        <dsp:cNvSpPr/>
      </dsp:nvSpPr>
      <dsp:spPr>
        <a:xfrm>
          <a:off x="164316" y="2204028"/>
          <a:ext cx="154714" cy="580181"/>
        </a:xfrm>
        <a:custGeom>
          <a:avLst/>
          <a:gdLst/>
          <a:ahLst/>
          <a:cxnLst/>
          <a:rect l="0" t="0" r="0" b="0"/>
          <a:pathLst>
            <a:path>
              <a:moveTo>
                <a:pt x="0" y="0"/>
              </a:moveTo>
              <a:lnTo>
                <a:pt x="0" y="580181"/>
              </a:lnTo>
              <a:lnTo>
                <a:pt x="154714" y="580181"/>
              </a:lnTo>
            </a:path>
          </a:pathLst>
        </a:custGeom>
        <a:noFill/>
        <a:ln w="12700" cap="flat" cmpd="sng" algn="ctr">
          <a:solidFill>
            <a:schemeClr val="accent6">
              <a:hueOff val="0"/>
              <a:satOff val="0"/>
              <a:lumOff val="0"/>
              <a:alphaOff val="0"/>
            </a:schemeClr>
          </a:solidFill>
          <a:prstDash val="solid"/>
          <a:miter lim="800000"/>
        </a:ln>
        <a:effectLst/>
        <a:scene3d>
          <a:camera prst="orthographicFront">
            <a:rot lat="0" lon="0" rev="0"/>
          </a:camera>
          <a:lightRig rig="contrasting" dir="t">
            <a:rot lat="0" lon="0" rev="1200000"/>
          </a:lightRig>
        </a:scene3d>
        <a:sp3d z="-110000"/>
      </dsp:spPr>
      <dsp:style>
        <a:lnRef idx="2">
          <a:scrgbClr r="0" g="0" b="0"/>
        </a:lnRef>
        <a:fillRef idx="0">
          <a:scrgbClr r="0" g="0" b="0"/>
        </a:fillRef>
        <a:effectRef idx="0">
          <a:scrgbClr r="0" g="0" b="0"/>
        </a:effectRef>
        <a:fontRef idx="minor"/>
      </dsp:style>
    </dsp:sp>
    <dsp:sp modelId="{08099DA5-0016-4202-91E5-FF6712A368F1}">
      <dsp:nvSpPr>
        <dsp:cNvPr id="0" name=""/>
        <dsp:cNvSpPr/>
      </dsp:nvSpPr>
      <dsp:spPr>
        <a:xfrm>
          <a:off x="319031" y="2397422"/>
          <a:ext cx="1237719" cy="773574"/>
        </a:xfrm>
        <a:prstGeom prst="roundRect">
          <a:avLst>
            <a:gd name="adj" fmla="val 10000"/>
          </a:avLst>
        </a:prstGeom>
        <a:solidFill>
          <a:schemeClr val="lt1">
            <a:alpha val="9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19050" tIns="12700" rIns="19050" bIns="12700" numCol="1" spcCol="1270" anchor="ctr" anchorCtr="0">
          <a:noAutofit/>
        </a:bodyPr>
        <a:lstStyle/>
        <a:p>
          <a:pPr lvl="0" algn="ctr" defTabSz="444500" rtl="0">
            <a:lnSpc>
              <a:spcPct val="90000"/>
            </a:lnSpc>
            <a:spcBef>
              <a:spcPct val="0"/>
            </a:spcBef>
            <a:spcAft>
              <a:spcPct val="35000"/>
            </a:spcAft>
          </a:pPr>
          <a:r>
            <a:rPr lang="en-US" sz="1000" kern="1200" dirty="0" smtClean="0">
              <a:latin typeface="Times New Roman" panose="02020603050405020304" pitchFamily="18" charset="0"/>
              <a:cs typeface="Times New Roman" panose="02020603050405020304" pitchFamily="18" charset="0"/>
            </a:rPr>
            <a:t>Qualitative Method</a:t>
          </a:r>
          <a:endParaRPr lang="en-US" sz="1000" kern="1200" dirty="0">
            <a:latin typeface="Times New Roman" panose="02020603050405020304" pitchFamily="18" charset="0"/>
            <a:cs typeface="Times New Roman" panose="02020603050405020304" pitchFamily="18" charset="0"/>
          </a:endParaRPr>
        </a:p>
      </dsp:txBody>
      <dsp:txXfrm>
        <a:off x="341688" y="2420079"/>
        <a:ext cx="1192405" cy="728260"/>
      </dsp:txXfrm>
    </dsp:sp>
    <dsp:sp modelId="{48F0011F-E0A9-4315-94E2-0F50F4617AB0}">
      <dsp:nvSpPr>
        <dsp:cNvPr id="0" name=""/>
        <dsp:cNvSpPr/>
      </dsp:nvSpPr>
      <dsp:spPr>
        <a:xfrm>
          <a:off x="1943537" y="1430453"/>
          <a:ext cx="1547149" cy="773574"/>
        </a:xfrm>
        <a:prstGeom prst="roundRect">
          <a:avLst>
            <a:gd name="adj" fmla="val 10000"/>
          </a:avLst>
        </a:prstGeom>
        <a:solidFill>
          <a:schemeClr val="accent5">
            <a:hueOff val="-1470669"/>
            <a:satOff val="-2046"/>
            <a:lumOff val="-784"/>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32385" tIns="21590" rIns="32385" bIns="21590" numCol="1" spcCol="1270" anchor="ctr" anchorCtr="0">
          <a:noAutofit/>
        </a:bodyPr>
        <a:lstStyle/>
        <a:p>
          <a:pPr lvl="0" algn="ctr" defTabSz="755650" rtl="0">
            <a:lnSpc>
              <a:spcPct val="90000"/>
            </a:lnSpc>
            <a:spcBef>
              <a:spcPct val="0"/>
            </a:spcBef>
            <a:spcAft>
              <a:spcPct val="35000"/>
            </a:spcAft>
          </a:pPr>
          <a:r>
            <a:rPr lang="en-US" sz="1700" b="1" kern="1200" dirty="0" smtClean="0">
              <a:latin typeface="Times New Roman" panose="02020603050405020304" pitchFamily="18" charset="0"/>
              <a:cs typeface="Times New Roman" panose="02020603050405020304" pitchFamily="18" charset="0"/>
            </a:rPr>
            <a:t>Data Collection</a:t>
          </a:r>
          <a:endParaRPr lang="en-US" sz="1700" b="1" kern="1200" dirty="0">
            <a:latin typeface="Times New Roman" panose="02020603050405020304" pitchFamily="18" charset="0"/>
            <a:cs typeface="Times New Roman" panose="02020603050405020304" pitchFamily="18" charset="0"/>
          </a:endParaRPr>
        </a:p>
      </dsp:txBody>
      <dsp:txXfrm>
        <a:off x="1966194" y="1453110"/>
        <a:ext cx="1501835" cy="728260"/>
      </dsp:txXfrm>
    </dsp:sp>
    <dsp:sp modelId="{DB4B12A0-2B76-4D32-BF3A-98106B0AA54C}">
      <dsp:nvSpPr>
        <dsp:cNvPr id="0" name=""/>
        <dsp:cNvSpPr/>
      </dsp:nvSpPr>
      <dsp:spPr>
        <a:xfrm>
          <a:off x="2098252" y="2204028"/>
          <a:ext cx="154714" cy="580181"/>
        </a:xfrm>
        <a:custGeom>
          <a:avLst/>
          <a:gdLst/>
          <a:ahLst/>
          <a:cxnLst/>
          <a:rect l="0" t="0" r="0" b="0"/>
          <a:pathLst>
            <a:path>
              <a:moveTo>
                <a:pt x="0" y="0"/>
              </a:moveTo>
              <a:lnTo>
                <a:pt x="0" y="580181"/>
              </a:lnTo>
              <a:lnTo>
                <a:pt x="154714" y="580181"/>
              </a:lnTo>
            </a:path>
          </a:pathLst>
        </a:custGeom>
        <a:noFill/>
        <a:ln w="12700" cap="flat" cmpd="sng" algn="ctr">
          <a:solidFill>
            <a:schemeClr val="accent6">
              <a:hueOff val="0"/>
              <a:satOff val="0"/>
              <a:lumOff val="0"/>
              <a:alphaOff val="0"/>
            </a:schemeClr>
          </a:solidFill>
          <a:prstDash val="solid"/>
          <a:miter lim="800000"/>
        </a:ln>
        <a:effectLst/>
        <a:scene3d>
          <a:camera prst="orthographicFront">
            <a:rot lat="0" lon="0" rev="0"/>
          </a:camera>
          <a:lightRig rig="contrasting" dir="t">
            <a:rot lat="0" lon="0" rev="1200000"/>
          </a:lightRig>
        </a:scene3d>
        <a:sp3d z="-110000"/>
      </dsp:spPr>
      <dsp:style>
        <a:lnRef idx="2">
          <a:scrgbClr r="0" g="0" b="0"/>
        </a:lnRef>
        <a:fillRef idx="0">
          <a:scrgbClr r="0" g="0" b="0"/>
        </a:fillRef>
        <a:effectRef idx="0">
          <a:scrgbClr r="0" g="0" b="0"/>
        </a:effectRef>
        <a:fontRef idx="minor"/>
      </dsp:style>
    </dsp:sp>
    <dsp:sp modelId="{9FB1327F-06A6-4562-A5E4-3D8A6E4A4C97}">
      <dsp:nvSpPr>
        <dsp:cNvPr id="0" name=""/>
        <dsp:cNvSpPr/>
      </dsp:nvSpPr>
      <dsp:spPr>
        <a:xfrm>
          <a:off x="2252967" y="2397422"/>
          <a:ext cx="1237719" cy="773574"/>
        </a:xfrm>
        <a:prstGeom prst="roundRect">
          <a:avLst>
            <a:gd name="adj" fmla="val 10000"/>
          </a:avLst>
        </a:prstGeom>
        <a:solidFill>
          <a:schemeClr val="lt1">
            <a:alpha val="9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19050" tIns="12700" rIns="19050" bIns="12700" numCol="1" spcCol="1270" anchor="ctr" anchorCtr="0">
          <a:noAutofit/>
        </a:bodyPr>
        <a:lstStyle/>
        <a:p>
          <a:pPr lvl="0" algn="ctr" defTabSz="444500" rtl="0">
            <a:lnSpc>
              <a:spcPct val="90000"/>
            </a:lnSpc>
            <a:spcBef>
              <a:spcPct val="0"/>
            </a:spcBef>
            <a:spcAft>
              <a:spcPct val="35000"/>
            </a:spcAft>
          </a:pPr>
          <a:r>
            <a:rPr lang="en-US" sz="1000" kern="1200" dirty="0" smtClean="0">
              <a:latin typeface="Times New Roman" panose="02020603050405020304" pitchFamily="18" charset="0"/>
              <a:cs typeface="Times New Roman" panose="02020603050405020304" pitchFamily="18" charset="0"/>
            </a:rPr>
            <a:t>Secondary Data Sources</a:t>
          </a:r>
          <a:endParaRPr lang="en-US" sz="1000" kern="1200" dirty="0">
            <a:latin typeface="Times New Roman" panose="02020603050405020304" pitchFamily="18" charset="0"/>
            <a:cs typeface="Times New Roman" panose="02020603050405020304" pitchFamily="18" charset="0"/>
          </a:endParaRPr>
        </a:p>
      </dsp:txBody>
      <dsp:txXfrm>
        <a:off x="2275624" y="2420079"/>
        <a:ext cx="1192405" cy="728260"/>
      </dsp:txXfrm>
    </dsp:sp>
    <dsp:sp modelId="{D8343C47-ABE5-4D97-8918-ECC2821367E6}">
      <dsp:nvSpPr>
        <dsp:cNvPr id="0" name=""/>
        <dsp:cNvSpPr/>
      </dsp:nvSpPr>
      <dsp:spPr>
        <a:xfrm>
          <a:off x="3877474" y="1430453"/>
          <a:ext cx="1547149" cy="773574"/>
        </a:xfrm>
        <a:prstGeom prst="roundRect">
          <a:avLst>
            <a:gd name="adj" fmla="val 10000"/>
          </a:avLst>
        </a:prstGeom>
        <a:solidFill>
          <a:schemeClr val="accent5">
            <a:hueOff val="-2941338"/>
            <a:satOff val="-4091"/>
            <a:lumOff val="-1569"/>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32385" tIns="21590" rIns="32385" bIns="21590" numCol="1" spcCol="1270" anchor="ctr" anchorCtr="0">
          <a:noAutofit/>
        </a:bodyPr>
        <a:lstStyle/>
        <a:p>
          <a:pPr lvl="0" algn="ctr" defTabSz="755650" rtl="0">
            <a:lnSpc>
              <a:spcPct val="90000"/>
            </a:lnSpc>
            <a:spcBef>
              <a:spcPct val="0"/>
            </a:spcBef>
            <a:spcAft>
              <a:spcPct val="35000"/>
            </a:spcAft>
          </a:pPr>
          <a:r>
            <a:rPr lang="en-US" sz="1700" b="1" kern="1200" dirty="0" smtClean="0">
              <a:latin typeface="Times New Roman" panose="02020603050405020304" pitchFamily="18" charset="0"/>
              <a:cs typeface="Times New Roman" panose="02020603050405020304" pitchFamily="18" charset="0"/>
            </a:rPr>
            <a:t>Data Collection Methods</a:t>
          </a:r>
          <a:endParaRPr lang="en-US" sz="1700" b="1" kern="1200" dirty="0">
            <a:latin typeface="Times New Roman" panose="02020603050405020304" pitchFamily="18" charset="0"/>
            <a:cs typeface="Times New Roman" panose="02020603050405020304" pitchFamily="18" charset="0"/>
          </a:endParaRPr>
        </a:p>
      </dsp:txBody>
      <dsp:txXfrm>
        <a:off x="3900131" y="1453110"/>
        <a:ext cx="1501835" cy="728260"/>
      </dsp:txXfrm>
    </dsp:sp>
    <dsp:sp modelId="{092BB992-91F5-4478-91DB-A7002579495A}">
      <dsp:nvSpPr>
        <dsp:cNvPr id="0" name=""/>
        <dsp:cNvSpPr/>
      </dsp:nvSpPr>
      <dsp:spPr>
        <a:xfrm>
          <a:off x="4032189" y="2204028"/>
          <a:ext cx="154714" cy="580181"/>
        </a:xfrm>
        <a:custGeom>
          <a:avLst/>
          <a:gdLst/>
          <a:ahLst/>
          <a:cxnLst/>
          <a:rect l="0" t="0" r="0" b="0"/>
          <a:pathLst>
            <a:path>
              <a:moveTo>
                <a:pt x="0" y="0"/>
              </a:moveTo>
              <a:lnTo>
                <a:pt x="0" y="580181"/>
              </a:lnTo>
              <a:lnTo>
                <a:pt x="154714" y="580181"/>
              </a:lnTo>
            </a:path>
          </a:pathLst>
        </a:custGeom>
        <a:noFill/>
        <a:ln w="12700" cap="flat" cmpd="sng" algn="ctr">
          <a:solidFill>
            <a:schemeClr val="accent6">
              <a:hueOff val="0"/>
              <a:satOff val="0"/>
              <a:lumOff val="0"/>
              <a:alphaOff val="0"/>
            </a:schemeClr>
          </a:solidFill>
          <a:prstDash val="solid"/>
          <a:miter lim="800000"/>
        </a:ln>
        <a:effectLst/>
        <a:scene3d>
          <a:camera prst="orthographicFront">
            <a:rot lat="0" lon="0" rev="0"/>
          </a:camera>
          <a:lightRig rig="contrasting" dir="t">
            <a:rot lat="0" lon="0" rev="1200000"/>
          </a:lightRig>
        </a:scene3d>
        <a:sp3d z="-110000"/>
      </dsp:spPr>
      <dsp:style>
        <a:lnRef idx="2">
          <a:scrgbClr r="0" g="0" b="0"/>
        </a:lnRef>
        <a:fillRef idx="0">
          <a:scrgbClr r="0" g="0" b="0"/>
        </a:fillRef>
        <a:effectRef idx="0">
          <a:scrgbClr r="0" g="0" b="0"/>
        </a:effectRef>
        <a:fontRef idx="minor"/>
      </dsp:style>
    </dsp:sp>
    <dsp:sp modelId="{EA3ADCB1-F6E0-4656-B9A0-5B0866E03A3E}">
      <dsp:nvSpPr>
        <dsp:cNvPr id="0" name=""/>
        <dsp:cNvSpPr/>
      </dsp:nvSpPr>
      <dsp:spPr>
        <a:xfrm>
          <a:off x="4186904" y="2397422"/>
          <a:ext cx="1237719" cy="773574"/>
        </a:xfrm>
        <a:prstGeom prst="roundRect">
          <a:avLst>
            <a:gd name="adj" fmla="val 10000"/>
          </a:avLst>
        </a:prstGeom>
        <a:solidFill>
          <a:schemeClr val="lt1">
            <a:alpha val="9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19050" tIns="12700" rIns="19050" bIns="12700" numCol="1" spcCol="1270" anchor="ctr" anchorCtr="0">
          <a:noAutofit/>
        </a:bodyPr>
        <a:lstStyle/>
        <a:p>
          <a:pPr lvl="0" algn="ctr" defTabSz="444500" rtl="0">
            <a:lnSpc>
              <a:spcPct val="90000"/>
            </a:lnSpc>
            <a:spcBef>
              <a:spcPct val="0"/>
            </a:spcBef>
            <a:spcAft>
              <a:spcPct val="35000"/>
            </a:spcAft>
          </a:pPr>
          <a:r>
            <a:rPr lang="en-US" sz="1000" kern="1200" dirty="0" smtClean="0">
              <a:latin typeface="Times New Roman" panose="02020603050405020304" pitchFamily="18" charset="0"/>
              <a:cs typeface="Times New Roman" panose="02020603050405020304" pitchFamily="18" charset="0"/>
            </a:rPr>
            <a:t>Literature Review</a:t>
          </a:r>
          <a:endParaRPr lang="en-US" sz="1000" kern="1200" dirty="0">
            <a:latin typeface="Times New Roman" panose="02020603050405020304" pitchFamily="18" charset="0"/>
            <a:cs typeface="Times New Roman" panose="02020603050405020304" pitchFamily="18" charset="0"/>
          </a:endParaRPr>
        </a:p>
      </dsp:txBody>
      <dsp:txXfrm>
        <a:off x="4209561" y="2420079"/>
        <a:ext cx="1192405" cy="728260"/>
      </dsp:txXfrm>
    </dsp:sp>
    <dsp:sp modelId="{9F37F469-9290-46F8-AC95-BCDA844AB9DF}">
      <dsp:nvSpPr>
        <dsp:cNvPr id="0" name=""/>
        <dsp:cNvSpPr/>
      </dsp:nvSpPr>
      <dsp:spPr>
        <a:xfrm>
          <a:off x="4032189" y="2204028"/>
          <a:ext cx="154714" cy="1547149"/>
        </a:xfrm>
        <a:custGeom>
          <a:avLst/>
          <a:gdLst/>
          <a:ahLst/>
          <a:cxnLst/>
          <a:rect l="0" t="0" r="0" b="0"/>
          <a:pathLst>
            <a:path>
              <a:moveTo>
                <a:pt x="0" y="0"/>
              </a:moveTo>
              <a:lnTo>
                <a:pt x="0" y="1547149"/>
              </a:lnTo>
              <a:lnTo>
                <a:pt x="154714" y="1547149"/>
              </a:lnTo>
            </a:path>
          </a:pathLst>
        </a:custGeom>
        <a:noFill/>
        <a:ln w="12700" cap="flat" cmpd="sng" algn="ctr">
          <a:solidFill>
            <a:schemeClr val="accent6">
              <a:hueOff val="0"/>
              <a:satOff val="0"/>
              <a:lumOff val="0"/>
              <a:alphaOff val="0"/>
            </a:schemeClr>
          </a:solidFill>
          <a:prstDash val="solid"/>
          <a:miter lim="800000"/>
        </a:ln>
        <a:effectLst/>
        <a:scene3d>
          <a:camera prst="orthographicFront">
            <a:rot lat="0" lon="0" rev="0"/>
          </a:camera>
          <a:lightRig rig="contrasting" dir="t">
            <a:rot lat="0" lon="0" rev="1200000"/>
          </a:lightRig>
        </a:scene3d>
        <a:sp3d z="-110000"/>
      </dsp:spPr>
      <dsp:style>
        <a:lnRef idx="2">
          <a:scrgbClr r="0" g="0" b="0"/>
        </a:lnRef>
        <a:fillRef idx="0">
          <a:scrgbClr r="0" g="0" b="0"/>
        </a:fillRef>
        <a:effectRef idx="0">
          <a:scrgbClr r="0" g="0" b="0"/>
        </a:effectRef>
        <a:fontRef idx="minor"/>
      </dsp:style>
    </dsp:sp>
    <dsp:sp modelId="{C1ACCF90-27FC-46B9-9536-60433C3D0C2E}">
      <dsp:nvSpPr>
        <dsp:cNvPr id="0" name=""/>
        <dsp:cNvSpPr/>
      </dsp:nvSpPr>
      <dsp:spPr>
        <a:xfrm>
          <a:off x="4186904" y="3364390"/>
          <a:ext cx="1237719" cy="773574"/>
        </a:xfrm>
        <a:prstGeom prst="roundRect">
          <a:avLst>
            <a:gd name="adj" fmla="val 10000"/>
          </a:avLst>
        </a:prstGeom>
        <a:solidFill>
          <a:schemeClr val="lt1">
            <a:alpha val="9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19050" tIns="12700" rIns="19050" bIns="12700" numCol="1" spcCol="1270" anchor="ctr" anchorCtr="0">
          <a:noAutofit/>
        </a:bodyPr>
        <a:lstStyle/>
        <a:p>
          <a:pPr lvl="0" algn="ctr" defTabSz="444500" rtl="0">
            <a:lnSpc>
              <a:spcPct val="90000"/>
            </a:lnSpc>
            <a:spcBef>
              <a:spcPct val="0"/>
            </a:spcBef>
            <a:spcAft>
              <a:spcPct val="35000"/>
            </a:spcAft>
          </a:pPr>
          <a:r>
            <a:rPr lang="en-US" sz="1000" kern="1200" dirty="0" smtClean="0">
              <a:latin typeface="Times New Roman" panose="02020603050405020304" pitchFamily="18" charset="0"/>
              <a:cs typeface="Times New Roman" panose="02020603050405020304" pitchFamily="18" charset="0"/>
            </a:rPr>
            <a:t>Case Studies</a:t>
          </a:r>
          <a:endParaRPr lang="en-US" sz="1000" kern="1200" dirty="0">
            <a:latin typeface="Times New Roman" panose="02020603050405020304" pitchFamily="18" charset="0"/>
            <a:cs typeface="Times New Roman" panose="02020603050405020304" pitchFamily="18" charset="0"/>
          </a:endParaRPr>
        </a:p>
      </dsp:txBody>
      <dsp:txXfrm>
        <a:off x="4209561" y="3387047"/>
        <a:ext cx="1192405" cy="728260"/>
      </dsp:txXfrm>
    </dsp:sp>
    <dsp:sp modelId="{F73F863F-6618-43BA-8C90-79D3F5070BA0}">
      <dsp:nvSpPr>
        <dsp:cNvPr id="0" name=""/>
        <dsp:cNvSpPr/>
      </dsp:nvSpPr>
      <dsp:spPr>
        <a:xfrm>
          <a:off x="5811411" y="1430453"/>
          <a:ext cx="1547149" cy="773574"/>
        </a:xfrm>
        <a:prstGeom prst="roundRect">
          <a:avLst>
            <a:gd name="adj" fmla="val 10000"/>
          </a:avLst>
        </a:prstGeom>
        <a:solidFill>
          <a:schemeClr val="accent5">
            <a:hueOff val="-4412007"/>
            <a:satOff val="-6137"/>
            <a:lumOff val="-2353"/>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32385" tIns="21590" rIns="32385" bIns="21590" numCol="1" spcCol="1270" anchor="ctr" anchorCtr="0">
          <a:noAutofit/>
        </a:bodyPr>
        <a:lstStyle/>
        <a:p>
          <a:pPr lvl="0" algn="ctr" defTabSz="755650" rtl="0">
            <a:lnSpc>
              <a:spcPct val="90000"/>
            </a:lnSpc>
            <a:spcBef>
              <a:spcPct val="0"/>
            </a:spcBef>
            <a:spcAft>
              <a:spcPct val="35000"/>
            </a:spcAft>
          </a:pPr>
          <a:r>
            <a:rPr lang="en-US" sz="1700" b="1" kern="1200" dirty="0" smtClean="0">
              <a:latin typeface="Times New Roman" panose="02020603050405020304" pitchFamily="18" charset="0"/>
              <a:cs typeface="Times New Roman" panose="02020603050405020304" pitchFamily="18" charset="0"/>
            </a:rPr>
            <a:t>Sample Selection</a:t>
          </a:r>
          <a:endParaRPr lang="en-US" sz="1700" b="1" kern="1200" dirty="0">
            <a:latin typeface="Times New Roman" panose="02020603050405020304" pitchFamily="18" charset="0"/>
            <a:cs typeface="Times New Roman" panose="02020603050405020304" pitchFamily="18" charset="0"/>
          </a:endParaRPr>
        </a:p>
      </dsp:txBody>
      <dsp:txXfrm>
        <a:off x="5834068" y="1453110"/>
        <a:ext cx="1501835" cy="728260"/>
      </dsp:txXfrm>
    </dsp:sp>
    <dsp:sp modelId="{537330F8-EB96-4B20-9B61-96ED21860441}">
      <dsp:nvSpPr>
        <dsp:cNvPr id="0" name=""/>
        <dsp:cNvSpPr/>
      </dsp:nvSpPr>
      <dsp:spPr>
        <a:xfrm>
          <a:off x="5966126" y="2204028"/>
          <a:ext cx="154714" cy="580181"/>
        </a:xfrm>
        <a:custGeom>
          <a:avLst/>
          <a:gdLst/>
          <a:ahLst/>
          <a:cxnLst/>
          <a:rect l="0" t="0" r="0" b="0"/>
          <a:pathLst>
            <a:path>
              <a:moveTo>
                <a:pt x="0" y="0"/>
              </a:moveTo>
              <a:lnTo>
                <a:pt x="0" y="580181"/>
              </a:lnTo>
              <a:lnTo>
                <a:pt x="154714" y="580181"/>
              </a:lnTo>
            </a:path>
          </a:pathLst>
        </a:custGeom>
        <a:noFill/>
        <a:ln w="12700" cap="flat" cmpd="sng" algn="ctr">
          <a:solidFill>
            <a:schemeClr val="accent6">
              <a:hueOff val="0"/>
              <a:satOff val="0"/>
              <a:lumOff val="0"/>
              <a:alphaOff val="0"/>
            </a:schemeClr>
          </a:solidFill>
          <a:prstDash val="solid"/>
          <a:miter lim="800000"/>
        </a:ln>
        <a:effectLst/>
        <a:scene3d>
          <a:camera prst="orthographicFront">
            <a:rot lat="0" lon="0" rev="0"/>
          </a:camera>
          <a:lightRig rig="contrasting" dir="t">
            <a:rot lat="0" lon="0" rev="1200000"/>
          </a:lightRig>
        </a:scene3d>
        <a:sp3d z="-110000"/>
      </dsp:spPr>
      <dsp:style>
        <a:lnRef idx="2">
          <a:scrgbClr r="0" g="0" b="0"/>
        </a:lnRef>
        <a:fillRef idx="0">
          <a:scrgbClr r="0" g="0" b="0"/>
        </a:fillRef>
        <a:effectRef idx="0">
          <a:scrgbClr r="0" g="0" b="0"/>
        </a:effectRef>
        <a:fontRef idx="minor"/>
      </dsp:style>
    </dsp:sp>
    <dsp:sp modelId="{8DB21F81-19DB-4042-A6B8-5996E4A3FBD3}">
      <dsp:nvSpPr>
        <dsp:cNvPr id="0" name=""/>
        <dsp:cNvSpPr/>
      </dsp:nvSpPr>
      <dsp:spPr>
        <a:xfrm>
          <a:off x="6120841" y="2397422"/>
          <a:ext cx="1237719" cy="773574"/>
        </a:xfrm>
        <a:prstGeom prst="roundRect">
          <a:avLst>
            <a:gd name="adj" fmla="val 10000"/>
          </a:avLst>
        </a:prstGeom>
        <a:solidFill>
          <a:schemeClr val="lt1">
            <a:alpha val="9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19050" tIns="12700" rIns="19050" bIns="12700" numCol="1" spcCol="1270" anchor="t" anchorCtr="0">
          <a:noAutofit/>
        </a:bodyPr>
        <a:lstStyle/>
        <a:p>
          <a:pPr lvl="0" algn="l" defTabSz="444500" rtl="0">
            <a:lnSpc>
              <a:spcPct val="90000"/>
            </a:lnSpc>
            <a:spcBef>
              <a:spcPct val="0"/>
            </a:spcBef>
            <a:spcAft>
              <a:spcPct val="35000"/>
            </a:spcAft>
          </a:pPr>
          <a:r>
            <a:rPr lang="en-US" sz="1000" kern="1200" dirty="0" smtClean="0">
              <a:latin typeface="Times New Roman" panose="02020603050405020304" pitchFamily="18" charset="0"/>
              <a:cs typeface="Times New Roman" panose="02020603050405020304" pitchFamily="18" charset="0"/>
            </a:rPr>
            <a:t>Target Population</a:t>
          </a:r>
          <a:endParaRPr lang="en-US" sz="1000" kern="1200" dirty="0">
            <a:latin typeface="Times New Roman" panose="02020603050405020304" pitchFamily="18" charset="0"/>
            <a:cs typeface="Times New Roman" panose="02020603050405020304" pitchFamily="18" charset="0"/>
          </a:endParaRPr>
        </a:p>
        <a:p>
          <a:pPr marL="57150" lvl="1" indent="-57150" algn="l" defTabSz="355600" rtl="0">
            <a:lnSpc>
              <a:spcPct val="90000"/>
            </a:lnSpc>
            <a:spcBef>
              <a:spcPct val="0"/>
            </a:spcBef>
            <a:spcAft>
              <a:spcPct val="15000"/>
            </a:spcAft>
            <a:buChar char="••"/>
          </a:pPr>
          <a:r>
            <a:rPr lang="en-US" sz="800" kern="1200" dirty="0" smtClean="0">
              <a:latin typeface="Times New Roman" panose="02020603050405020304" pitchFamily="18" charset="0"/>
              <a:cs typeface="Times New Roman" panose="02020603050405020304" pitchFamily="18" charset="0"/>
            </a:rPr>
            <a:t>Corporations in the financial, insurance, and banking sectors dealing in European countries</a:t>
          </a:r>
          <a:r>
            <a:rPr lang="en-US" sz="800" kern="1200" dirty="0" smtClean="0"/>
            <a:t>.</a:t>
          </a:r>
          <a:endParaRPr lang="en-US" sz="800" kern="1200" dirty="0"/>
        </a:p>
      </dsp:txBody>
      <dsp:txXfrm>
        <a:off x="6143498" y="2420079"/>
        <a:ext cx="1192405" cy="728260"/>
      </dsp:txXfrm>
    </dsp:sp>
    <dsp:sp modelId="{053BACDC-3217-4F68-8881-7F1B4367842C}">
      <dsp:nvSpPr>
        <dsp:cNvPr id="0" name=""/>
        <dsp:cNvSpPr/>
      </dsp:nvSpPr>
      <dsp:spPr>
        <a:xfrm>
          <a:off x="5966126" y="2204028"/>
          <a:ext cx="154714" cy="1547149"/>
        </a:xfrm>
        <a:custGeom>
          <a:avLst/>
          <a:gdLst/>
          <a:ahLst/>
          <a:cxnLst/>
          <a:rect l="0" t="0" r="0" b="0"/>
          <a:pathLst>
            <a:path>
              <a:moveTo>
                <a:pt x="0" y="0"/>
              </a:moveTo>
              <a:lnTo>
                <a:pt x="0" y="1547149"/>
              </a:lnTo>
              <a:lnTo>
                <a:pt x="154714" y="1547149"/>
              </a:lnTo>
            </a:path>
          </a:pathLst>
        </a:custGeom>
        <a:noFill/>
        <a:ln w="12700" cap="flat" cmpd="sng" algn="ctr">
          <a:solidFill>
            <a:schemeClr val="accent6">
              <a:hueOff val="0"/>
              <a:satOff val="0"/>
              <a:lumOff val="0"/>
              <a:alphaOff val="0"/>
            </a:schemeClr>
          </a:solidFill>
          <a:prstDash val="solid"/>
          <a:miter lim="800000"/>
        </a:ln>
        <a:effectLst/>
        <a:scene3d>
          <a:camera prst="orthographicFront">
            <a:rot lat="0" lon="0" rev="0"/>
          </a:camera>
          <a:lightRig rig="contrasting" dir="t">
            <a:rot lat="0" lon="0" rev="1200000"/>
          </a:lightRig>
        </a:scene3d>
        <a:sp3d z="-110000"/>
      </dsp:spPr>
      <dsp:style>
        <a:lnRef idx="2">
          <a:scrgbClr r="0" g="0" b="0"/>
        </a:lnRef>
        <a:fillRef idx="0">
          <a:scrgbClr r="0" g="0" b="0"/>
        </a:fillRef>
        <a:effectRef idx="0">
          <a:scrgbClr r="0" g="0" b="0"/>
        </a:effectRef>
        <a:fontRef idx="minor"/>
      </dsp:style>
    </dsp:sp>
    <dsp:sp modelId="{43DB9E96-BF1E-488C-B240-D8EC510FFA2B}">
      <dsp:nvSpPr>
        <dsp:cNvPr id="0" name=""/>
        <dsp:cNvSpPr/>
      </dsp:nvSpPr>
      <dsp:spPr>
        <a:xfrm>
          <a:off x="6120841" y="3364390"/>
          <a:ext cx="1237719" cy="773574"/>
        </a:xfrm>
        <a:prstGeom prst="roundRect">
          <a:avLst>
            <a:gd name="adj" fmla="val 10000"/>
          </a:avLst>
        </a:prstGeom>
        <a:solidFill>
          <a:schemeClr val="lt1">
            <a:alpha val="9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19050" tIns="12700" rIns="19050" bIns="12700" numCol="1" spcCol="1270" anchor="t" anchorCtr="0">
          <a:noAutofit/>
        </a:bodyPr>
        <a:lstStyle/>
        <a:p>
          <a:pPr lvl="0" algn="l" defTabSz="444500" rtl="0">
            <a:lnSpc>
              <a:spcPct val="90000"/>
            </a:lnSpc>
            <a:spcBef>
              <a:spcPct val="0"/>
            </a:spcBef>
            <a:spcAft>
              <a:spcPct val="35000"/>
            </a:spcAft>
          </a:pPr>
          <a:r>
            <a:rPr lang="en-US" sz="1000" kern="1200" smtClean="0">
              <a:latin typeface="Times New Roman" panose="02020603050405020304" pitchFamily="18" charset="0"/>
              <a:cs typeface="Times New Roman" panose="02020603050405020304" pitchFamily="18" charset="0"/>
            </a:rPr>
            <a:t>Sampling Strategy</a:t>
          </a:r>
          <a:endParaRPr lang="en-US" sz="1000" kern="1200">
            <a:latin typeface="Times New Roman" panose="02020603050405020304" pitchFamily="18" charset="0"/>
            <a:cs typeface="Times New Roman" panose="02020603050405020304" pitchFamily="18" charset="0"/>
          </a:endParaRPr>
        </a:p>
        <a:p>
          <a:pPr marL="57150" lvl="1" indent="-57150" algn="l" defTabSz="355600" rtl="0">
            <a:lnSpc>
              <a:spcPct val="90000"/>
            </a:lnSpc>
            <a:spcBef>
              <a:spcPct val="0"/>
            </a:spcBef>
            <a:spcAft>
              <a:spcPct val="15000"/>
            </a:spcAft>
            <a:buChar char="••"/>
          </a:pPr>
          <a:r>
            <a:rPr lang="en-US" sz="800" kern="1200" dirty="0" smtClean="0">
              <a:latin typeface="Times New Roman" panose="02020603050405020304" pitchFamily="18" charset="0"/>
              <a:cs typeface="Times New Roman" panose="02020603050405020304" pitchFamily="18" charset="0"/>
            </a:rPr>
            <a:t>Convenience sampling</a:t>
          </a:r>
          <a:endParaRPr lang="en-US" sz="800" kern="1200" dirty="0">
            <a:latin typeface="Times New Roman" panose="02020603050405020304" pitchFamily="18" charset="0"/>
            <a:cs typeface="Times New Roman" panose="02020603050405020304" pitchFamily="18" charset="0"/>
          </a:endParaRPr>
        </a:p>
      </dsp:txBody>
      <dsp:txXfrm>
        <a:off x="6143498" y="3387047"/>
        <a:ext cx="1192405" cy="728260"/>
      </dsp:txXfrm>
    </dsp:sp>
    <dsp:sp modelId="{CB45FC5B-F81E-41D4-A7AA-F92505CBF797}">
      <dsp:nvSpPr>
        <dsp:cNvPr id="0" name=""/>
        <dsp:cNvSpPr/>
      </dsp:nvSpPr>
      <dsp:spPr>
        <a:xfrm>
          <a:off x="7745348" y="1430453"/>
          <a:ext cx="1547149" cy="773574"/>
        </a:xfrm>
        <a:prstGeom prst="roundRect">
          <a:avLst>
            <a:gd name="adj" fmla="val 10000"/>
          </a:avLst>
        </a:prstGeom>
        <a:solidFill>
          <a:schemeClr val="accent5">
            <a:hueOff val="-5882676"/>
            <a:satOff val="-8182"/>
            <a:lumOff val="-3138"/>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32385" tIns="21590" rIns="32385" bIns="21590" numCol="1" spcCol="1270" anchor="ctr" anchorCtr="0">
          <a:noAutofit/>
        </a:bodyPr>
        <a:lstStyle/>
        <a:p>
          <a:pPr lvl="0" algn="ctr" defTabSz="755650" rtl="0">
            <a:lnSpc>
              <a:spcPct val="90000"/>
            </a:lnSpc>
            <a:spcBef>
              <a:spcPct val="0"/>
            </a:spcBef>
            <a:spcAft>
              <a:spcPct val="35000"/>
            </a:spcAft>
          </a:pPr>
          <a:r>
            <a:rPr lang="en-US" sz="1700" b="1" kern="1200" dirty="0" smtClean="0">
              <a:latin typeface="Times New Roman" panose="02020603050405020304" pitchFamily="18" charset="0"/>
              <a:cs typeface="Times New Roman" panose="02020603050405020304" pitchFamily="18" charset="0"/>
            </a:rPr>
            <a:t>Data Analysis</a:t>
          </a:r>
          <a:endParaRPr lang="en-US" sz="1700" b="1" kern="1200" dirty="0">
            <a:latin typeface="Times New Roman" panose="02020603050405020304" pitchFamily="18" charset="0"/>
            <a:cs typeface="Times New Roman" panose="02020603050405020304" pitchFamily="18" charset="0"/>
          </a:endParaRPr>
        </a:p>
      </dsp:txBody>
      <dsp:txXfrm>
        <a:off x="7768005" y="1453110"/>
        <a:ext cx="1501835" cy="728260"/>
      </dsp:txXfrm>
    </dsp:sp>
    <dsp:sp modelId="{5A823F50-BA7C-4D1E-9F14-3BE88C1AE864}">
      <dsp:nvSpPr>
        <dsp:cNvPr id="0" name=""/>
        <dsp:cNvSpPr/>
      </dsp:nvSpPr>
      <dsp:spPr>
        <a:xfrm>
          <a:off x="7900063" y="2204028"/>
          <a:ext cx="154714" cy="580181"/>
        </a:xfrm>
        <a:custGeom>
          <a:avLst/>
          <a:gdLst/>
          <a:ahLst/>
          <a:cxnLst/>
          <a:rect l="0" t="0" r="0" b="0"/>
          <a:pathLst>
            <a:path>
              <a:moveTo>
                <a:pt x="0" y="0"/>
              </a:moveTo>
              <a:lnTo>
                <a:pt x="0" y="580181"/>
              </a:lnTo>
              <a:lnTo>
                <a:pt x="154714" y="580181"/>
              </a:lnTo>
            </a:path>
          </a:pathLst>
        </a:custGeom>
        <a:noFill/>
        <a:ln w="12700" cap="flat" cmpd="sng" algn="ctr">
          <a:solidFill>
            <a:schemeClr val="accent6">
              <a:hueOff val="0"/>
              <a:satOff val="0"/>
              <a:lumOff val="0"/>
              <a:alphaOff val="0"/>
            </a:schemeClr>
          </a:solidFill>
          <a:prstDash val="solid"/>
          <a:miter lim="800000"/>
        </a:ln>
        <a:effectLst/>
        <a:scene3d>
          <a:camera prst="orthographicFront">
            <a:rot lat="0" lon="0" rev="0"/>
          </a:camera>
          <a:lightRig rig="contrasting" dir="t">
            <a:rot lat="0" lon="0" rev="1200000"/>
          </a:lightRig>
        </a:scene3d>
        <a:sp3d z="-110000"/>
      </dsp:spPr>
      <dsp:style>
        <a:lnRef idx="2">
          <a:scrgbClr r="0" g="0" b="0"/>
        </a:lnRef>
        <a:fillRef idx="0">
          <a:scrgbClr r="0" g="0" b="0"/>
        </a:fillRef>
        <a:effectRef idx="0">
          <a:scrgbClr r="0" g="0" b="0"/>
        </a:effectRef>
        <a:fontRef idx="minor"/>
      </dsp:style>
    </dsp:sp>
    <dsp:sp modelId="{15CDA506-3796-4762-AC45-FFCABDBD13D5}">
      <dsp:nvSpPr>
        <dsp:cNvPr id="0" name=""/>
        <dsp:cNvSpPr/>
      </dsp:nvSpPr>
      <dsp:spPr>
        <a:xfrm>
          <a:off x="8054778" y="2397422"/>
          <a:ext cx="1237719" cy="773574"/>
        </a:xfrm>
        <a:prstGeom prst="roundRect">
          <a:avLst>
            <a:gd name="adj" fmla="val 10000"/>
          </a:avLst>
        </a:prstGeom>
        <a:solidFill>
          <a:schemeClr val="lt1">
            <a:alpha val="9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19050" tIns="12700" rIns="19050" bIns="12700" numCol="1" spcCol="1270" anchor="ctr" anchorCtr="0">
          <a:noAutofit/>
        </a:bodyPr>
        <a:lstStyle/>
        <a:p>
          <a:pPr lvl="0" algn="ctr" defTabSz="444500" rtl="0">
            <a:lnSpc>
              <a:spcPct val="90000"/>
            </a:lnSpc>
            <a:spcBef>
              <a:spcPct val="0"/>
            </a:spcBef>
            <a:spcAft>
              <a:spcPct val="35000"/>
            </a:spcAft>
          </a:pPr>
          <a:r>
            <a:rPr lang="en-US" sz="1000" kern="1200" dirty="0" smtClean="0">
              <a:latin typeface="Times New Roman" panose="02020603050405020304" pitchFamily="18" charset="0"/>
              <a:cs typeface="Times New Roman" panose="02020603050405020304" pitchFamily="18" charset="0"/>
            </a:rPr>
            <a:t>Analytical Techniques</a:t>
          </a:r>
          <a:endParaRPr lang="en-US" sz="1000" kern="1200" dirty="0">
            <a:latin typeface="Times New Roman" panose="02020603050405020304" pitchFamily="18" charset="0"/>
            <a:cs typeface="Times New Roman" panose="02020603050405020304" pitchFamily="18" charset="0"/>
          </a:endParaRPr>
        </a:p>
      </dsp:txBody>
      <dsp:txXfrm>
        <a:off x="8077435" y="2420079"/>
        <a:ext cx="1192405" cy="728260"/>
      </dsp:txXfrm>
    </dsp:sp>
    <dsp:sp modelId="{89344627-C4CD-4ED4-85FC-F0672C051F07}">
      <dsp:nvSpPr>
        <dsp:cNvPr id="0" name=""/>
        <dsp:cNvSpPr/>
      </dsp:nvSpPr>
      <dsp:spPr>
        <a:xfrm>
          <a:off x="7900063" y="2204028"/>
          <a:ext cx="154714" cy="1547149"/>
        </a:xfrm>
        <a:custGeom>
          <a:avLst/>
          <a:gdLst/>
          <a:ahLst/>
          <a:cxnLst/>
          <a:rect l="0" t="0" r="0" b="0"/>
          <a:pathLst>
            <a:path>
              <a:moveTo>
                <a:pt x="0" y="0"/>
              </a:moveTo>
              <a:lnTo>
                <a:pt x="0" y="1547149"/>
              </a:lnTo>
              <a:lnTo>
                <a:pt x="154714" y="1547149"/>
              </a:lnTo>
            </a:path>
          </a:pathLst>
        </a:custGeom>
        <a:noFill/>
        <a:ln w="12700" cap="flat" cmpd="sng" algn="ctr">
          <a:solidFill>
            <a:schemeClr val="accent6">
              <a:hueOff val="0"/>
              <a:satOff val="0"/>
              <a:lumOff val="0"/>
              <a:alphaOff val="0"/>
            </a:schemeClr>
          </a:solidFill>
          <a:prstDash val="solid"/>
          <a:miter lim="800000"/>
        </a:ln>
        <a:effectLst/>
        <a:scene3d>
          <a:camera prst="orthographicFront">
            <a:rot lat="0" lon="0" rev="0"/>
          </a:camera>
          <a:lightRig rig="contrasting" dir="t">
            <a:rot lat="0" lon="0" rev="1200000"/>
          </a:lightRig>
        </a:scene3d>
        <a:sp3d z="-110000"/>
      </dsp:spPr>
      <dsp:style>
        <a:lnRef idx="2">
          <a:scrgbClr r="0" g="0" b="0"/>
        </a:lnRef>
        <a:fillRef idx="0">
          <a:scrgbClr r="0" g="0" b="0"/>
        </a:fillRef>
        <a:effectRef idx="0">
          <a:scrgbClr r="0" g="0" b="0"/>
        </a:effectRef>
        <a:fontRef idx="minor"/>
      </dsp:style>
    </dsp:sp>
    <dsp:sp modelId="{4BA25AA2-6259-4635-9A1D-76C0F305BB67}">
      <dsp:nvSpPr>
        <dsp:cNvPr id="0" name=""/>
        <dsp:cNvSpPr/>
      </dsp:nvSpPr>
      <dsp:spPr>
        <a:xfrm>
          <a:off x="8054778" y="3364390"/>
          <a:ext cx="1237719" cy="773574"/>
        </a:xfrm>
        <a:prstGeom prst="roundRect">
          <a:avLst>
            <a:gd name="adj" fmla="val 10000"/>
          </a:avLst>
        </a:prstGeom>
        <a:solidFill>
          <a:schemeClr val="lt1">
            <a:alpha val="9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19050" tIns="12700" rIns="19050" bIns="12700" numCol="1" spcCol="1270" anchor="ctr" anchorCtr="0">
          <a:noAutofit/>
        </a:bodyPr>
        <a:lstStyle/>
        <a:p>
          <a:pPr lvl="0" algn="ctr" defTabSz="444500" rtl="0">
            <a:lnSpc>
              <a:spcPct val="90000"/>
            </a:lnSpc>
            <a:spcBef>
              <a:spcPct val="0"/>
            </a:spcBef>
            <a:spcAft>
              <a:spcPct val="35000"/>
            </a:spcAft>
          </a:pPr>
          <a:r>
            <a:rPr lang="en-US" sz="1000" kern="1200" dirty="0" smtClean="0">
              <a:latin typeface="Times New Roman" panose="02020603050405020304" pitchFamily="18" charset="0"/>
              <a:cs typeface="Times New Roman" panose="02020603050405020304" pitchFamily="18" charset="0"/>
            </a:rPr>
            <a:t>Data Processing, Organization, and Interpretation</a:t>
          </a:r>
          <a:endParaRPr lang="en-US" sz="1000" kern="1200" dirty="0">
            <a:latin typeface="Times New Roman" panose="02020603050405020304" pitchFamily="18" charset="0"/>
            <a:cs typeface="Times New Roman" panose="02020603050405020304" pitchFamily="18" charset="0"/>
          </a:endParaRPr>
        </a:p>
      </dsp:txBody>
      <dsp:txXfrm>
        <a:off x="8077435" y="3387047"/>
        <a:ext cx="1192405" cy="728260"/>
      </dsp:txXfrm>
    </dsp:sp>
    <dsp:sp modelId="{6E9126ED-28E5-4FDF-A17B-097672A742EF}">
      <dsp:nvSpPr>
        <dsp:cNvPr id="0" name=""/>
        <dsp:cNvSpPr/>
      </dsp:nvSpPr>
      <dsp:spPr>
        <a:xfrm>
          <a:off x="9679285" y="1430453"/>
          <a:ext cx="1547149" cy="773574"/>
        </a:xfrm>
        <a:prstGeom prst="roundRect">
          <a:avLst>
            <a:gd name="adj" fmla="val 10000"/>
          </a:avLst>
        </a:prstGeom>
        <a:solidFill>
          <a:schemeClr val="accent5">
            <a:hueOff val="-7353344"/>
            <a:satOff val="-10228"/>
            <a:lumOff val="-3922"/>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32385" tIns="21590" rIns="32385" bIns="21590" numCol="1" spcCol="1270" anchor="ctr" anchorCtr="0">
          <a:noAutofit/>
        </a:bodyPr>
        <a:lstStyle/>
        <a:p>
          <a:pPr lvl="0" algn="ctr" defTabSz="755650" rtl="0">
            <a:lnSpc>
              <a:spcPct val="90000"/>
            </a:lnSpc>
            <a:spcBef>
              <a:spcPct val="0"/>
            </a:spcBef>
            <a:spcAft>
              <a:spcPct val="35000"/>
            </a:spcAft>
          </a:pPr>
          <a:r>
            <a:rPr lang="en-US" sz="1700" b="1" kern="1200" dirty="0" smtClean="0">
              <a:latin typeface="Times New Roman" panose="02020603050405020304" pitchFamily="18" charset="0"/>
              <a:cs typeface="Times New Roman" panose="02020603050405020304" pitchFamily="18" charset="0"/>
            </a:rPr>
            <a:t>Ethical Considerations</a:t>
          </a:r>
          <a:endParaRPr lang="en-US" sz="1700" b="1" kern="1200" dirty="0">
            <a:latin typeface="Times New Roman" panose="02020603050405020304" pitchFamily="18" charset="0"/>
            <a:cs typeface="Times New Roman" panose="02020603050405020304" pitchFamily="18" charset="0"/>
          </a:endParaRPr>
        </a:p>
      </dsp:txBody>
      <dsp:txXfrm>
        <a:off x="9701942" y="1453110"/>
        <a:ext cx="1501835" cy="728260"/>
      </dsp:txXfrm>
    </dsp:sp>
    <dsp:sp modelId="{CF41EE3B-C9A1-450C-B0DB-F9AAD7852EA8}">
      <dsp:nvSpPr>
        <dsp:cNvPr id="0" name=""/>
        <dsp:cNvSpPr/>
      </dsp:nvSpPr>
      <dsp:spPr>
        <a:xfrm>
          <a:off x="9834000" y="2204028"/>
          <a:ext cx="154714" cy="580181"/>
        </a:xfrm>
        <a:custGeom>
          <a:avLst/>
          <a:gdLst/>
          <a:ahLst/>
          <a:cxnLst/>
          <a:rect l="0" t="0" r="0" b="0"/>
          <a:pathLst>
            <a:path>
              <a:moveTo>
                <a:pt x="0" y="0"/>
              </a:moveTo>
              <a:lnTo>
                <a:pt x="0" y="580181"/>
              </a:lnTo>
              <a:lnTo>
                <a:pt x="154714" y="580181"/>
              </a:lnTo>
            </a:path>
          </a:pathLst>
        </a:custGeom>
        <a:noFill/>
        <a:ln w="12700" cap="flat" cmpd="sng" algn="ctr">
          <a:solidFill>
            <a:schemeClr val="accent6">
              <a:hueOff val="0"/>
              <a:satOff val="0"/>
              <a:lumOff val="0"/>
              <a:alphaOff val="0"/>
            </a:schemeClr>
          </a:solidFill>
          <a:prstDash val="solid"/>
          <a:miter lim="800000"/>
        </a:ln>
        <a:effectLst/>
        <a:scene3d>
          <a:camera prst="orthographicFront">
            <a:rot lat="0" lon="0" rev="0"/>
          </a:camera>
          <a:lightRig rig="contrasting" dir="t">
            <a:rot lat="0" lon="0" rev="1200000"/>
          </a:lightRig>
        </a:scene3d>
        <a:sp3d z="-110000"/>
      </dsp:spPr>
      <dsp:style>
        <a:lnRef idx="2">
          <a:scrgbClr r="0" g="0" b="0"/>
        </a:lnRef>
        <a:fillRef idx="0">
          <a:scrgbClr r="0" g="0" b="0"/>
        </a:fillRef>
        <a:effectRef idx="0">
          <a:scrgbClr r="0" g="0" b="0"/>
        </a:effectRef>
        <a:fontRef idx="minor"/>
      </dsp:style>
    </dsp:sp>
    <dsp:sp modelId="{9258D1AA-25E5-4961-A835-42639DE2A031}">
      <dsp:nvSpPr>
        <dsp:cNvPr id="0" name=""/>
        <dsp:cNvSpPr/>
      </dsp:nvSpPr>
      <dsp:spPr>
        <a:xfrm>
          <a:off x="9988715" y="2397422"/>
          <a:ext cx="1237719" cy="773574"/>
        </a:xfrm>
        <a:prstGeom prst="roundRect">
          <a:avLst>
            <a:gd name="adj" fmla="val 10000"/>
          </a:avLst>
        </a:prstGeom>
        <a:solidFill>
          <a:schemeClr val="lt1">
            <a:alpha val="9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19050" tIns="12700" rIns="19050" bIns="12700" numCol="1" spcCol="1270" anchor="ctr" anchorCtr="0">
          <a:noAutofit/>
        </a:bodyPr>
        <a:lstStyle/>
        <a:p>
          <a:pPr lvl="0" algn="ctr" defTabSz="444500" rtl="0">
            <a:lnSpc>
              <a:spcPct val="90000"/>
            </a:lnSpc>
            <a:spcBef>
              <a:spcPct val="0"/>
            </a:spcBef>
            <a:spcAft>
              <a:spcPct val="35000"/>
            </a:spcAft>
          </a:pPr>
          <a:r>
            <a:rPr lang="en-US" sz="1000" kern="1200" dirty="0" smtClean="0">
              <a:latin typeface="Times New Roman" panose="02020603050405020304" pitchFamily="18" charset="0"/>
              <a:cs typeface="Times New Roman" panose="02020603050405020304" pitchFamily="18" charset="0"/>
            </a:rPr>
            <a:t>Ethical Guidelines</a:t>
          </a:r>
          <a:endParaRPr lang="en-US" sz="1000" kern="1200" dirty="0">
            <a:latin typeface="Times New Roman" panose="02020603050405020304" pitchFamily="18" charset="0"/>
            <a:cs typeface="Times New Roman" panose="02020603050405020304" pitchFamily="18" charset="0"/>
          </a:endParaRPr>
        </a:p>
      </dsp:txBody>
      <dsp:txXfrm>
        <a:off x="10011372" y="2420079"/>
        <a:ext cx="1192405" cy="728260"/>
      </dsp:txXfrm>
    </dsp:sp>
    <dsp:sp modelId="{D7EE7B6B-EEB7-42D1-8EC6-9D813477D0E2}">
      <dsp:nvSpPr>
        <dsp:cNvPr id="0" name=""/>
        <dsp:cNvSpPr/>
      </dsp:nvSpPr>
      <dsp:spPr>
        <a:xfrm>
          <a:off x="9834000" y="2204028"/>
          <a:ext cx="154714" cy="1547149"/>
        </a:xfrm>
        <a:custGeom>
          <a:avLst/>
          <a:gdLst/>
          <a:ahLst/>
          <a:cxnLst/>
          <a:rect l="0" t="0" r="0" b="0"/>
          <a:pathLst>
            <a:path>
              <a:moveTo>
                <a:pt x="0" y="0"/>
              </a:moveTo>
              <a:lnTo>
                <a:pt x="0" y="1547149"/>
              </a:lnTo>
              <a:lnTo>
                <a:pt x="154714" y="1547149"/>
              </a:lnTo>
            </a:path>
          </a:pathLst>
        </a:custGeom>
        <a:noFill/>
        <a:ln w="12700" cap="flat" cmpd="sng" algn="ctr">
          <a:solidFill>
            <a:schemeClr val="accent6">
              <a:hueOff val="0"/>
              <a:satOff val="0"/>
              <a:lumOff val="0"/>
              <a:alphaOff val="0"/>
            </a:schemeClr>
          </a:solidFill>
          <a:prstDash val="solid"/>
          <a:miter lim="800000"/>
        </a:ln>
        <a:effectLst/>
        <a:scene3d>
          <a:camera prst="orthographicFront">
            <a:rot lat="0" lon="0" rev="0"/>
          </a:camera>
          <a:lightRig rig="contrasting" dir="t">
            <a:rot lat="0" lon="0" rev="1200000"/>
          </a:lightRig>
        </a:scene3d>
        <a:sp3d z="-110000"/>
      </dsp:spPr>
      <dsp:style>
        <a:lnRef idx="2">
          <a:scrgbClr r="0" g="0" b="0"/>
        </a:lnRef>
        <a:fillRef idx="0">
          <a:scrgbClr r="0" g="0" b="0"/>
        </a:fillRef>
        <a:effectRef idx="0">
          <a:scrgbClr r="0" g="0" b="0"/>
        </a:effectRef>
        <a:fontRef idx="minor"/>
      </dsp:style>
    </dsp:sp>
    <dsp:sp modelId="{79EA124C-F557-4DC8-92AD-C0745B499D33}">
      <dsp:nvSpPr>
        <dsp:cNvPr id="0" name=""/>
        <dsp:cNvSpPr/>
      </dsp:nvSpPr>
      <dsp:spPr>
        <a:xfrm>
          <a:off x="9988715" y="3364390"/>
          <a:ext cx="1237719" cy="773574"/>
        </a:xfrm>
        <a:prstGeom prst="roundRect">
          <a:avLst>
            <a:gd name="adj" fmla="val 10000"/>
          </a:avLst>
        </a:prstGeom>
        <a:solidFill>
          <a:schemeClr val="lt1">
            <a:alpha val="9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19050" tIns="12700" rIns="19050" bIns="12700" numCol="1" spcCol="1270" anchor="ctr" anchorCtr="0">
          <a:noAutofit/>
        </a:bodyPr>
        <a:lstStyle/>
        <a:p>
          <a:pPr lvl="0" algn="ctr" defTabSz="444500" rtl="0">
            <a:lnSpc>
              <a:spcPct val="90000"/>
            </a:lnSpc>
            <a:spcBef>
              <a:spcPct val="0"/>
            </a:spcBef>
            <a:spcAft>
              <a:spcPct val="35000"/>
            </a:spcAft>
          </a:pPr>
          <a:r>
            <a:rPr lang="en-US" sz="1000" kern="1200" dirty="0" smtClean="0">
              <a:latin typeface="Times New Roman" panose="02020603050405020304" pitchFamily="18" charset="0"/>
              <a:cs typeface="Times New Roman" panose="02020603050405020304" pitchFamily="18" charset="0"/>
            </a:rPr>
            <a:t>Data Integrity</a:t>
          </a:r>
          <a:endParaRPr lang="en-US" sz="1000" kern="1200" dirty="0">
            <a:latin typeface="Times New Roman" panose="02020603050405020304" pitchFamily="18" charset="0"/>
            <a:cs typeface="Times New Roman" panose="02020603050405020304" pitchFamily="18" charset="0"/>
          </a:endParaRPr>
        </a:p>
      </dsp:txBody>
      <dsp:txXfrm>
        <a:off x="10011372" y="3387047"/>
        <a:ext cx="1192405" cy="728260"/>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A88F43A-0BB3-4CA8-BC3C-D61444623C7E}">
      <dsp:nvSpPr>
        <dsp:cNvPr id="0" name=""/>
        <dsp:cNvSpPr/>
      </dsp:nvSpPr>
      <dsp:spPr>
        <a:xfrm>
          <a:off x="51" y="84254"/>
          <a:ext cx="4913783" cy="825289"/>
        </a:xfrm>
        <a:prstGeom prst="rect">
          <a:avLst/>
        </a:prstGeom>
        <a:solidFill>
          <a:schemeClr val="accent5">
            <a:alpha val="90000"/>
            <a:hueOff val="0"/>
            <a:satOff val="0"/>
            <a:lumOff val="0"/>
            <a:alphaOff val="0"/>
          </a:schemeClr>
        </a:solidFill>
        <a:ln w="6350" cap="flat" cmpd="sng" algn="ctr">
          <a:solidFill>
            <a:schemeClr val="accent5">
              <a:alpha val="90000"/>
              <a:hueOff val="0"/>
              <a:satOff val="0"/>
              <a:lumOff val="0"/>
              <a:alphaOff val="0"/>
            </a:schemeClr>
          </a:solidFill>
          <a:prstDash val="solid"/>
          <a:miter lim="800000"/>
        </a:ln>
        <a:effectLst/>
        <a:scene3d>
          <a:camera prst="orthographicFront"/>
          <a:lightRig rig="chilly" dir="t"/>
        </a:scene3d>
        <a:sp3d prstMaterial="translucentPowder">
          <a:bevelT w="127000" h="25400" prst="softRound"/>
        </a:sp3d>
      </dsp:spPr>
      <dsp:style>
        <a:lnRef idx="1">
          <a:scrgbClr r="0" g="0" b="0"/>
        </a:lnRef>
        <a:fillRef idx="1">
          <a:scrgbClr r="0" g="0" b="0"/>
        </a:fillRef>
        <a:effectRef idx="0">
          <a:scrgbClr r="0" g="0" b="0"/>
        </a:effectRef>
        <a:fontRef idx="minor">
          <a:schemeClr val="lt1"/>
        </a:fontRef>
      </dsp:style>
      <dsp:txBody>
        <a:bodyPr spcFirstLastPara="0" vert="horz" wrap="square" lIns="163576" tIns="93472" rIns="163576" bIns="93472" numCol="1" spcCol="1270" anchor="ctr" anchorCtr="0">
          <a:noAutofit/>
        </a:bodyPr>
        <a:lstStyle/>
        <a:p>
          <a:pPr lvl="0" algn="ctr" defTabSz="1022350" rtl="0">
            <a:lnSpc>
              <a:spcPct val="90000"/>
            </a:lnSpc>
            <a:spcBef>
              <a:spcPct val="0"/>
            </a:spcBef>
            <a:spcAft>
              <a:spcPct val="35000"/>
            </a:spcAft>
          </a:pPr>
          <a:r>
            <a:rPr lang="en-US" sz="2300" b="1" kern="1200" dirty="0" smtClean="0">
              <a:latin typeface="Times New Roman" panose="02020603050405020304" pitchFamily="18" charset="0"/>
              <a:cs typeface="Times New Roman" panose="02020603050405020304" pitchFamily="18" charset="0"/>
            </a:rPr>
            <a:t>ESG Performance Analysis of Intesa Sanpaolo</a:t>
          </a:r>
          <a:endParaRPr lang="en-US" sz="2300" b="1" kern="1200" dirty="0">
            <a:latin typeface="Times New Roman" panose="02020603050405020304" pitchFamily="18" charset="0"/>
            <a:cs typeface="Times New Roman" panose="02020603050405020304" pitchFamily="18" charset="0"/>
          </a:endParaRPr>
        </a:p>
      </dsp:txBody>
      <dsp:txXfrm>
        <a:off x="51" y="84254"/>
        <a:ext cx="4913783" cy="825289"/>
      </dsp:txXfrm>
    </dsp:sp>
    <dsp:sp modelId="{9DAF3FE9-E20D-4410-8D8A-4EA8BC0719CA}">
      <dsp:nvSpPr>
        <dsp:cNvPr id="0" name=""/>
        <dsp:cNvSpPr/>
      </dsp:nvSpPr>
      <dsp:spPr>
        <a:xfrm>
          <a:off x="51" y="909543"/>
          <a:ext cx="4913783" cy="4419449"/>
        </a:xfrm>
        <a:prstGeom prst="rect">
          <a:avLst/>
        </a:prstGeom>
        <a:solidFill>
          <a:schemeClr val="accent5">
            <a:alpha val="90000"/>
            <a:tint val="40000"/>
            <a:hueOff val="0"/>
            <a:satOff val="0"/>
            <a:lumOff val="0"/>
            <a:alphaOff val="0"/>
          </a:schemeClr>
        </a:solidFill>
        <a:ln w="6350" cap="flat" cmpd="sng" algn="ctr">
          <a:solidFill>
            <a:schemeClr val="accent5">
              <a:alpha val="90000"/>
              <a:tint val="40000"/>
              <a:hueOff val="0"/>
              <a:satOff val="0"/>
              <a:lumOff val="0"/>
              <a:alphaOff val="0"/>
            </a:schemeClr>
          </a:solidFill>
          <a:prstDash val="solid"/>
          <a:miter lim="800000"/>
        </a:ln>
        <a:effectLst/>
        <a:scene3d>
          <a:camera prst="orthographicFront"/>
          <a:lightRig rig="chilly" dir="t"/>
        </a:scene3d>
        <a:sp3d extrusionH="1700" prstMaterial="dkEdge">
          <a:bevelT w="25400" h="6350" prst="softRound"/>
          <a:bevelB w="0" h="0" prst="convex"/>
        </a:sp3d>
      </dsp:spPr>
      <dsp:style>
        <a:lnRef idx="1">
          <a:scrgbClr r="0" g="0" b="0"/>
        </a:lnRef>
        <a:fillRef idx="1">
          <a:scrgbClr r="0" g="0" b="0"/>
        </a:fillRef>
        <a:effectRef idx="0">
          <a:scrgbClr r="0" g="0" b="0"/>
        </a:effectRef>
        <a:fontRef idx="minor"/>
      </dsp:style>
      <dsp:txBody>
        <a:bodyPr spcFirstLastPara="0" vert="horz" wrap="square" lIns="122682" tIns="122682" rIns="163576" bIns="184023" numCol="1" spcCol="1270" anchor="t" anchorCtr="0">
          <a:noAutofit/>
        </a:bodyPr>
        <a:lstStyle/>
        <a:p>
          <a:pPr marL="228600" lvl="1" indent="-228600" algn="just" defTabSz="1022350" rtl="0">
            <a:lnSpc>
              <a:spcPct val="90000"/>
            </a:lnSpc>
            <a:spcBef>
              <a:spcPct val="0"/>
            </a:spcBef>
            <a:spcAft>
              <a:spcPct val="15000"/>
            </a:spcAft>
            <a:buChar char="••"/>
          </a:pPr>
          <a:r>
            <a:rPr lang="en-US" sz="2300" kern="1200" dirty="0" smtClean="0">
              <a:latin typeface="Times New Roman" panose="02020603050405020304" pitchFamily="18" charset="0"/>
              <a:cs typeface="Times New Roman" panose="02020603050405020304" pitchFamily="18" charset="0"/>
            </a:rPr>
            <a:t>ESG giant in European banking with a focus on societal impact and climate.</a:t>
          </a:r>
          <a:endParaRPr lang="en-US" sz="2300" kern="1200" dirty="0">
            <a:latin typeface="Times New Roman" panose="02020603050405020304" pitchFamily="18" charset="0"/>
            <a:cs typeface="Times New Roman" panose="02020603050405020304" pitchFamily="18" charset="0"/>
          </a:endParaRPr>
        </a:p>
        <a:p>
          <a:pPr marL="228600" lvl="1" indent="-228600" algn="just" defTabSz="1022350" rtl="0">
            <a:lnSpc>
              <a:spcPct val="90000"/>
            </a:lnSpc>
            <a:spcBef>
              <a:spcPct val="0"/>
            </a:spcBef>
            <a:spcAft>
              <a:spcPct val="15000"/>
            </a:spcAft>
            <a:buChar char="••"/>
          </a:pPr>
          <a:r>
            <a:rPr lang="en-US" sz="2300" kern="1200" dirty="0" smtClean="0">
              <a:latin typeface="Times New Roman" panose="02020603050405020304" pitchFamily="18" charset="0"/>
              <a:cs typeface="Times New Roman" panose="02020603050405020304" pitchFamily="18" charset="0"/>
            </a:rPr>
            <a:t>Employs ESG metrics in investment processes to achieve sustainable growth.</a:t>
          </a:r>
          <a:endParaRPr lang="en-US" sz="2300" kern="1200" dirty="0">
            <a:latin typeface="Times New Roman" panose="02020603050405020304" pitchFamily="18" charset="0"/>
            <a:cs typeface="Times New Roman" panose="02020603050405020304" pitchFamily="18" charset="0"/>
          </a:endParaRPr>
        </a:p>
        <a:p>
          <a:pPr marL="228600" lvl="1" indent="-228600" algn="just" defTabSz="1022350" rtl="0">
            <a:lnSpc>
              <a:spcPct val="90000"/>
            </a:lnSpc>
            <a:spcBef>
              <a:spcPct val="0"/>
            </a:spcBef>
            <a:spcAft>
              <a:spcPct val="15000"/>
            </a:spcAft>
            <a:buChar char="••"/>
          </a:pPr>
          <a:r>
            <a:rPr lang="en-US" sz="2300" kern="1200" dirty="0" smtClean="0">
              <a:latin typeface="Times New Roman" panose="02020603050405020304" pitchFamily="18" charset="0"/>
              <a:cs typeface="Times New Roman" panose="02020603050405020304" pitchFamily="18" charset="0"/>
            </a:rPr>
            <a:t>Sustainable assets under management valued at 46.4 billion euros in compliance with </a:t>
          </a:r>
          <a:r>
            <a:rPr lang="en-US" sz="2300" b="1" kern="1200" dirty="0" smtClean="0">
              <a:latin typeface="Times New Roman" panose="02020603050405020304" pitchFamily="18" charset="0"/>
              <a:cs typeface="Times New Roman" panose="02020603050405020304" pitchFamily="18" charset="0"/>
            </a:rPr>
            <a:t>SFDR regulations.</a:t>
          </a:r>
          <a:endParaRPr lang="en-US" sz="2300" b="1" kern="1200" dirty="0">
            <a:latin typeface="Times New Roman" panose="02020603050405020304" pitchFamily="18" charset="0"/>
            <a:cs typeface="Times New Roman" panose="02020603050405020304" pitchFamily="18" charset="0"/>
          </a:endParaRPr>
        </a:p>
        <a:p>
          <a:pPr marL="228600" lvl="1" indent="-228600" algn="just" defTabSz="1022350" rtl="0">
            <a:lnSpc>
              <a:spcPct val="90000"/>
            </a:lnSpc>
            <a:spcBef>
              <a:spcPct val="0"/>
            </a:spcBef>
            <a:spcAft>
              <a:spcPct val="15000"/>
            </a:spcAft>
            <a:buChar char="••"/>
          </a:pPr>
          <a:r>
            <a:rPr lang="en-US" sz="2300" kern="1200" dirty="0" smtClean="0">
              <a:latin typeface="Times New Roman" panose="02020603050405020304" pitchFamily="18" charset="0"/>
              <a:cs typeface="Times New Roman" panose="02020603050405020304" pitchFamily="18" charset="0"/>
            </a:rPr>
            <a:t>Through detailed risk and impact analysis, interacting with issuers, and improving insurance policies.</a:t>
          </a:r>
          <a:endParaRPr lang="en-US" sz="2300" kern="1200" dirty="0">
            <a:latin typeface="Times New Roman" panose="02020603050405020304" pitchFamily="18" charset="0"/>
            <a:cs typeface="Times New Roman" panose="02020603050405020304" pitchFamily="18" charset="0"/>
          </a:endParaRPr>
        </a:p>
      </dsp:txBody>
      <dsp:txXfrm>
        <a:off x="51" y="909543"/>
        <a:ext cx="4913783" cy="4419449"/>
      </dsp:txXfrm>
    </dsp:sp>
    <dsp:sp modelId="{44370C31-2C53-43F3-A3A8-CB5226C80742}">
      <dsp:nvSpPr>
        <dsp:cNvPr id="0" name=""/>
        <dsp:cNvSpPr/>
      </dsp:nvSpPr>
      <dsp:spPr>
        <a:xfrm>
          <a:off x="5601764" y="84254"/>
          <a:ext cx="4913783" cy="825289"/>
        </a:xfrm>
        <a:prstGeom prst="rect">
          <a:avLst/>
        </a:prstGeom>
        <a:solidFill>
          <a:schemeClr val="accent5">
            <a:alpha val="90000"/>
            <a:hueOff val="0"/>
            <a:satOff val="0"/>
            <a:lumOff val="0"/>
            <a:alphaOff val="-40000"/>
          </a:schemeClr>
        </a:solidFill>
        <a:ln w="6350" cap="flat" cmpd="sng" algn="ctr">
          <a:solidFill>
            <a:schemeClr val="accent5">
              <a:alpha val="90000"/>
              <a:hueOff val="0"/>
              <a:satOff val="0"/>
              <a:lumOff val="0"/>
              <a:alphaOff val="-40000"/>
            </a:schemeClr>
          </a:solidFill>
          <a:prstDash val="solid"/>
          <a:miter lim="800000"/>
        </a:ln>
        <a:effectLst/>
        <a:scene3d>
          <a:camera prst="orthographicFront"/>
          <a:lightRig rig="chilly" dir="t"/>
        </a:scene3d>
        <a:sp3d prstMaterial="translucentPowder">
          <a:bevelT w="127000" h="25400" prst="softRound"/>
        </a:sp3d>
      </dsp:spPr>
      <dsp:style>
        <a:lnRef idx="1">
          <a:scrgbClr r="0" g="0" b="0"/>
        </a:lnRef>
        <a:fillRef idx="1">
          <a:scrgbClr r="0" g="0" b="0"/>
        </a:fillRef>
        <a:effectRef idx="0">
          <a:scrgbClr r="0" g="0" b="0"/>
        </a:effectRef>
        <a:fontRef idx="minor">
          <a:schemeClr val="lt1"/>
        </a:fontRef>
      </dsp:style>
      <dsp:txBody>
        <a:bodyPr spcFirstLastPara="0" vert="horz" wrap="square" lIns="163576" tIns="93472" rIns="163576" bIns="93472" numCol="1" spcCol="1270" anchor="ctr" anchorCtr="0">
          <a:noAutofit/>
        </a:bodyPr>
        <a:lstStyle/>
        <a:p>
          <a:pPr lvl="0" algn="ctr" defTabSz="1022350" rtl="0">
            <a:lnSpc>
              <a:spcPct val="90000"/>
            </a:lnSpc>
            <a:spcBef>
              <a:spcPct val="0"/>
            </a:spcBef>
            <a:spcAft>
              <a:spcPct val="35000"/>
            </a:spcAft>
          </a:pPr>
          <a:r>
            <a:rPr lang="en-US" sz="2300" b="1" kern="1200" dirty="0" smtClean="0">
              <a:latin typeface="Times New Roman" panose="02020603050405020304" pitchFamily="18" charset="0"/>
              <a:cs typeface="Times New Roman" panose="02020603050405020304" pitchFamily="18" charset="0"/>
            </a:rPr>
            <a:t>ESG Performance Analysis of Nordea Bank</a:t>
          </a:r>
          <a:endParaRPr lang="en-US" sz="2300" b="1" kern="1200" dirty="0">
            <a:latin typeface="Times New Roman" panose="02020603050405020304" pitchFamily="18" charset="0"/>
            <a:cs typeface="Times New Roman" panose="02020603050405020304" pitchFamily="18" charset="0"/>
          </a:endParaRPr>
        </a:p>
      </dsp:txBody>
      <dsp:txXfrm>
        <a:off x="5601764" y="84254"/>
        <a:ext cx="4913783" cy="825289"/>
      </dsp:txXfrm>
    </dsp:sp>
    <dsp:sp modelId="{5C5E8F8B-5DFF-4D25-B2F0-69BD8B67D22D}">
      <dsp:nvSpPr>
        <dsp:cNvPr id="0" name=""/>
        <dsp:cNvSpPr/>
      </dsp:nvSpPr>
      <dsp:spPr>
        <a:xfrm>
          <a:off x="5601764" y="909543"/>
          <a:ext cx="4913783" cy="4419449"/>
        </a:xfrm>
        <a:prstGeom prst="rect">
          <a:avLst/>
        </a:prstGeom>
        <a:solidFill>
          <a:schemeClr val="accent5">
            <a:alpha val="90000"/>
            <a:tint val="40000"/>
            <a:hueOff val="0"/>
            <a:satOff val="0"/>
            <a:lumOff val="0"/>
            <a:alphaOff val="0"/>
          </a:schemeClr>
        </a:solidFill>
        <a:ln w="6350" cap="flat" cmpd="sng" algn="ctr">
          <a:solidFill>
            <a:schemeClr val="accent5">
              <a:alpha val="90000"/>
              <a:tint val="40000"/>
              <a:hueOff val="0"/>
              <a:satOff val="0"/>
              <a:lumOff val="0"/>
              <a:alphaOff val="0"/>
            </a:schemeClr>
          </a:solidFill>
          <a:prstDash val="solid"/>
          <a:miter lim="800000"/>
        </a:ln>
        <a:effectLst/>
        <a:scene3d>
          <a:camera prst="orthographicFront"/>
          <a:lightRig rig="chilly" dir="t"/>
        </a:scene3d>
        <a:sp3d extrusionH="1700" prstMaterial="dkEdge">
          <a:bevelT w="25400" h="6350" prst="softRound"/>
          <a:bevelB w="0" h="0" prst="convex"/>
        </a:sp3d>
      </dsp:spPr>
      <dsp:style>
        <a:lnRef idx="1">
          <a:scrgbClr r="0" g="0" b="0"/>
        </a:lnRef>
        <a:fillRef idx="1">
          <a:scrgbClr r="0" g="0" b="0"/>
        </a:fillRef>
        <a:effectRef idx="0">
          <a:scrgbClr r="0" g="0" b="0"/>
        </a:effectRef>
        <a:fontRef idx="minor"/>
      </dsp:style>
      <dsp:txBody>
        <a:bodyPr spcFirstLastPara="0" vert="horz" wrap="square" lIns="122682" tIns="122682" rIns="163576" bIns="184023" numCol="1" spcCol="1270" anchor="t" anchorCtr="0">
          <a:noAutofit/>
        </a:bodyPr>
        <a:lstStyle/>
        <a:p>
          <a:pPr marL="228600" lvl="1" indent="-228600" algn="just" defTabSz="1022350" rtl="0">
            <a:lnSpc>
              <a:spcPct val="90000"/>
            </a:lnSpc>
            <a:spcBef>
              <a:spcPct val="0"/>
            </a:spcBef>
            <a:spcAft>
              <a:spcPct val="15000"/>
            </a:spcAft>
            <a:buChar char="••"/>
          </a:pPr>
          <a:r>
            <a:rPr lang="en-US" sz="2300" kern="1200" smtClean="0">
              <a:latin typeface="Times New Roman" panose="02020603050405020304" pitchFamily="18" charset="0"/>
              <a:cs typeface="Times New Roman" panose="02020603050405020304" pitchFamily="18" charset="0"/>
            </a:rPr>
            <a:t>The Nordic bank with more than 200 years of history.</a:t>
          </a:r>
          <a:endParaRPr lang="en-US" sz="2300" kern="1200">
            <a:latin typeface="Times New Roman" panose="02020603050405020304" pitchFamily="18" charset="0"/>
            <a:cs typeface="Times New Roman" panose="02020603050405020304" pitchFamily="18" charset="0"/>
          </a:endParaRPr>
        </a:p>
        <a:p>
          <a:pPr marL="228600" lvl="1" indent="-228600" algn="just" defTabSz="1022350" rtl="0">
            <a:lnSpc>
              <a:spcPct val="90000"/>
            </a:lnSpc>
            <a:spcBef>
              <a:spcPct val="0"/>
            </a:spcBef>
            <a:spcAft>
              <a:spcPct val="15000"/>
            </a:spcAft>
            <a:buChar char="••"/>
          </a:pPr>
          <a:r>
            <a:rPr lang="en-US" sz="2300" kern="1200" dirty="0" smtClean="0">
              <a:latin typeface="Times New Roman" panose="02020603050405020304" pitchFamily="18" charset="0"/>
              <a:cs typeface="Times New Roman" panose="02020603050405020304" pitchFamily="18" charset="0"/>
            </a:rPr>
            <a:t>Long-term financing commitments that emphasize net zero emissions.</a:t>
          </a:r>
          <a:endParaRPr lang="en-US" sz="2300" kern="1200" dirty="0">
            <a:latin typeface="Times New Roman" panose="02020603050405020304" pitchFamily="18" charset="0"/>
            <a:cs typeface="Times New Roman" panose="02020603050405020304" pitchFamily="18" charset="0"/>
          </a:endParaRPr>
        </a:p>
        <a:p>
          <a:pPr marL="228600" lvl="1" indent="-228600" algn="just" defTabSz="1022350" rtl="0">
            <a:lnSpc>
              <a:spcPct val="90000"/>
            </a:lnSpc>
            <a:spcBef>
              <a:spcPct val="0"/>
            </a:spcBef>
            <a:spcAft>
              <a:spcPct val="15000"/>
            </a:spcAft>
            <a:buChar char="••"/>
          </a:pPr>
          <a:r>
            <a:rPr lang="en-US" sz="2300" kern="1200" dirty="0" smtClean="0">
              <a:latin typeface="Times New Roman" panose="02020603050405020304" pitchFamily="18" charset="0"/>
              <a:cs typeface="Times New Roman" panose="02020603050405020304" pitchFamily="18" charset="0"/>
            </a:rPr>
            <a:t>Active participation in climate risk management, subscribing to investor initiatives.</a:t>
          </a:r>
          <a:endParaRPr lang="en-US" sz="2300" kern="1200" dirty="0">
            <a:latin typeface="Times New Roman" panose="02020603050405020304" pitchFamily="18" charset="0"/>
            <a:cs typeface="Times New Roman" panose="02020603050405020304" pitchFamily="18" charset="0"/>
          </a:endParaRPr>
        </a:p>
        <a:p>
          <a:pPr marL="228600" lvl="1" indent="-228600" algn="just" defTabSz="1022350" rtl="0">
            <a:lnSpc>
              <a:spcPct val="90000"/>
            </a:lnSpc>
            <a:spcBef>
              <a:spcPct val="0"/>
            </a:spcBef>
            <a:spcAft>
              <a:spcPct val="15000"/>
            </a:spcAft>
            <a:buChar char="••"/>
          </a:pPr>
          <a:r>
            <a:rPr lang="en-US" sz="2300" kern="1200" dirty="0" smtClean="0">
              <a:latin typeface="Times New Roman" panose="02020603050405020304" pitchFamily="18" charset="0"/>
              <a:cs typeface="Times New Roman" panose="02020603050405020304" pitchFamily="18" charset="0"/>
            </a:rPr>
            <a:t>It focuses on the climate action, and reduction in investments of high-carbon assets.</a:t>
          </a:r>
          <a:endParaRPr lang="en-US" sz="2300" kern="1200" dirty="0">
            <a:latin typeface="Times New Roman" panose="02020603050405020304" pitchFamily="18" charset="0"/>
            <a:cs typeface="Times New Roman" panose="02020603050405020304" pitchFamily="18" charset="0"/>
          </a:endParaRPr>
        </a:p>
      </dsp:txBody>
      <dsp:txXfrm>
        <a:off x="5601764" y="909543"/>
        <a:ext cx="4913783" cy="4419449"/>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E8099BD-B295-4BA9-9E7A-264C470F52E3}">
      <dsp:nvSpPr>
        <dsp:cNvPr id="0" name=""/>
        <dsp:cNvSpPr/>
      </dsp:nvSpPr>
      <dsp:spPr>
        <a:xfrm>
          <a:off x="51" y="127228"/>
          <a:ext cx="4913783" cy="758466"/>
        </a:xfrm>
        <a:prstGeom prst="rect">
          <a:avLst/>
        </a:prstGeom>
        <a:solidFill>
          <a:schemeClr val="accent5">
            <a:alpha val="90000"/>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56464" tIns="89408" rIns="156464" bIns="89408" numCol="1" spcCol="1270" anchor="ctr" anchorCtr="0">
          <a:noAutofit/>
        </a:bodyPr>
        <a:lstStyle/>
        <a:p>
          <a:pPr lvl="0" algn="ctr" defTabSz="977900" rtl="0">
            <a:lnSpc>
              <a:spcPct val="90000"/>
            </a:lnSpc>
            <a:spcBef>
              <a:spcPct val="0"/>
            </a:spcBef>
            <a:spcAft>
              <a:spcPct val="35000"/>
            </a:spcAft>
          </a:pPr>
          <a:r>
            <a:rPr lang="en-US" sz="2200" b="1" kern="1200" dirty="0" smtClean="0">
              <a:latin typeface="Times New Roman" panose="02020603050405020304" pitchFamily="18" charset="0"/>
              <a:cs typeface="Times New Roman" panose="02020603050405020304" pitchFamily="18" charset="0"/>
            </a:rPr>
            <a:t>ESG Performance Analysis of ING Group</a:t>
          </a:r>
          <a:endParaRPr lang="en-US" sz="2200" b="1" kern="1200" dirty="0">
            <a:latin typeface="Times New Roman" panose="02020603050405020304" pitchFamily="18" charset="0"/>
            <a:cs typeface="Times New Roman" panose="02020603050405020304" pitchFamily="18" charset="0"/>
          </a:endParaRPr>
        </a:p>
      </dsp:txBody>
      <dsp:txXfrm>
        <a:off x="51" y="127228"/>
        <a:ext cx="4913783" cy="758466"/>
      </dsp:txXfrm>
    </dsp:sp>
    <dsp:sp modelId="{20B62803-4353-48C1-9FDE-E35BEAEC6570}">
      <dsp:nvSpPr>
        <dsp:cNvPr id="0" name=""/>
        <dsp:cNvSpPr/>
      </dsp:nvSpPr>
      <dsp:spPr>
        <a:xfrm>
          <a:off x="51" y="885695"/>
          <a:ext cx="4913783" cy="4302787"/>
        </a:xfrm>
        <a:prstGeom prst="rect">
          <a:avLst/>
        </a:prstGeom>
        <a:solidFill>
          <a:schemeClr val="accent5">
            <a:alpha val="90000"/>
            <a:tint val="40000"/>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122682" tIns="122682" rIns="163576" bIns="184023" numCol="1" spcCol="1270" anchor="t" anchorCtr="0">
          <a:noAutofit/>
        </a:bodyPr>
        <a:lstStyle/>
        <a:p>
          <a:pPr marL="228600" lvl="1" indent="-228600" algn="just" defTabSz="1022350" rtl="0">
            <a:lnSpc>
              <a:spcPct val="90000"/>
            </a:lnSpc>
            <a:spcBef>
              <a:spcPct val="0"/>
            </a:spcBef>
            <a:spcAft>
              <a:spcPct val="15000"/>
            </a:spcAft>
            <a:buChar char="••"/>
          </a:pPr>
          <a:r>
            <a:rPr lang="en-US" sz="2300" kern="1200" smtClean="0">
              <a:latin typeface="Times New Roman" panose="02020603050405020304" pitchFamily="18" charset="0"/>
              <a:cs typeface="Times New Roman" panose="02020603050405020304" pitchFamily="18" charset="0"/>
            </a:rPr>
            <a:t>Emphasizes sustainability, focusing on climate risk assessment and management.</a:t>
          </a:r>
          <a:endParaRPr lang="en-US" sz="2300" kern="1200">
            <a:latin typeface="Times New Roman" panose="02020603050405020304" pitchFamily="18" charset="0"/>
            <a:cs typeface="Times New Roman" panose="02020603050405020304" pitchFamily="18" charset="0"/>
          </a:endParaRPr>
        </a:p>
        <a:p>
          <a:pPr marL="228600" lvl="1" indent="-228600" algn="just" defTabSz="1022350" rtl="0">
            <a:lnSpc>
              <a:spcPct val="90000"/>
            </a:lnSpc>
            <a:spcBef>
              <a:spcPct val="0"/>
            </a:spcBef>
            <a:spcAft>
              <a:spcPct val="15000"/>
            </a:spcAft>
            <a:buChar char="••"/>
          </a:pPr>
          <a:r>
            <a:rPr lang="en-US" sz="2300" kern="1200" dirty="0" smtClean="0">
              <a:latin typeface="Times New Roman" panose="02020603050405020304" pitchFamily="18" charset="0"/>
              <a:cs typeface="Times New Roman" panose="02020603050405020304" pitchFamily="18" charset="0"/>
            </a:rPr>
            <a:t>It uses </a:t>
          </a:r>
          <a:r>
            <a:rPr lang="en-US" sz="2300" b="1" kern="1200" dirty="0" smtClean="0">
              <a:latin typeface="Times New Roman" panose="02020603050405020304" pitchFamily="18" charset="0"/>
              <a:cs typeface="Times New Roman" panose="02020603050405020304" pitchFamily="18" charset="0"/>
            </a:rPr>
            <a:t>Climate Credit RAS </a:t>
          </a:r>
          <a:r>
            <a:rPr lang="en-US" sz="2300" kern="1200" dirty="0" smtClean="0">
              <a:latin typeface="Times New Roman" panose="02020603050405020304" pitchFamily="18" charset="0"/>
              <a:cs typeface="Times New Roman" panose="02020603050405020304" pitchFamily="18" charset="0"/>
            </a:rPr>
            <a:t>and makes climate risk an integral part of the identification processes of risks.</a:t>
          </a:r>
          <a:endParaRPr lang="en-US" sz="2300" kern="1200" dirty="0">
            <a:latin typeface="Times New Roman" panose="02020603050405020304" pitchFamily="18" charset="0"/>
            <a:cs typeface="Times New Roman" panose="02020603050405020304" pitchFamily="18" charset="0"/>
          </a:endParaRPr>
        </a:p>
        <a:p>
          <a:pPr marL="228600" lvl="1" indent="-228600" algn="just" defTabSz="1022350" rtl="0">
            <a:lnSpc>
              <a:spcPct val="90000"/>
            </a:lnSpc>
            <a:spcBef>
              <a:spcPct val="0"/>
            </a:spcBef>
            <a:spcAft>
              <a:spcPct val="15000"/>
            </a:spcAft>
            <a:buChar char="••"/>
          </a:pPr>
          <a:r>
            <a:rPr lang="en-US" sz="2300" kern="1200" dirty="0" smtClean="0">
              <a:latin typeface="Times New Roman" panose="02020603050405020304" pitchFamily="18" charset="0"/>
              <a:cs typeface="Times New Roman" panose="02020603050405020304" pitchFamily="18" charset="0"/>
            </a:rPr>
            <a:t>Commits to sustainable financing, seeking to mobilize 125 billion euros every year towards initiatives that lead sustainably by the end of 2025.</a:t>
          </a:r>
          <a:endParaRPr lang="en-US" sz="2300" kern="1200" dirty="0">
            <a:latin typeface="Times New Roman" panose="02020603050405020304" pitchFamily="18" charset="0"/>
            <a:cs typeface="Times New Roman" panose="02020603050405020304" pitchFamily="18" charset="0"/>
          </a:endParaRPr>
        </a:p>
      </dsp:txBody>
      <dsp:txXfrm>
        <a:off x="51" y="885695"/>
        <a:ext cx="4913783" cy="4302787"/>
      </dsp:txXfrm>
    </dsp:sp>
    <dsp:sp modelId="{77EDCC16-3314-4E47-9F63-31AEC6D4F142}">
      <dsp:nvSpPr>
        <dsp:cNvPr id="0" name=""/>
        <dsp:cNvSpPr/>
      </dsp:nvSpPr>
      <dsp:spPr>
        <a:xfrm>
          <a:off x="5601764" y="127228"/>
          <a:ext cx="4913783" cy="758466"/>
        </a:xfrm>
        <a:prstGeom prst="rect">
          <a:avLst/>
        </a:prstGeom>
        <a:solidFill>
          <a:schemeClr val="accent5">
            <a:alpha val="90000"/>
            <a:hueOff val="0"/>
            <a:satOff val="0"/>
            <a:lumOff val="0"/>
            <a:alphaOff val="-4000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56464" tIns="89408" rIns="156464" bIns="89408" numCol="1" spcCol="1270" anchor="ctr" anchorCtr="0">
          <a:noAutofit/>
        </a:bodyPr>
        <a:lstStyle/>
        <a:p>
          <a:pPr lvl="0" algn="ctr" defTabSz="977900" rtl="0">
            <a:lnSpc>
              <a:spcPct val="90000"/>
            </a:lnSpc>
            <a:spcBef>
              <a:spcPct val="0"/>
            </a:spcBef>
            <a:spcAft>
              <a:spcPct val="35000"/>
            </a:spcAft>
          </a:pPr>
          <a:r>
            <a:rPr lang="en-US" sz="2200" b="1" kern="1200" dirty="0" smtClean="0">
              <a:latin typeface="Times New Roman" panose="02020603050405020304" pitchFamily="18" charset="0"/>
              <a:cs typeface="Times New Roman" panose="02020603050405020304" pitchFamily="18" charset="0"/>
            </a:rPr>
            <a:t>ESG Performance Analysis of BNP Paribas</a:t>
          </a:r>
          <a:endParaRPr lang="en-US" sz="2200" b="1" kern="1200" dirty="0">
            <a:latin typeface="Times New Roman" panose="02020603050405020304" pitchFamily="18" charset="0"/>
            <a:cs typeface="Times New Roman" panose="02020603050405020304" pitchFamily="18" charset="0"/>
          </a:endParaRPr>
        </a:p>
      </dsp:txBody>
      <dsp:txXfrm>
        <a:off x="5601764" y="127228"/>
        <a:ext cx="4913783" cy="758466"/>
      </dsp:txXfrm>
    </dsp:sp>
    <dsp:sp modelId="{BBCB07A1-A178-4412-84BB-BE037441CF7B}">
      <dsp:nvSpPr>
        <dsp:cNvPr id="0" name=""/>
        <dsp:cNvSpPr/>
      </dsp:nvSpPr>
      <dsp:spPr>
        <a:xfrm>
          <a:off x="5601764" y="885695"/>
          <a:ext cx="4913783" cy="4302787"/>
        </a:xfrm>
        <a:prstGeom prst="rect">
          <a:avLst/>
        </a:prstGeom>
        <a:solidFill>
          <a:schemeClr val="accent5">
            <a:alpha val="90000"/>
            <a:tint val="40000"/>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117348" tIns="117348" rIns="156464" bIns="176022" numCol="1" spcCol="1270" anchor="t" anchorCtr="0">
          <a:noAutofit/>
        </a:bodyPr>
        <a:lstStyle/>
        <a:p>
          <a:pPr marL="228600" lvl="1" indent="-228600" algn="just" defTabSz="977900" rtl="0">
            <a:lnSpc>
              <a:spcPct val="90000"/>
            </a:lnSpc>
            <a:spcBef>
              <a:spcPct val="0"/>
            </a:spcBef>
            <a:spcAft>
              <a:spcPct val="15000"/>
            </a:spcAft>
            <a:buChar char="••"/>
          </a:pPr>
          <a:r>
            <a:rPr lang="en-US" sz="2200" kern="1200" smtClean="0">
              <a:latin typeface="Times New Roman" panose="02020603050405020304" pitchFamily="18" charset="0"/>
              <a:cs typeface="Times New Roman" panose="02020603050405020304" pitchFamily="18" charset="0"/>
            </a:rPr>
            <a:t>A diversified business strategy that includes a large stake in France, America, and Asia.</a:t>
          </a:r>
          <a:endParaRPr lang="en-US" sz="2200" kern="1200">
            <a:latin typeface="Times New Roman" panose="02020603050405020304" pitchFamily="18" charset="0"/>
            <a:cs typeface="Times New Roman" panose="02020603050405020304" pitchFamily="18" charset="0"/>
          </a:endParaRPr>
        </a:p>
        <a:p>
          <a:pPr marL="228600" lvl="1" indent="-228600" algn="just" defTabSz="977900" rtl="0">
            <a:lnSpc>
              <a:spcPct val="90000"/>
            </a:lnSpc>
            <a:spcBef>
              <a:spcPct val="0"/>
            </a:spcBef>
            <a:spcAft>
              <a:spcPct val="15000"/>
            </a:spcAft>
            <a:buChar char="••"/>
          </a:pPr>
          <a:r>
            <a:rPr lang="en-US" sz="2200" kern="1200" dirty="0" smtClean="0">
              <a:latin typeface="Times New Roman" panose="02020603050405020304" pitchFamily="18" charset="0"/>
              <a:cs typeface="Times New Roman" panose="02020603050405020304" pitchFamily="18" charset="0"/>
            </a:rPr>
            <a:t>Funds sustainable portfolio, composed of certified funds and ESG-integration, Sustainable theme and impact ones.</a:t>
          </a:r>
          <a:endParaRPr lang="en-US" sz="2200" kern="1200" dirty="0">
            <a:latin typeface="Times New Roman" panose="02020603050405020304" pitchFamily="18" charset="0"/>
            <a:cs typeface="Times New Roman" panose="02020603050405020304" pitchFamily="18" charset="0"/>
          </a:endParaRPr>
        </a:p>
        <a:p>
          <a:pPr marL="228600" lvl="1" indent="-228600" algn="just" defTabSz="977900" rtl="0">
            <a:lnSpc>
              <a:spcPct val="90000"/>
            </a:lnSpc>
            <a:spcBef>
              <a:spcPct val="0"/>
            </a:spcBef>
            <a:spcAft>
              <a:spcPct val="15000"/>
            </a:spcAft>
            <a:buChar char="••"/>
          </a:pPr>
          <a:r>
            <a:rPr lang="en-US" sz="2200" kern="1200" dirty="0" smtClean="0">
              <a:latin typeface="Times New Roman" panose="02020603050405020304" pitchFamily="18" charset="0"/>
              <a:cs typeface="Times New Roman" panose="02020603050405020304" pitchFamily="18" charset="0"/>
            </a:rPr>
            <a:t>BNP Paribas planned to invest 450 million euros in the start-ups that are contributing towards environmental sustainability by 2025.</a:t>
          </a:r>
          <a:endParaRPr lang="en-US" sz="2200" kern="1200" dirty="0">
            <a:latin typeface="Times New Roman" panose="02020603050405020304" pitchFamily="18" charset="0"/>
            <a:cs typeface="Times New Roman" panose="02020603050405020304" pitchFamily="18" charset="0"/>
          </a:endParaRPr>
        </a:p>
        <a:p>
          <a:pPr marL="228600" lvl="1" indent="-228600" algn="just" defTabSz="977900" rtl="0">
            <a:lnSpc>
              <a:spcPct val="90000"/>
            </a:lnSpc>
            <a:spcBef>
              <a:spcPct val="0"/>
            </a:spcBef>
            <a:spcAft>
              <a:spcPct val="15000"/>
            </a:spcAft>
            <a:buChar char="••"/>
          </a:pPr>
          <a:r>
            <a:rPr lang="en-US" sz="2200" kern="1200" dirty="0" smtClean="0">
              <a:latin typeface="Times New Roman" panose="02020603050405020304" pitchFamily="18" charset="0"/>
              <a:cs typeface="Times New Roman" panose="02020603050405020304" pitchFamily="18" charset="0"/>
            </a:rPr>
            <a:t>Comprehensively integrates climate risk into the management of all risks since 2010.</a:t>
          </a:r>
          <a:endParaRPr lang="en-US" sz="2200" kern="1200" dirty="0">
            <a:latin typeface="Times New Roman" panose="02020603050405020304" pitchFamily="18" charset="0"/>
            <a:cs typeface="Times New Roman" panose="02020603050405020304" pitchFamily="18" charset="0"/>
          </a:endParaRPr>
        </a:p>
      </dsp:txBody>
      <dsp:txXfrm>
        <a:off x="5601764" y="885695"/>
        <a:ext cx="4913783" cy="4302787"/>
      </dsp:txXfrm>
    </dsp:sp>
  </dsp:spTree>
</dsp:drawing>
</file>

<file path=ppt/diagrams/layout1.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10.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1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2.xml><?xml version="1.0" encoding="utf-8"?>
<dgm:layoutDef xmlns:dgm="http://schemas.openxmlformats.org/drawingml/2006/diagram" xmlns:a="http://schemas.openxmlformats.org/drawingml/2006/main" uniqueId="urn:microsoft.com/office/officeart/2005/8/layout/cycle2">
  <dgm:title val=""/>
  <dgm:desc val=""/>
  <dgm:catLst>
    <dgm:cat type="cycle" pri="1000"/>
    <dgm:cat type="convert" pri="10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onstrLst>
      <dgm:constr type="w" for="ch" ptType="node" refType="w"/>
      <dgm:constr type="w" for="ch" ptType="sibTrans" refType="w" refFor="ch" refPtType="node" op="equ" fact="0.25"/>
      <dgm:constr type="sibSp" refType="w" refFor="ch" refPtType="node" fact="0.5"/>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sibTransForEach" axis="followSib" ptType="sibTrans" hideLastTrans="0" cnt="1">
            <dgm:layoutNode name="sibTrans">
              <dgm:choose name="Name11">
                <dgm:if name="Name12" axis="par ch" ptType="doc node" func="cnt" op="lt" val="3">
                  <dgm:alg type="conn">
                    <dgm:param type="begPts" val="radial"/>
                    <dgm:param type="endPts" val="radial"/>
                  </dgm:alg>
                </dgm:if>
                <dgm:else name="Name13">
                  <dgm:alg type="conn">
                    <dgm:param type="begPts" val="auto"/>
                    <dgm:param type="endPts" val="auto"/>
                  </dgm:alg>
                </dgm:else>
              </dgm:choose>
              <dgm:shape xmlns:r="http://schemas.openxmlformats.org/officeDocument/2006/relationships" type="conn" r:blip="">
                <dgm:adjLst/>
              </dgm:shape>
              <dgm:presOf axis="self"/>
              <dgm:constrLst>
                <dgm:constr type="h" refType="w" fact="1.35"/>
                <dgm:constr type="connDist"/>
                <dgm:constr type="w" for="ch" refType="connDist" fact="0.45"/>
                <dgm:constr type="h" for="ch" refType="h"/>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14"/>
      </dgm:choose>
    </dgm:forEach>
  </dgm:layoutNode>
</dgm:layoutDef>
</file>

<file path=ppt/diagrams/layout13.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3.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4.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5.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6.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7.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3d4">
  <dgm:title val=""/>
  <dgm:desc val=""/>
  <dgm:catLst>
    <dgm:cat type="3D" pri="11400"/>
  </dgm:catLst>
  <dgm:scene3d>
    <a:camera prst="orthographicFront"/>
    <a:lightRig rig="threePt" dir="t"/>
  </dgm:scene3d>
  <dgm:styleLbl name="node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ven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chilly" dir="t"/>
    </dgm:scene3d>
    <dgm:sp3d prstMaterial="translucentPowder">
      <a:bevelT w="127000" h="25400" prst="softRound"/>
    </dgm:sp3d>
    <dgm:txPr/>
    <dgm:style>
      <a:lnRef idx="1">
        <a:scrgbClr r="0" g="0" b="0"/>
      </a:lnRef>
      <a:fillRef idx="1">
        <a:scrgbClr r="0" g="0" b="0"/>
      </a:fillRef>
      <a:effectRef idx="0">
        <a:scrgbClr r="0" g="0" b="0"/>
      </a:effectRef>
      <a:fontRef idx="minor">
        <a:schemeClr val="lt1"/>
      </a:fontRef>
    </dgm:style>
  </dgm:styleLbl>
  <dgm:styleLbl name="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fgImgPlace1">
    <dgm:scene3d>
      <a:camera prst="orthographicFront"/>
      <a:lightRig rig="chilly" dir="t"/>
    </dgm:scene3d>
    <dgm:sp3d z="12700" extrusionH="12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alignImgPlac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bgImgPlace1">
    <dgm:scene3d>
      <a:camera prst="orthographicFront"/>
      <a:lightRig rig="chilly" dir="t"/>
    </dgm:scene3d>
    <dgm:sp3d z="-257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chilly" dir="t"/>
    </dgm:scene3d>
    <dgm:sp3d z="-70000" extrusionH="1700" prstMaterial="translucentPowder">
      <a:bevelT w="25400" h="6350" prst="softRound"/>
      <a:bevelB w="0" h="0" prst="convex"/>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bgSibTrans2D1">
    <dgm:scene3d>
      <a:camera prst="orthographicFront"/>
      <a:lightRig rig="chilly" dir="t"/>
    </dgm:scene3d>
    <dgm:sp3d z="-25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sibTrans1D1">
    <dgm:scene3d>
      <a:camera prst="orthographicFront"/>
      <a:lightRig rig="chilly"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chilly"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parChTrans2D1">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2">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3">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4">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1D1">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con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1">
    <dgm:scene3d>
      <a:camera prst="orthographicFront"/>
      <a:lightRig rig="chilly" dir="t"/>
    </dgm:scene3d>
    <dgm:sp3d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trAlignAcc1">
    <dgm:scene3d>
      <a:camera prst="orthographicFront"/>
      <a:lightRig rig="chilly" dir="t"/>
    </dgm:scene3d>
    <dgm:sp3d prstMaterial="dkEdge">
      <a:bevelT w="127000" h="25400"/>
    </dgm:sp3d>
    <dgm:txPr/>
    <dgm:style>
      <a:lnRef idx="1">
        <a:scrgbClr r="0" g="0" b="0"/>
      </a:lnRef>
      <a:fillRef idx="1">
        <a:scrgbClr r="0" g="0" b="0"/>
      </a:fillRef>
      <a:effectRef idx="0">
        <a:scrgbClr r="0" g="0" b="0"/>
      </a:effectRef>
      <a:fontRef idx="minor">
        <a:schemeClr val="lt1"/>
      </a:fontRef>
    </dgm:style>
  </dgm:styleLbl>
  <dgm:styleLbl name="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AlignAcc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0">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2">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3">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4">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dkBgShp">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trBgShp">
    <dgm:scene3d>
      <a:camera prst="orthographicFront"/>
      <a:lightRig rig="chilly"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D97D7051-16A4-4BE7-ACE5-DFAFAC4574AD}" type="datetimeFigureOut">
              <a:rPr lang="en-US" smtClean="0"/>
              <a:t>1/22/2024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FD2AB56-C02F-46D6-AECC-F2E510BA97DA}" type="slidenum">
              <a:rPr lang="en-US" smtClean="0"/>
              <a:t>‹#›</a:t>
            </a:fld>
            <a:endParaRPr lang="en-US"/>
          </a:p>
        </p:txBody>
      </p:sp>
    </p:spTree>
    <p:extLst>
      <p:ext uri="{BB962C8B-B14F-4D97-AF65-F5344CB8AC3E}">
        <p14:creationId xmlns:p14="http://schemas.microsoft.com/office/powerpoint/2010/main" val="311794160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97D7051-16A4-4BE7-ACE5-DFAFAC4574AD}" type="datetimeFigureOut">
              <a:rPr lang="en-US" smtClean="0"/>
              <a:t>1/22/2024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FD2AB56-C02F-46D6-AECC-F2E510BA97DA}" type="slidenum">
              <a:rPr lang="en-US" smtClean="0"/>
              <a:t>‹#›</a:t>
            </a:fld>
            <a:endParaRPr lang="en-US"/>
          </a:p>
        </p:txBody>
      </p:sp>
    </p:spTree>
    <p:extLst>
      <p:ext uri="{BB962C8B-B14F-4D97-AF65-F5344CB8AC3E}">
        <p14:creationId xmlns:p14="http://schemas.microsoft.com/office/powerpoint/2010/main" val="333433337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97D7051-16A4-4BE7-ACE5-DFAFAC4574AD}" type="datetimeFigureOut">
              <a:rPr lang="en-US" smtClean="0"/>
              <a:t>1/22/2024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FD2AB56-C02F-46D6-AECC-F2E510BA97DA}" type="slidenum">
              <a:rPr lang="en-US" smtClean="0"/>
              <a:t>‹#›</a:t>
            </a:fld>
            <a:endParaRPr lang="en-US"/>
          </a:p>
        </p:txBody>
      </p:sp>
    </p:spTree>
    <p:extLst>
      <p:ext uri="{BB962C8B-B14F-4D97-AF65-F5344CB8AC3E}">
        <p14:creationId xmlns:p14="http://schemas.microsoft.com/office/powerpoint/2010/main" val="128951053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97D7051-16A4-4BE7-ACE5-DFAFAC4574AD}" type="datetimeFigureOut">
              <a:rPr lang="en-US" smtClean="0"/>
              <a:t>1/22/2024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FD2AB56-C02F-46D6-AECC-F2E510BA97DA}" type="slidenum">
              <a:rPr lang="en-US" smtClean="0"/>
              <a:t>‹#›</a:t>
            </a:fld>
            <a:endParaRPr lang="en-US"/>
          </a:p>
        </p:txBody>
      </p:sp>
    </p:spTree>
    <p:extLst>
      <p:ext uri="{BB962C8B-B14F-4D97-AF65-F5344CB8AC3E}">
        <p14:creationId xmlns:p14="http://schemas.microsoft.com/office/powerpoint/2010/main" val="295021284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D97D7051-16A4-4BE7-ACE5-DFAFAC4574AD}" type="datetimeFigureOut">
              <a:rPr lang="en-US" smtClean="0"/>
              <a:t>1/22/2024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FD2AB56-C02F-46D6-AECC-F2E510BA97DA}" type="slidenum">
              <a:rPr lang="en-US" smtClean="0"/>
              <a:t>‹#›</a:t>
            </a:fld>
            <a:endParaRPr lang="en-US"/>
          </a:p>
        </p:txBody>
      </p:sp>
    </p:spTree>
    <p:extLst>
      <p:ext uri="{BB962C8B-B14F-4D97-AF65-F5344CB8AC3E}">
        <p14:creationId xmlns:p14="http://schemas.microsoft.com/office/powerpoint/2010/main" val="25270763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D97D7051-16A4-4BE7-ACE5-DFAFAC4574AD}" type="datetimeFigureOut">
              <a:rPr lang="en-US" smtClean="0"/>
              <a:t>1/22/2024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FD2AB56-C02F-46D6-AECC-F2E510BA97DA}" type="slidenum">
              <a:rPr lang="en-US" smtClean="0"/>
              <a:t>‹#›</a:t>
            </a:fld>
            <a:endParaRPr lang="en-US"/>
          </a:p>
        </p:txBody>
      </p:sp>
    </p:spTree>
    <p:extLst>
      <p:ext uri="{BB962C8B-B14F-4D97-AF65-F5344CB8AC3E}">
        <p14:creationId xmlns:p14="http://schemas.microsoft.com/office/powerpoint/2010/main" val="20264649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D97D7051-16A4-4BE7-ACE5-DFAFAC4574AD}" type="datetimeFigureOut">
              <a:rPr lang="en-US" smtClean="0"/>
              <a:t>1/22/2024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FD2AB56-C02F-46D6-AECC-F2E510BA97DA}" type="slidenum">
              <a:rPr lang="en-US" smtClean="0"/>
              <a:t>‹#›</a:t>
            </a:fld>
            <a:endParaRPr lang="en-US"/>
          </a:p>
        </p:txBody>
      </p:sp>
    </p:spTree>
    <p:extLst>
      <p:ext uri="{BB962C8B-B14F-4D97-AF65-F5344CB8AC3E}">
        <p14:creationId xmlns:p14="http://schemas.microsoft.com/office/powerpoint/2010/main" val="356792384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D97D7051-16A4-4BE7-ACE5-DFAFAC4574AD}" type="datetimeFigureOut">
              <a:rPr lang="en-US" smtClean="0"/>
              <a:t>1/22/2024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FD2AB56-C02F-46D6-AECC-F2E510BA97DA}" type="slidenum">
              <a:rPr lang="en-US" smtClean="0"/>
              <a:t>‹#›</a:t>
            </a:fld>
            <a:endParaRPr lang="en-US"/>
          </a:p>
        </p:txBody>
      </p:sp>
    </p:spTree>
    <p:extLst>
      <p:ext uri="{BB962C8B-B14F-4D97-AF65-F5344CB8AC3E}">
        <p14:creationId xmlns:p14="http://schemas.microsoft.com/office/powerpoint/2010/main" val="203679571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97D7051-16A4-4BE7-ACE5-DFAFAC4574AD}" type="datetimeFigureOut">
              <a:rPr lang="en-US" smtClean="0"/>
              <a:t>1/22/2024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FD2AB56-C02F-46D6-AECC-F2E510BA97DA}" type="slidenum">
              <a:rPr lang="en-US" smtClean="0"/>
              <a:t>‹#›</a:t>
            </a:fld>
            <a:endParaRPr lang="en-US"/>
          </a:p>
        </p:txBody>
      </p:sp>
    </p:spTree>
    <p:extLst>
      <p:ext uri="{BB962C8B-B14F-4D97-AF65-F5344CB8AC3E}">
        <p14:creationId xmlns:p14="http://schemas.microsoft.com/office/powerpoint/2010/main" val="309056208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D97D7051-16A4-4BE7-ACE5-DFAFAC4574AD}" type="datetimeFigureOut">
              <a:rPr lang="en-US" smtClean="0"/>
              <a:t>1/22/2024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FD2AB56-C02F-46D6-AECC-F2E510BA97DA}" type="slidenum">
              <a:rPr lang="en-US" smtClean="0"/>
              <a:t>‹#›</a:t>
            </a:fld>
            <a:endParaRPr lang="en-US"/>
          </a:p>
        </p:txBody>
      </p:sp>
    </p:spTree>
    <p:extLst>
      <p:ext uri="{BB962C8B-B14F-4D97-AF65-F5344CB8AC3E}">
        <p14:creationId xmlns:p14="http://schemas.microsoft.com/office/powerpoint/2010/main" val="335374852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D97D7051-16A4-4BE7-ACE5-DFAFAC4574AD}" type="datetimeFigureOut">
              <a:rPr lang="en-US" smtClean="0"/>
              <a:t>1/22/2024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FD2AB56-C02F-46D6-AECC-F2E510BA97DA}" type="slidenum">
              <a:rPr lang="en-US" smtClean="0"/>
              <a:t>‹#›</a:t>
            </a:fld>
            <a:endParaRPr lang="en-US"/>
          </a:p>
        </p:txBody>
      </p:sp>
    </p:spTree>
    <p:extLst>
      <p:ext uri="{BB962C8B-B14F-4D97-AF65-F5344CB8AC3E}">
        <p14:creationId xmlns:p14="http://schemas.microsoft.com/office/powerpoint/2010/main" val="88147526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alphaModFix amt="80000"/>
            <a:lum/>
          </a:blip>
          <a:srcRect/>
          <a:stretch>
            <a:fillRect t="-8000" b="-8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7D7051-16A4-4BE7-ACE5-DFAFAC4574AD}" type="datetimeFigureOut">
              <a:rPr lang="en-US" smtClean="0"/>
              <a:t>1/22/2024</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FD2AB56-C02F-46D6-AECC-F2E510BA97DA}" type="slidenum">
              <a:rPr lang="en-US" smtClean="0"/>
              <a:t>‹#›</a:t>
            </a:fld>
            <a:endParaRPr lang="en-US"/>
          </a:p>
        </p:txBody>
      </p:sp>
    </p:spTree>
    <p:extLst>
      <p:ext uri="{BB962C8B-B14F-4D97-AF65-F5344CB8AC3E}">
        <p14:creationId xmlns:p14="http://schemas.microsoft.com/office/powerpoint/2010/main" val="372217701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diagramLayout" Target="../diagrams/layout8.xml"/><Relationship Id="rId2" Type="http://schemas.openxmlformats.org/officeDocument/2006/relationships/diagramData" Target="../diagrams/data8.xml"/><Relationship Id="rId1" Type="http://schemas.openxmlformats.org/officeDocument/2006/relationships/slideLayout" Target="../slideLayouts/slideLayout2.xml"/><Relationship Id="rId6" Type="http://schemas.microsoft.com/office/2007/relationships/diagramDrawing" Target="../diagrams/drawing8.xml"/><Relationship Id="rId5" Type="http://schemas.openxmlformats.org/officeDocument/2006/relationships/diagramColors" Target="../diagrams/colors8.xml"/><Relationship Id="rId4" Type="http://schemas.openxmlformats.org/officeDocument/2006/relationships/diagramQuickStyle" Target="../diagrams/quickStyle8.xml"/></Relationships>
</file>

<file path=ppt/slides/_rels/slide11.xml.rels><?xml version="1.0" encoding="UTF-8" standalone="yes"?>
<Relationships xmlns="http://schemas.openxmlformats.org/package/2006/relationships"><Relationship Id="rId3" Type="http://schemas.openxmlformats.org/officeDocument/2006/relationships/diagramLayout" Target="../diagrams/layout9.xml"/><Relationship Id="rId2" Type="http://schemas.openxmlformats.org/officeDocument/2006/relationships/diagramData" Target="../diagrams/data9.xml"/><Relationship Id="rId1" Type="http://schemas.openxmlformats.org/officeDocument/2006/relationships/slideLayout" Target="../slideLayouts/slideLayout2.xml"/><Relationship Id="rId6" Type="http://schemas.microsoft.com/office/2007/relationships/diagramDrawing" Target="../diagrams/drawing9.xml"/><Relationship Id="rId5" Type="http://schemas.openxmlformats.org/officeDocument/2006/relationships/diagramColors" Target="../diagrams/colors9.xml"/><Relationship Id="rId4" Type="http://schemas.openxmlformats.org/officeDocument/2006/relationships/diagramQuickStyle" Target="../diagrams/quickStyle9.xml"/></Relationships>
</file>

<file path=ppt/slides/_rels/slide12.xml.rels><?xml version="1.0" encoding="UTF-8" standalone="yes"?>
<Relationships xmlns="http://schemas.openxmlformats.org/package/2006/relationships"><Relationship Id="rId3" Type="http://schemas.openxmlformats.org/officeDocument/2006/relationships/diagramLayout" Target="../diagrams/layout10.xml"/><Relationship Id="rId2" Type="http://schemas.openxmlformats.org/officeDocument/2006/relationships/diagramData" Target="../diagrams/data10.xml"/><Relationship Id="rId1" Type="http://schemas.openxmlformats.org/officeDocument/2006/relationships/slideLayout" Target="../slideLayouts/slideLayout2.xml"/><Relationship Id="rId6" Type="http://schemas.microsoft.com/office/2007/relationships/diagramDrawing" Target="../diagrams/drawing10.xml"/><Relationship Id="rId5" Type="http://schemas.openxmlformats.org/officeDocument/2006/relationships/diagramColors" Target="../diagrams/colors10.xml"/><Relationship Id="rId4" Type="http://schemas.openxmlformats.org/officeDocument/2006/relationships/diagramQuickStyle" Target="../diagrams/quickStyle10.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diagramLayout" Target="../diagrams/layout11.xml"/><Relationship Id="rId2" Type="http://schemas.openxmlformats.org/officeDocument/2006/relationships/diagramData" Target="../diagrams/data11.xml"/><Relationship Id="rId1" Type="http://schemas.openxmlformats.org/officeDocument/2006/relationships/slideLayout" Target="../slideLayouts/slideLayout2.xml"/><Relationship Id="rId6" Type="http://schemas.microsoft.com/office/2007/relationships/diagramDrawing" Target="../diagrams/drawing11.xml"/><Relationship Id="rId5" Type="http://schemas.openxmlformats.org/officeDocument/2006/relationships/diagramColors" Target="../diagrams/colors11.xml"/><Relationship Id="rId4" Type="http://schemas.openxmlformats.org/officeDocument/2006/relationships/diagramQuickStyle" Target="../diagrams/quickStyle1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diagramLayout" Target="../diagrams/layout12.xml"/><Relationship Id="rId2" Type="http://schemas.openxmlformats.org/officeDocument/2006/relationships/diagramData" Target="../diagrams/data12.xml"/><Relationship Id="rId1" Type="http://schemas.openxmlformats.org/officeDocument/2006/relationships/slideLayout" Target="../slideLayouts/slideLayout2.xml"/><Relationship Id="rId6" Type="http://schemas.microsoft.com/office/2007/relationships/diagramDrawing" Target="../diagrams/drawing12.xml"/><Relationship Id="rId5" Type="http://schemas.openxmlformats.org/officeDocument/2006/relationships/diagramColors" Target="../diagrams/colors12.xml"/><Relationship Id="rId4" Type="http://schemas.openxmlformats.org/officeDocument/2006/relationships/diagramQuickStyle" Target="../diagrams/quickStyle12.xml"/></Relationships>
</file>

<file path=ppt/slides/_rels/slide17.xml.rels><?xml version="1.0" encoding="UTF-8" standalone="yes"?>
<Relationships xmlns="http://schemas.openxmlformats.org/package/2006/relationships"><Relationship Id="rId3" Type="http://schemas.openxmlformats.org/officeDocument/2006/relationships/diagramLayout" Target="../diagrams/layout13.xml"/><Relationship Id="rId2" Type="http://schemas.openxmlformats.org/officeDocument/2006/relationships/diagramData" Target="../diagrams/data13.xml"/><Relationship Id="rId1" Type="http://schemas.openxmlformats.org/officeDocument/2006/relationships/slideLayout" Target="../slideLayouts/slideLayout2.xml"/><Relationship Id="rId6" Type="http://schemas.microsoft.com/office/2007/relationships/diagramDrawing" Target="../diagrams/drawing13.xml"/><Relationship Id="rId5" Type="http://schemas.openxmlformats.org/officeDocument/2006/relationships/diagramColors" Target="../diagrams/colors13.xml"/><Relationship Id="rId4" Type="http://schemas.openxmlformats.org/officeDocument/2006/relationships/diagramQuickStyle" Target="../diagrams/quickStyle13.xml"/></Relationships>
</file>

<file path=ppt/slides/_rels/slide18.xml.rels><?xml version="1.0" encoding="UTF-8" standalone="yes"?>
<Relationships xmlns="http://schemas.openxmlformats.org/package/2006/relationships"><Relationship Id="rId2" Type="http://schemas.openxmlformats.org/officeDocument/2006/relationships/hyperlink" Target="https://group.bnpparibas/en/news/esg-the-essential-reports-from-bnp-paribas" TargetMode="Externa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hyperlink" Target="https://www.ingwb.com/en/sustainable-finance" TargetMode="External"/><Relationship Id="rId2" Type="http://schemas.openxmlformats.org/officeDocument/2006/relationships/hyperlink" Target="https://cdn.pficdn.com/cms/pgimquantsolutions/sites/default/files/static_files/pdf/QMA_ESG_Literature_Review_June2018.pdf" TargetMode="External"/><Relationship Id="rId1" Type="http://schemas.openxmlformats.org/officeDocument/2006/relationships/slideLayout" Target="../slideLayouts/slideLayout2.xml"/><Relationship Id="rId4" Type="http://schemas.openxmlformats.org/officeDocument/2006/relationships/hyperlink" Target="https://group.intesasanpaolo.com/en/sustainability/indices-awards-and-certifications/sustainability-indices" TargetMode="External"/></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2.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8.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2.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Layout" Target="../slideLayouts/slideLayout2.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752109" y="185968"/>
            <a:ext cx="7220888" cy="1572494"/>
          </a:xfrm>
        </p:spPr>
        <p:txBody>
          <a:bodyPr>
            <a:noAutofit/>
          </a:bodyPr>
          <a:lstStyle/>
          <a:p>
            <a:r>
              <a:rPr lang="en-US" sz="3200" dirty="0" smtClean="0">
                <a:solidFill>
                  <a:schemeClr val="bg1"/>
                </a:solidFill>
                <a:latin typeface="Arial Rounded MT Bold" panose="020F0704030504030204" pitchFamily="34" charset="0"/>
              </a:rPr>
              <a:t>ESG Performance Management through Financial Investment in the European Context</a:t>
            </a:r>
            <a:endParaRPr lang="en-US" sz="3200" dirty="0">
              <a:solidFill>
                <a:schemeClr val="bg1"/>
              </a:solidFill>
              <a:latin typeface="Arial Rounded MT Bold" panose="020F0704030504030204" pitchFamily="34" charset="0"/>
            </a:endParaRPr>
          </a:p>
        </p:txBody>
      </p:sp>
      <p:sp>
        <p:nvSpPr>
          <p:cNvPr id="3" name="Subtitle 2"/>
          <p:cNvSpPr>
            <a:spLocks noGrp="1"/>
          </p:cNvSpPr>
          <p:nvPr>
            <p:ph type="subTitle" idx="1"/>
          </p:nvPr>
        </p:nvSpPr>
        <p:spPr>
          <a:xfrm>
            <a:off x="8437318" y="6189783"/>
            <a:ext cx="3535679" cy="446649"/>
          </a:xfrm>
        </p:spPr>
        <p:txBody>
          <a:bodyPr/>
          <a:lstStyle/>
          <a:p>
            <a:r>
              <a:rPr lang="en-US" b="1" dirty="0" smtClean="0">
                <a:solidFill>
                  <a:schemeClr val="bg1"/>
                </a:solidFill>
              </a:rPr>
              <a:t>Student Details:</a:t>
            </a:r>
            <a:endParaRPr lang="en-US" b="1" dirty="0">
              <a:solidFill>
                <a:schemeClr val="bg1"/>
              </a:solidFill>
            </a:endParaRPr>
          </a:p>
        </p:txBody>
      </p:sp>
      <p:pic>
        <p:nvPicPr>
          <p:cNvPr id="2050" name="Picture 2" descr="https://static.vecteezy.com/system/resources/thumbnails/005/391/916/small_2x/environmental-social-and-governance-esg-investment-organizational-growth-that-is-sustainable-is-a-business-idea-a-man-s-hand-touches-the-esg-word-on-a-virtual-screen-free-photo.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16200000">
            <a:off x="-1158139" y="1158139"/>
            <a:ext cx="6858000" cy="454172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080673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732155"/>
          </a:xfrm>
        </p:spPr>
        <p:txBody>
          <a:bodyPr/>
          <a:lstStyle/>
          <a:p>
            <a:pPr algn="ctr"/>
            <a:r>
              <a:rPr lang="en-US" dirty="0" smtClean="0">
                <a:solidFill>
                  <a:schemeClr val="bg1"/>
                </a:solidFill>
                <a:latin typeface="Arial Rounded MT Bold" panose="020F0704030504030204" pitchFamily="34" charset="0"/>
              </a:rPr>
              <a:t>Results &amp; Discussion </a:t>
            </a:r>
            <a:endParaRPr lang="en-US" dirty="0">
              <a:solidFill>
                <a:schemeClr val="bg1"/>
              </a:solidFill>
            </a:endParaRPr>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864741168"/>
              </p:ext>
            </p:extLst>
          </p:nvPr>
        </p:nvGraphicFramePr>
        <p:xfrm>
          <a:off x="838200" y="1194816"/>
          <a:ext cx="10515600" cy="541324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71417954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780923"/>
          </a:xfrm>
        </p:spPr>
        <p:txBody>
          <a:bodyPr/>
          <a:lstStyle/>
          <a:p>
            <a:pPr algn="ctr"/>
            <a:r>
              <a:rPr lang="en-US" dirty="0" smtClean="0">
                <a:solidFill>
                  <a:schemeClr val="bg1"/>
                </a:solidFill>
                <a:latin typeface="Arial Rounded MT Bold" panose="020F0704030504030204" pitchFamily="34" charset="0"/>
              </a:rPr>
              <a:t>Results &amp; Discussion </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839807978"/>
              </p:ext>
            </p:extLst>
          </p:nvPr>
        </p:nvGraphicFramePr>
        <p:xfrm>
          <a:off x="838200" y="1255776"/>
          <a:ext cx="10515600" cy="531571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11048065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780923"/>
          </a:xfrm>
        </p:spPr>
        <p:txBody>
          <a:bodyPr/>
          <a:lstStyle/>
          <a:p>
            <a:pPr algn="ctr"/>
            <a:r>
              <a:rPr lang="en-US" dirty="0" smtClean="0">
                <a:solidFill>
                  <a:schemeClr val="bg1"/>
                </a:solidFill>
                <a:latin typeface="Arial Rounded MT Bold" panose="020F0704030504030204" pitchFamily="34" charset="0"/>
              </a:rPr>
              <a:t>Results &amp; Discussion </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4245597022"/>
              </p:ext>
            </p:extLst>
          </p:nvPr>
        </p:nvGraphicFramePr>
        <p:xfrm>
          <a:off x="3369564" y="1255776"/>
          <a:ext cx="5359908" cy="535228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06200728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817499"/>
          </a:xfrm>
        </p:spPr>
        <p:txBody>
          <a:bodyPr/>
          <a:lstStyle/>
          <a:p>
            <a:pPr algn="ctr"/>
            <a:r>
              <a:rPr lang="en-US" dirty="0" smtClean="0">
                <a:solidFill>
                  <a:schemeClr val="bg1"/>
                </a:solidFill>
                <a:latin typeface="Arial Rounded MT Bold" panose="020F0704030504030204" pitchFamily="34" charset="0"/>
              </a:rPr>
              <a:t>Results &amp; Discussion </a:t>
            </a:r>
            <a:endParaRPr lang="en-US" dirty="0"/>
          </a:p>
        </p:txBody>
      </p:sp>
      <p:sp>
        <p:nvSpPr>
          <p:cNvPr id="3" name="Content Placeholder 2"/>
          <p:cNvSpPr>
            <a:spLocks noGrp="1"/>
          </p:cNvSpPr>
          <p:nvPr>
            <p:ph idx="1"/>
          </p:nvPr>
        </p:nvSpPr>
        <p:spPr>
          <a:xfrm>
            <a:off x="838200" y="1292352"/>
            <a:ext cx="10515600" cy="5193792"/>
          </a:xfrm>
        </p:spPr>
        <p:txBody>
          <a:bodyPr>
            <a:normAutofit/>
          </a:bodyPr>
          <a:lstStyle/>
          <a:p>
            <a:pPr marL="0" indent="0" algn="ctr">
              <a:buNone/>
            </a:pPr>
            <a:endParaRPr lang="en-US" sz="2000" dirty="0" smtClean="0">
              <a:solidFill>
                <a:schemeClr val="bg1"/>
              </a:solidFill>
              <a:latin typeface="Times New Roman" panose="02020603050405020304" pitchFamily="18" charset="0"/>
              <a:cs typeface="Times New Roman" panose="02020603050405020304" pitchFamily="18" charset="0"/>
            </a:endParaRPr>
          </a:p>
          <a:p>
            <a:pPr marL="0" indent="0" algn="ctr">
              <a:buNone/>
            </a:pPr>
            <a:r>
              <a:rPr lang="en-US" sz="2000" dirty="0" smtClean="0">
                <a:solidFill>
                  <a:schemeClr val="bg1"/>
                </a:solidFill>
                <a:latin typeface="Times New Roman" panose="02020603050405020304" pitchFamily="18" charset="0"/>
                <a:cs typeface="Times New Roman" panose="02020603050405020304" pitchFamily="18" charset="0"/>
              </a:rPr>
              <a:t>According to Google Finance CDP climate change score analysis has been carried out as below: </a:t>
            </a:r>
          </a:p>
          <a:p>
            <a:pPr marL="0" indent="0" algn="ctr">
              <a:buNone/>
            </a:pPr>
            <a:endParaRPr lang="en-US" sz="2000" dirty="0" smtClean="0">
              <a:solidFill>
                <a:schemeClr val="bg1"/>
              </a:solidFill>
              <a:latin typeface="Times New Roman" panose="02020603050405020304" pitchFamily="18" charset="0"/>
              <a:cs typeface="Times New Roman" panose="02020603050405020304" pitchFamily="18" charset="0"/>
            </a:endParaRPr>
          </a:p>
          <a:p>
            <a:pPr algn="ctr"/>
            <a:endParaRPr lang="en-US" sz="2400" dirty="0" smtClean="0">
              <a:solidFill>
                <a:schemeClr val="bg1"/>
              </a:solidFill>
              <a:latin typeface="Times New Roman" panose="02020603050405020304" pitchFamily="18" charset="0"/>
              <a:cs typeface="Times New Roman" panose="02020603050405020304" pitchFamily="18" charset="0"/>
            </a:endParaRPr>
          </a:p>
          <a:p>
            <a:pPr algn="ctr"/>
            <a:endParaRPr lang="en-US" sz="2400" dirty="0">
              <a:solidFill>
                <a:schemeClr val="bg1"/>
              </a:solidFill>
              <a:latin typeface="Times New Roman" panose="02020603050405020304" pitchFamily="18" charset="0"/>
              <a:cs typeface="Times New Roman" panose="02020603050405020304" pitchFamily="18" charset="0"/>
            </a:endParaRPr>
          </a:p>
        </p:txBody>
      </p:sp>
      <p:graphicFrame>
        <p:nvGraphicFramePr>
          <p:cNvPr id="7" name="Table 6"/>
          <p:cNvGraphicFramePr>
            <a:graphicFrameLocks noGrp="1"/>
          </p:cNvGraphicFramePr>
          <p:nvPr>
            <p:extLst>
              <p:ext uri="{D42A27DB-BD31-4B8C-83A1-F6EECF244321}">
                <p14:modId xmlns:p14="http://schemas.microsoft.com/office/powerpoint/2010/main" val="2786321608"/>
              </p:ext>
            </p:extLst>
          </p:nvPr>
        </p:nvGraphicFramePr>
        <p:xfrm>
          <a:off x="1170431" y="2389634"/>
          <a:ext cx="9753600" cy="3840480"/>
        </p:xfrm>
        <a:graphic>
          <a:graphicData uri="http://schemas.openxmlformats.org/drawingml/2006/table">
            <a:tbl>
              <a:tblPr firstRow="1" firstCol="1" bandRow="1">
                <a:tableStyleId>{5940675A-B579-460E-94D1-54222C63F5DA}</a:tableStyleId>
              </a:tblPr>
              <a:tblGrid>
                <a:gridCol w="4876800">
                  <a:extLst>
                    <a:ext uri="{9D8B030D-6E8A-4147-A177-3AD203B41FA5}">
                      <a16:colId xmlns:a16="http://schemas.microsoft.com/office/drawing/2014/main" val="756625586"/>
                    </a:ext>
                  </a:extLst>
                </a:gridCol>
                <a:gridCol w="4876800">
                  <a:extLst>
                    <a:ext uri="{9D8B030D-6E8A-4147-A177-3AD203B41FA5}">
                      <a16:colId xmlns:a16="http://schemas.microsoft.com/office/drawing/2014/main" val="3648561443"/>
                    </a:ext>
                  </a:extLst>
                </a:gridCol>
              </a:tblGrid>
              <a:tr h="640080">
                <a:tc>
                  <a:txBody>
                    <a:bodyPr/>
                    <a:lstStyle/>
                    <a:p>
                      <a:pPr marL="0" marR="0" algn="ctr">
                        <a:lnSpc>
                          <a:spcPct val="150000"/>
                        </a:lnSpc>
                        <a:spcBef>
                          <a:spcPts val="0"/>
                        </a:spcBef>
                        <a:spcAft>
                          <a:spcPts val="800"/>
                        </a:spcAft>
                      </a:pPr>
                      <a:r>
                        <a:rPr lang="en-US" sz="1800" b="1" dirty="0">
                          <a:effectLst/>
                          <a:latin typeface="Times New Roman" panose="02020603050405020304" pitchFamily="18" charset="0"/>
                          <a:cs typeface="Times New Roman" panose="02020603050405020304" pitchFamily="18" charset="0"/>
                        </a:rPr>
                        <a:t>Company</a:t>
                      </a:r>
                      <a:endParaRPr lang="en-US" sz="1600" b="1"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solidFill>
                      <a:schemeClr val="tx2">
                        <a:lumMod val="40000"/>
                        <a:lumOff val="60000"/>
                      </a:schemeClr>
                    </a:solidFill>
                  </a:tcPr>
                </a:tc>
                <a:tc>
                  <a:txBody>
                    <a:bodyPr/>
                    <a:lstStyle/>
                    <a:p>
                      <a:pPr marL="0" marR="0" algn="ctr">
                        <a:lnSpc>
                          <a:spcPct val="150000"/>
                        </a:lnSpc>
                        <a:spcBef>
                          <a:spcPts val="0"/>
                        </a:spcBef>
                        <a:spcAft>
                          <a:spcPts val="800"/>
                        </a:spcAft>
                      </a:pPr>
                      <a:r>
                        <a:rPr lang="en-US" sz="1800" b="1" dirty="0">
                          <a:effectLst/>
                          <a:latin typeface="Times New Roman" panose="02020603050405020304" pitchFamily="18" charset="0"/>
                          <a:cs typeface="Times New Roman" panose="02020603050405020304" pitchFamily="18" charset="0"/>
                        </a:rPr>
                        <a:t>CDP Climate Change Score</a:t>
                      </a:r>
                      <a:endParaRPr lang="en-US" sz="1600" b="1"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solidFill>
                      <a:schemeClr val="tx2">
                        <a:lumMod val="40000"/>
                        <a:lumOff val="60000"/>
                      </a:schemeClr>
                    </a:solidFill>
                  </a:tcPr>
                </a:tc>
                <a:extLst>
                  <a:ext uri="{0D108BD9-81ED-4DB2-BD59-A6C34878D82A}">
                    <a16:rowId xmlns:a16="http://schemas.microsoft.com/office/drawing/2014/main" val="1227566199"/>
                  </a:ext>
                </a:extLst>
              </a:tr>
              <a:tr h="640080">
                <a:tc>
                  <a:txBody>
                    <a:bodyPr/>
                    <a:lstStyle/>
                    <a:p>
                      <a:pPr marL="0" marR="0" algn="ctr">
                        <a:lnSpc>
                          <a:spcPct val="150000"/>
                        </a:lnSpc>
                        <a:spcBef>
                          <a:spcPts val="0"/>
                        </a:spcBef>
                        <a:spcAft>
                          <a:spcPts val="800"/>
                        </a:spcAft>
                      </a:pPr>
                      <a:r>
                        <a:rPr lang="en-US" sz="1800" dirty="0">
                          <a:effectLst/>
                          <a:latin typeface="Times New Roman" panose="02020603050405020304" pitchFamily="18" charset="0"/>
                          <a:cs typeface="Times New Roman" panose="02020603050405020304" pitchFamily="18" charset="0"/>
                        </a:rPr>
                        <a:t>Intesa Sanpaolo</a:t>
                      </a:r>
                      <a:endParaRPr lang="en-US" sz="16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solidFill>
                      <a:schemeClr val="bg1"/>
                    </a:solidFill>
                  </a:tcPr>
                </a:tc>
                <a:tc>
                  <a:txBody>
                    <a:bodyPr/>
                    <a:lstStyle/>
                    <a:p>
                      <a:pPr marL="0" marR="0" algn="ctr">
                        <a:lnSpc>
                          <a:spcPct val="150000"/>
                        </a:lnSpc>
                        <a:spcBef>
                          <a:spcPts val="0"/>
                        </a:spcBef>
                        <a:spcAft>
                          <a:spcPts val="800"/>
                        </a:spcAft>
                      </a:pPr>
                      <a:r>
                        <a:rPr lang="en-US" sz="1800" dirty="0">
                          <a:effectLst/>
                          <a:latin typeface="Times New Roman" panose="02020603050405020304" pitchFamily="18" charset="0"/>
                          <a:cs typeface="Times New Roman" panose="02020603050405020304" pitchFamily="18" charset="0"/>
                        </a:rPr>
                        <a:t>A</a:t>
                      </a:r>
                      <a:endParaRPr lang="en-US" sz="16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solidFill>
                      <a:schemeClr val="bg1"/>
                    </a:solidFill>
                  </a:tcPr>
                </a:tc>
                <a:extLst>
                  <a:ext uri="{0D108BD9-81ED-4DB2-BD59-A6C34878D82A}">
                    <a16:rowId xmlns:a16="http://schemas.microsoft.com/office/drawing/2014/main" val="501602718"/>
                  </a:ext>
                </a:extLst>
              </a:tr>
              <a:tr h="640080">
                <a:tc>
                  <a:txBody>
                    <a:bodyPr/>
                    <a:lstStyle/>
                    <a:p>
                      <a:pPr marL="0" marR="0" algn="ctr">
                        <a:lnSpc>
                          <a:spcPct val="150000"/>
                        </a:lnSpc>
                        <a:spcBef>
                          <a:spcPts val="0"/>
                        </a:spcBef>
                        <a:spcAft>
                          <a:spcPts val="800"/>
                        </a:spcAft>
                      </a:pPr>
                      <a:r>
                        <a:rPr lang="en-US" sz="1800">
                          <a:effectLst/>
                          <a:latin typeface="Times New Roman" panose="02020603050405020304" pitchFamily="18" charset="0"/>
                          <a:cs typeface="Times New Roman" panose="02020603050405020304" pitchFamily="18" charset="0"/>
                        </a:rPr>
                        <a:t>Nordea Bank</a:t>
                      </a:r>
                      <a:endParaRPr lang="en-US" sz="16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solidFill>
                      <a:schemeClr val="bg1"/>
                    </a:solidFill>
                  </a:tcPr>
                </a:tc>
                <a:tc>
                  <a:txBody>
                    <a:bodyPr/>
                    <a:lstStyle/>
                    <a:p>
                      <a:pPr marL="0" marR="0" algn="ctr">
                        <a:lnSpc>
                          <a:spcPct val="150000"/>
                        </a:lnSpc>
                        <a:spcBef>
                          <a:spcPts val="0"/>
                        </a:spcBef>
                        <a:spcAft>
                          <a:spcPts val="800"/>
                        </a:spcAft>
                      </a:pPr>
                      <a:r>
                        <a:rPr lang="en-US" sz="1800" dirty="0">
                          <a:effectLst/>
                          <a:latin typeface="Times New Roman" panose="02020603050405020304" pitchFamily="18" charset="0"/>
                          <a:cs typeface="Times New Roman" panose="02020603050405020304" pitchFamily="18" charset="0"/>
                        </a:rPr>
                        <a:t>B</a:t>
                      </a:r>
                      <a:endParaRPr lang="en-US" sz="16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solidFill>
                      <a:schemeClr val="bg1"/>
                    </a:solidFill>
                  </a:tcPr>
                </a:tc>
                <a:extLst>
                  <a:ext uri="{0D108BD9-81ED-4DB2-BD59-A6C34878D82A}">
                    <a16:rowId xmlns:a16="http://schemas.microsoft.com/office/drawing/2014/main" val="2389685198"/>
                  </a:ext>
                </a:extLst>
              </a:tr>
              <a:tr h="640080">
                <a:tc>
                  <a:txBody>
                    <a:bodyPr/>
                    <a:lstStyle/>
                    <a:p>
                      <a:pPr marL="0" marR="0" algn="ctr">
                        <a:lnSpc>
                          <a:spcPct val="150000"/>
                        </a:lnSpc>
                        <a:spcBef>
                          <a:spcPts val="0"/>
                        </a:spcBef>
                        <a:spcAft>
                          <a:spcPts val="800"/>
                        </a:spcAft>
                      </a:pPr>
                      <a:r>
                        <a:rPr lang="en-US" sz="1800">
                          <a:effectLst/>
                          <a:latin typeface="Times New Roman" panose="02020603050405020304" pitchFamily="18" charset="0"/>
                          <a:cs typeface="Times New Roman" panose="02020603050405020304" pitchFamily="18" charset="0"/>
                        </a:rPr>
                        <a:t>ING Group</a:t>
                      </a:r>
                      <a:endParaRPr lang="en-US" sz="16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solidFill>
                      <a:schemeClr val="bg1"/>
                    </a:solidFill>
                  </a:tcPr>
                </a:tc>
                <a:tc>
                  <a:txBody>
                    <a:bodyPr/>
                    <a:lstStyle/>
                    <a:p>
                      <a:pPr marL="0" marR="0" algn="ctr">
                        <a:lnSpc>
                          <a:spcPct val="150000"/>
                        </a:lnSpc>
                        <a:spcBef>
                          <a:spcPts val="0"/>
                        </a:spcBef>
                        <a:spcAft>
                          <a:spcPts val="800"/>
                        </a:spcAft>
                      </a:pPr>
                      <a:r>
                        <a:rPr lang="en-US" sz="1800" dirty="0">
                          <a:effectLst/>
                          <a:latin typeface="Times New Roman" panose="02020603050405020304" pitchFamily="18" charset="0"/>
                          <a:cs typeface="Times New Roman" panose="02020603050405020304" pitchFamily="18" charset="0"/>
                        </a:rPr>
                        <a:t>B-</a:t>
                      </a:r>
                      <a:endParaRPr lang="en-US" sz="16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solidFill>
                      <a:schemeClr val="bg1"/>
                    </a:solidFill>
                  </a:tcPr>
                </a:tc>
                <a:extLst>
                  <a:ext uri="{0D108BD9-81ED-4DB2-BD59-A6C34878D82A}">
                    <a16:rowId xmlns:a16="http://schemas.microsoft.com/office/drawing/2014/main" val="4242610519"/>
                  </a:ext>
                </a:extLst>
              </a:tr>
              <a:tr h="640080">
                <a:tc>
                  <a:txBody>
                    <a:bodyPr/>
                    <a:lstStyle/>
                    <a:p>
                      <a:pPr marL="0" marR="0" algn="ctr">
                        <a:lnSpc>
                          <a:spcPct val="150000"/>
                        </a:lnSpc>
                        <a:spcBef>
                          <a:spcPts val="0"/>
                        </a:spcBef>
                        <a:spcAft>
                          <a:spcPts val="800"/>
                        </a:spcAft>
                      </a:pPr>
                      <a:r>
                        <a:rPr lang="en-US" sz="1800">
                          <a:effectLst/>
                          <a:latin typeface="Times New Roman" panose="02020603050405020304" pitchFamily="18" charset="0"/>
                          <a:cs typeface="Times New Roman" panose="02020603050405020304" pitchFamily="18" charset="0"/>
                        </a:rPr>
                        <a:t>BNP Paribas</a:t>
                      </a:r>
                      <a:endParaRPr lang="en-US" sz="16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solidFill>
                      <a:schemeClr val="bg1"/>
                    </a:solidFill>
                  </a:tcPr>
                </a:tc>
                <a:tc>
                  <a:txBody>
                    <a:bodyPr/>
                    <a:lstStyle/>
                    <a:p>
                      <a:pPr marL="0" marR="0" algn="ctr">
                        <a:lnSpc>
                          <a:spcPct val="150000"/>
                        </a:lnSpc>
                        <a:spcBef>
                          <a:spcPts val="0"/>
                        </a:spcBef>
                        <a:spcAft>
                          <a:spcPts val="800"/>
                        </a:spcAft>
                      </a:pPr>
                      <a:r>
                        <a:rPr lang="en-US" sz="1800" dirty="0">
                          <a:effectLst/>
                          <a:latin typeface="Times New Roman" panose="02020603050405020304" pitchFamily="18" charset="0"/>
                          <a:cs typeface="Times New Roman" panose="02020603050405020304" pitchFamily="18" charset="0"/>
                        </a:rPr>
                        <a:t>A-</a:t>
                      </a:r>
                      <a:endParaRPr lang="en-US" sz="16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solidFill>
                      <a:schemeClr val="bg1"/>
                    </a:solidFill>
                  </a:tcPr>
                </a:tc>
                <a:extLst>
                  <a:ext uri="{0D108BD9-81ED-4DB2-BD59-A6C34878D82A}">
                    <a16:rowId xmlns:a16="http://schemas.microsoft.com/office/drawing/2014/main" val="927499474"/>
                  </a:ext>
                </a:extLst>
              </a:tr>
              <a:tr h="640080">
                <a:tc>
                  <a:txBody>
                    <a:bodyPr/>
                    <a:lstStyle/>
                    <a:p>
                      <a:pPr marL="0" marR="0" algn="ctr">
                        <a:lnSpc>
                          <a:spcPct val="150000"/>
                        </a:lnSpc>
                        <a:spcBef>
                          <a:spcPts val="0"/>
                        </a:spcBef>
                        <a:spcAft>
                          <a:spcPts val="800"/>
                        </a:spcAft>
                      </a:pPr>
                      <a:r>
                        <a:rPr lang="en-US" sz="1800" dirty="0">
                          <a:effectLst/>
                          <a:latin typeface="Times New Roman" panose="02020603050405020304" pitchFamily="18" charset="0"/>
                          <a:cs typeface="Times New Roman" panose="02020603050405020304" pitchFamily="18" charset="0"/>
                        </a:rPr>
                        <a:t>BCO Santander</a:t>
                      </a:r>
                      <a:endParaRPr lang="en-US" sz="16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solidFill>
                      <a:schemeClr val="bg1"/>
                    </a:solidFill>
                  </a:tcPr>
                </a:tc>
                <a:tc>
                  <a:txBody>
                    <a:bodyPr/>
                    <a:lstStyle/>
                    <a:p>
                      <a:pPr marL="0" marR="0" algn="ctr">
                        <a:lnSpc>
                          <a:spcPct val="150000"/>
                        </a:lnSpc>
                        <a:spcBef>
                          <a:spcPts val="0"/>
                        </a:spcBef>
                        <a:spcAft>
                          <a:spcPts val="800"/>
                        </a:spcAft>
                      </a:pPr>
                      <a:r>
                        <a:rPr lang="en-US" sz="1800" dirty="0">
                          <a:effectLst/>
                          <a:latin typeface="Times New Roman" panose="02020603050405020304" pitchFamily="18" charset="0"/>
                          <a:cs typeface="Times New Roman" panose="02020603050405020304" pitchFamily="18" charset="0"/>
                        </a:rPr>
                        <a:t>A</a:t>
                      </a:r>
                      <a:endParaRPr lang="en-US" sz="16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solidFill>
                      <a:schemeClr val="bg1"/>
                    </a:solidFill>
                  </a:tcPr>
                </a:tc>
                <a:extLst>
                  <a:ext uri="{0D108BD9-81ED-4DB2-BD59-A6C34878D82A}">
                    <a16:rowId xmlns:a16="http://schemas.microsoft.com/office/drawing/2014/main" val="2360879423"/>
                  </a:ext>
                </a:extLst>
              </a:tr>
            </a:tbl>
          </a:graphicData>
        </a:graphic>
      </p:graphicFrame>
    </p:spTree>
    <p:extLst>
      <p:ext uri="{BB962C8B-B14F-4D97-AF65-F5344CB8AC3E}">
        <p14:creationId xmlns:p14="http://schemas.microsoft.com/office/powerpoint/2010/main" val="32450352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646811"/>
          </a:xfrm>
        </p:spPr>
        <p:txBody>
          <a:bodyPr>
            <a:normAutofit fontScale="90000"/>
          </a:bodyPr>
          <a:lstStyle/>
          <a:p>
            <a:pPr algn="ctr"/>
            <a:r>
              <a:rPr lang="en-US" dirty="0" smtClean="0">
                <a:solidFill>
                  <a:schemeClr val="bg1"/>
                </a:solidFill>
                <a:latin typeface="Arial Rounded MT Bold" panose="020F0704030504030204" pitchFamily="34" charset="0"/>
              </a:rPr>
              <a:t>Results &amp; Discussion </a:t>
            </a:r>
            <a:endParaRPr lang="en-US" dirty="0"/>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2259890100"/>
              </p:ext>
            </p:extLst>
          </p:nvPr>
        </p:nvGraphicFramePr>
        <p:xfrm>
          <a:off x="838200" y="1146048"/>
          <a:ext cx="10515600" cy="554736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71157604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rot="16200000">
            <a:off x="-4732180" y="3131344"/>
            <a:ext cx="11171239" cy="719963"/>
          </a:xfrm>
        </p:spPr>
        <p:txBody>
          <a:bodyPr/>
          <a:lstStyle/>
          <a:p>
            <a:pPr algn="ctr"/>
            <a:r>
              <a:rPr lang="en-US" dirty="0" smtClean="0">
                <a:solidFill>
                  <a:schemeClr val="bg1"/>
                </a:solidFill>
                <a:latin typeface="Arial Rounded MT Bold" panose="020F0704030504030204" pitchFamily="34" charset="0"/>
              </a:rPr>
              <a:t>SWOT Analysis</a:t>
            </a:r>
            <a:endParaRPr lang="en-US" dirty="0">
              <a:solidFill>
                <a:schemeClr val="bg1"/>
              </a:solidFill>
              <a:latin typeface="Arial Rounded MT Bold" panose="020F0704030504030204" pitchFamily="34" charset="0"/>
            </a:endParaRP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729642179"/>
              </p:ext>
            </p:extLst>
          </p:nvPr>
        </p:nvGraphicFramePr>
        <p:xfrm>
          <a:off x="2100072" y="438913"/>
          <a:ext cx="9896856" cy="6260424"/>
        </p:xfrm>
        <a:graphic>
          <a:graphicData uri="http://schemas.openxmlformats.org/drawingml/2006/table">
            <a:tbl>
              <a:tblPr firstRow="1" firstCol="1" bandRow="1">
                <a:tableStyleId>{5940675A-B579-460E-94D1-54222C63F5DA}</a:tableStyleId>
              </a:tblPr>
              <a:tblGrid>
                <a:gridCol w="4829765">
                  <a:extLst>
                    <a:ext uri="{9D8B030D-6E8A-4147-A177-3AD203B41FA5}">
                      <a16:colId xmlns:a16="http://schemas.microsoft.com/office/drawing/2014/main" val="3218260765"/>
                    </a:ext>
                  </a:extLst>
                </a:gridCol>
                <a:gridCol w="5067091">
                  <a:extLst>
                    <a:ext uri="{9D8B030D-6E8A-4147-A177-3AD203B41FA5}">
                      <a16:colId xmlns:a16="http://schemas.microsoft.com/office/drawing/2014/main" val="3786045161"/>
                    </a:ext>
                  </a:extLst>
                </a:gridCol>
              </a:tblGrid>
              <a:tr h="386749">
                <a:tc>
                  <a:txBody>
                    <a:bodyPr/>
                    <a:lstStyle/>
                    <a:p>
                      <a:pPr marL="0" marR="0" algn="ctr">
                        <a:lnSpc>
                          <a:spcPct val="150000"/>
                        </a:lnSpc>
                        <a:spcBef>
                          <a:spcPts val="0"/>
                        </a:spcBef>
                        <a:spcAft>
                          <a:spcPts val="800"/>
                        </a:spcAft>
                      </a:pPr>
                      <a:r>
                        <a:rPr lang="en-US" sz="1100" b="1" dirty="0">
                          <a:effectLst/>
                          <a:latin typeface="Times New Roman" panose="02020603050405020304" pitchFamily="18" charset="0"/>
                          <a:cs typeface="Times New Roman" panose="02020603050405020304" pitchFamily="18" charset="0"/>
                        </a:rPr>
                        <a:t>Strengths</a:t>
                      </a:r>
                      <a:endParaRPr lang="en-US" sz="1050" b="1"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43984" marR="43984" marT="0" marB="0">
                    <a:solidFill>
                      <a:schemeClr val="tx2">
                        <a:lumMod val="40000"/>
                        <a:lumOff val="60000"/>
                      </a:schemeClr>
                    </a:solidFill>
                  </a:tcPr>
                </a:tc>
                <a:tc>
                  <a:txBody>
                    <a:bodyPr/>
                    <a:lstStyle/>
                    <a:p>
                      <a:pPr marL="0" marR="0" algn="ctr">
                        <a:lnSpc>
                          <a:spcPct val="150000"/>
                        </a:lnSpc>
                        <a:spcBef>
                          <a:spcPts val="0"/>
                        </a:spcBef>
                        <a:spcAft>
                          <a:spcPts val="800"/>
                        </a:spcAft>
                      </a:pPr>
                      <a:r>
                        <a:rPr lang="en-US" sz="1100" b="1" dirty="0">
                          <a:effectLst/>
                          <a:latin typeface="Times New Roman" panose="02020603050405020304" pitchFamily="18" charset="0"/>
                          <a:cs typeface="Times New Roman" panose="02020603050405020304" pitchFamily="18" charset="0"/>
                        </a:rPr>
                        <a:t>Weakness</a:t>
                      </a:r>
                      <a:endParaRPr lang="en-US" sz="1050" b="1"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43984" marR="43984" marT="0" marB="0">
                    <a:solidFill>
                      <a:schemeClr val="tx2">
                        <a:lumMod val="40000"/>
                        <a:lumOff val="60000"/>
                      </a:schemeClr>
                    </a:solidFill>
                  </a:tcPr>
                </a:tc>
                <a:extLst>
                  <a:ext uri="{0D108BD9-81ED-4DB2-BD59-A6C34878D82A}">
                    <a16:rowId xmlns:a16="http://schemas.microsoft.com/office/drawing/2014/main" val="2444197017"/>
                  </a:ext>
                </a:extLst>
              </a:tr>
              <a:tr h="2589139">
                <a:tc>
                  <a:txBody>
                    <a:bodyPr/>
                    <a:lstStyle/>
                    <a:p>
                      <a:pPr marL="342900" marR="0" lvl="0" indent="-342900" algn="just">
                        <a:lnSpc>
                          <a:spcPct val="150000"/>
                        </a:lnSpc>
                        <a:spcBef>
                          <a:spcPts val="0"/>
                        </a:spcBef>
                        <a:spcAft>
                          <a:spcPts val="800"/>
                        </a:spcAft>
                        <a:buFont typeface="Symbol" panose="05050102010706020507" pitchFamily="18" charset="2"/>
                        <a:buChar char=""/>
                      </a:pPr>
                      <a:r>
                        <a:rPr lang="en-US" sz="1200" dirty="0">
                          <a:effectLst/>
                          <a:latin typeface="Times New Roman" panose="02020603050405020304" pitchFamily="18" charset="0"/>
                          <a:cs typeface="Times New Roman" panose="02020603050405020304" pitchFamily="18" charset="0"/>
                        </a:rPr>
                        <a:t>Sustainable objectives.</a:t>
                      </a:r>
                      <a:endParaRPr lang="en-US" sz="1100" dirty="0">
                        <a:effectLst/>
                        <a:latin typeface="Times New Roman" panose="02020603050405020304" pitchFamily="18" charset="0"/>
                        <a:cs typeface="Times New Roman" panose="02020603050405020304" pitchFamily="18" charset="0"/>
                      </a:endParaRPr>
                    </a:p>
                    <a:p>
                      <a:pPr marL="342900" marR="0" lvl="0" indent="-342900" algn="just">
                        <a:lnSpc>
                          <a:spcPct val="150000"/>
                        </a:lnSpc>
                        <a:spcBef>
                          <a:spcPts val="0"/>
                        </a:spcBef>
                        <a:spcAft>
                          <a:spcPts val="800"/>
                        </a:spcAft>
                        <a:buFont typeface="Symbol" panose="05050102010706020507" pitchFamily="18" charset="2"/>
                        <a:buChar char=""/>
                      </a:pPr>
                      <a:r>
                        <a:rPr lang="en-US" sz="1200" dirty="0">
                          <a:effectLst/>
                          <a:latin typeface="Times New Roman" panose="02020603050405020304" pitchFamily="18" charset="0"/>
                          <a:cs typeface="Times New Roman" panose="02020603050405020304" pitchFamily="18" charset="0"/>
                        </a:rPr>
                        <a:t>Investment in asset management.</a:t>
                      </a:r>
                      <a:endParaRPr lang="en-US" sz="1100" dirty="0">
                        <a:effectLst/>
                        <a:latin typeface="Times New Roman" panose="02020603050405020304" pitchFamily="18" charset="0"/>
                        <a:cs typeface="Times New Roman" panose="02020603050405020304" pitchFamily="18" charset="0"/>
                      </a:endParaRPr>
                    </a:p>
                    <a:p>
                      <a:pPr marL="342900" marR="0" lvl="0" indent="-342900" algn="just">
                        <a:lnSpc>
                          <a:spcPct val="150000"/>
                        </a:lnSpc>
                        <a:spcBef>
                          <a:spcPts val="0"/>
                        </a:spcBef>
                        <a:spcAft>
                          <a:spcPts val="800"/>
                        </a:spcAft>
                        <a:buFont typeface="Symbol" panose="05050102010706020507" pitchFamily="18" charset="2"/>
                        <a:buChar char=""/>
                      </a:pPr>
                      <a:r>
                        <a:rPr lang="en-US" sz="1200" dirty="0">
                          <a:effectLst/>
                          <a:latin typeface="Times New Roman" panose="02020603050405020304" pitchFamily="18" charset="0"/>
                          <a:cs typeface="Times New Roman" panose="02020603050405020304" pitchFamily="18" charset="0"/>
                        </a:rPr>
                        <a:t>Financial basis planning.</a:t>
                      </a:r>
                      <a:endParaRPr lang="en-US" sz="1100" dirty="0">
                        <a:effectLst/>
                        <a:latin typeface="Times New Roman" panose="02020603050405020304" pitchFamily="18" charset="0"/>
                        <a:cs typeface="Times New Roman" panose="02020603050405020304" pitchFamily="18" charset="0"/>
                      </a:endParaRPr>
                    </a:p>
                    <a:p>
                      <a:pPr marL="342900" marR="0" lvl="0" indent="-342900" algn="just">
                        <a:lnSpc>
                          <a:spcPct val="150000"/>
                        </a:lnSpc>
                        <a:spcBef>
                          <a:spcPts val="0"/>
                        </a:spcBef>
                        <a:spcAft>
                          <a:spcPts val="800"/>
                        </a:spcAft>
                        <a:buFont typeface="Symbol" panose="05050102010706020507" pitchFamily="18" charset="2"/>
                        <a:buChar char=""/>
                      </a:pPr>
                      <a:r>
                        <a:rPr lang="en-US" sz="1200" dirty="0">
                          <a:effectLst/>
                          <a:latin typeface="Times New Roman" panose="02020603050405020304" pitchFamily="18" charset="0"/>
                          <a:cs typeface="Times New Roman" panose="02020603050405020304" pitchFamily="18" charset="0"/>
                        </a:rPr>
                        <a:t>ESG Product-linked investment options. </a:t>
                      </a:r>
                      <a:endParaRPr lang="en-US" sz="1100" dirty="0">
                        <a:effectLst/>
                        <a:latin typeface="Times New Roman" panose="02020603050405020304" pitchFamily="18" charset="0"/>
                        <a:cs typeface="Times New Roman" panose="02020603050405020304" pitchFamily="18" charset="0"/>
                      </a:endParaRPr>
                    </a:p>
                    <a:p>
                      <a:pPr marL="342900" marR="0" lvl="0" indent="-342900" algn="just">
                        <a:lnSpc>
                          <a:spcPct val="150000"/>
                        </a:lnSpc>
                        <a:spcBef>
                          <a:spcPts val="0"/>
                        </a:spcBef>
                        <a:spcAft>
                          <a:spcPts val="800"/>
                        </a:spcAft>
                        <a:buFont typeface="Symbol" panose="05050102010706020507" pitchFamily="18" charset="2"/>
                        <a:buChar char=""/>
                      </a:pPr>
                      <a:r>
                        <a:rPr lang="en-US" sz="1200" dirty="0">
                          <a:effectLst/>
                          <a:latin typeface="Times New Roman" panose="02020603050405020304" pitchFamily="18" charset="0"/>
                          <a:cs typeface="Times New Roman" panose="02020603050405020304" pitchFamily="18" charset="0"/>
                        </a:rPr>
                        <a:t>Integration of climate risk drivers with the risk assessment process and assessment process.</a:t>
                      </a:r>
                      <a:endParaRPr lang="en-US" sz="1100" dirty="0">
                        <a:effectLst/>
                        <a:latin typeface="Times New Roman" panose="02020603050405020304" pitchFamily="18" charset="0"/>
                        <a:cs typeface="Times New Roman" panose="02020603050405020304" pitchFamily="18" charset="0"/>
                      </a:endParaRPr>
                    </a:p>
                    <a:p>
                      <a:pPr marL="342900" marR="0" lvl="0" indent="-342900" algn="just">
                        <a:lnSpc>
                          <a:spcPct val="150000"/>
                        </a:lnSpc>
                        <a:spcBef>
                          <a:spcPts val="0"/>
                        </a:spcBef>
                        <a:spcAft>
                          <a:spcPts val="800"/>
                        </a:spcAft>
                        <a:buFont typeface="Symbol" panose="05050102010706020507" pitchFamily="18" charset="2"/>
                        <a:buChar char=""/>
                      </a:pPr>
                      <a:r>
                        <a:rPr lang="en-US" sz="1200" dirty="0">
                          <a:effectLst/>
                          <a:latin typeface="Times New Roman" panose="02020603050405020304" pitchFamily="18" charset="0"/>
                          <a:cs typeface="Times New Roman" panose="02020603050405020304" pitchFamily="18" charset="0"/>
                        </a:rPr>
                        <a:t>Integration of risk drivers with liquidity. </a:t>
                      </a:r>
                      <a:endParaRPr lang="en-US" sz="1100" dirty="0">
                        <a:effectLst/>
                        <a:latin typeface="Times New Roman" panose="02020603050405020304" pitchFamily="18" charset="0"/>
                        <a:cs typeface="Times New Roman" panose="02020603050405020304" pitchFamily="18" charset="0"/>
                      </a:endParaRPr>
                    </a:p>
                    <a:p>
                      <a:pPr marL="0" marR="0" lvl="0" indent="0" algn="just">
                        <a:lnSpc>
                          <a:spcPct val="150000"/>
                        </a:lnSpc>
                        <a:spcBef>
                          <a:spcPts val="0"/>
                        </a:spcBef>
                        <a:spcAft>
                          <a:spcPts val="800"/>
                        </a:spcAft>
                        <a:buFont typeface="Symbol" panose="05050102010706020507" pitchFamily="18" charset="2"/>
                        <a:buNone/>
                      </a:pPr>
                      <a:endParaRPr lang="en-US" sz="105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43984" marR="43984" marT="0" marB="0">
                    <a:solidFill>
                      <a:schemeClr val="bg1"/>
                    </a:solidFill>
                  </a:tcPr>
                </a:tc>
                <a:tc>
                  <a:txBody>
                    <a:bodyPr/>
                    <a:lstStyle/>
                    <a:p>
                      <a:pPr marL="342900" marR="0" lvl="0" indent="-342900" algn="just">
                        <a:lnSpc>
                          <a:spcPct val="150000"/>
                        </a:lnSpc>
                        <a:spcBef>
                          <a:spcPts val="0"/>
                        </a:spcBef>
                        <a:spcAft>
                          <a:spcPts val="800"/>
                        </a:spcAft>
                        <a:buFont typeface="Symbol" panose="05050102010706020507" pitchFamily="18" charset="2"/>
                        <a:buChar char=""/>
                      </a:pPr>
                      <a:r>
                        <a:rPr lang="en-US" sz="1200" dirty="0">
                          <a:effectLst/>
                          <a:latin typeface="Times New Roman" panose="02020603050405020304" pitchFamily="18" charset="0"/>
                          <a:cs typeface="Times New Roman" panose="02020603050405020304" pitchFamily="18" charset="0"/>
                        </a:rPr>
                        <a:t>Gaps in the investment policies.</a:t>
                      </a:r>
                      <a:endParaRPr lang="en-US" sz="1100" dirty="0">
                        <a:effectLst/>
                        <a:latin typeface="Times New Roman" panose="02020603050405020304" pitchFamily="18" charset="0"/>
                        <a:cs typeface="Times New Roman" panose="02020603050405020304" pitchFamily="18" charset="0"/>
                      </a:endParaRPr>
                    </a:p>
                    <a:p>
                      <a:pPr marL="342900" marR="0" lvl="0" indent="-342900" algn="just">
                        <a:lnSpc>
                          <a:spcPct val="150000"/>
                        </a:lnSpc>
                        <a:spcBef>
                          <a:spcPts val="0"/>
                        </a:spcBef>
                        <a:spcAft>
                          <a:spcPts val="800"/>
                        </a:spcAft>
                        <a:buFont typeface="Symbol" panose="05050102010706020507" pitchFamily="18" charset="2"/>
                        <a:buChar char=""/>
                      </a:pPr>
                      <a:r>
                        <a:rPr lang="en-US" sz="1200" dirty="0">
                          <a:effectLst/>
                          <a:latin typeface="Times New Roman" panose="02020603050405020304" pitchFamily="18" charset="0"/>
                          <a:cs typeface="Times New Roman" panose="02020603050405020304" pitchFamily="18" charset="0"/>
                        </a:rPr>
                        <a:t>Lack of identification of climate risk drivers.</a:t>
                      </a:r>
                      <a:endParaRPr lang="en-US" sz="1100" dirty="0">
                        <a:effectLst/>
                        <a:latin typeface="Times New Roman" panose="02020603050405020304" pitchFamily="18" charset="0"/>
                        <a:cs typeface="Times New Roman" panose="02020603050405020304" pitchFamily="18" charset="0"/>
                      </a:endParaRPr>
                    </a:p>
                    <a:p>
                      <a:pPr marL="342900" marR="0" lvl="0" indent="-342900" algn="just">
                        <a:lnSpc>
                          <a:spcPct val="150000"/>
                        </a:lnSpc>
                        <a:spcBef>
                          <a:spcPts val="0"/>
                        </a:spcBef>
                        <a:spcAft>
                          <a:spcPts val="800"/>
                        </a:spcAft>
                        <a:buFont typeface="Symbol" panose="05050102010706020507" pitchFamily="18" charset="2"/>
                        <a:buChar char=""/>
                      </a:pPr>
                      <a:r>
                        <a:rPr lang="en-US" sz="1200" dirty="0">
                          <a:effectLst/>
                          <a:latin typeface="Times New Roman" panose="02020603050405020304" pitchFamily="18" charset="0"/>
                          <a:cs typeface="Times New Roman" panose="02020603050405020304" pitchFamily="18" charset="0"/>
                        </a:rPr>
                        <a:t>Financial asset revaluations. </a:t>
                      </a:r>
                      <a:endParaRPr lang="en-US" sz="1100" dirty="0">
                        <a:effectLst/>
                        <a:latin typeface="Times New Roman" panose="02020603050405020304" pitchFamily="18" charset="0"/>
                        <a:cs typeface="Times New Roman" panose="02020603050405020304" pitchFamily="18" charset="0"/>
                      </a:endParaRPr>
                    </a:p>
                    <a:p>
                      <a:pPr marL="342900" marR="0" lvl="0" indent="-342900" algn="just">
                        <a:lnSpc>
                          <a:spcPct val="150000"/>
                        </a:lnSpc>
                        <a:spcBef>
                          <a:spcPts val="0"/>
                        </a:spcBef>
                        <a:spcAft>
                          <a:spcPts val="800"/>
                        </a:spcAft>
                        <a:buFont typeface="Symbol" panose="05050102010706020507" pitchFamily="18" charset="2"/>
                        <a:buChar char=""/>
                      </a:pPr>
                      <a:r>
                        <a:rPr lang="en-US" sz="1200" dirty="0">
                          <a:effectLst/>
                          <a:latin typeface="Times New Roman" panose="02020603050405020304" pitchFamily="18" charset="0"/>
                          <a:cs typeface="Times New Roman" panose="02020603050405020304" pitchFamily="18" charset="0"/>
                        </a:rPr>
                        <a:t>Mismatches in price levels.</a:t>
                      </a:r>
                      <a:endParaRPr lang="en-US" sz="1100" dirty="0">
                        <a:effectLst/>
                        <a:latin typeface="Times New Roman" panose="02020603050405020304" pitchFamily="18" charset="0"/>
                        <a:cs typeface="Times New Roman" panose="02020603050405020304" pitchFamily="18" charset="0"/>
                      </a:endParaRPr>
                    </a:p>
                    <a:p>
                      <a:pPr marL="342900" marR="0" lvl="0" indent="-342900" algn="just">
                        <a:lnSpc>
                          <a:spcPct val="150000"/>
                        </a:lnSpc>
                        <a:spcBef>
                          <a:spcPts val="0"/>
                        </a:spcBef>
                        <a:spcAft>
                          <a:spcPts val="800"/>
                        </a:spcAft>
                        <a:buFont typeface="Symbol" panose="05050102010706020507" pitchFamily="18" charset="2"/>
                        <a:buChar char=""/>
                      </a:pPr>
                      <a:r>
                        <a:rPr lang="en-US" sz="1200" dirty="0">
                          <a:effectLst/>
                          <a:latin typeface="Times New Roman" panose="02020603050405020304" pitchFamily="18" charset="0"/>
                          <a:cs typeface="Times New Roman" panose="02020603050405020304" pitchFamily="18" charset="0"/>
                        </a:rPr>
                        <a:t>Operational capabilities and/or ability to deliver services to clients may be disrupted due to acute or chronic physical risks.</a:t>
                      </a:r>
                      <a:endParaRPr lang="en-US" sz="11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43984" marR="43984" marT="0" marB="0">
                    <a:solidFill>
                      <a:schemeClr val="bg1"/>
                    </a:solidFill>
                  </a:tcPr>
                </a:tc>
                <a:extLst>
                  <a:ext uri="{0D108BD9-81ED-4DB2-BD59-A6C34878D82A}">
                    <a16:rowId xmlns:a16="http://schemas.microsoft.com/office/drawing/2014/main" val="578289130"/>
                  </a:ext>
                </a:extLst>
              </a:tr>
              <a:tr h="394359">
                <a:tc>
                  <a:txBody>
                    <a:bodyPr/>
                    <a:lstStyle/>
                    <a:p>
                      <a:pPr marL="0" marR="0" algn="ctr">
                        <a:lnSpc>
                          <a:spcPct val="150000"/>
                        </a:lnSpc>
                        <a:spcBef>
                          <a:spcPts val="0"/>
                        </a:spcBef>
                        <a:spcAft>
                          <a:spcPts val="800"/>
                        </a:spcAft>
                      </a:pPr>
                      <a:r>
                        <a:rPr lang="en-US" sz="1100" b="1" dirty="0">
                          <a:effectLst/>
                          <a:latin typeface="Times New Roman" panose="02020603050405020304" pitchFamily="18" charset="0"/>
                          <a:cs typeface="Times New Roman" panose="02020603050405020304" pitchFamily="18" charset="0"/>
                        </a:rPr>
                        <a:t>Opportunities</a:t>
                      </a:r>
                      <a:endParaRPr lang="en-US" sz="1050" b="1"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43984" marR="43984" marT="0" marB="0">
                    <a:solidFill>
                      <a:schemeClr val="tx2">
                        <a:lumMod val="40000"/>
                        <a:lumOff val="60000"/>
                      </a:schemeClr>
                    </a:solidFill>
                  </a:tcPr>
                </a:tc>
                <a:tc>
                  <a:txBody>
                    <a:bodyPr/>
                    <a:lstStyle/>
                    <a:p>
                      <a:pPr marL="0" marR="0" algn="ctr">
                        <a:lnSpc>
                          <a:spcPct val="150000"/>
                        </a:lnSpc>
                        <a:spcBef>
                          <a:spcPts val="0"/>
                        </a:spcBef>
                        <a:spcAft>
                          <a:spcPts val="800"/>
                        </a:spcAft>
                      </a:pPr>
                      <a:r>
                        <a:rPr lang="en-US" sz="1100" b="1" dirty="0">
                          <a:effectLst/>
                          <a:latin typeface="Times New Roman" panose="02020603050405020304" pitchFamily="18" charset="0"/>
                          <a:cs typeface="Times New Roman" panose="02020603050405020304" pitchFamily="18" charset="0"/>
                        </a:rPr>
                        <a:t>Threats</a:t>
                      </a:r>
                      <a:endParaRPr lang="en-US" sz="1050" b="1"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43984" marR="43984" marT="0" marB="0">
                    <a:solidFill>
                      <a:schemeClr val="tx2">
                        <a:lumMod val="40000"/>
                        <a:lumOff val="60000"/>
                      </a:schemeClr>
                    </a:solidFill>
                  </a:tcPr>
                </a:tc>
                <a:extLst>
                  <a:ext uri="{0D108BD9-81ED-4DB2-BD59-A6C34878D82A}">
                    <a16:rowId xmlns:a16="http://schemas.microsoft.com/office/drawing/2014/main" val="2479404466"/>
                  </a:ext>
                </a:extLst>
              </a:tr>
              <a:tr h="2738211">
                <a:tc>
                  <a:txBody>
                    <a:bodyPr/>
                    <a:lstStyle/>
                    <a:p>
                      <a:pPr marL="342900" marR="0" lvl="0" indent="-342900" algn="just">
                        <a:lnSpc>
                          <a:spcPct val="150000"/>
                        </a:lnSpc>
                        <a:spcBef>
                          <a:spcPts val="0"/>
                        </a:spcBef>
                        <a:spcAft>
                          <a:spcPts val="800"/>
                        </a:spcAft>
                        <a:buFont typeface="Symbol" panose="05050102010706020507" pitchFamily="18" charset="2"/>
                        <a:buChar char=""/>
                      </a:pPr>
                      <a:r>
                        <a:rPr lang="en-US" sz="1200" dirty="0">
                          <a:effectLst/>
                          <a:latin typeface="Times New Roman" panose="02020603050405020304" pitchFamily="18" charset="0"/>
                          <a:cs typeface="Times New Roman" panose="02020603050405020304" pitchFamily="18" charset="0"/>
                        </a:rPr>
                        <a:t>Adhere to the sustainable disclosure regulations.</a:t>
                      </a:r>
                      <a:endParaRPr lang="en-US" sz="1100" dirty="0">
                        <a:effectLst/>
                        <a:latin typeface="Times New Roman" panose="02020603050405020304" pitchFamily="18" charset="0"/>
                        <a:cs typeface="Times New Roman" panose="02020603050405020304" pitchFamily="18" charset="0"/>
                      </a:endParaRPr>
                    </a:p>
                    <a:p>
                      <a:pPr marL="342900" marR="0" lvl="0" indent="-342900" algn="just">
                        <a:lnSpc>
                          <a:spcPct val="150000"/>
                        </a:lnSpc>
                        <a:spcBef>
                          <a:spcPts val="0"/>
                        </a:spcBef>
                        <a:spcAft>
                          <a:spcPts val="800"/>
                        </a:spcAft>
                        <a:buFont typeface="Symbol" panose="05050102010706020507" pitchFamily="18" charset="2"/>
                        <a:buChar char=""/>
                      </a:pPr>
                      <a:r>
                        <a:rPr lang="en-US" sz="1200" dirty="0">
                          <a:effectLst/>
                          <a:latin typeface="Times New Roman" panose="02020603050405020304" pitchFamily="18" charset="0"/>
                          <a:cs typeface="Times New Roman" panose="02020603050405020304" pitchFamily="18" charset="0"/>
                        </a:rPr>
                        <a:t>Review the advisory model to incorporate ESG principles.</a:t>
                      </a:r>
                      <a:endParaRPr lang="en-US" sz="1100" dirty="0">
                        <a:effectLst/>
                        <a:latin typeface="Times New Roman" panose="02020603050405020304" pitchFamily="18" charset="0"/>
                        <a:cs typeface="Times New Roman" panose="02020603050405020304" pitchFamily="18" charset="0"/>
                      </a:endParaRPr>
                    </a:p>
                    <a:p>
                      <a:pPr marL="342900" marR="0" lvl="0" indent="-342900" algn="just">
                        <a:lnSpc>
                          <a:spcPct val="150000"/>
                        </a:lnSpc>
                        <a:spcBef>
                          <a:spcPts val="0"/>
                        </a:spcBef>
                        <a:spcAft>
                          <a:spcPts val="800"/>
                        </a:spcAft>
                        <a:buFont typeface="Symbol" panose="05050102010706020507" pitchFamily="18" charset="2"/>
                        <a:buChar char=""/>
                      </a:pPr>
                      <a:r>
                        <a:rPr lang="en-US" sz="1200" dirty="0">
                          <a:effectLst/>
                          <a:latin typeface="Times New Roman" panose="02020603050405020304" pitchFamily="18" charset="0"/>
                          <a:cs typeface="Times New Roman" panose="02020603050405020304" pitchFamily="18" charset="0"/>
                        </a:rPr>
                        <a:t>Launch of a comprehensive training program for ESG certification for bankers.</a:t>
                      </a:r>
                      <a:endParaRPr lang="en-US" sz="1100" dirty="0">
                        <a:effectLst/>
                        <a:latin typeface="Times New Roman" panose="02020603050405020304" pitchFamily="18" charset="0"/>
                        <a:cs typeface="Times New Roman" panose="02020603050405020304" pitchFamily="18" charset="0"/>
                      </a:endParaRPr>
                    </a:p>
                    <a:p>
                      <a:pPr marL="342900" marR="0" lvl="0" indent="-342900" algn="just">
                        <a:lnSpc>
                          <a:spcPct val="150000"/>
                        </a:lnSpc>
                        <a:spcBef>
                          <a:spcPts val="0"/>
                        </a:spcBef>
                        <a:spcAft>
                          <a:spcPts val="800"/>
                        </a:spcAft>
                        <a:buFont typeface="Symbol" panose="05050102010706020507" pitchFamily="18" charset="2"/>
                        <a:buChar char=""/>
                      </a:pPr>
                      <a:r>
                        <a:rPr lang="en-US" sz="1200" dirty="0">
                          <a:effectLst/>
                          <a:latin typeface="Times New Roman" panose="02020603050405020304" pitchFamily="18" charset="0"/>
                          <a:cs typeface="Times New Roman" panose="02020603050405020304" pitchFamily="18" charset="0"/>
                        </a:rPr>
                        <a:t>Engagement activities regarding ESG issues, and new insurance options for natural disasters such as earthquakes. </a:t>
                      </a:r>
                      <a:endParaRPr lang="en-US" sz="1100" dirty="0">
                        <a:effectLst/>
                        <a:latin typeface="Times New Roman" panose="02020603050405020304" pitchFamily="18" charset="0"/>
                        <a:cs typeface="Times New Roman" panose="02020603050405020304" pitchFamily="18" charset="0"/>
                      </a:endParaRPr>
                    </a:p>
                    <a:p>
                      <a:pPr marL="342900" marR="0" lvl="0" indent="-342900" algn="just">
                        <a:lnSpc>
                          <a:spcPct val="150000"/>
                        </a:lnSpc>
                        <a:spcBef>
                          <a:spcPts val="0"/>
                        </a:spcBef>
                        <a:spcAft>
                          <a:spcPts val="800"/>
                        </a:spcAft>
                        <a:buFont typeface="Symbol" panose="05050102010706020507" pitchFamily="18" charset="2"/>
                        <a:buChar char=""/>
                      </a:pPr>
                      <a:r>
                        <a:rPr lang="en-US" sz="1200" dirty="0">
                          <a:effectLst/>
                          <a:latin typeface="Times New Roman" panose="02020603050405020304" pitchFamily="18" charset="0"/>
                          <a:cs typeface="Times New Roman" panose="02020603050405020304" pitchFamily="18" charset="0"/>
                        </a:rPr>
                        <a:t>Expand the climate risk credit methodology and the use of climate risk analysis data</a:t>
                      </a:r>
                      <a:r>
                        <a:rPr lang="en-US" sz="1200" dirty="0" smtClean="0">
                          <a:effectLst/>
                          <a:latin typeface="Times New Roman" panose="02020603050405020304" pitchFamily="18" charset="0"/>
                          <a:cs typeface="Times New Roman" panose="02020603050405020304" pitchFamily="18" charset="0"/>
                        </a:rPr>
                        <a:t>.</a:t>
                      </a:r>
                      <a:endParaRPr lang="en-US" sz="1100" dirty="0">
                        <a:effectLst/>
                        <a:latin typeface="Times New Roman" panose="02020603050405020304" pitchFamily="18" charset="0"/>
                        <a:cs typeface="Times New Roman" panose="02020603050405020304" pitchFamily="18" charset="0"/>
                      </a:endParaRPr>
                    </a:p>
                  </a:txBody>
                  <a:tcPr marL="43984" marR="43984" marT="0" marB="0">
                    <a:solidFill>
                      <a:schemeClr val="bg1"/>
                    </a:solidFill>
                  </a:tcPr>
                </a:tc>
                <a:tc>
                  <a:txBody>
                    <a:bodyPr/>
                    <a:lstStyle/>
                    <a:p>
                      <a:pPr marL="342900" marR="0" lvl="0" indent="-342900" algn="just">
                        <a:lnSpc>
                          <a:spcPct val="150000"/>
                        </a:lnSpc>
                        <a:spcBef>
                          <a:spcPts val="0"/>
                        </a:spcBef>
                        <a:spcAft>
                          <a:spcPts val="800"/>
                        </a:spcAft>
                        <a:buFont typeface="Symbol" panose="05050102010706020507" pitchFamily="18" charset="2"/>
                        <a:buChar char=""/>
                      </a:pPr>
                      <a:r>
                        <a:rPr lang="en-US" sz="1200" dirty="0">
                          <a:effectLst/>
                          <a:latin typeface="Times New Roman" panose="02020603050405020304" pitchFamily="18" charset="0"/>
                          <a:cs typeface="Times New Roman" panose="02020603050405020304" pitchFamily="18" charset="0"/>
                        </a:rPr>
                        <a:t>Changes in regulations.</a:t>
                      </a:r>
                      <a:endParaRPr lang="en-US" sz="1100" dirty="0">
                        <a:effectLst/>
                        <a:latin typeface="Times New Roman" panose="02020603050405020304" pitchFamily="18" charset="0"/>
                        <a:cs typeface="Times New Roman" panose="02020603050405020304" pitchFamily="18" charset="0"/>
                      </a:endParaRPr>
                    </a:p>
                    <a:p>
                      <a:pPr marL="342900" marR="0" lvl="0" indent="-342900" algn="just">
                        <a:lnSpc>
                          <a:spcPct val="150000"/>
                        </a:lnSpc>
                        <a:spcBef>
                          <a:spcPts val="0"/>
                        </a:spcBef>
                        <a:spcAft>
                          <a:spcPts val="800"/>
                        </a:spcAft>
                        <a:buFont typeface="Symbol" panose="05050102010706020507" pitchFamily="18" charset="2"/>
                        <a:buChar char=""/>
                      </a:pPr>
                      <a:r>
                        <a:rPr lang="en-US" sz="1200" dirty="0">
                          <a:effectLst/>
                          <a:latin typeface="Times New Roman" panose="02020603050405020304" pitchFamily="18" charset="0"/>
                          <a:cs typeface="Times New Roman" panose="02020603050405020304" pitchFamily="18" charset="0"/>
                        </a:rPr>
                        <a:t>Human rights, well-being, and interests of people and communities. </a:t>
                      </a:r>
                      <a:endParaRPr lang="en-US" sz="1100" dirty="0">
                        <a:effectLst/>
                        <a:latin typeface="Times New Roman" panose="02020603050405020304" pitchFamily="18" charset="0"/>
                        <a:cs typeface="Times New Roman" panose="02020603050405020304" pitchFamily="18" charset="0"/>
                      </a:endParaRPr>
                    </a:p>
                    <a:p>
                      <a:pPr marL="342900" marR="0" lvl="0" indent="-342900" algn="just">
                        <a:lnSpc>
                          <a:spcPct val="150000"/>
                        </a:lnSpc>
                        <a:spcBef>
                          <a:spcPts val="0"/>
                        </a:spcBef>
                        <a:spcAft>
                          <a:spcPts val="800"/>
                        </a:spcAft>
                        <a:buFont typeface="Symbol" panose="05050102010706020507" pitchFamily="18" charset="2"/>
                        <a:buChar char=""/>
                      </a:pPr>
                      <a:r>
                        <a:rPr lang="en-US" sz="1200" dirty="0">
                          <a:effectLst/>
                          <a:latin typeface="Times New Roman" panose="02020603050405020304" pitchFamily="18" charset="0"/>
                          <a:cs typeface="Times New Roman" panose="02020603050405020304" pitchFamily="18" charset="0"/>
                        </a:rPr>
                        <a:t>This includes, among other things, gender equality, fair working conditions, and social protection. </a:t>
                      </a:r>
                      <a:endParaRPr lang="en-US" sz="1100" dirty="0">
                        <a:effectLst/>
                        <a:latin typeface="Times New Roman" panose="02020603050405020304" pitchFamily="18" charset="0"/>
                        <a:cs typeface="Times New Roman" panose="02020603050405020304" pitchFamily="18" charset="0"/>
                      </a:endParaRPr>
                    </a:p>
                    <a:p>
                      <a:pPr marL="342900" marR="0" lvl="0" indent="-342900" algn="just">
                        <a:lnSpc>
                          <a:spcPct val="150000"/>
                        </a:lnSpc>
                        <a:spcBef>
                          <a:spcPts val="0"/>
                        </a:spcBef>
                        <a:spcAft>
                          <a:spcPts val="0"/>
                        </a:spcAft>
                        <a:buFont typeface="Symbol" panose="05050102010706020507" pitchFamily="18" charset="2"/>
                        <a:buChar char=""/>
                      </a:pPr>
                      <a:r>
                        <a:rPr lang="en-US" sz="1200" dirty="0">
                          <a:effectLst/>
                          <a:latin typeface="Times New Roman" panose="02020603050405020304" pitchFamily="18" charset="0"/>
                          <a:cs typeface="Times New Roman" panose="02020603050405020304" pitchFamily="18" charset="0"/>
                        </a:rPr>
                        <a:t>Climate changes, executive leadership, audit, internal control, tax avoidance, board independence, corruption and bribery, and shareholder rights.</a:t>
                      </a:r>
                      <a:endParaRPr lang="en-US" sz="1100" dirty="0">
                        <a:effectLst/>
                        <a:latin typeface="Times New Roman" panose="02020603050405020304" pitchFamily="18" charset="0"/>
                        <a:cs typeface="Times New Roman" panose="02020603050405020304" pitchFamily="18" charset="0"/>
                      </a:endParaRPr>
                    </a:p>
                    <a:p>
                      <a:pPr marL="342900" marR="0" lvl="0" indent="-342900" algn="just">
                        <a:lnSpc>
                          <a:spcPct val="150000"/>
                        </a:lnSpc>
                        <a:spcBef>
                          <a:spcPts val="0"/>
                        </a:spcBef>
                        <a:spcAft>
                          <a:spcPts val="800"/>
                        </a:spcAft>
                        <a:buFont typeface="Symbol" panose="05050102010706020507" pitchFamily="18" charset="2"/>
                        <a:buChar char=""/>
                      </a:pPr>
                      <a:r>
                        <a:rPr lang="en-US" sz="1200" dirty="0">
                          <a:effectLst/>
                          <a:latin typeface="Times New Roman" panose="02020603050405020304" pitchFamily="18" charset="0"/>
                          <a:cs typeface="Times New Roman" panose="02020603050405020304" pitchFamily="18" charset="0"/>
                        </a:rPr>
                        <a:t>Market condition changes </a:t>
                      </a:r>
                      <a:endParaRPr lang="en-US" sz="1100" dirty="0">
                        <a:effectLst/>
                        <a:latin typeface="Times New Roman" panose="02020603050405020304" pitchFamily="18" charset="0"/>
                        <a:cs typeface="Times New Roman" panose="02020603050405020304" pitchFamily="18" charset="0"/>
                      </a:endParaRPr>
                    </a:p>
                  </a:txBody>
                  <a:tcPr marL="43984" marR="43984" marT="0" marB="0">
                    <a:solidFill>
                      <a:schemeClr val="bg1"/>
                    </a:solidFill>
                  </a:tcPr>
                </a:tc>
                <a:extLst>
                  <a:ext uri="{0D108BD9-81ED-4DB2-BD59-A6C34878D82A}">
                    <a16:rowId xmlns:a16="http://schemas.microsoft.com/office/drawing/2014/main" val="2497018737"/>
                  </a:ext>
                </a:extLst>
              </a:tr>
            </a:tbl>
          </a:graphicData>
        </a:graphic>
      </p:graphicFrame>
    </p:spTree>
    <p:extLst>
      <p:ext uri="{BB962C8B-B14F-4D97-AF65-F5344CB8AC3E}">
        <p14:creationId xmlns:p14="http://schemas.microsoft.com/office/powerpoint/2010/main" val="320369835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610235"/>
          </a:xfrm>
        </p:spPr>
        <p:txBody>
          <a:bodyPr>
            <a:normAutofit fontScale="90000"/>
          </a:bodyPr>
          <a:lstStyle/>
          <a:p>
            <a:pPr algn="ctr"/>
            <a:r>
              <a:rPr lang="en-US" dirty="0" smtClean="0">
                <a:solidFill>
                  <a:schemeClr val="bg1"/>
                </a:solidFill>
                <a:latin typeface="Arial Rounded MT Bold" panose="020F0704030504030204" pitchFamily="34" charset="0"/>
              </a:rPr>
              <a:t>Recommendations</a:t>
            </a:r>
            <a:endParaRPr lang="en-US" dirty="0">
              <a:solidFill>
                <a:schemeClr val="bg1"/>
              </a:solidFill>
              <a:latin typeface="Arial Rounded MT Bold" panose="020F0704030504030204" pitchFamily="34" charset="0"/>
            </a:endParaRP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067272951"/>
              </p:ext>
            </p:extLst>
          </p:nvPr>
        </p:nvGraphicFramePr>
        <p:xfrm>
          <a:off x="838200" y="1072896"/>
          <a:ext cx="10515600" cy="560832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52065014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1352" y="669925"/>
            <a:ext cx="10515600" cy="817499"/>
          </a:xfrm>
        </p:spPr>
        <p:txBody>
          <a:bodyPr/>
          <a:lstStyle/>
          <a:p>
            <a:pPr algn="ctr"/>
            <a:r>
              <a:rPr lang="en-US" dirty="0" smtClean="0">
                <a:solidFill>
                  <a:schemeClr val="bg1"/>
                </a:solidFill>
                <a:latin typeface="Arial Rounded MT Bold" panose="020F0704030504030204" pitchFamily="34" charset="0"/>
                <a:cs typeface="Times New Roman" panose="02020603050405020304" pitchFamily="18" charset="0"/>
              </a:rPr>
              <a:t>Conclusion</a:t>
            </a:r>
            <a:endParaRPr lang="en-US" dirty="0">
              <a:solidFill>
                <a:schemeClr val="bg1"/>
              </a:solidFill>
              <a:latin typeface="Arial Rounded MT Bold" panose="020F0704030504030204" pitchFamily="34" charset="0"/>
              <a:cs typeface="Times New Roman" panose="02020603050405020304" pitchFamily="18" charset="0"/>
            </a:endParaRP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706817266"/>
              </p:ext>
            </p:extLst>
          </p:nvPr>
        </p:nvGraphicFramePr>
        <p:xfrm>
          <a:off x="414528" y="1487424"/>
          <a:ext cx="11326368" cy="509625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13228293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707771"/>
          </a:xfrm>
        </p:spPr>
        <p:txBody>
          <a:bodyPr/>
          <a:lstStyle/>
          <a:p>
            <a:r>
              <a:rPr lang="en-US" dirty="0" smtClean="0">
                <a:solidFill>
                  <a:schemeClr val="bg1"/>
                </a:solidFill>
                <a:latin typeface="Arial Rounded MT Bold" panose="020F0704030504030204" pitchFamily="34" charset="0"/>
              </a:rPr>
              <a:t>References</a:t>
            </a:r>
            <a:endParaRPr lang="en-US" dirty="0">
              <a:solidFill>
                <a:schemeClr val="bg1"/>
              </a:solidFill>
              <a:latin typeface="Arial Rounded MT Bold" panose="020F0704030504030204" pitchFamily="34" charset="0"/>
            </a:endParaRPr>
          </a:p>
        </p:txBody>
      </p:sp>
      <p:sp>
        <p:nvSpPr>
          <p:cNvPr id="3" name="Content Placeholder 2"/>
          <p:cNvSpPr>
            <a:spLocks noGrp="1"/>
          </p:cNvSpPr>
          <p:nvPr>
            <p:ph idx="1"/>
          </p:nvPr>
        </p:nvSpPr>
        <p:spPr>
          <a:xfrm>
            <a:off x="838200" y="1182624"/>
            <a:ext cx="10515600" cy="5437632"/>
          </a:xfrm>
        </p:spPr>
        <p:txBody>
          <a:bodyPr>
            <a:noAutofit/>
          </a:bodyPr>
          <a:lstStyle/>
          <a:p>
            <a:pPr algn="just"/>
            <a:r>
              <a:rPr lang="en-US" sz="1400" dirty="0">
                <a:solidFill>
                  <a:schemeClr val="bg1"/>
                </a:solidFill>
                <a:latin typeface="Times New Roman" panose="02020603050405020304" pitchFamily="18" charset="0"/>
                <a:cs typeface="Times New Roman" panose="02020603050405020304" pitchFamily="18" charset="0"/>
              </a:rPr>
              <a:t>Aldowaish, A., </a:t>
            </a:r>
            <a:r>
              <a:rPr lang="en-US" sz="1400" dirty="0" err="1">
                <a:solidFill>
                  <a:schemeClr val="bg1"/>
                </a:solidFill>
                <a:latin typeface="Times New Roman" panose="02020603050405020304" pitchFamily="18" charset="0"/>
                <a:cs typeface="Times New Roman" panose="02020603050405020304" pitchFamily="18" charset="0"/>
              </a:rPr>
              <a:t>Kokuryo</a:t>
            </a:r>
            <a:r>
              <a:rPr lang="en-US" sz="1400" dirty="0">
                <a:solidFill>
                  <a:schemeClr val="bg1"/>
                </a:solidFill>
                <a:latin typeface="Times New Roman" panose="02020603050405020304" pitchFamily="18" charset="0"/>
                <a:cs typeface="Times New Roman" panose="02020603050405020304" pitchFamily="18" charset="0"/>
              </a:rPr>
              <a:t>, J., </a:t>
            </a:r>
            <a:r>
              <a:rPr lang="en-US" sz="1400" dirty="0" err="1">
                <a:solidFill>
                  <a:schemeClr val="bg1"/>
                </a:solidFill>
                <a:latin typeface="Times New Roman" panose="02020603050405020304" pitchFamily="18" charset="0"/>
                <a:cs typeface="Times New Roman" panose="02020603050405020304" pitchFamily="18" charset="0"/>
              </a:rPr>
              <a:t>Almazyad</a:t>
            </a:r>
            <a:r>
              <a:rPr lang="en-US" sz="1400" dirty="0">
                <a:solidFill>
                  <a:schemeClr val="bg1"/>
                </a:solidFill>
                <a:latin typeface="Times New Roman" panose="02020603050405020304" pitchFamily="18" charset="0"/>
                <a:cs typeface="Times New Roman" panose="02020603050405020304" pitchFamily="18" charset="0"/>
              </a:rPr>
              <a:t>, O. and </a:t>
            </a:r>
            <a:r>
              <a:rPr lang="en-US" sz="1400" dirty="0" err="1">
                <a:solidFill>
                  <a:schemeClr val="bg1"/>
                </a:solidFill>
                <a:latin typeface="Times New Roman" panose="02020603050405020304" pitchFamily="18" charset="0"/>
                <a:cs typeface="Times New Roman" panose="02020603050405020304" pitchFamily="18" charset="0"/>
              </a:rPr>
              <a:t>Goi</a:t>
            </a:r>
            <a:r>
              <a:rPr lang="en-US" sz="1400" dirty="0">
                <a:solidFill>
                  <a:schemeClr val="bg1"/>
                </a:solidFill>
                <a:latin typeface="Times New Roman" panose="02020603050405020304" pitchFamily="18" charset="0"/>
                <a:cs typeface="Times New Roman" panose="02020603050405020304" pitchFamily="18" charset="0"/>
              </a:rPr>
              <a:t>, H.C. (2022). Environmental, Social, and Governance Integration into the Business Model: Literature Review and Research Agenda. </a:t>
            </a:r>
            <a:r>
              <a:rPr lang="en-US" sz="1400" i="1" dirty="0">
                <a:solidFill>
                  <a:schemeClr val="bg1"/>
                </a:solidFill>
                <a:latin typeface="Times New Roman" panose="02020603050405020304" pitchFamily="18" charset="0"/>
                <a:cs typeface="Times New Roman" panose="02020603050405020304" pitchFamily="18" charset="0"/>
              </a:rPr>
              <a:t>Sustainability</a:t>
            </a:r>
            <a:r>
              <a:rPr lang="en-US" sz="1400" dirty="0">
                <a:solidFill>
                  <a:schemeClr val="bg1"/>
                </a:solidFill>
                <a:latin typeface="Times New Roman" panose="02020603050405020304" pitchFamily="18" charset="0"/>
                <a:cs typeface="Times New Roman" panose="02020603050405020304" pitchFamily="18" charset="0"/>
              </a:rPr>
              <a:t>, [online] 14(5), p.2959. </a:t>
            </a:r>
            <a:r>
              <a:rPr lang="en-US" sz="1400" dirty="0" err="1">
                <a:solidFill>
                  <a:schemeClr val="bg1"/>
                </a:solidFill>
                <a:latin typeface="Times New Roman" panose="02020603050405020304" pitchFamily="18" charset="0"/>
                <a:cs typeface="Times New Roman" panose="02020603050405020304" pitchFamily="18" charset="0"/>
              </a:rPr>
              <a:t>doi:https</a:t>
            </a:r>
            <a:r>
              <a:rPr lang="en-US" sz="1400" dirty="0">
                <a:solidFill>
                  <a:schemeClr val="bg1"/>
                </a:solidFill>
                <a:latin typeface="Times New Roman" panose="02020603050405020304" pitchFamily="18" charset="0"/>
                <a:cs typeface="Times New Roman" panose="02020603050405020304" pitchFamily="18" charset="0"/>
              </a:rPr>
              <a:t>://doi.org/10.3390/su14052959.</a:t>
            </a:r>
          </a:p>
          <a:p>
            <a:pPr algn="just"/>
            <a:r>
              <a:rPr lang="en-US" sz="1400" dirty="0" err="1" smtClean="0">
                <a:solidFill>
                  <a:schemeClr val="bg1"/>
                </a:solidFill>
                <a:latin typeface="Times New Roman" panose="02020603050405020304" pitchFamily="18" charset="0"/>
                <a:cs typeface="Times New Roman" panose="02020603050405020304" pitchFamily="18" charset="0"/>
              </a:rPr>
              <a:t>Bătae</a:t>
            </a:r>
            <a:r>
              <a:rPr lang="en-US" sz="1400" dirty="0" smtClean="0">
                <a:solidFill>
                  <a:schemeClr val="bg1"/>
                </a:solidFill>
                <a:latin typeface="Times New Roman" panose="02020603050405020304" pitchFamily="18" charset="0"/>
                <a:cs typeface="Times New Roman" panose="02020603050405020304" pitchFamily="18" charset="0"/>
              </a:rPr>
              <a:t>, O.M., </a:t>
            </a:r>
            <a:r>
              <a:rPr lang="en-US" sz="1400" dirty="0" err="1" smtClean="0">
                <a:solidFill>
                  <a:schemeClr val="bg1"/>
                </a:solidFill>
                <a:latin typeface="Times New Roman" panose="02020603050405020304" pitchFamily="18" charset="0"/>
                <a:cs typeface="Times New Roman" panose="02020603050405020304" pitchFamily="18" charset="0"/>
              </a:rPr>
              <a:t>Dragomir</a:t>
            </a:r>
            <a:r>
              <a:rPr lang="en-US" sz="1400" dirty="0" smtClean="0">
                <a:solidFill>
                  <a:schemeClr val="bg1"/>
                </a:solidFill>
                <a:latin typeface="Times New Roman" panose="02020603050405020304" pitchFamily="18" charset="0"/>
                <a:cs typeface="Times New Roman" panose="02020603050405020304" pitchFamily="18" charset="0"/>
              </a:rPr>
              <a:t>, V.D. and </a:t>
            </a:r>
            <a:r>
              <a:rPr lang="en-US" sz="1400" dirty="0" err="1" smtClean="0">
                <a:solidFill>
                  <a:schemeClr val="bg1"/>
                </a:solidFill>
                <a:latin typeface="Times New Roman" panose="02020603050405020304" pitchFamily="18" charset="0"/>
                <a:cs typeface="Times New Roman" panose="02020603050405020304" pitchFamily="18" charset="0"/>
              </a:rPr>
              <a:t>Feleagă</a:t>
            </a:r>
            <a:r>
              <a:rPr lang="en-US" sz="1400" dirty="0" smtClean="0">
                <a:solidFill>
                  <a:schemeClr val="bg1"/>
                </a:solidFill>
                <a:latin typeface="Times New Roman" panose="02020603050405020304" pitchFamily="18" charset="0"/>
                <a:cs typeface="Times New Roman" panose="02020603050405020304" pitchFamily="18" charset="0"/>
              </a:rPr>
              <a:t>, L. (2021). The relationship between environmental, social, and financial performance in the banking sector: A European study. Journal of Cleaner Production, 290, p.125791. </a:t>
            </a:r>
            <a:r>
              <a:rPr lang="en-US" sz="1400" dirty="0" err="1" smtClean="0">
                <a:solidFill>
                  <a:schemeClr val="bg1"/>
                </a:solidFill>
                <a:latin typeface="Times New Roman" panose="02020603050405020304" pitchFamily="18" charset="0"/>
                <a:cs typeface="Times New Roman" panose="02020603050405020304" pitchFamily="18" charset="0"/>
              </a:rPr>
              <a:t>doi:https</a:t>
            </a:r>
            <a:r>
              <a:rPr lang="en-US" sz="1400" dirty="0" smtClean="0">
                <a:solidFill>
                  <a:schemeClr val="bg1"/>
                </a:solidFill>
                <a:latin typeface="Times New Roman" panose="02020603050405020304" pitchFamily="18" charset="0"/>
                <a:cs typeface="Times New Roman" panose="02020603050405020304" pitchFamily="18" charset="0"/>
              </a:rPr>
              <a:t>://doi.org/10.1016/j.jclepro.2021.125791.</a:t>
            </a:r>
          </a:p>
          <a:p>
            <a:pPr algn="just"/>
            <a:r>
              <a:rPr lang="en-US" sz="1400" dirty="0" smtClean="0">
                <a:solidFill>
                  <a:schemeClr val="bg1"/>
                </a:solidFill>
                <a:latin typeface="Times New Roman" panose="02020603050405020304" pitchFamily="18" charset="0"/>
                <a:cs typeface="Times New Roman" panose="02020603050405020304" pitchFamily="18" charset="0"/>
              </a:rPr>
              <a:t>BNP Paribas (2023a). ESG: the essential reports from BNP Paribas - BNP Paribas. BNP Paribas. [online] Available at: </a:t>
            </a:r>
            <a:r>
              <a:rPr lang="en-US" sz="1400" dirty="0" smtClean="0">
                <a:solidFill>
                  <a:schemeClr val="bg1"/>
                </a:solidFill>
                <a:latin typeface="Times New Roman" panose="02020603050405020304" pitchFamily="18" charset="0"/>
                <a:cs typeface="Times New Roman" panose="02020603050405020304" pitchFamily="18" charset="0"/>
                <a:hlinkClick r:id="rId2"/>
              </a:rPr>
              <a:t>https://group.bnpparibas/en/news/esg-the-essential-reports-from-bnp-paribas</a:t>
            </a:r>
            <a:r>
              <a:rPr lang="en-US" sz="1400" dirty="0" smtClean="0">
                <a:solidFill>
                  <a:schemeClr val="bg1"/>
                </a:solidFill>
                <a:latin typeface="Times New Roman" panose="02020603050405020304" pitchFamily="18" charset="0"/>
                <a:cs typeface="Times New Roman" panose="02020603050405020304" pitchFamily="18" charset="0"/>
              </a:rPr>
              <a:t>.</a:t>
            </a:r>
          </a:p>
          <a:p>
            <a:pPr algn="just"/>
            <a:r>
              <a:rPr lang="en-US" sz="1400" dirty="0" err="1" smtClean="0">
                <a:solidFill>
                  <a:schemeClr val="bg1"/>
                </a:solidFill>
                <a:latin typeface="Times New Roman" panose="02020603050405020304" pitchFamily="18" charset="0"/>
                <a:cs typeface="Times New Roman" panose="02020603050405020304" pitchFamily="18" charset="0"/>
              </a:rPr>
              <a:t>Breijer</a:t>
            </a:r>
            <a:r>
              <a:rPr lang="en-US" sz="1400" dirty="0" smtClean="0">
                <a:solidFill>
                  <a:schemeClr val="bg1"/>
                </a:solidFill>
                <a:latin typeface="Times New Roman" panose="02020603050405020304" pitchFamily="18" charset="0"/>
                <a:cs typeface="Times New Roman" panose="02020603050405020304" pitchFamily="18" charset="0"/>
              </a:rPr>
              <a:t>, R. and </a:t>
            </a:r>
            <a:r>
              <a:rPr lang="en-US" sz="1400" dirty="0" err="1" smtClean="0">
                <a:solidFill>
                  <a:schemeClr val="bg1"/>
                </a:solidFill>
                <a:latin typeface="Times New Roman" panose="02020603050405020304" pitchFamily="18" charset="0"/>
                <a:cs typeface="Times New Roman" panose="02020603050405020304" pitchFamily="18" charset="0"/>
              </a:rPr>
              <a:t>Orij</a:t>
            </a:r>
            <a:r>
              <a:rPr lang="en-US" sz="1400" dirty="0" smtClean="0">
                <a:solidFill>
                  <a:schemeClr val="bg1"/>
                </a:solidFill>
                <a:latin typeface="Times New Roman" panose="02020603050405020304" pitchFamily="18" charset="0"/>
                <a:cs typeface="Times New Roman" panose="02020603050405020304" pitchFamily="18" charset="0"/>
              </a:rPr>
              <a:t>, R.P. (2022). The Comparability of Non-Financial Information: an Exploration of the Impact of the Non-Financial Reporting Directive (NFRD, 2014/95/EU). Accounting in Europe, 19(2), pp.1–29. </a:t>
            </a:r>
            <a:r>
              <a:rPr lang="en-US" sz="1400" dirty="0" err="1" smtClean="0">
                <a:solidFill>
                  <a:schemeClr val="bg1"/>
                </a:solidFill>
                <a:latin typeface="Times New Roman" panose="02020603050405020304" pitchFamily="18" charset="0"/>
                <a:cs typeface="Times New Roman" panose="02020603050405020304" pitchFamily="18" charset="0"/>
              </a:rPr>
              <a:t>doi:https</a:t>
            </a:r>
            <a:r>
              <a:rPr lang="en-US" sz="1400" dirty="0" smtClean="0">
                <a:solidFill>
                  <a:schemeClr val="bg1"/>
                </a:solidFill>
                <a:latin typeface="Times New Roman" panose="02020603050405020304" pitchFamily="18" charset="0"/>
                <a:cs typeface="Times New Roman" panose="02020603050405020304" pitchFamily="18" charset="0"/>
              </a:rPr>
              <a:t>://doi.org/10.1080/17449480.2022.2065645.</a:t>
            </a:r>
          </a:p>
          <a:p>
            <a:pPr algn="just"/>
            <a:r>
              <a:rPr lang="en-US" sz="1400" dirty="0" err="1" smtClean="0">
                <a:solidFill>
                  <a:schemeClr val="bg1"/>
                </a:solidFill>
                <a:latin typeface="Times New Roman" panose="02020603050405020304" pitchFamily="18" charset="0"/>
                <a:cs typeface="Times New Roman" panose="02020603050405020304" pitchFamily="18" charset="0"/>
              </a:rPr>
              <a:t>Carè</a:t>
            </a:r>
            <a:r>
              <a:rPr lang="en-US" sz="1400" dirty="0" smtClean="0">
                <a:solidFill>
                  <a:schemeClr val="bg1"/>
                </a:solidFill>
                <a:latin typeface="Times New Roman" panose="02020603050405020304" pitchFamily="18" charset="0"/>
                <a:cs typeface="Times New Roman" panose="02020603050405020304" pitchFamily="18" charset="0"/>
              </a:rPr>
              <a:t>, R. (2018). Being a Sustainable Bank: The Case of Intesa Sanpaolo. Springer eBooks, pp.131–147. </a:t>
            </a:r>
            <a:r>
              <a:rPr lang="en-US" sz="1400" dirty="0" err="1" smtClean="0">
                <a:solidFill>
                  <a:schemeClr val="bg1"/>
                </a:solidFill>
                <a:latin typeface="Times New Roman" panose="02020603050405020304" pitchFamily="18" charset="0"/>
                <a:cs typeface="Times New Roman" panose="02020603050405020304" pitchFamily="18" charset="0"/>
              </a:rPr>
              <a:t>doi:https</a:t>
            </a:r>
            <a:r>
              <a:rPr lang="en-US" sz="1400" dirty="0" smtClean="0">
                <a:solidFill>
                  <a:schemeClr val="bg1"/>
                </a:solidFill>
                <a:latin typeface="Times New Roman" panose="02020603050405020304" pitchFamily="18" charset="0"/>
                <a:cs typeface="Times New Roman" panose="02020603050405020304" pitchFamily="18" charset="0"/>
              </a:rPr>
              <a:t>://doi.org/10.1007/978-3-319-73389-0_6.</a:t>
            </a:r>
          </a:p>
          <a:p>
            <a:pPr algn="just"/>
            <a:r>
              <a:rPr lang="en-US" sz="1400" dirty="0" smtClean="0">
                <a:solidFill>
                  <a:schemeClr val="bg1"/>
                </a:solidFill>
                <a:latin typeface="Times New Roman" panose="02020603050405020304" pitchFamily="18" charset="0"/>
                <a:cs typeface="Times New Roman" panose="02020603050405020304" pitchFamily="18" charset="0"/>
              </a:rPr>
              <a:t>Cuomo, F., Gaia, S., </a:t>
            </a:r>
            <a:r>
              <a:rPr lang="en-US" sz="1400" dirty="0" err="1" smtClean="0">
                <a:solidFill>
                  <a:schemeClr val="bg1"/>
                </a:solidFill>
                <a:latin typeface="Times New Roman" panose="02020603050405020304" pitchFamily="18" charset="0"/>
                <a:cs typeface="Times New Roman" panose="02020603050405020304" pitchFamily="18" charset="0"/>
              </a:rPr>
              <a:t>Girardone</a:t>
            </a:r>
            <a:r>
              <a:rPr lang="en-US" sz="1400" dirty="0" smtClean="0">
                <a:solidFill>
                  <a:schemeClr val="bg1"/>
                </a:solidFill>
                <a:latin typeface="Times New Roman" panose="02020603050405020304" pitchFamily="18" charset="0"/>
                <a:cs typeface="Times New Roman" panose="02020603050405020304" pitchFamily="18" charset="0"/>
              </a:rPr>
              <a:t>, C. and </a:t>
            </a:r>
            <a:r>
              <a:rPr lang="en-US" sz="1400" dirty="0" err="1" smtClean="0">
                <a:solidFill>
                  <a:schemeClr val="bg1"/>
                </a:solidFill>
                <a:latin typeface="Times New Roman" panose="02020603050405020304" pitchFamily="18" charset="0"/>
                <a:cs typeface="Times New Roman" panose="02020603050405020304" pitchFamily="18" charset="0"/>
              </a:rPr>
              <a:t>Piserà</a:t>
            </a:r>
            <a:r>
              <a:rPr lang="en-US" sz="1400" dirty="0" smtClean="0">
                <a:solidFill>
                  <a:schemeClr val="bg1"/>
                </a:solidFill>
                <a:latin typeface="Times New Roman" panose="02020603050405020304" pitchFamily="18" charset="0"/>
                <a:cs typeface="Times New Roman" panose="02020603050405020304" pitchFamily="18" charset="0"/>
              </a:rPr>
              <a:t>, S. (2022). The effects of the EU non-financial reporting directive on corporate social responsibility. The European Journal of Finance, pp.1–27. </a:t>
            </a:r>
            <a:r>
              <a:rPr lang="en-US" sz="1400" dirty="0" err="1" smtClean="0">
                <a:solidFill>
                  <a:schemeClr val="bg1"/>
                </a:solidFill>
                <a:latin typeface="Times New Roman" panose="02020603050405020304" pitchFamily="18" charset="0"/>
                <a:cs typeface="Times New Roman" panose="02020603050405020304" pitchFamily="18" charset="0"/>
              </a:rPr>
              <a:t>doi:https</a:t>
            </a:r>
            <a:r>
              <a:rPr lang="en-US" sz="1400" dirty="0" smtClean="0">
                <a:solidFill>
                  <a:schemeClr val="bg1"/>
                </a:solidFill>
                <a:latin typeface="Times New Roman" panose="02020603050405020304" pitchFamily="18" charset="0"/>
                <a:cs typeface="Times New Roman" panose="02020603050405020304" pitchFamily="18" charset="0"/>
              </a:rPr>
              <a:t>://doi.org/10.1080/1351847x.2022.2113812.</a:t>
            </a:r>
          </a:p>
          <a:p>
            <a:pPr algn="just"/>
            <a:r>
              <a:rPr lang="en-US" sz="1400" dirty="0" smtClean="0">
                <a:solidFill>
                  <a:schemeClr val="bg1"/>
                </a:solidFill>
                <a:latin typeface="Times New Roman" panose="02020603050405020304" pitchFamily="18" charset="0"/>
                <a:cs typeface="Times New Roman" panose="02020603050405020304" pitchFamily="18" charset="0"/>
              </a:rPr>
              <a:t>De Lucia, C., </a:t>
            </a:r>
            <a:r>
              <a:rPr lang="en-US" sz="1400" dirty="0" err="1" smtClean="0">
                <a:solidFill>
                  <a:schemeClr val="bg1"/>
                </a:solidFill>
                <a:latin typeface="Times New Roman" panose="02020603050405020304" pitchFamily="18" charset="0"/>
                <a:cs typeface="Times New Roman" panose="02020603050405020304" pitchFamily="18" charset="0"/>
              </a:rPr>
              <a:t>Pazienza</a:t>
            </a:r>
            <a:r>
              <a:rPr lang="en-US" sz="1400" dirty="0" smtClean="0">
                <a:solidFill>
                  <a:schemeClr val="bg1"/>
                </a:solidFill>
                <a:latin typeface="Times New Roman" panose="02020603050405020304" pitchFamily="18" charset="0"/>
                <a:cs typeface="Times New Roman" panose="02020603050405020304" pitchFamily="18" charset="0"/>
              </a:rPr>
              <a:t>, P. and Bartlett, M. (2020). Does Good ESG Lead to Better Financial Performances by Firms? Machine Learning and Logistic Regression Models of Public Enterprises in Europe. Sustainability, 12(13), p.5317. </a:t>
            </a:r>
            <a:r>
              <a:rPr lang="en-US" sz="1400" dirty="0" err="1" smtClean="0">
                <a:solidFill>
                  <a:schemeClr val="bg1"/>
                </a:solidFill>
                <a:latin typeface="Times New Roman" panose="02020603050405020304" pitchFamily="18" charset="0"/>
                <a:cs typeface="Times New Roman" panose="02020603050405020304" pitchFamily="18" charset="0"/>
              </a:rPr>
              <a:t>doi:https</a:t>
            </a:r>
            <a:r>
              <a:rPr lang="en-US" sz="1400" dirty="0" smtClean="0">
                <a:solidFill>
                  <a:schemeClr val="bg1"/>
                </a:solidFill>
                <a:latin typeface="Times New Roman" panose="02020603050405020304" pitchFamily="18" charset="0"/>
                <a:cs typeface="Times New Roman" panose="02020603050405020304" pitchFamily="18" charset="0"/>
              </a:rPr>
              <a:t>://doi.org/10.3390/su12135317.</a:t>
            </a:r>
          </a:p>
          <a:p>
            <a:pPr algn="just"/>
            <a:r>
              <a:rPr lang="en-US" sz="1400" dirty="0" err="1" smtClean="0">
                <a:solidFill>
                  <a:schemeClr val="bg1"/>
                </a:solidFill>
                <a:latin typeface="Times New Roman" panose="02020603050405020304" pitchFamily="18" charset="0"/>
                <a:cs typeface="Times New Roman" panose="02020603050405020304" pitchFamily="18" charset="0"/>
              </a:rPr>
              <a:t>Drempetic</a:t>
            </a:r>
            <a:r>
              <a:rPr lang="en-US" sz="1400" dirty="0" smtClean="0">
                <a:solidFill>
                  <a:schemeClr val="bg1"/>
                </a:solidFill>
                <a:latin typeface="Times New Roman" panose="02020603050405020304" pitchFamily="18" charset="0"/>
                <a:cs typeface="Times New Roman" panose="02020603050405020304" pitchFamily="18" charset="0"/>
              </a:rPr>
              <a:t>, S., Klein, C. and </a:t>
            </a:r>
            <a:r>
              <a:rPr lang="en-US" sz="1400" dirty="0" err="1" smtClean="0">
                <a:solidFill>
                  <a:schemeClr val="bg1"/>
                </a:solidFill>
                <a:latin typeface="Times New Roman" panose="02020603050405020304" pitchFamily="18" charset="0"/>
                <a:cs typeface="Times New Roman" panose="02020603050405020304" pitchFamily="18" charset="0"/>
              </a:rPr>
              <a:t>Zwergel</a:t>
            </a:r>
            <a:r>
              <a:rPr lang="en-US" sz="1400" dirty="0" smtClean="0">
                <a:solidFill>
                  <a:schemeClr val="bg1"/>
                </a:solidFill>
                <a:latin typeface="Times New Roman" panose="02020603050405020304" pitchFamily="18" charset="0"/>
                <a:cs typeface="Times New Roman" panose="02020603050405020304" pitchFamily="18" charset="0"/>
              </a:rPr>
              <a:t>, B. (2020). The Influence of Firm Size on the ESG Score: Corporate Sustainability Ratings Under Review. Journal of Business Ethics, 167(2), pp.333–360. </a:t>
            </a:r>
            <a:r>
              <a:rPr lang="en-US" sz="1400" dirty="0" err="1" smtClean="0">
                <a:solidFill>
                  <a:schemeClr val="bg1"/>
                </a:solidFill>
                <a:latin typeface="Times New Roman" panose="02020603050405020304" pitchFamily="18" charset="0"/>
                <a:cs typeface="Times New Roman" panose="02020603050405020304" pitchFamily="18" charset="0"/>
              </a:rPr>
              <a:t>doi:https</a:t>
            </a:r>
            <a:r>
              <a:rPr lang="en-US" sz="1400" dirty="0" smtClean="0">
                <a:solidFill>
                  <a:schemeClr val="bg1"/>
                </a:solidFill>
                <a:latin typeface="Times New Roman" panose="02020603050405020304" pitchFamily="18" charset="0"/>
                <a:cs typeface="Times New Roman" panose="02020603050405020304" pitchFamily="18" charset="0"/>
              </a:rPr>
              <a:t>://doi.org/10.1007/s10551-019-04164-1.</a:t>
            </a:r>
          </a:p>
          <a:p>
            <a:pPr algn="just"/>
            <a:r>
              <a:rPr lang="en-US" sz="1400" dirty="0" smtClean="0">
                <a:solidFill>
                  <a:schemeClr val="bg1"/>
                </a:solidFill>
                <a:latin typeface="Times New Roman" panose="02020603050405020304" pitchFamily="18" charset="0"/>
                <a:cs typeface="Times New Roman" panose="02020603050405020304" pitchFamily="18" charset="0"/>
              </a:rPr>
              <a:t>Giese, G., Lee, L.-E., </a:t>
            </a:r>
            <a:r>
              <a:rPr lang="en-US" sz="1400" dirty="0" err="1" smtClean="0">
                <a:solidFill>
                  <a:schemeClr val="bg1"/>
                </a:solidFill>
                <a:latin typeface="Times New Roman" panose="02020603050405020304" pitchFamily="18" charset="0"/>
                <a:cs typeface="Times New Roman" panose="02020603050405020304" pitchFamily="18" charset="0"/>
              </a:rPr>
              <a:t>Melas</a:t>
            </a:r>
            <a:r>
              <a:rPr lang="en-US" sz="1400" dirty="0" smtClean="0">
                <a:solidFill>
                  <a:schemeClr val="bg1"/>
                </a:solidFill>
                <a:latin typeface="Times New Roman" panose="02020603050405020304" pitchFamily="18" charset="0"/>
                <a:cs typeface="Times New Roman" panose="02020603050405020304" pitchFamily="18" charset="0"/>
              </a:rPr>
              <a:t>, D., Nagy, Z. and Nishikawa, L. (2019). Foundations of ESG Investing: How ESG Affects Equity Valuation, Risk, and Performance. The Journal of Portfolio Management, 45(5), pp.69–83. </a:t>
            </a:r>
            <a:r>
              <a:rPr lang="en-US" sz="1400" dirty="0" err="1" smtClean="0">
                <a:solidFill>
                  <a:schemeClr val="bg1"/>
                </a:solidFill>
                <a:latin typeface="Times New Roman" panose="02020603050405020304" pitchFamily="18" charset="0"/>
                <a:cs typeface="Times New Roman" panose="02020603050405020304" pitchFamily="18" charset="0"/>
              </a:rPr>
              <a:t>doi:https</a:t>
            </a:r>
            <a:r>
              <a:rPr lang="en-US" sz="1400" dirty="0" smtClean="0">
                <a:solidFill>
                  <a:schemeClr val="bg1"/>
                </a:solidFill>
                <a:latin typeface="Times New Roman" panose="02020603050405020304" pitchFamily="18" charset="0"/>
                <a:cs typeface="Times New Roman" panose="02020603050405020304" pitchFamily="18" charset="0"/>
              </a:rPr>
              <a:t>://doi.org/10.3905/jpm.2019.45.5.069.</a:t>
            </a:r>
          </a:p>
          <a:p>
            <a:pPr algn="just"/>
            <a:r>
              <a:rPr lang="en-US" sz="1400" dirty="0" smtClean="0">
                <a:solidFill>
                  <a:schemeClr val="bg1"/>
                </a:solidFill>
                <a:latin typeface="Times New Roman" panose="02020603050405020304" pitchFamily="18" charset="0"/>
                <a:cs typeface="Times New Roman" panose="02020603050405020304" pitchFamily="18" charset="0"/>
              </a:rPr>
              <a:t>Jane Courtnell (2022). ESG Reporting Frameworks, Standards, and Requirements. [online] Code42.org. Available at: https://code42.org/esg-measurement-and-evaluation-frameworks [Accessed 15 Jan. 2024].</a:t>
            </a:r>
          </a:p>
          <a:p>
            <a:pPr algn="just"/>
            <a:endParaRPr lang="en-US" sz="1400" dirty="0" smtClean="0">
              <a:solidFill>
                <a:schemeClr val="bg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12604660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682752"/>
            <a:ext cx="10515600" cy="5494211"/>
          </a:xfrm>
        </p:spPr>
        <p:txBody>
          <a:bodyPr>
            <a:noAutofit/>
          </a:bodyPr>
          <a:lstStyle/>
          <a:p>
            <a:pPr algn="just"/>
            <a:r>
              <a:rPr lang="en-US" sz="1400" dirty="0">
                <a:solidFill>
                  <a:schemeClr val="bg1"/>
                </a:solidFill>
                <a:latin typeface="Times New Roman" panose="02020603050405020304" pitchFamily="18" charset="0"/>
                <a:cs typeface="Times New Roman" panose="02020603050405020304" pitchFamily="18" charset="0"/>
              </a:rPr>
              <a:t>Gillan, S.L., Koch, A. and Starks, L.T. (2021). Firms and Social responsibility: a Review of ESG and CSR Research in Corporate Finance. Journal of Corporate Finance, 66(101889), p.101889. </a:t>
            </a:r>
            <a:r>
              <a:rPr lang="en-US" sz="1400" dirty="0" err="1">
                <a:solidFill>
                  <a:schemeClr val="bg1"/>
                </a:solidFill>
                <a:latin typeface="Times New Roman" panose="02020603050405020304" pitchFamily="18" charset="0"/>
                <a:cs typeface="Times New Roman" panose="02020603050405020304" pitchFamily="18" charset="0"/>
              </a:rPr>
              <a:t>doi:https</a:t>
            </a:r>
            <a:r>
              <a:rPr lang="en-US" sz="1400" dirty="0">
                <a:solidFill>
                  <a:schemeClr val="bg1"/>
                </a:solidFill>
                <a:latin typeface="Times New Roman" panose="02020603050405020304" pitchFamily="18" charset="0"/>
                <a:cs typeface="Times New Roman" panose="02020603050405020304" pitchFamily="18" charset="0"/>
              </a:rPr>
              <a:t>://doi.org/10.1016/j.jcorpfin.2021.101889.</a:t>
            </a:r>
          </a:p>
          <a:p>
            <a:pPr algn="just"/>
            <a:r>
              <a:rPr lang="en-US" sz="1400" dirty="0">
                <a:solidFill>
                  <a:schemeClr val="bg1"/>
                </a:solidFill>
                <a:latin typeface="Times New Roman" panose="02020603050405020304" pitchFamily="18" charset="0"/>
                <a:cs typeface="Times New Roman" panose="02020603050405020304" pitchFamily="18" charset="0"/>
              </a:rPr>
              <a:t>Henriksson, R., </a:t>
            </a:r>
            <a:r>
              <a:rPr lang="en-US" sz="1400" dirty="0" err="1">
                <a:solidFill>
                  <a:schemeClr val="bg1"/>
                </a:solidFill>
                <a:latin typeface="Times New Roman" panose="02020603050405020304" pitchFamily="18" charset="0"/>
                <a:cs typeface="Times New Roman" panose="02020603050405020304" pitchFamily="18" charset="0"/>
              </a:rPr>
              <a:t>Livnat</a:t>
            </a:r>
            <a:r>
              <a:rPr lang="en-US" sz="1400" dirty="0">
                <a:solidFill>
                  <a:schemeClr val="bg1"/>
                </a:solidFill>
                <a:latin typeface="Times New Roman" panose="02020603050405020304" pitchFamily="18" charset="0"/>
                <a:cs typeface="Times New Roman" panose="02020603050405020304" pitchFamily="18" charset="0"/>
              </a:rPr>
              <a:t>, J., Pfeifer, P., </a:t>
            </a:r>
            <a:r>
              <a:rPr lang="en-US" sz="1400" dirty="0" err="1">
                <a:solidFill>
                  <a:schemeClr val="bg1"/>
                </a:solidFill>
                <a:latin typeface="Times New Roman" panose="02020603050405020304" pitchFamily="18" charset="0"/>
                <a:cs typeface="Times New Roman" panose="02020603050405020304" pitchFamily="18" charset="0"/>
              </a:rPr>
              <a:t>Stumpp</a:t>
            </a:r>
            <a:r>
              <a:rPr lang="en-US" sz="1400" dirty="0">
                <a:solidFill>
                  <a:schemeClr val="bg1"/>
                </a:solidFill>
                <a:latin typeface="Times New Roman" panose="02020603050405020304" pitchFamily="18" charset="0"/>
                <a:cs typeface="Times New Roman" panose="02020603050405020304" pitchFamily="18" charset="0"/>
              </a:rPr>
              <a:t>, M. and Zeng, G. (2018). ESG Literature Review. [online] Available at: </a:t>
            </a:r>
            <a:r>
              <a:rPr lang="en-US" sz="1400" dirty="0">
                <a:solidFill>
                  <a:schemeClr val="bg1"/>
                </a:solidFill>
                <a:latin typeface="Times New Roman" panose="02020603050405020304" pitchFamily="18" charset="0"/>
                <a:cs typeface="Times New Roman" panose="02020603050405020304" pitchFamily="18" charset="0"/>
                <a:hlinkClick r:id="rId2"/>
              </a:rPr>
              <a:t>https://cdn.pficdn.com/cms/pgimquantsolutions/sites/default/files/static_files/pdf/QMA_ESG_Literature_Review_June2018.pdf</a:t>
            </a:r>
            <a:r>
              <a:rPr lang="en-US" sz="1400" dirty="0">
                <a:solidFill>
                  <a:schemeClr val="bg1"/>
                </a:solidFill>
                <a:latin typeface="Times New Roman" panose="02020603050405020304" pitchFamily="18" charset="0"/>
                <a:cs typeface="Times New Roman" panose="02020603050405020304" pitchFamily="18" charset="0"/>
              </a:rPr>
              <a:t>.</a:t>
            </a:r>
          </a:p>
          <a:p>
            <a:pPr algn="just"/>
            <a:r>
              <a:rPr lang="en-US" sz="1400" dirty="0">
                <a:solidFill>
                  <a:schemeClr val="bg1"/>
                </a:solidFill>
                <a:latin typeface="Times New Roman" panose="02020603050405020304" pitchFamily="18" charset="0"/>
                <a:cs typeface="Times New Roman" panose="02020603050405020304" pitchFamily="18" charset="0"/>
              </a:rPr>
              <a:t>ING Group (2020). Sustainable finance, financing change in the world • ING. [online] Ingwb.com. Available at: </a:t>
            </a:r>
            <a:r>
              <a:rPr lang="en-US" sz="1400" dirty="0">
                <a:solidFill>
                  <a:schemeClr val="bg1"/>
                </a:solidFill>
                <a:latin typeface="Times New Roman" panose="02020603050405020304" pitchFamily="18" charset="0"/>
                <a:cs typeface="Times New Roman" panose="02020603050405020304" pitchFamily="18" charset="0"/>
                <a:hlinkClick r:id="rId3"/>
              </a:rPr>
              <a:t>https://www.ingwb.com/en/sustainable-finance</a:t>
            </a:r>
            <a:r>
              <a:rPr lang="en-US" sz="1400" dirty="0">
                <a:solidFill>
                  <a:schemeClr val="bg1"/>
                </a:solidFill>
                <a:latin typeface="Times New Roman" panose="02020603050405020304" pitchFamily="18" charset="0"/>
                <a:cs typeface="Times New Roman" panose="02020603050405020304" pitchFamily="18" charset="0"/>
              </a:rPr>
              <a:t>.</a:t>
            </a:r>
          </a:p>
          <a:p>
            <a:pPr algn="just"/>
            <a:r>
              <a:rPr lang="en-US" sz="1400" dirty="0">
                <a:solidFill>
                  <a:schemeClr val="bg1"/>
                </a:solidFill>
                <a:latin typeface="Times New Roman" panose="02020603050405020304" pitchFamily="18" charset="0"/>
                <a:cs typeface="Times New Roman" panose="02020603050405020304" pitchFamily="18" charset="0"/>
              </a:rPr>
              <a:t>Intesa Sanpaolo (2022). Sustainability indices - Intesa Sanpaolo. [online] Intesa Sanpaolo Group. Available at: </a:t>
            </a:r>
            <a:r>
              <a:rPr lang="en-US" sz="1400" dirty="0">
                <a:solidFill>
                  <a:schemeClr val="bg1"/>
                </a:solidFill>
                <a:latin typeface="Times New Roman" panose="02020603050405020304" pitchFamily="18" charset="0"/>
                <a:cs typeface="Times New Roman" panose="02020603050405020304" pitchFamily="18" charset="0"/>
                <a:hlinkClick r:id="rId4"/>
              </a:rPr>
              <a:t>https://group.intesasanpaolo.com/en/sustainability/indices-awards-and-certifications/sustainability-indices</a:t>
            </a:r>
            <a:r>
              <a:rPr lang="en-US" sz="1400" dirty="0" smtClean="0">
                <a:solidFill>
                  <a:schemeClr val="bg1"/>
                </a:solidFill>
                <a:latin typeface="Times New Roman" panose="02020603050405020304" pitchFamily="18" charset="0"/>
                <a:cs typeface="Times New Roman" panose="02020603050405020304" pitchFamily="18" charset="0"/>
              </a:rPr>
              <a:t>.</a:t>
            </a:r>
          </a:p>
          <a:p>
            <a:pPr algn="just"/>
            <a:r>
              <a:rPr lang="en-US" sz="1400" dirty="0" smtClean="0">
                <a:solidFill>
                  <a:schemeClr val="bg1"/>
                </a:solidFill>
                <a:latin typeface="Times New Roman" panose="02020603050405020304" pitchFamily="18" charset="0"/>
                <a:cs typeface="Times New Roman" panose="02020603050405020304" pitchFamily="18" charset="0"/>
              </a:rPr>
              <a:t>Paribas, B. (2023b). BNP Paribas: the year 2023 in 12 key figures! - BNP Paribas. [online] BNP Paribas. Available at: https://group.bnpparibas/en/news/bnp-paribas-the-year-2023-in-12-key-figures [Accessed 15 Jan. 2024].</a:t>
            </a:r>
          </a:p>
          <a:p>
            <a:pPr algn="just"/>
            <a:r>
              <a:rPr lang="en-US" sz="1400" dirty="0" err="1" smtClean="0">
                <a:solidFill>
                  <a:schemeClr val="bg1"/>
                </a:solidFill>
                <a:latin typeface="Times New Roman" panose="02020603050405020304" pitchFamily="18" charset="0"/>
                <a:cs typeface="Times New Roman" panose="02020603050405020304" pitchFamily="18" charset="0"/>
              </a:rPr>
              <a:t>Sospeter</a:t>
            </a:r>
            <a:r>
              <a:rPr lang="en-US" sz="1400" dirty="0" smtClean="0">
                <a:solidFill>
                  <a:schemeClr val="bg1"/>
                </a:solidFill>
                <a:latin typeface="Times New Roman" panose="02020603050405020304" pitchFamily="18" charset="0"/>
                <a:cs typeface="Times New Roman" panose="02020603050405020304" pitchFamily="18" charset="0"/>
              </a:rPr>
              <a:t>, D. (2020). (PDF) CHAPTER THREE RESEARCH METHODOLOGY 3.0 Introduction. [online] </a:t>
            </a:r>
            <a:r>
              <a:rPr lang="en-US" sz="1400" dirty="0" err="1" smtClean="0">
                <a:solidFill>
                  <a:schemeClr val="bg1"/>
                </a:solidFill>
                <a:latin typeface="Times New Roman" panose="02020603050405020304" pitchFamily="18" charset="0"/>
                <a:cs typeface="Times New Roman" panose="02020603050405020304" pitchFamily="18" charset="0"/>
              </a:rPr>
              <a:t>ResearchGate</a:t>
            </a:r>
            <a:r>
              <a:rPr lang="en-US" sz="1400" dirty="0" smtClean="0">
                <a:solidFill>
                  <a:schemeClr val="bg1"/>
                </a:solidFill>
                <a:latin typeface="Times New Roman" panose="02020603050405020304" pitchFamily="18" charset="0"/>
                <a:cs typeface="Times New Roman" panose="02020603050405020304" pitchFamily="18" charset="0"/>
              </a:rPr>
              <a:t>. Available at: https://www.researchgate.net/publication/339042700_CHAPTER_THREE_RESEARCH_METHODOLOGY_30_Introduction.</a:t>
            </a:r>
          </a:p>
          <a:p>
            <a:pPr algn="just"/>
            <a:r>
              <a:rPr lang="en-US" sz="1400" dirty="0" smtClean="0">
                <a:solidFill>
                  <a:schemeClr val="bg1"/>
                </a:solidFill>
                <a:latin typeface="Times New Roman" panose="02020603050405020304" pitchFamily="18" charset="0"/>
                <a:cs typeface="Times New Roman" panose="02020603050405020304" pitchFamily="18" charset="0"/>
              </a:rPr>
              <a:t>Sustainalytics (2022). Company ESG Risk Ratings – Sustainalytics. [online] www.sustainalytics.com. Available at: https://www.sustainalytics.com/esg-ratings.</a:t>
            </a:r>
          </a:p>
          <a:p>
            <a:pPr algn="just"/>
            <a:r>
              <a:rPr lang="en-US" sz="1400" dirty="0" err="1" smtClean="0">
                <a:solidFill>
                  <a:schemeClr val="bg1"/>
                </a:solidFill>
                <a:latin typeface="Times New Roman" panose="02020603050405020304" pitchFamily="18" charset="0"/>
                <a:cs typeface="Times New Roman" panose="02020603050405020304" pitchFamily="18" charset="0"/>
              </a:rPr>
              <a:t>Tamimi</a:t>
            </a:r>
            <a:r>
              <a:rPr lang="en-US" sz="1400" dirty="0" smtClean="0">
                <a:solidFill>
                  <a:schemeClr val="bg1"/>
                </a:solidFill>
                <a:latin typeface="Times New Roman" panose="02020603050405020304" pitchFamily="18" charset="0"/>
                <a:cs typeface="Times New Roman" panose="02020603050405020304" pitchFamily="18" charset="0"/>
              </a:rPr>
              <a:t>, N. and </a:t>
            </a:r>
            <a:r>
              <a:rPr lang="en-US" sz="1400" dirty="0" err="1" smtClean="0">
                <a:solidFill>
                  <a:schemeClr val="bg1"/>
                </a:solidFill>
                <a:latin typeface="Times New Roman" panose="02020603050405020304" pitchFamily="18" charset="0"/>
                <a:cs typeface="Times New Roman" panose="02020603050405020304" pitchFamily="18" charset="0"/>
              </a:rPr>
              <a:t>Sebastianelli</a:t>
            </a:r>
            <a:r>
              <a:rPr lang="en-US" sz="1400" dirty="0" smtClean="0">
                <a:solidFill>
                  <a:schemeClr val="bg1"/>
                </a:solidFill>
                <a:latin typeface="Times New Roman" panose="02020603050405020304" pitchFamily="18" charset="0"/>
                <a:cs typeface="Times New Roman" panose="02020603050405020304" pitchFamily="18" charset="0"/>
              </a:rPr>
              <a:t>, R. (2017). Transparency among S&amp;P 500 companies: an analysis of ESG disclosure scores. Management Decision, 55(8), pp.1660–1680. </a:t>
            </a:r>
            <a:r>
              <a:rPr lang="en-US" sz="1400" dirty="0" err="1" smtClean="0">
                <a:solidFill>
                  <a:schemeClr val="bg1"/>
                </a:solidFill>
                <a:latin typeface="Times New Roman" panose="02020603050405020304" pitchFamily="18" charset="0"/>
                <a:cs typeface="Times New Roman" panose="02020603050405020304" pitchFamily="18" charset="0"/>
              </a:rPr>
              <a:t>doi:https</a:t>
            </a:r>
            <a:r>
              <a:rPr lang="en-US" sz="1400" dirty="0" smtClean="0">
                <a:solidFill>
                  <a:schemeClr val="bg1"/>
                </a:solidFill>
                <a:latin typeface="Times New Roman" panose="02020603050405020304" pitchFamily="18" charset="0"/>
                <a:cs typeface="Times New Roman" panose="02020603050405020304" pitchFamily="18" charset="0"/>
              </a:rPr>
              <a:t>://doi.org/10.1108/md-01-2017-0018.</a:t>
            </a:r>
          </a:p>
          <a:p>
            <a:pPr algn="just"/>
            <a:r>
              <a:rPr lang="en-US" sz="1400" dirty="0" err="1" smtClean="0">
                <a:solidFill>
                  <a:schemeClr val="bg1"/>
                </a:solidFill>
                <a:latin typeface="Times New Roman" panose="02020603050405020304" pitchFamily="18" charset="0"/>
                <a:cs typeface="Times New Roman" panose="02020603050405020304" pitchFamily="18" charset="0"/>
              </a:rPr>
              <a:t>Tranfield</a:t>
            </a:r>
            <a:r>
              <a:rPr lang="en-US" sz="1400" dirty="0" smtClean="0">
                <a:solidFill>
                  <a:schemeClr val="bg1"/>
                </a:solidFill>
                <a:latin typeface="Times New Roman" panose="02020603050405020304" pitchFamily="18" charset="0"/>
                <a:cs typeface="Times New Roman" panose="02020603050405020304" pitchFamily="18" charset="0"/>
              </a:rPr>
              <a:t>, D., </a:t>
            </a:r>
            <a:r>
              <a:rPr lang="en-US" sz="1400" dirty="0" err="1" smtClean="0">
                <a:solidFill>
                  <a:schemeClr val="bg1"/>
                </a:solidFill>
                <a:latin typeface="Times New Roman" panose="02020603050405020304" pitchFamily="18" charset="0"/>
                <a:cs typeface="Times New Roman" panose="02020603050405020304" pitchFamily="18" charset="0"/>
              </a:rPr>
              <a:t>Denyer</a:t>
            </a:r>
            <a:r>
              <a:rPr lang="en-US" sz="1400" dirty="0" smtClean="0">
                <a:solidFill>
                  <a:schemeClr val="bg1"/>
                </a:solidFill>
                <a:latin typeface="Times New Roman" panose="02020603050405020304" pitchFamily="18" charset="0"/>
                <a:cs typeface="Times New Roman" panose="02020603050405020304" pitchFamily="18" charset="0"/>
              </a:rPr>
              <a:t>, D. and Smart, P. (2003). Towards a Methodology for Developing Evidence-Informed Management Knowledge by Means of Systematic Review. British Journal of Management, 14(3), pp.207–222. </a:t>
            </a:r>
            <a:r>
              <a:rPr lang="en-US" sz="1400" dirty="0" err="1" smtClean="0">
                <a:solidFill>
                  <a:schemeClr val="bg1"/>
                </a:solidFill>
                <a:latin typeface="Times New Roman" panose="02020603050405020304" pitchFamily="18" charset="0"/>
                <a:cs typeface="Times New Roman" panose="02020603050405020304" pitchFamily="18" charset="0"/>
              </a:rPr>
              <a:t>doi:https</a:t>
            </a:r>
            <a:r>
              <a:rPr lang="en-US" sz="1400" dirty="0" smtClean="0">
                <a:solidFill>
                  <a:schemeClr val="bg1"/>
                </a:solidFill>
                <a:latin typeface="Times New Roman" panose="02020603050405020304" pitchFamily="18" charset="0"/>
                <a:cs typeface="Times New Roman" panose="02020603050405020304" pitchFamily="18" charset="0"/>
              </a:rPr>
              <a:t>://doi.org/10.1111/1467-8551.00375.</a:t>
            </a:r>
          </a:p>
          <a:p>
            <a:pPr algn="just"/>
            <a:r>
              <a:rPr lang="en-US" sz="1400" dirty="0" smtClean="0">
                <a:solidFill>
                  <a:schemeClr val="bg1"/>
                </a:solidFill>
                <a:latin typeface="Times New Roman" panose="02020603050405020304" pitchFamily="18" charset="0"/>
                <a:cs typeface="Times New Roman" panose="02020603050405020304" pitchFamily="18" charset="0"/>
              </a:rPr>
              <a:t>Verheyden, T., Eccles, R.G. and Feiner, A. (2016). ESG for All? The Impact of ESG Screening on Return, Risk, and Diversification. Journal of Applied Corporate Finance, [online] 28(2), pp.47–55. </a:t>
            </a:r>
            <a:r>
              <a:rPr lang="en-US" sz="1400" dirty="0" err="1" smtClean="0">
                <a:solidFill>
                  <a:schemeClr val="bg1"/>
                </a:solidFill>
                <a:latin typeface="Times New Roman" panose="02020603050405020304" pitchFamily="18" charset="0"/>
                <a:cs typeface="Times New Roman" panose="02020603050405020304" pitchFamily="18" charset="0"/>
              </a:rPr>
              <a:t>doi:https</a:t>
            </a:r>
            <a:r>
              <a:rPr lang="en-US" sz="1400" dirty="0" smtClean="0">
                <a:solidFill>
                  <a:schemeClr val="bg1"/>
                </a:solidFill>
                <a:latin typeface="Times New Roman" panose="02020603050405020304" pitchFamily="18" charset="0"/>
                <a:cs typeface="Times New Roman" panose="02020603050405020304" pitchFamily="18" charset="0"/>
              </a:rPr>
              <a:t>://doi.org/10.1111/jacf.12174.</a:t>
            </a:r>
          </a:p>
          <a:p>
            <a:pPr algn="just"/>
            <a:r>
              <a:rPr lang="en-US" sz="1400" dirty="0" smtClean="0">
                <a:solidFill>
                  <a:schemeClr val="bg1"/>
                </a:solidFill>
                <a:latin typeface="Times New Roman" panose="02020603050405020304" pitchFamily="18" charset="0"/>
                <a:cs typeface="Times New Roman" panose="02020603050405020304" pitchFamily="18" charset="0"/>
              </a:rPr>
              <a:t>Williams, O.F. (2004). The UN Global Compact: The Challenge and the Promise. Business Ethics Quarterly, 14(4), pp.755–774. </a:t>
            </a:r>
            <a:r>
              <a:rPr lang="en-US" sz="1400" dirty="0" err="1" smtClean="0">
                <a:solidFill>
                  <a:schemeClr val="bg1"/>
                </a:solidFill>
                <a:latin typeface="Times New Roman" panose="02020603050405020304" pitchFamily="18" charset="0"/>
                <a:cs typeface="Times New Roman" panose="02020603050405020304" pitchFamily="18" charset="0"/>
              </a:rPr>
              <a:t>doi:https</a:t>
            </a:r>
            <a:r>
              <a:rPr lang="en-US" sz="1400" dirty="0" smtClean="0">
                <a:solidFill>
                  <a:schemeClr val="bg1"/>
                </a:solidFill>
                <a:latin typeface="Times New Roman" panose="02020603050405020304" pitchFamily="18" charset="0"/>
                <a:cs typeface="Times New Roman" panose="02020603050405020304" pitchFamily="18" charset="0"/>
              </a:rPr>
              <a:t>://doi.org/10.5840/beq200414432.</a:t>
            </a:r>
          </a:p>
        </p:txBody>
      </p:sp>
    </p:spTree>
    <p:extLst>
      <p:ext uri="{BB962C8B-B14F-4D97-AF65-F5344CB8AC3E}">
        <p14:creationId xmlns:p14="http://schemas.microsoft.com/office/powerpoint/2010/main" val="325885522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756538"/>
          </a:xfrm>
        </p:spPr>
        <p:txBody>
          <a:bodyPr/>
          <a:lstStyle/>
          <a:p>
            <a:r>
              <a:rPr lang="en-US" dirty="0" smtClean="0">
                <a:solidFill>
                  <a:schemeClr val="bg1"/>
                </a:solidFill>
                <a:latin typeface="Arial Rounded MT Bold" panose="020F0704030504030204" pitchFamily="34" charset="0"/>
              </a:rPr>
              <a:t>Introduction</a:t>
            </a:r>
            <a:endParaRPr lang="en-US" dirty="0">
              <a:solidFill>
                <a:schemeClr val="bg1"/>
              </a:solidFill>
              <a:latin typeface="Arial Rounded MT Bold" panose="020F0704030504030204" pitchFamily="34" charset="0"/>
            </a:endParaRPr>
          </a:p>
        </p:txBody>
      </p:sp>
      <p:graphicFrame>
        <p:nvGraphicFramePr>
          <p:cNvPr id="9" name="Content Placeholder 8"/>
          <p:cNvGraphicFramePr>
            <a:graphicFrameLocks noGrp="1"/>
          </p:cNvGraphicFramePr>
          <p:nvPr>
            <p:ph idx="1"/>
            <p:extLst>
              <p:ext uri="{D42A27DB-BD31-4B8C-83A1-F6EECF244321}">
                <p14:modId xmlns:p14="http://schemas.microsoft.com/office/powerpoint/2010/main" val="1262882845"/>
              </p:ext>
            </p:extLst>
          </p:nvPr>
        </p:nvGraphicFramePr>
        <p:xfrm>
          <a:off x="838200" y="1350963"/>
          <a:ext cx="10515600" cy="4826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21158334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695579"/>
          </a:xfrm>
        </p:spPr>
        <p:txBody>
          <a:bodyPr/>
          <a:lstStyle/>
          <a:p>
            <a:r>
              <a:rPr lang="en-US" dirty="0" smtClean="0">
                <a:solidFill>
                  <a:schemeClr val="bg1"/>
                </a:solidFill>
                <a:latin typeface="Arial Rounded MT Bold" panose="020F0704030504030204" pitchFamily="34" charset="0"/>
              </a:rPr>
              <a:t>Introduction</a:t>
            </a:r>
            <a:endParaRPr lang="en-US" dirty="0">
              <a:solidFill>
                <a:schemeClr val="bg1"/>
              </a:solidFill>
            </a:endParaRP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790921425"/>
              </p:ext>
            </p:extLst>
          </p:nvPr>
        </p:nvGraphicFramePr>
        <p:xfrm>
          <a:off x="838200" y="1255713"/>
          <a:ext cx="10515600" cy="492125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59557991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756539"/>
          </a:xfrm>
        </p:spPr>
        <p:txBody>
          <a:bodyPr/>
          <a:lstStyle/>
          <a:p>
            <a:r>
              <a:rPr lang="en-US" dirty="0" smtClean="0">
                <a:solidFill>
                  <a:schemeClr val="bg1"/>
                </a:solidFill>
                <a:latin typeface="Arial Rounded MT Bold" panose="020F0704030504030204" pitchFamily="34" charset="0"/>
              </a:rPr>
              <a:t>Introduction</a:t>
            </a:r>
            <a:endParaRPr lang="en-US" dirty="0">
              <a:solidFill>
                <a:schemeClr val="bg1"/>
              </a:solidFill>
            </a:endParaRP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605381119"/>
              </p:ext>
            </p:extLst>
          </p:nvPr>
        </p:nvGraphicFramePr>
        <p:xfrm>
          <a:off x="838200" y="1316736"/>
          <a:ext cx="10515600" cy="486092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74594063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744347"/>
          </a:xfrm>
        </p:spPr>
        <p:txBody>
          <a:bodyPr/>
          <a:lstStyle/>
          <a:p>
            <a:r>
              <a:rPr lang="en-US" dirty="0" smtClean="0">
                <a:solidFill>
                  <a:schemeClr val="bg1"/>
                </a:solidFill>
                <a:latin typeface="Arial Rounded MT Bold" panose="020F0704030504030204" pitchFamily="34" charset="0"/>
              </a:rPr>
              <a:t>Introduction</a:t>
            </a:r>
            <a:endParaRPr lang="en-US" dirty="0">
              <a:solidFill>
                <a:schemeClr val="bg1"/>
              </a:solidFill>
            </a:endParaRP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275777868"/>
              </p:ext>
            </p:extLst>
          </p:nvPr>
        </p:nvGraphicFramePr>
        <p:xfrm>
          <a:off x="838200" y="1328738"/>
          <a:ext cx="10515600" cy="484822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68064553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646812"/>
          </a:xfrm>
        </p:spPr>
        <p:txBody>
          <a:bodyPr>
            <a:normAutofit fontScale="90000"/>
          </a:bodyPr>
          <a:lstStyle/>
          <a:p>
            <a:pPr algn="ctr"/>
            <a:r>
              <a:rPr lang="en-US" dirty="0" smtClean="0">
                <a:solidFill>
                  <a:schemeClr val="bg1"/>
                </a:solidFill>
                <a:latin typeface="Arial Rounded MT Bold" panose="020F0704030504030204" pitchFamily="34" charset="0"/>
              </a:rPr>
              <a:t>Problem Statement</a:t>
            </a:r>
            <a:endParaRPr lang="en-US" dirty="0">
              <a:solidFill>
                <a:schemeClr val="bg1"/>
              </a:solidFill>
            </a:endParaRPr>
          </a:p>
        </p:txBody>
      </p:sp>
      <p:pic>
        <p:nvPicPr>
          <p:cNvPr id="1026" name="Picture 2" descr="https://www.pinclipart.com/picdir/big/181-1811192_clip-art-microsoft-powerpoint-3d-computer-graphics-presentation.png"/>
          <p:cNvPicPr>
            <a:picLocks noGrp="1" noChangeAspect="1" noChangeArrowheads="1"/>
          </p:cNvPicPr>
          <p:nvPr>
            <p:ph idx="1"/>
          </p:nvPr>
        </p:nvPicPr>
        <p:blipFill>
          <a:blip r:embed="rId2">
            <a:extLst>
              <a:ext uri="{BEBA8EAE-BF5A-486C-A8C5-ECC9F3942E4B}">
                <a14:imgProps xmlns:a14="http://schemas.microsoft.com/office/drawing/2010/main">
                  <a14:imgLayer r:embed="rId3">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987552" y="1475232"/>
            <a:ext cx="10094976" cy="4926568"/>
          </a:xfrm>
          <a:prstGeom prst="rect">
            <a:avLst/>
          </a:prstGeom>
          <a:noFill/>
          <a:scene3d>
            <a:camera prst="perspectiveFront"/>
            <a:lightRig rig="threePt" dir="t"/>
          </a:scene3d>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3127248" y="2742544"/>
            <a:ext cx="5815584" cy="2062103"/>
          </a:xfrm>
          <a:prstGeom prst="rect">
            <a:avLst/>
          </a:prstGeom>
          <a:noFill/>
        </p:spPr>
        <p:txBody>
          <a:bodyPr wrap="square" rtlCol="0">
            <a:spAutoFit/>
          </a:bodyPr>
          <a:lstStyle/>
          <a:p>
            <a:pPr algn="just"/>
            <a:r>
              <a:rPr lang="en-US" sz="3200" dirty="0">
                <a:latin typeface="Arial Rounded MT Bold" panose="020F0704030504030204" pitchFamily="34" charset="0"/>
              </a:rPr>
              <a:t>How do ESG performance indicators impact financial investments in the European banking sector</a:t>
            </a:r>
            <a:r>
              <a:rPr lang="en-US" sz="3200" dirty="0" smtClean="0">
                <a:latin typeface="Arial Rounded MT Bold" panose="020F0704030504030204" pitchFamily="34" charset="0"/>
              </a:rPr>
              <a:t>?</a:t>
            </a:r>
            <a:endParaRPr lang="en-US" sz="3200" dirty="0">
              <a:latin typeface="Arial Rounded MT Bold" panose="020F0704030504030204" pitchFamily="34" charset="0"/>
            </a:endParaRPr>
          </a:p>
        </p:txBody>
      </p:sp>
      <p:cxnSp>
        <p:nvCxnSpPr>
          <p:cNvPr id="6" name="Straight Connector 5"/>
          <p:cNvCxnSpPr/>
          <p:nvPr/>
        </p:nvCxnSpPr>
        <p:spPr>
          <a:xfrm>
            <a:off x="987552" y="1243584"/>
            <a:ext cx="10094976" cy="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2703253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561467"/>
          </a:xfrm>
        </p:spPr>
        <p:txBody>
          <a:bodyPr>
            <a:normAutofit fontScale="90000"/>
          </a:bodyPr>
          <a:lstStyle/>
          <a:p>
            <a:r>
              <a:rPr lang="en-US" dirty="0" smtClean="0">
                <a:solidFill>
                  <a:schemeClr val="bg1"/>
                </a:solidFill>
                <a:latin typeface="Arial Rounded MT Bold" panose="020F0704030504030204" pitchFamily="34" charset="0"/>
              </a:rPr>
              <a:t>Literature Review</a:t>
            </a:r>
            <a:endParaRPr lang="en-US" dirty="0">
              <a:solidFill>
                <a:schemeClr val="bg1"/>
              </a:solidFill>
            </a:endParaRPr>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3807126883"/>
              </p:ext>
            </p:extLst>
          </p:nvPr>
        </p:nvGraphicFramePr>
        <p:xfrm>
          <a:off x="838200" y="1182624"/>
          <a:ext cx="10515600" cy="538886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52013086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537083"/>
          </a:xfrm>
        </p:spPr>
        <p:txBody>
          <a:bodyPr>
            <a:normAutofit fontScale="90000"/>
          </a:bodyPr>
          <a:lstStyle/>
          <a:p>
            <a:r>
              <a:rPr lang="en-US" dirty="0" smtClean="0">
                <a:solidFill>
                  <a:schemeClr val="bg1"/>
                </a:solidFill>
                <a:latin typeface="Arial Rounded MT Bold" panose="020F0704030504030204" pitchFamily="34" charset="0"/>
              </a:rPr>
              <a:t>Literature Review</a:t>
            </a:r>
            <a:endParaRPr lang="en-US" dirty="0">
              <a:solidFill>
                <a:schemeClr val="bg1"/>
              </a:solidFill>
            </a:endParaRP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594486045"/>
              </p:ext>
            </p:extLst>
          </p:nvPr>
        </p:nvGraphicFramePr>
        <p:xfrm>
          <a:off x="838200" y="1073150"/>
          <a:ext cx="10515600" cy="543718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5980896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17418" y="572389"/>
            <a:ext cx="10515600" cy="744347"/>
          </a:xfrm>
        </p:spPr>
        <p:txBody>
          <a:bodyPr/>
          <a:lstStyle/>
          <a:p>
            <a:pPr algn="ctr"/>
            <a:r>
              <a:rPr lang="en-US" dirty="0" smtClean="0">
                <a:solidFill>
                  <a:schemeClr val="bg1"/>
                </a:solidFill>
                <a:latin typeface="Arial Rounded MT Bold" panose="020F0704030504030204" pitchFamily="34" charset="0"/>
              </a:rPr>
              <a:t>Methodology</a:t>
            </a:r>
            <a:endParaRPr lang="en-US" dirty="0">
              <a:solidFill>
                <a:schemeClr val="bg1"/>
              </a:solidFill>
            </a:endParaRPr>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404601426"/>
              </p:ext>
            </p:extLst>
          </p:nvPr>
        </p:nvGraphicFramePr>
        <p:xfrm>
          <a:off x="457200" y="1109471"/>
          <a:ext cx="11236036" cy="556841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000233221"/>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459</TotalTime>
  <Words>2336</Words>
  <Application>Microsoft Office PowerPoint</Application>
  <PresentationFormat>Widescreen</PresentationFormat>
  <Paragraphs>180</Paragraphs>
  <Slides>19</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19</vt:i4>
      </vt:variant>
    </vt:vector>
  </HeadingPairs>
  <TitlesOfParts>
    <vt:vector size="26" baseType="lpstr">
      <vt:lpstr>Arial</vt:lpstr>
      <vt:lpstr>Arial Rounded MT Bold</vt:lpstr>
      <vt:lpstr>Calibri</vt:lpstr>
      <vt:lpstr>Calibri Light</vt:lpstr>
      <vt:lpstr>Symbol</vt:lpstr>
      <vt:lpstr>Times New Roman</vt:lpstr>
      <vt:lpstr>Office Theme</vt:lpstr>
      <vt:lpstr>ESG Performance Management through Financial Investment in the European Context</vt:lpstr>
      <vt:lpstr>Introduction</vt:lpstr>
      <vt:lpstr>Introduction</vt:lpstr>
      <vt:lpstr>Introduction</vt:lpstr>
      <vt:lpstr>Introduction</vt:lpstr>
      <vt:lpstr>Problem Statement</vt:lpstr>
      <vt:lpstr>Literature Review</vt:lpstr>
      <vt:lpstr>Literature Review</vt:lpstr>
      <vt:lpstr>Methodology</vt:lpstr>
      <vt:lpstr>Results &amp; Discussion </vt:lpstr>
      <vt:lpstr>Results &amp; Discussion </vt:lpstr>
      <vt:lpstr>Results &amp; Discussion </vt:lpstr>
      <vt:lpstr>Results &amp; Discussion </vt:lpstr>
      <vt:lpstr>Results &amp; Discussion </vt:lpstr>
      <vt:lpstr>SWOT Analysis</vt:lpstr>
      <vt:lpstr>Recommendations</vt:lpstr>
      <vt:lpstr>Conclusion</vt:lpstr>
      <vt:lpstr>References</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ESG Performance Management through Financial Investment in the European Context</dc:title>
  <dc:creator>admin</dc:creator>
  <cp:lastModifiedBy>admin</cp:lastModifiedBy>
  <cp:revision>34</cp:revision>
  <dcterms:created xsi:type="dcterms:W3CDTF">2024-01-22T06:02:12Z</dcterms:created>
  <dcterms:modified xsi:type="dcterms:W3CDTF">2024-01-22T13:41:27Z</dcterms:modified>
</cp:coreProperties>
</file>