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6"/>
    <p:sldId id="257" r:id="rId7"/>
    <p:sldId id="258" r:id="rId8"/>
    <p:sldId id="259" r:id="rId9"/>
    <p:sldId id="260" r:id="rId10"/>
    <p:sldId id="261" r:id="rId11"/>
    <p:sldId id="262" r:id="rId12"/>
    <p:sldId id="263" r:id="rId13"/>
    <p:sldId id="264" r:id="rId14"/>
    <p:sldId id="265" r:id="rId15"/>
    <p:sldId id="266" r:id="rId16"/>
  </p:sldIdLst>
  <p:sldSz cx="18288000" cy="10287000"/>
  <p:notesSz cx="6858000" cy="9144000"/>
  <p:embeddedFontLst>
    <p:embeddedFont>
      <p:font typeface="Klein Bold" charset="1" panose="02000503060000020004"/>
      <p:regular r:id="rId17"/>
    </p:embeddedFont>
    <p:embeddedFont>
      <p:font typeface="Helios Bold" charset="1" panose="020B0704020202020204"/>
      <p:regular r:id="rId18"/>
    </p:embeddedFont>
    <p:embeddedFont>
      <p:font typeface="Helios" charset="1" panose="020B0504020202020204"/>
      <p:regular r:id="rId1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fonts/font17.fntdata" Type="http://schemas.openxmlformats.org/officeDocument/2006/relationships/font"/><Relationship Id="rId18" Target="fonts/font18.fntdata" Type="http://schemas.openxmlformats.org/officeDocument/2006/relationships/font"/><Relationship Id="rId19" Target="fonts/font19.fntdata" Type="http://schemas.openxmlformats.org/officeDocument/2006/relationships/font"/><Relationship Id="rId2" Target="presProps.xml" Type="http://schemas.openxmlformats.org/officeDocument/2006/relationships/presProps"/><Relationship Id="rId3" Target="viewProps.xml" Type="http://schemas.openxmlformats.org/officeDocument/2006/relationships/viewProps"/><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sv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2.png" Type="http://schemas.openxmlformats.org/officeDocument/2006/relationships/image"/><Relationship Id="rId3" Target="../media/image13.svg" Type="http://schemas.openxmlformats.org/officeDocument/2006/relationships/image"/><Relationship Id="rId4" Target="../media/image14.jpeg" Type="http://schemas.openxmlformats.org/officeDocument/2006/relationships/image"/><Relationship Id="rId5" Target="../media/image15.jpeg" Type="http://schemas.openxmlformats.org/officeDocument/2006/relationships/image"/><Relationship Id="rId6" Target="../media/image16.jpe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png" Type="http://schemas.openxmlformats.org/officeDocument/2006/relationships/image"/><Relationship Id="rId3" Target="../media/image4.sv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png" Type="http://schemas.openxmlformats.org/officeDocument/2006/relationships/image"/><Relationship Id="rId3" Target="../media/image4.sv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png" Type="http://schemas.openxmlformats.org/officeDocument/2006/relationships/image"/><Relationship Id="rId3" Target="../media/image6.sv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7.png" Type="http://schemas.openxmlformats.org/officeDocument/2006/relationships/image"/><Relationship Id="rId3" Target="../media/image8.svg" Type="http://schemas.openxmlformats.org/officeDocument/2006/relationships/image"/><Relationship Id="rId4" Target="../media/image9.png" Type="http://schemas.openxmlformats.org/officeDocument/2006/relationships/image"/><Relationship Id="rId5" Target="../media/image10.sv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1.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3523728" y="1955964"/>
            <a:ext cx="7047455" cy="7047455"/>
          </a:xfrm>
          <a:custGeom>
            <a:avLst/>
            <a:gdLst/>
            <a:ahLst/>
            <a:cxnLst/>
            <a:rect r="r" b="b" t="t" l="l"/>
            <a:pathLst>
              <a:path h="7047455" w="7047455">
                <a:moveTo>
                  <a:pt x="0" y="0"/>
                </a:moveTo>
                <a:lnTo>
                  <a:pt x="7047456" y="0"/>
                </a:lnTo>
                <a:lnTo>
                  <a:pt x="7047456" y="7047455"/>
                </a:lnTo>
                <a:lnTo>
                  <a:pt x="0" y="7047455"/>
                </a:lnTo>
                <a:lnTo>
                  <a:pt x="0" y="0"/>
                </a:lnTo>
                <a:close/>
              </a:path>
            </a:pathLst>
          </a:custGeom>
          <a:blipFill>
            <a:blip r:embed="rId2">
              <a:alphaModFix amt="30000"/>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0">
            <a:off x="642339" y="6292735"/>
            <a:ext cx="7126240" cy="7126240"/>
          </a:xfrm>
          <a:custGeom>
            <a:avLst/>
            <a:gdLst/>
            <a:ahLst/>
            <a:cxnLst/>
            <a:rect r="r" b="b" t="t" l="l"/>
            <a:pathLst>
              <a:path h="7126240" w="7126240">
                <a:moveTo>
                  <a:pt x="0" y="0"/>
                </a:moveTo>
                <a:lnTo>
                  <a:pt x="7126240" y="0"/>
                </a:lnTo>
                <a:lnTo>
                  <a:pt x="7126240" y="7126240"/>
                </a:lnTo>
                <a:lnTo>
                  <a:pt x="0" y="7126240"/>
                </a:lnTo>
                <a:lnTo>
                  <a:pt x="0" y="0"/>
                </a:lnTo>
                <a:close/>
              </a:path>
            </a:pathLst>
          </a:custGeom>
          <a:blipFill>
            <a:blip r:embed="rId2">
              <a:alphaModFix amt="80000"/>
              <a:extLst>
                <a:ext uri="{96DAC541-7B7A-43D3-8B79-37D633B846F1}">
                  <asvg:svgBlip xmlns:asvg="http://schemas.microsoft.com/office/drawing/2016/SVG/main" r:embed="rId3"/>
                </a:ext>
              </a:extLst>
            </a:blip>
            <a:stretch>
              <a:fillRect l="0" t="0" r="0" b="0"/>
            </a:stretch>
          </a:blipFill>
        </p:spPr>
      </p:sp>
      <p:grpSp>
        <p:nvGrpSpPr>
          <p:cNvPr name="Group 4" id="4"/>
          <p:cNvGrpSpPr/>
          <p:nvPr/>
        </p:nvGrpSpPr>
        <p:grpSpPr>
          <a:xfrm rot="0">
            <a:off x="5871804" y="2784104"/>
            <a:ext cx="11636916" cy="5832223"/>
            <a:chOff x="0" y="0"/>
            <a:chExt cx="15515887" cy="7776297"/>
          </a:xfrm>
        </p:grpSpPr>
        <p:sp>
          <p:nvSpPr>
            <p:cNvPr name="TextBox 5" id="5"/>
            <p:cNvSpPr txBox="true"/>
            <p:nvPr/>
          </p:nvSpPr>
          <p:spPr>
            <a:xfrm rot="0">
              <a:off x="0" y="-19050"/>
              <a:ext cx="15515887" cy="3714750"/>
            </a:xfrm>
            <a:prstGeom prst="rect">
              <a:avLst/>
            </a:prstGeom>
          </p:spPr>
          <p:txBody>
            <a:bodyPr anchor="t" rtlCol="false" tIns="0" lIns="0" bIns="0" rIns="0">
              <a:spAutoFit/>
            </a:bodyPr>
            <a:lstStyle/>
            <a:p>
              <a:pPr algn="l">
                <a:lnSpc>
                  <a:spcPts val="7320"/>
                </a:lnSpc>
              </a:pPr>
              <a:r>
                <a:rPr lang="en-US" sz="6100" b="true">
                  <a:solidFill>
                    <a:srgbClr val="2A2E3A"/>
                  </a:solidFill>
                  <a:latin typeface="Klein Bold"/>
                  <a:ea typeface="Klein Bold"/>
                  <a:cs typeface="Klein Bold"/>
                  <a:sym typeface="Klein Bold"/>
                </a:rPr>
                <a:t>ML-Driven Log Analysis for </a:t>
              </a:r>
              <a:r>
                <a:rPr lang="en-US" sz="6100" b="true">
                  <a:gradFill>
                    <a:gsLst>
                      <a:gs pos="0">
                        <a:srgbClr val="0097B2">
                          <a:alpha val="100000"/>
                        </a:srgbClr>
                      </a:gs>
                      <a:gs pos="100000">
                        <a:srgbClr val="7ED957">
                          <a:alpha val="100000"/>
                        </a:srgbClr>
                      </a:gs>
                    </a:gsLst>
                    <a:lin ang="0"/>
                  </a:gradFill>
                  <a:latin typeface="Klein Bold"/>
                  <a:ea typeface="Klein Bold"/>
                  <a:cs typeface="Klein Bold"/>
                  <a:sym typeface="Klein Bold"/>
                </a:rPr>
                <a:t>Software Reliability</a:t>
              </a:r>
              <a:r>
                <a:rPr lang="en-US" sz="6100" b="true">
                  <a:solidFill>
                    <a:srgbClr val="2A2E3A"/>
                  </a:solidFill>
                  <a:latin typeface="Klein Bold"/>
                  <a:ea typeface="Klein Bold"/>
                  <a:cs typeface="Klein Bold"/>
                  <a:sym typeface="Klein Bold"/>
                </a:rPr>
                <a:t> Improvement ( Splunk MLTK )</a:t>
              </a:r>
            </a:p>
          </p:txBody>
        </p:sp>
        <p:sp>
          <p:nvSpPr>
            <p:cNvPr name="TextBox 6" id="6"/>
            <p:cNvSpPr txBox="true"/>
            <p:nvPr/>
          </p:nvSpPr>
          <p:spPr>
            <a:xfrm rot="0">
              <a:off x="10400320" y="6664306"/>
              <a:ext cx="5115568" cy="1111991"/>
            </a:xfrm>
            <a:prstGeom prst="rect">
              <a:avLst/>
            </a:prstGeom>
          </p:spPr>
          <p:txBody>
            <a:bodyPr anchor="t" rtlCol="false" tIns="0" lIns="0" bIns="0" rIns="0">
              <a:spAutoFit/>
            </a:bodyPr>
            <a:lstStyle/>
            <a:p>
              <a:pPr algn="l">
                <a:lnSpc>
                  <a:spcPts val="3360"/>
                </a:lnSpc>
              </a:pPr>
              <a:r>
                <a:rPr lang="en-US" sz="2400" b="true">
                  <a:solidFill>
                    <a:srgbClr val="2A2E3A"/>
                  </a:solidFill>
                  <a:latin typeface="Helios Bold"/>
                  <a:ea typeface="Helios Bold"/>
                  <a:cs typeface="Helios Bold"/>
                  <a:sym typeface="Helios Bold"/>
                </a:rPr>
                <a:t>Candidate</a:t>
              </a:r>
            </a:p>
            <a:p>
              <a:pPr algn="l">
                <a:lnSpc>
                  <a:spcPts val="3360"/>
                </a:lnSpc>
              </a:pPr>
              <a:r>
                <a:rPr lang="en-US" sz="2400" b="true">
                  <a:solidFill>
                    <a:srgbClr val="2A2E3A"/>
                  </a:solidFill>
                  <a:latin typeface="Helios Bold"/>
                  <a:ea typeface="Helios Bold"/>
                  <a:cs typeface="Helios Bold"/>
                  <a:sym typeface="Helios Bold"/>
                </a:rPr>
                <a:t>Youbissi Kamdem Gabriel</a:t>
              </a:r>
            </a:p>
          </p:txBody>
        </p:sp>
      </p:grpSp>
      <p:sp>
        <p:nvSpPr>
          <p:cNvPr name="TextBox 7" id="7"/>
          <p:cNvSpPr txBox="true"/>
          <p:nvPr/>
        </p:nvSpPr>
        <p:spPr>
          <a:xfrm rot="0">
            <a:off x="1454461" y="1185967"/>
            <a:ext cx="3896865" cy="441295"/>
          </a:xfrm>
          <a:prstGeom prst="rect">
            <a:avLst/>
          </a:prstGeom>
        </p:spPr>
        <p:txBody>
          <a:bodyPr anchor="t" rtlCol="false" tIns="0" lIns="0" bIns="0" rIns="0">
            <a:spAutoFit/>
          </a:bodyPr>
          <a:lstStyle/>
          <a:p>
            <a:pPr algn="l">
              <a:lnSpc>
                <a:spcPts val="3501"/>
              </a:lnSpc>
              <a:spcBef>
                <a:spcPct val="0"/>
              </a:spcBef>
            </a:pPr>
            <a:r>
              <a:rPr lang="en-US" b="true" sz="2501">
                <a:gradFill>
                  <a:gsLst>
                    <a:gs pos="0">
                      <a:srgbClr val="0097B2">
                        <a:alpha val="100000"/>
                      </a:srgbClr>
                    </a:gs>
                    <a:gs pos="100000">
                      <a:srgbClr val="7ED957">
                        <a:alpha val="100000"/>
                      </a:srgbClr>
                    </a:gs>
                  </a:gsLst>
                  <a:lin ang="0"/>
                </a:gradFill>
                <a:latin typeface="Klein Bold"/>
                <a:ea typeface="Klein Bold"/>
                <a:cs typeface="Klein Bold"/>
                <a:sym typeface="Klein Bold"/>
              </a:rPr>
              <a:t>POLITECNICO DI TORINO</a:t>
            </a:r>
          </a:p>
        </p:txBody>
      </p:sp>
      <p:sp>
        <p:nvSpPr>
          <p:cNvPr name="TextBox 8" id="8"/>
          <p:cNvSpPr txBox="true"/>
          <p:nvPr/>
        </p:nvSpPr>
        <p:spPr>
          <a:xfrm rot="0">
            <a:off x="7429758" y="7770428"/>
            <a:ext cx="3836676" cy="845899"/>
          </a:xfrm>
          <a:prstGeom prst="rect">
            <a:avLst/>
          </a:prstGeom>
        </p:spPr>
        <p:txBody>
          <a:bodyPr anchor="t" rtlCol="false" tIns="0" lIns="0" bIns="0" rIns="0">
            <a:spAutoFit/>
          </a:bodyPr>
          <a:lstStyle/>
          <a:p>
            <a:pPr algn="l">
              <a:lnSpc>
                <a:spcPts val="3360"/>
              </a:lnSpc>
            </a:pPr>
            <a:r>
              <a:rPr lang="en-US" sz="2400" b="true">
                <a:solidFill>
                  <a:srgbClr val="2A2E3A"/>
                </a:solidFill>
                <a:latin typeface="Helios Bold"/>
                <a:ea typeface="Helios Bold"/>
                <a:cs typeface="Helios Bold"/>
                <a:sym typeface="Helios Bold"/>
              </a:rPr>
              <a:t>Supervisor</a:t>
            </a:r>
          </a:p>
          <a:p>
            <a:pPr algn="l">
              <a:lnSpc>
                <a:spcPts val="3360"/>
              </a:lnSpc>
            </a:pPr>
            <a:r>
              <a:rPr lang="en-US" sz="2400" b="true">
                <a:solidFill>
                  <a:srgbClr val="2A2E3A"/>
                </a:solidFill>
                <a:latin typeface="Helios Bold"/>
                <a:ea typeface="Helios Bold"/>
                <a:cs typeface="Helios Bold"/>
                <a:sym typeface="Helios Bold"/>
              </a:rPr>
              <a:t>Prof. Marco Torchiano</a:t>
            </a:r>
          </a:p>
        </p:txBody>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7329387" y="-4707170"/>
            <a:ext cx="19387629" cy="19387629"/>
          </a:xfrm>
          <a:custGeom>
            <a:avLst/>
            <a:gdLst/>
            <a:ahLst/>
            <a:cxnLst/>
            <a:rect r="r" b="b" t="t" l="l"/>
            <a:pathLst>
              <a:path h="19387629" w="19387629">
                <a:moveTo>
                  <a:pt x="0" y="0"/>
                </a:moveTo>
                <a:lnTo>
                  <a:pt x="19387629" y="0"/>
                </a:lnTo>
                <a:lnTo>
                  <a:pt x="19387629" y="19387629"/>
                </a:lnTo>
                <a:lnTo>
                  <a:pt x="0" y="19387629"/>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3" id="3"/>
          <p:cNvGrpSpPr>
            <a:grpSpLocks noChangeAspect="true"/>
          </p:cNvGrpSpPr>
          <p:nvPr/>
        </p:nvGrpSpPr>
        <p:grpSpPr>
          <a:xfrm rot="0">
            <a:off x="11379233" y="6908276"/>
            <a:ext cx="1279574" cy="1279569"/>
            <a:chOff x="0" y="0"/>
            <a:chExt cx="6350000" cy="6349975"/>
          </a:xfrm>
        </p:grpSpPr>
        <p:sp>
          <p:nvSpPr>
            <p:cNvPr name="Freeform 4" id="4"/>
            <p:cNvSpPr/>
            <p:nvPr/>
          </p:nvSpPr>
          <p:spPr>
            <a:xfrm flipH="false" flipV="false" rot="0">
              <a:off x="0" y="0"/>
              <a:ext cx="6350000" cy="6349974"/>
            </a:xfrm>
            <a:custGeom>
              <a:avLst/>
              <a:gdLst/>
              <a:ahLst/>
              <a:cxnLst/>
              <a:rect r="r" b="b" t="t" l="l"/>
              <a:pathLst>
                <a:path h="6349974" w="6350000">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4"/>
              <a:stretch>
                <a:fillRect l="-45237" t="0" r="-45237" b="0"/>
              </a:stretch>
            </a:blipFill>
          </p:spPr>
        </p:sp>
      </p:grpSp>
      <p:grpSp>
        <p:nvGrpSpPr>
          <p:cNvPr name="Group 5" id="5"/>
          <p:cNvGrpSpPr>
            <a:grpSpLocks noChangeAspect="true"/>
          </p:cNvGrpSpPr>
          <p:nvPr/>
        </p:nvGrpSpPr>
        <p:grpSpPr>
          <a:xfrm rot="0">
            <a:off x="11379233" y="4733415"/>
            <a:ext cx="1279574" cy="1279569"/>
            <a:chOff x="0" y="0"/>
            <a:chExt cx="6350000" cy="6349975"/>
          </a:xfrm>
        </p:grpSpPr>
        <p:sp>
          <p:nvSpPr>
            <p:cNvPr name="Freeform 6" id="6"/>
            <p:cNvSpPr/>
            <p:nvPr/>
          </p:nvSpPr>
          <p:spPr>
            <a:xfrm flipH="false" flipV="false" rot="0">
              <a:off x="0" y="0"/>
              <a:ext cx="6350000" cy="6349974"/>
            </a:xfrm>
            <a:custGeom>
              <a:avLst/>
              <a:gdLst/>
              <a:ahLst/>
              <a:cxnLst/>
              <a:rect r="r" b="b" t="t" l="l"/>
              <a:pathLst>
                <a:path h="6349974" w="6350000">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5"/>
              <a:stretch>
                <a:fillRect l="0" t="0" r="0" b="0"/>
              </a:stretch>
            </a:blipFill>
          </p:spPr>
        </p:sp>
      </p:grpSp>
      <p:grpSp>
        <p:nvGrpSpPr>
          <p:cNvPr name="Group 7" id="7"/>
          <p:cNvGrpSpPr>
            <a:grpSpLocks noChangeAspect="true"/>
          </p:cNvGrpSpPr>
          <p:nvPr/>
        </p:nvGrpSpPr>
        <p:grpSpPr>
          <a:xfrm rot="0">
            <a:off x="11379233" y="2558554"/>
            <a:ext cx="1279574" cy="1279569"/>
            <a:chOff x="0" y="0"/>
            <a:chExt cx="6350000" cy="6349975"/>
          </a:xfrm>
        </p:grpSpPr>
        <p:sp>
          <p:nvSpPr>
            <p:cNvPr name="Freeform 8" id="8"/>
            <p:cNvSpPr/>
            <p:nvPr/>
          </p:nvSpPr>
          <p:spPr>
            <a:xfrm flipH="false" flipV="false" rot="0">
              <a:off x="0" y="0"/>
              <a:ext cx="6350000" cy="6349974"/>
            </a:xfrm>
            <a:custGeom>
              <a:avLst/>
              <a:gdLst/>
              <a:ahLst/>
              <a:cxnLst/>
              <a:rect r="r" b="b" t="t" l="l"/>
              <a:pathLst>
                <a:path h="6349974" w="6350000">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6"/>
              <a:stretch>
                <a:fillRect l="0" t="0" r="0" b="0"/>
              </a:stretch>
            </a:blipFill>
          </p:spPr>
        </p:sp>
      </p:grpSp>
      <p:sp>
        <p:nvSpPr>
          <p:cNvPr name="TextBox 9" id="9"/>
          <p:cNvSpPr txBox="true"/>
          <p:nvPr/>
        </p:nvSpPr>
        <p:spPr>
          <a:xfrm rot="0">
            <a:off x="691049" y="2600633"/>
            <a:ext cx="6638337" cy="1981200"/>
          </a:xfrm>
          <a:prstGeom prst="rect">
            <a:avLst/>
          </a:prstGeom>
        </p:spPr>
        <p:txBody>
          <a:bodyPr anchor="t" rtlCol="false" tIns="0" lIns="0" bIns="0" rIns="0">
            <a:spAutoFit/>
          </a:bodyPr>
          <a:lstStyle/>
          <a:p>
            <a:pPr algn="l">
              <a:lnSpc>
                <a:spcPts val="7800"/>
              </a:lnSpc>
            </a:pPr>
            <a:r>
              <a:rPr lang="en-US" b="true" sz="6000">
                <a:gradFill>
                  <a:gsLst>
                    <a:gs pos="0">
                      <a:srgbClr val="0097B2">
                        <a:alpha val="100000"/>
                      </a:srgbClr>
                    </a:gs>
                    <a:gs pos="100000">
                      <a:srgbClr val="7ED957">
                        <a:alpha val="100000"/>
                      </a:srgbClr>
                    </a:gs>
                  </a:gsLst>
                  <a:lin ang="0"/>
                </a:gradFill>
                <a:latin typeface="Klein Bold"/>
                <a:ea typeface="Klein Bold"/>
                <a:cs typeface="Klein Bold"/>
                <a:sym typeface="Klein Bold"/>
              </a:rPr>
              <a:t>Open and free resources</a:t>
            </a:r>
          </a:p>
        </p:txBody>
      </p:sp>
      <p:sp>
        <p:nvSpPr>
          <p:cNvPr name="TextBox 10" id="10"/>
          <p:cNvSpPr txBox="true"/>
          <p:nvPr/>
        </p:nvSpPr>
        <p:spPr>
          <a:xfrm rot="0">
            <a:off x="691049" y="5206329"/>
            <a:ext cx="6638337" cy="2184730"/>
          </a:xfrm>
          <a:prstGeom prst="rect">
            <a:avLst/>
          </a:prstGeom>
        </p:spPr>
        <p:txBody>
          <a:bodyPr anchor="t" rtlCol="false" tIns="0" lIns="0" bIns="0" rIns="0">
            <a:spAutoFit/>
          </a:bodyPr>
          <a:lstStyle/>
          <a:p>
            <a:pPr algn="l">
              <a:lnSpc>
                <a:spcPts val="3500"/>
              </a:lnSpc>
            </a:pPr>
            <a:r>
              <a:rPr lang="en-US" sz="2500">
                <a:solidFill>
                  <a:srgbClr val="2A2E3A"/>
                </a:solidFill>
                <a:latin typeface="Helios"/>
                <a:ea typeface="Helios"/>
                <a:cs typeface="Helios"/>
                <a:sym typeface="Helios"/>
              </a:rPr>
              <a:t>The field of software engineering and the challenges associated with the industry evolve rapidly. Therefore, the engineer must always stay updated and take advantage of every resource that can help achieve this goal.</a:t>
            </a:r>
          </a:p>
        </p:txBody>
      </p:sp>
      <p:sp>
        <p:nvSpPr>
          <p:cNvPr name="TextBox 11" id="11"/>
          <p:cNvSpPr txBox="true"/>
          <p:nvPr/>
        </p:nvSpPr>
        <p:spPr>
          <a:xfrm rot="0">
            <a:off x="13045819" y="4896891"/>
            <a:ext cx="3977382" cy="933450"/>
          </a:xfrm>
          <a:prstGeom prst="rect">
            <a:avLst/>
          </a:prstGeom>
        </p:spPr>
        <p:txBody>
          <a:bodyPr anchor="t" rtlCol="false" tIns="0" lIns="0" bIns="0" rIns="0">
            <a:spAutoFit/>
          </a:bodyPr>
          <a:lstStyle/>
          <a:p>
            <a:pPr algn="l" marL="0" indent="0" lvl="0">
              <a:lnSpc>
                <a:spcPts val="3600"/>
              </a:lnSpc>
              <a:spcBef>
                <a:spcPct val="0"/>
              </a:spcBef>
            </a:pPr>
            <a:r>
              <a:rPr lang="en-US" b="true" sz="3000">
                <a:solidFill>
                  <a:srgbClr val="2A2E3A"/>
                </a:solidFill>
                <a:latin typeface="Helios Bold"/>
                <a:ea typeface="Helios Bold"/>
                <a:cs typeface="Helios Bold"/>
                <a:sym typeface="Helios Bold"/>
              </a:rPr>
              <a:t>Scikit learn documentation</a:t>
            </a:r>
          </a:p>
        </p:txBody>
      </p:sp>
      <p:sp>
        <p:nvSpPr>
          <p:cNvPr name="TextBox 12" id="12"/>
          <p:cNvSpPr txBox="true"/>
          <p:nvPr/>
        </p:nvSpPr>
        <p:spPr>
          <a:xfrm rot="0">
            <a:off x="13045819" y="2950688"/>
            <a:ext cx="4292778" cy="476250"/>
          </a:xfrm>
          <a:prstGeom prst="rect">
            <a:avLst/>
          </a:prstGeom>
        </p:spPr>
        <p:txBody>
          <a:bodyPr anchor="t" rtlCol="false" tIns="0" lIns="0" bIns="0" rIns="0">
            <a:spAutoFit/>
          </a:bodyPr>
          <a:lstStyle/>
          <a:p>
            <a:pPr algn="l" marL="0" indent="0" lvl="0">
              <a:lnSpc>
                <a:spcPts val="3600"/>
              </a:lnSpc>
              <a:spcBef>
                <a:spcPct val="0"/>
              </a:spcBef>
            </a:pPr>
            <a:r>
              <a:rPr lang="en-US" b="true" sz="3000">
                <a:solidFill>
                  <a:srgbClr val="2A2E3A"/>
                </a:solidFill>
                <a:latin typeface="Helios Bold"/>
                <a:ea typeface="Helios Bold"/>
                <a:cs typeface="Helios Bold"/>
                <a:sym typeface="Helios Bold"/>
              </a:rPr>
              <a:t>Politecnico di Torino</a:t>
            </a:r>
          </a:p>
        </p:txBody>
      </p:sp>
      <p:sp>
        <p:nvSpPr>
          <p:cNvPr name="TextBox 13" id="13"/>
          <p:cNvSpPr txBox="true"/>
          <p:nvPr/>
        </p:nvSpPr>
        <p:spPr>
          <a:xfrm rot="0">
            <a:off x="13045819" y="7300410"/>
            <a:ext cx="4292778" cy="476250"/>
          </a:xfrm>
          <a:prstGeom prst="rect">
            <a:avLst/>
          </a:prstGeom>
        </p:spPr>
        <p:txBody>
          <a:bodyPr anchor="t" rtlCol="false" tIns="0" lIns="0" bIns="0" rIns="0">
            <a:spAutoFit/>
          </a:bodyPr>
          <a:lstStyle/>
          <a:p>
            <a:pPr algn="l" marL="0" indent="0" lvl="0">
              <a:lnSpc>
                <a:spcPts val="3600"/>
              </a:lnSpc>
              <a:spcBef>
                <a:spcPct val="0"/>
              </a:spcBef>
            </a:pPr>
            <a:r>
              <a:rPr lang="en-US" b="true" sz="3000">
                <a:solidFill>
                  <a:srgbClr val="2A2E3A"/>
                </a:solidFill>
                <a:latin typeface="Helios Bold"/>
                <a:ea typeface="Helios Bold"/>
                <a:cs typeface="Helios Bold"/>
                <a:sym typeface="Helios Bold"/>
              </a:rPr>
              <a:t>FreeCodeCamp</a:t>
            </a:r>
          </a:p>
        </p:txBody>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4639504" y="1391465"/>
            <a:ext cx="9008992" cy="1139825"/>
          </a:xfrm>
          <a:prstGeom prst="rect">
            <a:avLst/>
          </a:prstGeom>
        </p:spPr>
        <p:txBody>
          <a:bodyPr anchor="t" rtlCol="false" tIns="0" lIns="0" bIns="0" rIns="0">
            <a:spAutoFit/>
          </a:bodyPr>
          <a:lstStyle/>
          <a:p>
            <a:pPr algn="ctr">
              <a:lnSpc>
                <a:spcPts val="9099"/>
              </a:lnSpc>
            </a:pPr>
            <a:r>
              <a:rPr lang="en-US" b="true" sz="6999">
                <a:gradFill>
                  <a:gsLst>
                    <a:gs pos="0">
                      <a:srgbClr val="0097B2">
                        <a:alpha val="100000"/>
                      </a:srgbClr>
                    </a:gs>
                    <a:gs pos="100000">
                      <a:srgbClr val="7ED957">
                        <a:alpha val="100000"/>
                      </a:srgbClr>
                    </a:gs>
                  </a:gsLst>
                  <a:lin ang="0"/>
                </a:gradFill>
                <a:latin typeface="Klein Bold"/>
                <a:ea typeface="Klein Bold"/>
                <a:cs typeface="Klein Bold"/>
                <a:sym typeface="Klein Bold"/>
              </a:rPr>
              <a:t>Conclusion</a:t>
            </a:r>
          </a:p>
        </p:txBody>
      </p:sp>
      <p:sp>
        <p:nvSpPr>
          <p:cNvPr name="Freeform 3" id="3"/>
          <p:cNvSpPr/>
          <p:nvPr/>
        </p:nvSpPr>
        <p:spPr>
          <a:xfrm flipH="false" flipV="false" rot="0">
            <a:off x="8333203" y="9678747"/>
            <a:ext cx="1621594" cy="1621594"/>
          </a:xfrm>
          <a:custGeom>
            <a:avLst/>
            <a:gdLst/>
            <a:ahLst/>
            <a:cxnLst/>
            <a:rect r="r" b="b" t="t" l="l"/>
            <a:pathLst>
              <a:path h="1621594" w="1621594">
                <a:moveTo>
                  <a:pt x="0" y="0"/>
                </a:moveTo>
                <a:lnTo>
                  <a:pt x="1621594" y="0"/>
                </a:lnTo>
                <a:lnTo>
                  <a:pt x="1621594" y="1621594"/>
                </a:lnTo>
                <a:lnTo>
                  <a:pt x="0" y="1621594"/>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4" id="4"/>
          <p:cNvSpPr txBox="true"/>
          <p:nvPr/>
        </p:nvSpPr>
        <p:spPr>
          <a:xfrm rot="0">
            <a:off x="1028700" y="3384428"/>
            <a:ext cx="16477046" cy="2295525"/>
          </a:xfrm>
          <a:prstGeom prst="rect">
            <a:avLst/>
          </a:prstGeom>
        </p:spPr>
        <p:txBody>
          <a:bodyPr anchor="t" rtlCol="false" tIns="0" lIns="0" bIns="0" rIns="0">
            <a:spAutoFit/>
          </a:bodyPr>
          <a:lstStyle/>
          <a:p>
            <a:pPr algn="ctr">
              <a:lnSpc>
                <a:spcPts val="3000"/>
              </a:lnSpc>
              <a:spcBef>
                <a:spcPct val="0"/>
              </a:spcBef>
            </a:pPr>
            <a:r>
              <a:rPr lang="en-US" sz="2500">
                <a:solidFill>
                  <a:srgbClr val="000000"/>
                </a:solidFill>
                <a:latin typeface="Helios"/>
                <a:ea typeface="Helios"/>
                <a:cs typeface="Helios"/>
                <a:sym typeface="Helios"/>
              </a:rPr>
              <a:t>Introducing machine learning into software maintenance processes can bring significant value by improving the overall reliability of software. However, since machine learning is a complex subject, having a clear guide to help engineers quickly adopt the technology is a great advantage, and this is the purpose of this thesis. A next step would be to extend the guide by enabling </a:t>
            </a:r>
            <a:r>
              <a:rPr lang="en-US" b="true" sz="2500">
                <a:gradFill>
                  <a:gsLst>
                    <a:gs pos="0">
                      <a:srgbClr val="0097B2">
                        <a:alpha val="100000"/>
                      </a:srgbClr>
                    </a:gs>
                    <a:gs pos="100000">
                      <a:srgbClr val="7ED957">
                        <a:alpha val="100000"/>
                      </a:srgbClr>
                    </a:gs>
                  </a:gsLst>
                  <a:lin ang="0"/>
                </a:gradFill>
                <a:latin typeface="Helios Bold"/>
                <a:ea typeface="Helios Bold"/>
                <a:cs typeface="Helios Bold"/>
                <a:sym typeface="Helios Bold"/>
              </a:rPr>
              <a:t>AI-driven RCA</a:t>
            </a:r>
            <a:r>
              <a:rPr lang="en-US" sz="2500">
                <a:solidFill>
                  <a:srgbClr val="000000"/>
                </a:solidFill>
                <a:latin typeface="Helios"/>
                <a:ea typeface="Helios"/>
                <a:cs typeface="Helios"/>
                <a:sym typeface="Helios"/>
              </a:rPr>
              <a:t> during the intervention phase, to further automate and simplify the maintenance process by proposing changes that have to be approved by engineers. I hope this reading proves useful to the reader, and I wish to thank you for your time.</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aphicFrame>
        <p:nvGraphicFramePr>
          <p:cNvPr name="Table 2" id="2"/>
          <p:cNvGraphicFramePr>
            <a:graphicFrameLocks noGrp="true"/>
          </p:cNvGraphicFramePr>
          <p:nvPr/>
        </p:nvGraphicFramePr>
        <p:xfrm>
          <a:off x="5841827" y="2402912"/>
          <a:ext cx="6604347" cy="6113815"/>
        </p:xfrm>
        <a:graphic>
          <a:graphicData uri="http://schemas.openxmlformats.org/drawingml/2006/table">
            <a:tbl>
              <a:tblPr/>
              <a:tblGrid>
                <a:gridCol w="5982104"/>
                <a:gridCol w="622243"/>
              </a:tblGrid>
              <a:tr h="876300">
                <a:tc>
                  <a:txBody>
                    <a:bodyPr anchor="t" rtlCol="false"/>
                    <a:lstStyle/>
                    <a:p>
                      <a:pPr algn="l">
                        <a:lnSpc>
                          <a:spcPts val="2240"/>
                        </a:lnSpc>
                        <a:defRPr/>
                      </a:pPr>
                      <a:r>
                        <a:rPr lang="en-US" sz="1600" b="true">
                          <a:solidFill>
                            <a:srgbClr val="2A2E3A"/>
                          </a:solidFill>
                          <a:latin typeface="Helios Bold"/>
                          <a:ea typeface="Helios Bold"/>
                          <a:cs typeface="Helios Bold"/>
                          <a:sym typeface="Helios Bold"/>
                        </a:rPr>
                        <a:t>Why should we add proactive approach to software maintenance process</a:t>
                      </a:r>
                      <a:endParaRPr lang="en-US" sz="1100"/>
                    </a:p>
                  </a:txBody>
                  <a:tcPr marL="152400" marR="152400" marT="152400" marB="152400" anchor="ctr">
                    <a:lnL cmpd="sng" algn="ctr" cap="flat" w="0">
                      <a:solidFill>
                        <a:srgbClr val="DBDBDB"/>
                      </a:solidFill>
                      <a:prstDash val="solid"/>
                      <a:round/>
                      <a:headEnd type="none" w="med" len="med"/>
                      <a:tailEnd type="none" w="med" len="med"/>
                    </a:lnL>
                    <a:lnR cmpd="sng" algn="ctr" cap="flat" w="0">
                      <a:solidFill>
                        <a:srgbClr val="DBDBDB"/>
                      </a:solidFill>
                      <a:prstDash val="solid"/>
                      <a:round/>
                      <a:headEnd type="none" w="med" len="med"/>
                      <a:tailEnd type="none" w="med" len="med"/>
                    </a:lnR>
                    <a:lnT cmpd="sng" algn="ctr" cap="flat" w="0">
                      <a:solidFill>
                        <a:srgbClr val="DBDBDB"/>
                      </a:solidFill>
                      <a:prstDash val="solid"/>
                      <a:round/>
                      <a:headEnd type="none" w="med" len="med"/>
                      <a:tailEnd type="none" w="med" len="med"/>
                    </a:lnT>
                    <a:lnB cmpd="sng" algn="ctr" cap="flat" w="9525">
                      <a:solidFill>
                        <a:srgbClr val="F4F4F4"/>
                      </a:solidFill>
                      <a:prstDash val="solid"/>
                      <a:round/>
                      <a:headEnd type="none" w="med" len="med"/>
                      <a:tailEnd type="none" w="med" len="med"/>
                    </a:lnB>
                  </a:tcPr>
                </a:tc>
                <a:tc>
                  <a:txBody>
                    <a:bodyPr anchor="t" rtlCol="false"/>
                    <a:lstStyle/>
                    <a:p>
                      <a:pPr algn="r">
                        <a:lnSpc>
                          <a:spcPts val="2240"/>
                        </a:lnSpc>
                        <a:defRPr/>
                      </a:pPr>
                      <a:r>
                        <a:rPr lang="en-US" b="true" sz="1600">
                          <a:gradFill>
                            <a:gsLst>
                              <a:gs pos="0">
                                <a:srgbClr val="0097B2">
                                  <a:alpha val="100000"/>
                                </a:srgbClr>
                              </a:gs>
                              <a:gs pos="100000">
                                <a:srgbClr val="7ED957">
                                  <a:alpha val="100000"/>
                                </a:srgbClr>
                              </a:gs>
                            </a:gsLst>
                            <a:lin ang="0"/>
                          </a:gradFill>
                          <a:latin typeface="Helios Bold"/>
                          <a:ea typeface="Helios Bold"/>
                          <a:cs typeface="Helios Bold"/>
                          <a:sym typeface="Helios Bold"/>
                        </a:rPr>
                        <a:t>1</a:t>
                      </a:r>
                      <a:endParaRPr lang="en-US" sz="1100"/>
                    </a:p>
                  </a:txBody>
                  <a:tcPr marL="152400" marR="152400" marT="152400" marB="152400" anchor="ctr">
                    <a:lnL cmpd="sng" algn="ctr" cap="flat" w="0">
                      <a:solidFill>
                        <a:srgbClr val="DBDBDB"/>
                      </a:solidFill>
                      <a:prstDash val="solid"/>
                      <a:round/>
                      <a:headEnd type="none" w="med" len="med"/>
                      <a:tailEnd type="none" w="med" len="med"/>
                    </a:lnL>
                    <a:lnR cmpd="sng" algn="ctr" cap="flat" w="0">
                      <a:solidFill>
                        <a:srgbClr val="DBDBDB"/>
                      </a:solidFill>
                      <a:prstDash val="solid"/>
                      <a:round/>
                      <a:headEnd type="none" w="med" len="med"/>
                      <a:tailEnd type="none" w="med" len="med"/>
                    </a:lnR>
                    <a:lnT cmpd="sng" algn="ctr" cap="flat" w="0">
                      <a:solidFill>
                        <a:srgbClr val="DBDBDB"/>
                      </a:solidFill>
                      <a:prstDash val="solid"/>
                      <a:round/>
                      <a:headEnd type="none" w="med" len="med"/>
                      <a:tailEnd type="none" w="med" len="med"/>
                    </a:lnT>
                    <a:lnB cmpd="sng" algn="ctr" cap="flat" w="9525">
                      <a:solidFill>
                        <a:srgbClr val="F4F4F4"/>
                      </a:solidFill>
                      <a:prstDash val="solid"/>
                      <a:round/>
                      <a:headEnd type="none" w="med" len="med"/>
                      <a:tailEnd type="none" w="med" len="med"/>
                    </a:lnB>
                  </a:tcPr>
                </a:tc>
              </a:tr>
              <a:tr h="753812">
                <a:tc>
                  <a:txBody>
                    <a:bodyPr anchor="t" rtlCol="false"/>
                    <a:lstStyle/>
                    <a:p>
                      <a:pPr algn="l">
                        <a:lnSpc>
                          <a:spcPts val="2240"/>
                        </a:lnSpc>
                        <a:defRPr/>
                      </a:pPr>
                      <a:r>
                        <a:rPr lang="en-US" sz="1600" b="true">
                          <a:solidFill>
                            <a:srgbClr val="2A2E3A"/>
                          </a:solidFill>
                          <a:latin typeface="Helios Bold"/>
                          <a:ea typeface="Helios Bold"/>
                          <a:cs typeface="Helios Bold"/>
                          <a:sym typeface="Helios Bold"/>
                        </a:rPr>
                        <a:t>ML Overview</a:t>
                      </a:r>
                      <a:endParaRPr lang="en-US" sz="1100"/>
                    </a:p>
                  </a:txBody>
                  <a:tcPr marL="152400" marR="152400" marT="152400" marB="152400" anchor="ctr">
                    <a:lnL cmpd="sng" algn="ctr" cap="flat" w="0">
                      <a:solidFill>
                        <a:srgbClr val="DBDBDB"/>
                      </a:solidFill>
                      <a:prstDash val="solid"/>
                      <a:round/>
                      <a:headEnd type="none" w="med" len="med"/>
                      <a:tailEnd type="none" w="med" len="med"/>
                    </a:lnL>
                    <a:lnR cmpd="sng" algn="ctr" cap="flat" w="0">
                      <a:solidFill>
                        <a:srgbClr val="DBDBDB"/>
                      </a:solidFill>
                      <a:prstDash val="solid"/>
                      <a:round/>
                      <a:headEnd type="none" w="med" len="med"/>
                      <a:tailEnd type="none" w="med" len="med"/>
                    </a:lnR>
                    <a:lnT cmpd="sng" algn="ctr" cap="flat" w="0">
                      <a:solidFill>
                        <a:srgbClr val="DBDBDB"/>
                      </a:solidFill>
                      <a:prstDash val="solid"/>
                      <a:round/>
                      <a:headEnd type="none" w="med" len="med"/>
                      <a:tailEnd type="none" w="med" len="med"/>
                    </a:lnT>
                    <a:lnB cmpd="sng" algn="ctr" cap="flat" w="9525">
                      <a:solidFill>
                        <a:srgbClr val="F4F4F4"/>
                      </a:solidFill>
                      <a:prstDash val="solid"/>
                      <a:round/>
                      <a:headEnd type="none" w="med" len="med"/>
                      <a:tailEnd type="none" w="med" len="med"/>
                    </a:lnB>
                  </a:tcPr>
                </a:tc>
                <a:tc>
                  <a:txBody>
                    <a:bodyPr anchor="t" rtlCol="false"/>
                    <a:lstStyle/>
                    <a:p>
                      <a:pPr algn="r">
                        <a:lnSpc>
                          <a:spcPts val="2240"/>
                        </a:lnSpc>
                        <a:defRPr/>
                      </a:pPr>
                      <a:r>
                        <a:rPr lang="en-US" b="true" sz="1600">
                          <a:gradFill>
                            <a:gsLst>
                              <a:gs pos="0">
                                <a:srgbClr val="0097B2">
                                  <a:alpha val="100000"/>
                                </a:srgbClr>
                              </a:gs>
                              <a:gs pos="100000">
                                <a:srgbClr val="7ED957">
                                  <a:alpha val="100000"/>
                                </a:srgbClr>
                              </a:gs>
                            </a:gsLst>
                            <a:lin ang="0"/>
                          </a:gradFill>
                          <a:latin typeface="Helios Bold"/>
                          <a:ea typeface="Helios Bold"/>
                          <a:cs typeface="Helios Bold"/>
                          <a:sym typeface="Helios Bold"/>
                        </a:rPr>
                        <a:t>2</a:t>
                      </a:r>
                      <a:endParaRPr lang="en-US" sz="1100"/>
                    </a:p>
                  </a:txBody>
                  <a:tcPr marL="152400" marR="152400" marT="152400" marB="152400" anchor="ctr">
                    <a:lnL cmpd="sng" algn="ctr" cap="flat" w="0">
                      <a:solidFill>
                        <a:srgbClr val="DBDBDB"/>
                      </a:solidFill>
                      <a:prstDash val="solid"/>
                      <a:round/>
                      <a:headEnd type="none" w="med" len="med"/>
                      <a:tailEnd type="none" w="med" len="med"/>
                    </a:lnL>
                    <a:lnR cmpd="sng" algn="ctr" cap="flat" w="0">
                      <a:solidFill>
                        <a:srgbClr val="DBDBDB"/>
                      </a:solidFill>
                      <a:prstDash val="solid"/>
                      <a:round/>
                      <a:headEnd type="none" w="med" len="med"/>
                      <a:tailEnd type="none" w="med" len="med"/>
                    </a:lnR>
                    <a:lnT cmpd="sng" algn="ctr" cap="flat" w="0">
                      <a:solidFill>
                        <a:srgbClr val="DBDBDB"/>
                      </a:solidFill>
                      <a:prstDash val="solid"/>
                      <a:round/>
                      <a:headEnd type="none" w="med" len="med"/>
                      <a:tailEnd type="none" w="med" len="med"/>
                    </a:lnT>
                    <a:lnB cmpd="sng" algn="ctr" cap="flat" w="9525">
                      <a:solidFill>
                        <a:srgbClr val="F4F4F4"/>
                      </a:solidFill>
                      <a:prstDash val="solid"/>
                      <a:round/>
                      <a:headEnd type="none" w="med" len="med"/>
                      <a:tailEnd type="none" w="med" len="med"/>
                    </a:lnB>
                  </a:tcPr>
                </a:tc>
              </a:tr>
              <a:tr h="766461">
                <a:tc>
                  <a:txBody>
                    <a:bodyPr anchor="t" rtlCol="false"/>
                    <a:lstStyle/>
                    <a:p>
                      <a:pPr algn="l">
                        <a:lnSpc>
                          <a:spcPts val="2240"/>
                        </a:lnSpc>
                        <a:defRPr/>
                      </a:pPr>
                      <a:r>
                        <a:rPr lang="en-US" sz="1600" b="true">
                          <a:solidFill>
                            <a:srgbClr val="2A2E3A"/>
                          </a:solidFill>
                          <a:latin typeface="Helios Bold"/>
                          <a:ea typeface="Helios Bold"/>
                          <a:cs typeface="Helios Bold"/>
                          <a:sym typeface="Helios Bold"/>
                        </a:rPr>
                        <a:t>Outsourcing vs Insourcing</a:t>
                      </a:r>
                      <a:endParaRPr lang="en-US" sz="1100"/>
                    </a:p>
                  </a:txBody>
                  <a:tcPr marL="152400" marR="152400" marT="152400" marB="152400" anchor="ctr">
                    <a:lnL cmpd="sng" algn="ctr" cap="flat" w="0">
                      <a:solidFill>
                        <a:srgbClr val="DBDBDB"/>
                      </a:solidFill>
                      <a:prstDash val="solid"/>
                      <a:round/>
                      <a:headEnd type="none" w="med" len="med"/>
                      <a:tailEnd type="none" w="med" len="med"/>
                    </a:lnL>
                    <a:lnR cmpd="sng" algn="ctr" cap="flat" w="0">
                      <a:solidFill>
                        <a:srgbClr val="DBDBDB"/>
                      </a:solidFill>
                      <a:prstDash val="solid"/>
                      <a:round/>
                      <a:headEnd type="none" w="med" len="med"/>
                      <a:tailEnd type="none" w="med" len="med"/>
                    </a:lnR>
                    <a:lnT cmpd="sng" algn="ctr" cap="flat" w="9525">
                      <a:solidFill>
                        <a:srgbClr val="F4F4F4"/>
                      </a:solidFill>
                      <a:prstDash val="solid"/>
                      <a:round/>
                      <a:headEnd type="none" w="med" len="med"/>
                      <a:tailEnd type="none" w="med" len="med"/>
                    </a:lnT>
                    <a:lnB cmpd="sng" algn="ctr" cap="flat" w="9525">
                      <a:solidFill>
                        <a:srgbClr val="F4F4F4"/>
                      </a:solidFill>
                      <a:prstDash val="solid"/>
                      <a:round/>
                      <a:headEnd type="none" w="med" len="med"/>
                      <a:tailEnd type="none" w="med" len="med"/>
                    </a:lnB>
                  </a:tcPr>
                </a:tc>
                <a:tc>
                  <a:txBody>
                    <a:bodyPr anchor="t" rtlCol="false"/>
                    <a:lstStyle/>
                    <a:p>
                      <a:pPr algn="r">
                        <a:lnSpc>
                          <a:spcPts val="2240"/>
                        </a:lnSpc>
                        <a:defRPr/>
                      </a:pPr>
                      <a:r>
                        <a:rPr lang="en-US" b="true" sz="1600">
                          <a:gradFill>
                            <a:gsLst>
                              <a:gs pos="0">
                                <a:srgbClr val="0097B2">
                                  <a:alpha val="100000"/>
                                </a:srgbClr>
                              </a:gs>
                              <a:gs pos="100000">
                                <a:srgbClr val="7ED957">
                                  <a:alpha val="100000"/>
                                </a:srgbClr>
                              </a:gs>
                            </a:gsLst>
                            <a:lin ang="0"/>
                          </a:gradFill>
                          <a:latin typeface="Helios Bold"/>
                          <a:ea typeface="Helios Bold"/>
                          <a:cs typeface="Helios Bold"/>
                          <a:sym typeface="Helios Bold"/>
                        </a:rPr>
                        <a:t>3</a:t>
                      </a:r>
                      <a:endParaRPr lang="en-US" sz="1100"/>
                    </a:p>
                  </a:txBody>
                  <a:tcPr marL="152400" marR="152400" marT="152400" marB="152400" anchor="ctr">
                    <a:lnL cmpd="sng" algn="ctr" cap="flat" w="0">
                      <a:solidFill>
                        <a:srgbClr val="DBDBDB"/>
                      </a:solidFill>
                      <a:prstDash val="solid"/>
                      <a:round/>
                      <a:headEnd type="none" w="med" len="med"/>
                      <a:tailEnd type="none" w="med" len="med"/>
                    </a:lnL>
                    <a:lnR cmpd="sng" algn="ctr" cap="flat" w="0">
                      <a:solidFill>
                        <a:srgbClr val="DBDBDB"/>
                      </a:solidFill>
                      <a:prstDash val="solid"/>
                      <a:round/>
                      <a:headEnd type="none" w="med" len="med"/>
                      <a:tailEnd type="none" w="med" len="med"/>
                    </a:lnR>
                    <a:lnT cmpd="sng" algn="ctr" cap="flat" w="9525">
                      <a:solidFill>
                        <a:srgbClr val="F4F4F4"/>
                      </a:solidFill>
                      <a:prstDash val="solid"/>
                      <a:round/>
                      <a:headEnd type="none" w="med" len="med"/>
                      <a:tailEnd type="none" w="med" len="med"/>
                    </a:lnT>
                    <a:lnB cmpd="sng" algn="ctr" cap="flat" w="9525">
                      <a:solidFill>
                        <a:srgbClr val="F4F4F4"/>
                      </a:solidFill>
                      <a:prstDash val="solid"/>
                      <a:round/>
                      <a:headEnd type="none" w="med" len="med"/>
                      <a:tailEnd type="none" w="med" len="med"/>
                    </a:lnB>
                  </a:tcPr>
                </a:tc>
              </a:tr>
              <a:tr h="732530">
                <a:tc>
                  <a:txBody>
                    <a:bodyPr anchor="t" rtlCol="false"/>
                    <a:lstStyle/>
                    <a:p>
                      <a:pPr algn="l">
                        <a:lnSpc>
                          <a:spcPts val="2240"/>
                        </a:lnSpc>
                        <a:defRPr/>
                      </a:pPr>
                      <a:r>
                        <a:rPr lang="en-US" sz="1600" b="true">
                          <a:solidFill>
                            <a:srgbClr val="2A2E3A"/>
                          </a:solidFill>
                          <a:latin typeface="Helios Bold"/>
                          <a:ea typeface="Helios Bold"/>
                          <a:cs typeface="Helios Bold"/>
                          <a:sym typeface="Helios Bold"/>
                        </a:rPr>
                        <a:t>Guide illustration</a:t>
                      </a:r>
                      <a:endParaRPr lang="en-US" sz="1100"/>
                    </a:p>
                  </a:txBody>
                  <a:tcPr marL="152400" marR="152400" marT="152400" marB="152400" anchor="ctr">
                    <a:lnL cmpd="sng" algn="ctr" cap="flat" w="0">
                      <a:solidFill>
                        <a:srgbClr val="DBDBDB"/>
                      </a:solidFill>
                      <a:prstDash val="solid"/>
                      <a:round/>
                      <a:headEnd type="none" w="med" len="med"/>
                      <a:tailEnd type="none" w="med" len="med"/>
                    </a:lnL>
                    <a:lnR cmpd="sng" algn="ctr" cap="flat" w="0">
                      <a:solidFill>
                        <a:srgbClr val="DBDBDB"/>
                      </a:solidFill>
                      <a:prstDash val="solid"/>
                      <a:round/>
                      <a:headEnd type="none" w="med" len="med"/>
                      <a:tailEnd type="none" w="med" len="med"/>
                    </a:lnR>
                    <a:lnT cmpd="sng" algn="ctr" cap="flat" w="9525">
                      <a:solidFill>
                        <a:srgbClr val="F4F4F4"/>
                      </a:solidFill>
                      <a:prstDash val="solid"/>
                      <a:round/>
                      <a:headEnd type="none" w="med" len="med"/>
                      <a:tailEnd type="none" w="med" len="med"/>
                    </a:lnT>
                    <a:lnB cmpd="sng" algn="ctr" cap="flat" w="9525">
                      <a:solidFill>
                        <a:srgbClr val="F4F4F4"/>
                      </a:solidFill>
                      <a:prstDash val="solid"/>
                      <a:round/>
                      <a:headEnd type="none" w="med" len="med"/>
                      <a:tailEnd type="none" w="med" len="med"/>
                    </a:lnB>
                  </a:tcPr>
                </a:tc>
                <a:tc>
                  <a:txBody>
                    <a:bodyPr anchor="t" rtlCol="false"/>
                    <a:lstStyle/>
                    <a:p>
                      <a:pPr algn="r">
                        <a:lnSpc>
                          <a:spcPts val="2240"/>
                        </a:lnSpc>
                        <a:defRPr/>
                      </a:pPr>
                      <a:r>
                        <a:rPr lang="en-US" b="true" sz="1600">
                          <a:gradFill>
                            <a:gsLst>
                              <a:gs pos="0">
                                <a:srgbClr val="0097B2">
                                  <a:alpha val="100000"/>
                                </a:srgbClr>
                              </a:gs>
                              <a:gs pos="100000">
                                <a:srgbClr val="7ED957">
                                  <a:alpha val="100000"/>
                                </a:srgbClr>
                              </a:gs>
                            </a:gsLst>
                            <a:lin ang="0"/>
                          </a:gradFill>
                          <a:latin typeface="Helios Bold"/>
                          <a:ea typeface="Helios Bold"/>
                          <a:cs typeface="Helios Bold"/>
                          <a:sym typeface="Helios Bold"/>
                        </a:rPr>
                        <a:t>4</a:t>
                      </a:r>
                      <a:endParaRPr lang="en-US" sz="1100"/>
                    </a:p>
                  </a:txBody>
                  <a:tcPr marL="152400" marR="152400" marT="152400" marB="152400" anchor="ctr">
                    <a:lnL cmpd="sng" algn="ctr" cap="flat" w="0">
                      <a:solidFill>
                        <a:srgbClr val="DBDBDB"/>
                      </a:solidFill>
                      <a:prstDash val="solid"/>
                      <a:round/>
                      <a:headEnd type="none" w="med" len="med"/>
                      <a:tailEnd type="none" w="med" len="med"/>
                    </a:lnL>
                    <a:lnR cmpd="sng" algn="ctr" cap="flat" w="0">
                      <a:solidFill>
                        <a:srgbClr val="DBDBDB"/>
                      </a:solidFill>
                      <a:prstDash val="solid"/>
                      <a:round/>
                      <a:headEnd type="none" w="med" len="med"/>
                      <a:tailEnd type="none" w="med" len="med"/>
                    </a:lnR>
                    <a:lnT cmpd="sng" algn="ctr" cap="flat" w="9525">
                      <a:solidFill>
                        <a:srgbClr val="F4F4F4"/>
                      </a:solidFill>
                      <a:prstDash val="solid"/>
                      <a:round/>
                      <a:headEnd type="none" w="med" len="med"/>
                      <a:tailEnd type="none" w="med" len="med"/>
                    </a:lnT>
                    <a:lnB cmpd="sng" algn="ctr" cap="flat" w="9525">
                      <a:solidFill>
                        <a:srgbClr val="F4F4F4"/>
                      </a:solidFill>
                      <a:prstDash val="solid"/>
                      <a:round/>
                      <a:headEnd type="none" w="med" len="med"/>
                      <a:tailEnd type="none" w="med" len="med"/>
                    </a:lnB>
                  </a:tcPr>
                </a:tc>
              </a:tr>
              <a:tr h="732530">
                <a:tc>
                  <a:txBody>
                    <a:bodyPr anchor="t" rtlCol="false"/>
                    <a:lstStyle/>
                    <a:p>
                      <a:pPr algn="l">
                        <a:lnSpc>
                          <a:spcPts val="2240"/>
                        </a:lnSpc>
                        <a:defRPr/>
                      </a:pPr>
                      <a:r>
                        <a:rPr lang="en-US" sz="1600" b="true">
                          <a:solidFill>
                            <a:srgbClr val="2A2E3A"/>
                          </a:solidFill>
                          <a:latin typeface="Helios Bold"/>
                          <a:ea typeface="Helios Bold"/>
                          <a:cs typeface="Helios Bold"/>
                          <a:sym typeface="Helios Bold"/>
                        </a:rPr>
                        <a:t>Experiment overview</a:t>
                      </a:r>
                      <a:endParaRPr lang="en-US" sz="1100"/>
                    </a:p>
                  </a:txBody>
                  <a:tcPr marL="152400" marR="152400" marT="152400" marB="152400" anchor="ctr">
                    <a:lnL cmpd="sng" algn="ctr" cap="flat" w="0">
                      <a:solidFill>
                        <a:srgbClr val="DBDBDB"/>
                      </a:solidFill>
                      <a:prstDash val="solid"/>
                      <a:round/>
                      <a:headEnd type="none" w="med" len="med"/>
                      <a:tailEnd type="none" w="med" len="med"/>
                    </a:lnL>
                    <a:lnR cmpd="sng" algn="ctr" cap="flat" w="0">
                      <a:solidFill>
                        <a:srgbClr val="DBDBDB"/>
                      </a:solidFill>
                      <a:prstDash val="solid"/>
                      <a:round/>
                      <a:headEnd type="none" w="med" len="med"/>
                      <a:tailEnd type="none" w="med" len="med"/>
                    </a:lnR>
                    <a:lnT cmpd="sng" algn="ctr" cap="flat" w="9525">
                      <a:solidFill>
                        <a:srgbClr val="F4F4F4"/>
                      </a:solidFill>
                      <a:prstDash val="solid"/>
                      <a:round/>
                      <a:headEnd type="none" w="med" len="med"/>
                      <a:tailEnd type="none" w="med" len="med"/>
                    </a:lnT>
                    <a:lnB cmpd="sng" algn="ctr" cap="flat" w="0">
                      <a:solidFill>
                        <a:srgbClr val="DBDBDB"/>
                      </a:solidFill>
                      <a:prstDash val="solid"/>
                      <a:round/>
                      <a:headEnd type="none" w="med" len="med"/>
                      <a:tailEnd type="none" w="med" len="med"/>
                    </a:lnB>
                  </a:tcPr>
                </a:tc>
                <a:tc>
                  <a:txBody>
                    <a:bodyPr anchor="t" rtlCol="false"/>
                    <a:lstStyle/>
                    <a:p>
                      <a:pPr algn="r">
                        <a:lnSpc>
                          <a:spcPts val="2240"/>
                        </a:lnSpc>
                        <a:defRPr/>
                      </a:pPr>
                      <a:r>
                        <a:rPr lang="en-US" b="true" sz="1600">
                          <a:gradFill>
                            <a:gsLst>
                              <a:gs pos="0">
                                <a:srgbClr val="0097B2">
                                  <a:alpha val="100000"/>
                                </a:srgbClr>
                              </a:gs>
                              <a:gs pos="100000">
                                <a:srgbClr val="7ED957">
                                  <a:alpha val="100000"/>
                                </a:srgbClr>
                              </a:gs>
                            </a:gsLst>
                            <a:lin ang="0"/>
                          </a:gradFill>
                          <a:latin typeface="Helios Bold"/>
                          <a:ea typeface="Helios Bold"/>
                          <a:cs typeface="Helios Bold"/>
                          <a:sym typeface="Helios Bold"/>
                        </a:rPr>
                        <a:t>5</a:t>
                      </a:r>
                      <a:endParaRPr lang="en-US" sz="1100"/>
                    </a:p>
                  </a:txBody>
                  <a:tcPr marL="152400" marR="152400" marT="152400" marB="152400" anchor="ctr">
                    <a:lnL cmpd="sng" algn="ctr" cap="flat" w="0">
                      <a:solidFill>
                        <a:srgbClr val="DBDBDB"/>
                      </a:solidFill>
                      <a:prstDash val="solid"/>
                      <a:round/>
                      <a:headEnd type="none" w="med" len="med"/>
                      <a:tailEnd type="none" w="med" len="med"/>
                    </a:lnL>
                    <a:lnR cmpd="sng" algn="ctr" cap="flat" w="0">
                      <a:solidFill>
                        <a:srgbClr val="DBDBDB"/>
                      </a:solidFill>
                      <a:prstDash val="solid"/>
                      <a:round/>
                      <a:headEnd type="none" w="med" len="med"/>
                      <a:tailEnd type="none" w="med" len="med"/>
                    </a:lnR>
                    <a:lnT cmpd="sng" algn="ctr" cap="flat" w="9525">
                      <a:solidFill>
                        <a:srgbClr val="F4F4F4"/>
                      </a:solidFill>
                      <a:prstDash val="solid"/>
                      <a:round/>
                      <a:headEnd type="none" w="med" len="med"/>
                      <a:tailEnd type="none" w="med" len="med"/>
                    </a:lnT>
                    <a:lnB cmpd="sng" algn="ctr" cap="flat" w="0">
                      <a:solidFill>
                        <a:srgbClr val="DBDBDB"/>
                      </a:solidFill>
                      <a:prstDash val="solid"/>
                      <a:round/>
                      <a:headEnd type="none" w="med" len="med"/>
                      <a:tailEnd type="none" w="med" len="med"/>
                    </a:lnB>
                  </a:tcPr>
                </a:tc>
              </a:tr>
              <a:tr h="732530">
                <a:tc>
                  <a:txBody>
                    <a:bodyPr anchor="t" rtlCol="false"/>
                    <a:lstStyle/>
                    <a:p>
                      <a:pPr algn="l">
                        <a:lnSpc>
                          <a:spcPts val="2240"/>
                        </a:lnSpc>
                        <a:defRPr/>
                      </a:pPr>
                      <a:r>
                        <a:rPr lang="en-US" sz="1600" b="true">
                          <a:solidFill>
                            <a:srgbClr val="2A2E3A"/>
                          </a:solidFill>
                          <a:latin typeface="Helios Bold"/>
                          <a:ea typeface="Helios Bold"/>
                          <a:cs typeface="Helios Bold"/>
                          <a:sym typeface="Helios Bold"/>
                        </a:rPr>
                        <a:t>Hands on</a:t>
                      </a:r>
                      <a:endParaRPr lang="en-US" sz="1100"/>
                    </a:p>
                  </a:txBody>
                  <a:tcPr marL="152400" marR="152400" marT="152400" marB="152400" anchor="ctr">
                    <a:lnL cmpd="sng" algn="ctr" cap="flat" w="0">
                      <a:solidFill>
                        <a:srgbClr val="DBDBDB"/>
                      </a:solidFill>
                      <a:prstDash val="solid"/>
                      <a:round/>
                      <a:headEnd type="none" w="med" len="med"/>
                      <a:tailEnd type="none" w="med" len="med"/>
                    </a:lnL>
                    <a:lnR cmpd="sng" algn="ctr" cap="flat" w="0">
                      <a:solidFill>
                        <a:srgbClr val="DBDBDB"/>
                      </a:solidFill>
                      <a:prstDash val="solid"/>
                      <a:round/>
                      <a:headEnd type="none" w="med" len="med"/>
                      <a:tailEnd type="none" w="med" len="med"/>
                    </a:lnR>
                    <a:lnT cmpd="sng" algn="ctr" cap="flat" w="9525">
                      <a:solidFill>
                        <a:srgbClr val="F4F4F4"/>
                      </a:solidFill>
                      <a:prstDash val="solid"/>
                      <a:round/>
                      <a:headEnd type="none" w="med" len="med"/>
                      <a:tailEnd type="none" w="med" len="med"/>
                    </a:lnT>
                    <a:lnB cmpd="sng" algn="ctr" cap="flat" w="0">
                      <a:solidFill>
                        <a:srgbClr val="DBDBDB"/>
                      </a:solidFill>
                      <a:prstDash val="solid"/>
                      <a:round/>
                      <a:headEnd type="none" w="med" len="med"/>
                      <a:tailEnd type="none" w="med" len="med"/>
                    </a:lnB>
                  </a:tcPr>
                </a:tc>
                <a:tc>
                  <a:txBody>
                    <a:bodyPr anchor="t" rtlCol="false"/>
                    <a:lstStyle/>
                    <a:p>
                      <a:pPr algn="r">
                        <a:lnSpc>
                          <a:spcPts val="2240"/>
                        </a:lnSpc>
                        <a:defRPr/>
                      </a:pPr>
                      <a:r>
                        <a:rPr lang="en-US" b="true" sz="1600">
                          <a:gradFill>
                            <a:gsLst>
                              <a:gs pos="0">
                                <a:srgbClr val="0097B2">
                                  <a:alpha val="100000"/>
                                </a:srgbClr>
                              </a:gs>
                              <a:gs pos="100000">
                                <a:srgbClr val="7ED957">
                                  <a:alpha val="100000"/>
                                </a:srgbClr>
                              </a:gs>
                            </a:gsLst>
                            <a:lin ang="0"/>
                          </a:gradFill>
                          <a:latin typeface="Helios Bold"/>
                          <a:ea typeface="Helios Bold"/>
                          <a:cs typeface="Helios Bold"/>
                          <a:sym typeface="Helios Bold"/>
                        </a:rPr>
                        <a:t>6</a:t>
                      </a:r>
                      <a:endParaRPr lang="en-US" sz="1100"/>
                    </a:p>
                  </a:txBody>
                  <a:tcPr marL="152400" marR="152400" marT="152400" marB="152400" anchor="ctr">
                    <a:lnL cmpd="sng" algn="ctr" cap="flat" w="0">
                      <a:solidFill>
                        <a:srgbClr val="DBDBDB"/>
                      </a:solidFill>
                      <a:prstDash val="solid"/>
                      <a:round/>
                      <a:headEnd type="none" w="med" len="med"/>
                      <a:tailEnd type="none" w="med" len="med"/>
                    </a:lnL>
                    <a:lnR cmpd="sng" algn="ctr" cap="flat" w="0">
                      <a:solidFill>
                        <a:srgbClr val="DBDBDB"/>
                      </a:solidFill>
                      <a:prstDash val="solid"/>
                      <a:round/>
                      <a:headEnd type="none" w="med" len="med"/>
                      <a:tailEnd type="none" w="med" len="med"/>
                    </a:lnR>
                    <a:lnT cmpd="sng" algn="ctr" cap="flat" w="9525">
                      <a:solidFill>
                        <a:srgbClr val="F4F4F4"/>
                      </a:solidFill>
                      <a:prstDash val="solid"/>
                      <a:round/>
                      <a:headEnd type="none" w="med" len="med"/>
                      <a:tailEnd type="none" w="med" len="med"/>
                    </a:lnT>
                    <a:lnB cmpd="sng" algn="ctr" cap="flat" w="0">
                      <a:solidFill>
                        <a:srgbClr val="DBDBDB"/>
                      </a:solidFill>
                      <a:prstDash val="solid"/>
                      <a:round/>
                      <a:headEnd type="none" w="med" len="med"/>
                      <a:tailEnd type="none" w="med" len="med"/>
                    </a:lnB>
                  </a:tcPr>
                </a:tc>
              </a:tr>
              <a:tr h="791577">
                <a:tc>
                  <a:txBody>
                    <a:bodyPr anchor="t" rtlCol="false"/>
                    <a:lstStyle/>
                    <a:p>
                      <a:pPr algn="l">
                        <a:lnSpc>
                          <a:spcPts val="2240"/>
                        </a:lnSpc>
                        <a:defRPr/>
                      </a:pPr>
                      <a:r>
                        <a:rPr lang="en-US" sz="1600" b="true">
                          <a:solidFill>
                            <a:srgbClr val="2A2E3A"/>
                          </a:solidFill>
                          <a:latin typeface="Helios Bold"/>
                          <a:ea typeface="Helios Bold"/>
                          <a:cs typeface="Helios Bold"/>
                          <a:sym typeface="Helios Bold"/>
                        </a:rPr>
                        <a:t>Open and free resources</a:t>
                      </a:r>
                      <a:endParaRPr lang="en-US" sz="1100"/>
                    </a:p>
                  </a:txBody>
                  <a:tcPr marL="152400" marR="152400" marT="152400" marB="152400" anchor="ctr">
                    <a:lnL cmpd="sng" algn="ctr" cap="flat" w="0">
                      <a:solidFill>
                        <a:srgbClr val="DBDBDB"/>
                      </a:solidFill>
                      <a:prstDash val="solid"/>
                      <a:round/>
                      <a:headEnd type="none" w="med" len="med"/>
                      <a:tailEnd type="none" w="med" len="med"/>
                    </a:lnL>
                    <a:lnR cmpd="sng" algn="ctr" cap="flat" w="0">
                      <a:solidFill>
                        <a:srgbClr val="DBDBDB"/>
                      </a:solidFill>
                      <a:prstDash val="solid"/>
                      <a:round/>
                      <a:headEnd type="none" w="med" len="med"/>
                      <a:tailEnd type="none" w="med" len="med"/>
                    </a:lnR>
                    <a:lnT cmpd="sng" algn="ctr" cap="flat" w="9525">
                      <a:solidFill>
                        <a:srgbClr val="F4F4F4"/>
                      </a:solidFill>
                      <a:prstDash val="solid"/>
                      <a:round/>
                      <a:headEnd type="none" w="med" len="med"/>
                      <a:tailEnd type="none" w="med" len="med"/>
                    </a:lnT>
                    <a:lnB cmpd="sng" algn="ctr" cap="flat" w="9525">
                      <a:solidFill>
                        <a:srgbClr val="F4F4F4"/>
                      </a:solidFill>
                      <a:prstDash val="solid"/>
                      <a:round/>
                      <a:headEnd type="none" w="med" len="med"/>
                      <a:tailEnd type="none" w="med" len="med"/>
                    </a:lnB>
                  </a:tcPr>
                </a:tc>
                <a:tc>
                  <a:txBody>
                    <a:bodyPr anchor="t" rtlCol="false"/>
                    <a:lstStyle/>
                    <a:p>
                      <a:pPr algn="r">
                        <a:lnSpc>
                          <a:spcPts val="2240"/>
                        </a:lnSpc>
                        <a:defRPr/>
                      </a:pPr>
                      <a:r>
                        <a:rPr lang="en-US" b="true" sz="1600">
                          <a:gradFill>
                            <a:gsLst>
                              <a:gs pos="0">
                                <a:srgbClr val="0097B2">
                                  <a:alpha val="100000"/>
                                </a:srgbClr>
                              </a:gs>
                              <a:gs pos="100000">
                                <a:srgbClr val="7ED957">
                                  <a:alpha val="100000"/>
                                </a:srgbClr>
                              </a:gs>
                            </a:gsLst>
                            <a:lin ang="0"/>
                          </a:gradFill>
                          <a:latin typeface="Helios Bold"/>
                          <a:ea typeface="Helios Bold"/>
                          <a:cs typeface="Helios Bold"/>
                          <a:sym typeface="Helios Bold"/>
                        </a:rPr>
                        <a:t>7</a:t>
                      </a:r>
                      <a:endParaRPr lang="en-US" sz="1100"/>
                    </a:p>
                  </a:txBody>
                  <a:tcPr marL="152400" marR="152400" marT="152400" marB="152400" anchor="ctr">
                    <a:lnL cmpd="sng" algn="ctr" cap="flat" w="0">
                      <a:solidFill>
                        <a:srgbClr val="DBDBDB"/>
                      </a:solidFill>
                      <a:prstDash val="solid"/>
                      <a:round/>
                      <a:headEnd type="none" w="med" len="med"/>
                      <a:tailEnd type="none" w="med" len="med"/>
                    </a:lnL>
                    <a:lnR cmpd="sng" algn="ctr" cap="flat" w="0">
                      <a:solidFill>
                        <a:srgbClr val="DBDBDB"/>
                      </a:solidFill>
                      <a:prstDash val="solid"/>
                      <a:round/>
                      <a:headEnd type="none" w="med" len="med"/>
                      <a:tailEnd type="none" w="med" len="med"/>
                    </a:lnR>
                    <a:lnT cmpd="sng" algn="ctr" cap="flat" w="9525">
                      <a:solidFill>
                        <a:srgbClr val="F4F4F4"/>
                      </a:solidFill>
                      <a:prstDash val="solid"/>
                      <a:round/>
                      <a:headEnd type="none" w="med" len="med"/>
                      <a:tailEnd type="none" w="med" len="med"/>
                    </a:lnT>
                    <a:lnB cmpd="sng" algn="ctr" cap="flat" w="9525">
                      <a:solidFill>
                        <a:srgbClr val="F4F4F4"/>
                      </a:solidFill>
                      <a:prstDash val="solid"/>
                      <a:round/>
                      <a:headEnd type="none" w="med" len="med"/>
                      <a:tailEnd type="none" w="med" len="med"/>
                    </a:lnB>
                  </a:tcPr>
                </a:tc>
              </a:tr>
              <a:tr h="728076">
                <a:tc>
                  <a:txBody>
                    <a:bodyPr anchor="t" rtlCol="false"/>
                    <a:lstStyle/>
                    <a:p>
                      <a:pPr algn="l">
                        <a:lnSpc>
                          <a:spcPts val="2240"/>
                        </a:lnSpc>
                        <a:defRPr/>
                      </a:pPr>
                      <a:r>
                        <a:rPr lang="en-US" sz="1600" b="true">
                          <a:solidFill>
                            <a:srgbClr val="2A2E3A"/>
                          </a:solidFill>
                          <a:latin typeface="Helios Bold"/>
                          <a:ea typeface="Helios Bold"/>
                          <a:cs typeface="Helios Bold"/>
                          <a:sym typeface="Helios Bold"/>
                        </a:rPr>
                        <a:t>Conclusion</a:t>
                      </a:r>
                      <a:endParaRPr lang="en-US" sz="1100"/>
                    </a:p>
                  </a:txBody>
                  <a:tcPr marL="152400" marR="152400" marT="152400" marB="152400" anchor="ctr">
                    <a:lnL cmpd="sng" algn="ctr" cap="flat" w="0">
                      <a:solidFill>
                        <a:srgbClr val="DBDBDB"/>
                      </a:solidFill>
                      <a:prstDash val="solid"/>
                      <a:round/>
                      <a:headEnd type="none" w="med" len="med"/>
                      <a:tailEnd type="none" w="med" len="med"/>
                    </a:lnL>
                    <a:lnR cmpd="sng" algn="ctr" cap="flat" w="0">
                      <a:solidFill>
                        <a:srgbClr val="DBDBDB"/>
                      </a:solidFill>
                      <a:prstDash val="solid"/>
                      <a:round/>
                      <a:headEnd type="none" w="med" len="med"/>
                      <a:tailEnd type="none" w="med" len="med"/>
                    </a:lnR>
                    <a:lnT cmpd="sng" algn="ctr" cap="flat" w="9525">
                      <a:solidFill>
                        <a:srgbClr val="F4F4F4"/>
                      </a:solidFill>
                      <a:prstDash val="solid"/>
                      <a:round/>
                      <a:headEnd type="none" w="med" len="med"/>
                      <a:tailEnd type="none" w="med" len="med"/>
                    </a:lnT>
                    <a:lnB cmpd="sng" algn="ctr" cap="flat" w="0">
                      <a:solidFill>
                        <a:srgbClr val="DBDBDB"/>
                      </a:solidFill>
                      <a:prstDash val="solid"/>
                      <a:round/>
                      <a:headEnd type="none" w="med" len="med"/>
                      <a:tailEnd type="none" w="med" len="med"/>
                    </a:lnB>
                  </a:tcPr>
                </a:tc>
                <a:tc>
                  <a:txBody>
                    <a:bodyPr anchor="t" rtlCol="false"/>
                    <a:lstStyle/>
                    <a:p>
                      <a:pPr algn="r">
                        <a:lnSpc>
                          <a:spcPts val="2240"/>
                        </a:lnSpc>
                        <a:defRPr/>
                      </a:pPr>
                      <a:r>
                        <a:rPr lang="en-US" b="true" sz="1600">
                          <a:gradFill>
                            <a:gsLst>
                              <a:gs pos="0">
                                <a:srgbClr val="0097B2">
                                  <a:alpha val="100000"/>
                                </a:srgbClr>
                              </a:gs>
                              <a:gs pos="100000">
                                <a:srgbClr val="7ED957">
                                  <a:alpha val="100000"/>
                                </a:srgbClr>
                              </a:gs>
                            </a:gsLst>
                            <a:lin ang="0"/>
                          </a:gradFill>
                          <a:latin typeface="Helios Bold"/>
                          <a:ea typeface="Helios Bold"/>
                          <a:cs typeface="Helios Bold"/>
                          <a:sym typeface="Helios Bold"/>
                        </a:rPr>
                        <a:t>8</a:t>
                      </a:r>
                      <a:endParaRPr lang="en-US" sz="1100"/>
                    </a:p>
                  </a:txBody>
                  <a:tcPr marL="152400" marR="152400" marT="152400" marB="152400" anchor="ctr">
                    <a:lnL cmpd="sng" algn="ctr" cap="flat" w="0">
                      <a:solidFill>
                        <a:srgbClr val="DBDBDB"/>
                      </a:solidFill>
                      <a:prstDash val="solid"/>
                      <a:round/>
                      <a:headEnd type="none" w="med" len="med"/>
                      <a:tailEnd type="none" w="med" len="med"/>
                    </a:lnL>
                    <a:lnR cmpd="sng" algn="ctr" cap="flat" w="0">
                      <a:solidFill>
                        <a:srgbClr val="DBDBDB"/>
                      </a:solidFill>
                      <a:prstDash val="solid"/>
                      <a:round/>
                      <a:headEnd type="none" w="med" len="med"/>
                      <a:tailEnd type="none" w="med" len="med"/>
                    </a:lnR>
                    <a:lnT cmpd="sng" algn="ctr" cap="flat" w="9525">
                      <a:solidFill>
                        <a:srgbClr val="F4F4F4"/>
                      </a:solidFill>
                      <a:prstDash val="solid"/>
                      <a:round/>
                      <a:headEnd type="none" w="med" len="med"/>
                      <a:tailEnd type="none" w="med" len="med"/>
                    </a:lnT>
                    <a:lnB cmpd="sng" algn="ctr" cap="flat" w="0">
                      <a:solidFill>
                        <a:srgbClr val="DBDBDB"/>
                      </a:solidFill>
                      <a:prstDash val="solid"/>
                      <a:round/>
                      <a:headEnd type="none" w="med" len="med"/>
                      <a:tailEnd type="none" w="med" len="med"/>
                    </a:lnB>
                  </a:tcPr>
                </a:tc>
              </a:tr>
            </a:tbl>
          </a:graphicData>
        </a:graphic>
      </p:graphicFrame>
      <p:sp>
        <p:nvSpPr>
          <p:cNvPr name="TextBox 3" id="3"/>
          <p:cNvSpPr txBox="true"/>
          <p:nvPr/>
        </p:nvSpPr>
        <p:spPr>
          <a:xfrm rot="0">
            <a:off x="4639504" y="495300"/>
            <a:ext cx="9008992" cy="990600"/>
          </a:xfrm>
          <a:prstGeom prst="rect">
            <a:avLst/>
          </a:prstGeom>
        </p:spPr>
        <p:txBody>
          <a:bodyPr anchor="t" rtlCol="false" tIns="0" lIns="0" bIns="0" rIns="0">
            <a:spAutoFit/>
          </a:bodyPr>
          <a:lstStyle/>
          <a:p>
            <a:pPr algn="ctr">
              <a:lnSpc>
                <a:spcPts val="7800"/>
              </a:lnSpc>
            </a:pPr>
            <a:r>
              <a:rPr lang="en-US" b="true" sz="6000">
                <a:gradFill>
                  <a:gsLst>
                    <a:gs pos="0">
                      <a:srgbClr val="0097B2">
                        <a:alpha val="100000"/>
                      </a:srgbClr>
                    </a:gs>
                    <a:gs pos="100000">
                      <a:srgbClr val="7ED957">
                        <a:alpha val="100000"/>
                      </a:srgbClr>
                    </a:gs>
                  </a:gsLst>
                  <a:lin ang="0"/>
                </a:gradFill>
                <a:latin typeface="Klein Bold"/>
                <a:ea typeface="Klein Bold"/>
                <a:cs typeface="Klein Bold"/>
                <a:sym typeface="Klein Bold"/>
              </a:rPr>
              <a:t>Agenda</a:t>
            </a:r>
          </a:p>
        </p:txBody>
      </p:sp>
      <p:sp>
        <p:nvSpPr>
          <p:cNvPr name="Freeform 4" id="4"/>
          <p:cNvSpPr/>
          <p:nvPr/>
        </p:nvSpPr>
        <p:spPr>
          <a:xfrm flipH="false" flipV="false" rot="0">
            <a:off x="8333203" y="9678747"/>
            <a:ext cx="1621594" cy="1621594"/>
          </a:xfrm>
          <a:custGeom>
            <a:avLst/>
            <a:gdLst/>
            <a:ahLst/>
            <a:cxnLst/>
            <a:rect r="r" b="b" t="t" l="l"/>
            <a:pathLst>
              <a:path h="1621594" w="1621594">
                <a:moveTo>
                  <a:pt x="0" y="0"/>
                </a:moveTo>
                <a:lnTo>
                  <a:pt x="1621594" y="0"/>
                </a:lnTo>
                <a:lnTo>
                  <a:pt x="1621594" y="1621594"/>
                </a:lnTo>
                <a:lnTo>
                  <a:pt x="0" y="1621594"/>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Tree>
  </p:cSld>
  <p:clrMapOvr>
    <a:masterClrMapping/>
  </p:clrMapOvr>
</p:sld>
</file>

<file path=ppt/slides/slide3.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grpSp>
        <p:nvGrpSpPr>
          <p:cNvPr name="Group 2" id="2"/>
          <p:cNvGrpSpPr/>
          <p:nvPr/>
        </p:nvGrpSpPr>
        <p:grpSpPr>
          <a:xfrm rot="0">
            <a:off x="3215216" y="4813794"/>
            <a:ext cx="4898903" cy="4564416"/>
            <a:chOff x="0" y="0"/>
            <a:chExt cx="1290246" cy="1202151"/>
          </a:xfrm>
        </p:grpSpPr>
        <p:sp>
          <p:nvSpPr>
            <p:cNvPr name="Freeform 3" id="3"/>
            <p:cNvSpPr/>
            <p:nvPr/>
          </p:nvSpPr>
          <p:spPr>
            <a:xfrm flipH="false" flipV="false" rot="0">
              <a:off x="0" y="0"/>
              <a:ext cx="1290246" cy="1202151"/>
            </a:xfrm>
            <a:custGeom>
              <a:avLst/>
              <a:gdLst/>
              <a:ahLst/>
              <a:cxnLst/>
              <a:rect r="r" b="b" t="t" l="l"/>
              <a:pathLst>
                <a:path h="1202151" w="1290246">
                  <a:moveTo>
                    <a:pt x="80597" y="0"/>
                  </a:moveTo>
                  <a:lnTo>
                    <a:pt x="1209649" y="0"/>
                  </a:lnTo>
                  <a:cubicBezTo>
                    <a:pt x="1231024" y="0"/>
                    <a:pt x="1251525" y="8491"/>
                    <a:pt x="1266640" y="23606"/>
                  </a:cubicBezTo>
                  <a:cubicBezTo>
                    <a:pt x="1281755" y="38721"/>
                    <a:pt x="1290246" y="59222"/>
                    <a:pt x="1290246" y="80597"/>
                  </a:cubicBezTo>
                  <a:lnTo>
                    <a:pt x="1290246" y="1121554"/>
                  </a:lnTo>
                  <a:cubicBezTo>
                    <a:pt x="1290246" y="1142929"/>
                    <a:pt x="1281755" y="1163430"/>
                    <a:pt x="1266640" y="1178544"/>
                  </a:cubicBezTo>
                  <a:cubicBezTo>
                    <a:pt x="1251525" y="1193659"/>
                    <a:pt x="1231024" y="1202151"/>
                    <a:pt x="1209649" y="1202151"/>
                  </a:cubicBezTo>
                  <a:lnTo>
                    <a:pt x="80597" y="1202151"/>
                  </a:lnTo>
                  <a:cubicBezTo>
                    <a:pt x="36085" y="1202151"/>
                    <a:pt x="0" y="1166066"/>
                    <a:pt x="0" y="1121554"/>
                  </a:cubicBezTo>
                  <a:lnTo>
                    <a:pt x="0" y="80597"/>
                  </a:lnTo>
                  <a:cubicBezTo>
                    <a:pt x="0" y="59222"/>
                    <a:pt x="8491" y="38721"/>
                    <a:pt x="23606" y="23606"/>
                  </a:cubicBezTo>
                  <a:cubicBezTo>
                    <a:pt x="38721" y="8491"/>
                    <a:pt x="59222" y="0"/>
                    <a:pt x="80597" y="0"/>
                  </a:cubicBezTo>
                  <a:close/>
                </a:path>
              </a:pathLst>
            </a:custGeom>
            <a:gradFill rotWithShape="true">
              <a:gsLst>
                <a:gs pos="0">
                  <a:srgbClr val="0097B2">
                    <a:alpha val="36000"/>
                  </a:srgbClr>
                </a:gs>
                <a:gs pos="100000">
                  <a:srgbClr val="7ED957">
                    <a:alpha val="36000"/>
                  </a:srgbClr>
                </a:gs>
              </a:gsLst>
              <a:lin ang="0"/>
            </a:gradFill>
          </p:spPr>
        </p:sp>
        <p:sp>
          <p:nvSpPr>
            <p:cNvPr name="TextBox 4" id="4"/>
            <p:cNvSpPr txBox="true"/>
            <p:nvPr/>
          </p:nvSpPr>
          <p:spPr>
            <a:xfrm>
              <a:off x="0" y="0"/>
              <a:ext cx="1290246" cy="1202151"/>
            </a:xfrm>
            <a:prstGeom prst="rect">
              <a:avLst/>
            </a:prstGeom>
          </p:spPr>
          <p:txBody>
            <a:bodyPr anchor="ctr" rtlCol="false" tIns="50800" lIns="50800" bIns="50800" rIns="50800"/>
            <a:lstStyle/>
            <a:p>
              <a:pPr algn="ctr">
                <a:lnSpc>
                  <a:spcPts val="2880"/>
                </a:lnSpc>
              </a:pPr>
            </a:p>
          </p:txBody>
        </p:sp>
      </p:grpSp>
      <p:sp>
        <p:nvSpPr>
          <p:cNvPr name="TextBox 5" id="5"/>
          <p:cNvSpPr txBox="true"/>
          <p:nvPr/>
        </p:nvSpPr>
        <p:spPr>
          <a:xfrm rot="0">
            <a:off x="1309764" y="718442"/>
            <a:ext cx="15668471" cy="1952625"/>
          </a:xfrm>
          <a:prstGeom prst="rect">
            <a:avLst/>
          </a:prstGeom>
        </p:spPr>
        <p:txBody>
          <a:bodyPr anchor="t" rtlCol="false" tIns="0" lIns="0" bIns="0" rIns="0">
            <a:spAutoFit/>
          </a:bodyPr>
          <a:lstStyle/>
          <a:p>
            <a:pPr algn="ctr">
              <a:lnSpc>
                <a:spcPts val="7799"/>
              </a:lnSpc>
            </a:pPr>
            <a:r>
              <a:rPr lang="en-US" b="true" sz="5999">
                <a:gradFill>
                  <a:gsLst>
                    <a:gs pos="0">
                      <a:srgbClr val="0097B2">
                        <a:alpha val="100000"/>
                      </a:srgbClr>
                    </a:gs>
                    <a:gs pos="100000">
                      <a:srgbClr val="7ED957">
                        <a:alpha val="100000"/>
                      </a:srgbClr>
                    </a:gs>
                  </a:gsLst>
                  <a:lin ang="0"/>
                </a:gradFill>
                <a:latin typeface="Klein Bold"/>
                <a:ea typeface="Klein Bold"/>
                <a:cs typeface="Klein Bold"/>
                <a:sym typeface="Klein Bold"/>
              </a:rPr>
              <a:t>Why should we add proactive approach to software maintenance process</a:t>
            </a:r>
          </a:p>
        </p:txBody>
      </p:sp>
      <p:grpSp>
        <p:nvGrpSpPr>
          <p:cNvPr name="Group 6" id="6"/>
          <p:cNvGrpSpPr/>
          <p:nvPr/>
        </p:nvGrpSpPr>
        <p:grpSpPr>
          <a:xfrm rot="0">
            <a:off x="10176760" y="4813794"/>
            <a:ext cx="4896024" cy="4564416"/>
            <a:chOff x="0" y="0"/>
            <a:chExt cx="1289488" cy="1202151"/>
          </a:xfrm>
        </p:grpSpPr>
        <p:sp>
          <p:nvSpPr>
            <p:cNvPr name="Freeform 7" id="7"/>
            <p:cNvSpPr/>
            <p:nvPr/>
          </p:nvSpPr>
          <p:spPr>
            <a:xfrm flipH="false" flipV="false" rot="0">
              <a:off x="0" y="0"/>
              <a:ext cx="1289488" cy="1202151"/>
            </a:xfrm>
            <a:custGeom>
              <a:avLst/>
              <a:gdLst/>
              <a:ahLst/>
              <a:cxnLst/>
              <a:rect r="r" b="b" t="t" l="l"/>
              <a:pathLst>
                <a:path h="1202151" w="1289488">
                  <a:moveTo>
                    <a:pt x="80645" y="0"/>
                  </a:moveTo>
                  <a:lnTo>
                    <a:pt x="1208843" y="0"/>
                  </a:lnTo>
                  <a:cubicBezTo>
                    <a:pt x="1253382" y="0"/>
                    <a:pt x="1289488" y="36106"/>
                    <a:pt x="1289488" y="80645"/>
                  </a:cubicBezTo>
                  <a:lnTo>
                    <a:pt x="1289488" y="1121506"/>
                  </a:lnTo>
                  <a:cubicBezTo>
                    <a:pt x="1289488" y="1142894"/>
                    <a:pt x="1280991" y="1163407"/>
                    <a:pt x="1265868" y="1178531"/>
                  </a:cubicBezTo>
                  <a:cubicBezTo>
                    <a:pt x="1250744" y="1193654"/>
                    <a:pt x="1230231" y="1202151"/>
                    <a:pt x="1208843" y="1202151"/>
                  </a:cubicBezTo>
                  <a:lnTo>
                    <a:pt x="80645" y="1202151"/>
                  </a:lnTo>
                  <a:cubicBezTo>
                    <a:pt x="59256" y="1202151"/>
                    <a:pt x="38744" y="1193654"/>
                    <a:pt x="23620" y="1178531"/>
                  </a:cubicBezTo>
                  <a:cubicBezTo>
                    <a:pt x="8496" y="1163407"/>
                    <a:pt x="0" y="1142894"/>
                    <a:pt x="0" y="1121506"/>
                  </a:cubicBezTo>
                  <a:lnTo>
                    <a:pt x="0" y="80645"/>
                  </a:lnTo>
                  <a:cubicBezTo>
                    <a:pt x="0" y="59256"/>
                    <a:pt x="8496" y="38744"/>
                    <a:pt x="23620" y="23620"/>
                  </a:cubicBezTo>
                  <a:cubicBezTo>
                    <a:pt x="38744" y="8496"/>
                    <a:pt x="59256" y="0"/>
                    <a:pt x="80645" y="0"/>
                  </a:cubicBezTo>
                  <a:close/>
                </a:path>
              </a:pathLst>
            </a:custGeom>
            <a:gradFill rotWithShape="true">
              <a:gsLst>
                <a:gs pos="0">
                  <a:srgbClr val="0097B2">
                    <a:alpha val="36000"/>
                  </a:srgbClr>
                </a:gs>
                <a:gs pos="100000">
                  <a:srgbClr val="7ED957">
                    <a:alpha val="36000"/>
                  </a:srgbClr>
                </a:gs>
              </a:gsLst>
              <a:lin ang="0"/>
            </a:gradFill>
          </p:spPr>
        </p:sp>
        <p:sp>
          <p:nvSpPr>
            <p:cNvPr name="TextBox 8" id="8"/>
            <p:cNvSpPr txBox="true"/>
            <p:nvPr/>
          </p:nvSpPr>
          <p:spPr>
            <a:xfrm>
              <a:off x="0" y="0"/>
              <a:ext cx="1289488" cy="1202151"/>
            </a:xfrm>
            <a:prstGeom prst="rect">
              <a:avLst/>
            </a:prstGeom>
          </p:spPr>
          <p:txBody>
            <a:bodyPr anchor="ctr" rtlCol="false" tIns="50800" lIns="50800" bIns="50800" rIns="50800"/>
            <a:lstStyle/>
            <a:p>
              <a:pPr algn="ctr">
                <a:lnSpc>
                  <a:spcPts val="2880"/>
                </a:lnSpc>
              </a:pPr>
            </a:p>
          </p:txBody>
        </p:sp>
      </p:grpSp>
      <p:sp>
        <p:nvSpPr>
          <p:cNvPr name="TextBox 9" id="9"/>
          <p:cNvSpPr txBox="true"/>
          <p:nvPr/>
        </p:nvSpPr>
        <p:spPr>
          <a:xfrm rot="0">
            <a:off x="3943683" y="5158628"/>
            <a:ext cx="3441969" cy="457835"/>
          </a:xfrm>
          <a:prstGeom prst="rect">
            <a:avLst/>
          </a:prstGeom>
        </p:spPr>
        <p:txBody>
          <a:bodyPr anchor="t" rtlCol="false" tIns="0" lIns="0" bIns="0" rIns="0">
            <a:spAutoFit/>
          </a:bodyPr>
          <a:lstStyle/>
          <a:p>
            <a:pPr algn="l" marL="0" indent="0" lvl="0">
              <a:lnSpc>
                <a:spcPts val="3639"/>
              </a:lnSpc>
              <a:spcBef>
                <a:spcPct val="0"/>
              </a:spcBef>
            </a:pPr>
            <a:r>
              <a:rPr lang="en-US" b="true" sz="2599">
                <a:solidFill>
                  <a:srgbClr val="2A2E3A"/>
                </a:solidFill>
                <a:latin typeface="Helios Bold"/>
                <a:ea typeface="Helios Bold"/>
                <a:cs typeface="Helios Bold"/>
                <a:sym typeface="Helios Bold"/>
              </a:rPr>
              <a:t>Reactive approach</a:t>
            </a:r>
          </a:p>
        </p:txBody>
      </p:sp>
      <p:sp>
        <p:nvSpPr>
          <p:cNvPr name="TextBox 10" id="10"/>
          <p:cNvSpPr txBox="true"/>
          <p:nvPr/>
        </p:nvSpPr>
        <p:spPr>
          <a:xfrm rot="0">
            <a:off x="10866956" y="5158628"/>
            <a:ext cx="3579743" cy="457835"/>
          </a:xfrm>
          <a:prstGeom prst="rect">
            <a:avLst/>
          </a:prstGeom>
        </p:spPr>
        <p:txBody>
          <a:bodyPr anchor="t" rtlCol="false" tIns="0" lIns="0" bIns="0" rIns="0">
            <a:spAutoFit/>
          </a:bodyPr>
          <a:lstStyle/>
          <a:p>
            <a:pPr algn="l" marL="0" indent="0" lvl="0">
              <a:lnSpc>
                <a:spcPts val="3639"/>
              </a:lnSpc>
              <a:spcBef>
                <a:spcPct val="0"/>
              </a:spcBef>
            </a:pPr>
            <a:r>
              <a:rPr lang="en-US" b="true" sz="2599">
                <a:solidFill>
                  <a:srgbClr val="2A2E3A"/>
                </a:solidFill>
                <a:latin typeface="Helios Bold"/>
                <a:ea typeface="Helios Bold"/>
                <a:cs typeface="Helios Bold"/>
                <a:sym typeface="Helios Bold"/>
              </a:rPr>
              <a:t>Proactive approach</a:t>
            </a:r>
          </a:p>
        </p:txBody>
      </p:sp>
      <p:sp>
        <p:nvSpPr>
          <p:cNvPr name="TextBox 11" id="11"/>
          <p:cNvSpPr txBox="true"/>
          <p:nvPr/>
        </p:nvSpPr>
        <p:spPr>
          <a:xfrm rot="0">
            <a:off x="3776800" y="5946795"/>
            <a:ext cx="3441969" cy="2815960"/>
          </a:xfrm>
          <a:prstGeom prst="rect">
            <a:avLst/>
          </a:prstGeom>
        </p:spPr>
        <p:txBody>
          <a:bodyPr anchor="t" rtlCol="false" tIns="0" lIns="0" bIns="0" rIns="0">
            <a:spAutoFit/>
          </a:bodyPr>
          <a:lstStyle/>
          <a:p>
            <a:pPr algn="l" marL="431802" indent="-215901" lvl="1">
              <a:lnSpc>
                <a:spcPts val="2800"/>
              </a:lnSpc>
              <a:buFont typeface="Arial"/>
              <a:buChar char="•"/>
            </a:pPr>
            <a:r>
              <a:rPr lang="en-US" sz="2000">
                <a:solidFill>
                  <a:srgbClr val="2A2E3A"/>
                </a:solidFill>
                <a:latin typeface="Helios"/>
                <a:ea typeface="Helios"/>
                <a:cs typeface="Helios"/>
                <a:sym typeface="Helios"/>
              </a:rPr>
              <a:t>Problems are resolved after the user has been impacted</a:t>
            </a:r>
          </a:p>
          <a:p>
            <a:pPr algn="l" marL="431802" indent="-215901" lvl="1">
              <a:lnSpc>
                <a:spcPts val="2800"/>
              </a:lnSpc>
              <a:buFont typeface="Arial"/>
              <a:buChar char="•"/>
            </a:pPr>
            <a:r>
              <a:rPr lang="en-US" sz="2000">
                <a:solidFill>
                  <a:srgbClr val="2A2E3A"/>
                </a:solidFill>
                <a:latin typeface="Helios"/>
                <a:ea typeface="Helios"/>
                <a:cs typeface="Helios"/>
                <a:sym typeface="Helios"/>
              </a:rPr>
              <a:t>The issues are complex to analyze</a:t>
            </a:r>
          </a:p>
          <a:p>
            <a:pPr algn="l" marL="431802" indent="-215901" lvl="1">
              <a:lnSpc>
                <a:spcPts val="2800"/>
              </a:lnSpc>
              <a:buFont typeface="Arial"/>
              <a:buChar char="•"/>
            </a:pPr>
            <a:r>
              <a:rPr lang="en-US" sz="2000">
                <a:solidFill>
                  <a:srgbClr val="2A2E3A"/>
                </a:solidFill>
                <a:latin typeface="Helios"/>
                <a:ea typeface="Helios"/>
                <a:cs typeface="Helios"/>
                <a:sym typeface="Helios"/>
              </a:rPr>
              <a:t>Without a clear idea of the systems' workload, the alerts do not reflect reality</a:t>
            </a:r>
          </a:p>
        </p:txBody>
      </p:sp>
      <p:sp>
        <p:nvSpPr>
          <p:cNvPr name="TextBox 12" id="12"/>
          <p:cNvSpPr txBox="true"/>
          <p:nvPr/>
        </p:nvSpPr>
        <p:spPr>
          <a:xfrm rot="0">
            <a:off x="10805723" y="5946745"/>
            <a:ext cx="3640976" cy="1758784"/>
          </a:xfrm>
          <a:prstGeom prst="rect">
            <a:avLst/>
          </a:prstGeom>
        </p:spPr>
        <p:txBody>
          <a:bodyPr anchor="t" rtlCol="false" tIns="0" lIns="0" bIns="0" rIns="0">
            <a:spAutoFit/>
          </a:bodyPr>
          <a:lstStyle/>
          <a:p>
            <a:pPr algn="l" marL="431802" indent="-215901" lvl="1">
              <a:lnSpc>
                <a:spcPts val="2800"/>
              </a:lnSpc>
              <a:buFont typeface="Arial"/>
              <a:buChar char="•"/>
            </a:pPr>
            <a:r>
              <a:rPr lang="en-US" sz="2000">
                <a:solidFill>
                  <a:srgbClr val="2A2E3A"/>
                </a:solidFill>
                <a:latin typeface="Helios"/>
                <a:ea typeface="Helios"/>
                <a:cs typeface="Helios"/>
                <a:sym typeface="Helios"/>
              </a:rPr>
              <a:t>Detect problems in advance  </a:t>
            </a:r>
          </a:p>
          <a:p>
            <a:pPr algn="l" marL="431802" indent="-215901" lvl="1">
              <a:lnSpc>
                <a:spcPts val="2800"/>
              </a:lnSpc>
              <a:buFont typeface="Arial"/>
              <a:buChar char="•"/>
            </a:pPr>
            <a:r>
              <a:rPr lang="en-US" sz="2000">
                <a:solidFill>
                  <a:srgbClr val="2A2E3A"/>
                </a:solidFill>
                <a:latin typeface="Helios"/>
                <a:ea typeface="Helios"/>
                <a:cs typeface="Helios"/>
                <a:sym typeface="Helios"/>
              </a:rPr>
              <a:t>Adapt alerts to the actual workload  </a:t>
            </a:r>
          </a:p>
          <a:p>
            <a:pPr algn="l" marL="431802" indent="-215901" lvl="1">
              <a:lnSpc>
                <a:spcPts val="2800"/>
              </a:lnSpc>
              <a:buFont typeface="Arial"/>
              <a:buChar char="•"/>
            </a:pPr>
            <a:r>
              <a:rPr lang="en-US" sz="2000">
                <a:solidFill>
                  <a:srgbClr val="2A2E3A"/>
                </a:solidFill>
                <a:latin typeface="Helios"/>
                <a:ea typeface="Helios"/>
                <a:cs typeface="Helios"/>
                <a:sym typeface="Helios"/>
              </a:rPr>
              <a:t>Act before users are impacted</a:t>
            </a:r>
          </a:p>
        </p:txBody>
      </p:sp>
      <p:sp>
        <p:nvSpPr>
          <p:cNvPr name="TextBox 13" id="13"/>
          <p:cNvSpPr txBox="true"/>
          <p:nvPr/>
        </p:nvSpPr>
        <p:spPr>
          <a:xfrm rot="0">
            <a:off x="1028700" y="3067445"/>
            <a:ext cx="16230600" cy="1298774"/>
          </a:xfrm>
          <a:prstGeom prst="rect">
            <a:avLst/>
          </a:prstGeom>
        </p:spPr>
        <p:txBody>
          <a:bodyPr anchor="t" rtlCol="false" tIns="0" lIns="0" bIns="0" rIns="0">
            <a:spAutoFit/>
          </a:bodyPr>
          <a:lstStyle/>
          <a:p>
            <a:pPr algn="ctr">
              <a:lnSpc>
                <a:spcPts val="3499"/>
              </a:lnSpc>
            </a:pPr>
            <a:r>
              <a:rPr lang="en-US" sz="2499">
                <a:solidFill>
                  <a:srgbClr val="2A2E3A"/>
                </a:solidFill>
                <a:latin typeface="Helios"/>
                <a:ea typeface="Helios"/>
                <a:cs typeface="Helios"/>
                <a:sym typeface="Helios"/>
              </a:rPr>
              <a:t>Application maintenance goes beyond reactive and corrective measures. With the democratization of artificial intelligence and machine learning, IT teams should incorporate preventive actions to improve the reliability of their systems.</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F4F4F4"/>
        </a:solidFill>
      </p:bgPr>
    </p:bg>
    <p:spTree>
      <p:nvGrpSpPr>
        <p:cNvPr id="1" name=""/>
        <p:cNvGrpSpPr/>
        <p:nvPr/>
      </p:nvGrpSpPr>
      <p:grpSpPr>
        <a:xfrm>
          <a:off x="0" y="0"/>
          <a:ext cx="0" cy="0"/>
          <a:chOff x="0" y="0"/>
          <a:chExt cx="0" cy="0"/>
        </a:xfrm>
      </p:grpSpPr>
      <p:sp>
        <p:nvSpPr>
          <p:cNvPr name="Freeform 2" id="2"/>
          <p:cNvSpPr/>
          <p:nvPr/>
        </p:nvSpPr>
        <p:spPr>
          <a:xfrm flipH="false" flipV="false" rot="0">
            <a:off x="8508998" y="1506787"/>
            <a:ext cx="1621594" cy="1621594"/>
          </a:xfrm>
          <a:custGeom>
            <a:avLst/>
            <a:gdLst/>
            <a:ahLst/>
            <a:cxnLst/>
            <a:rect r="r" b="b" t="t" l="l"/>
            <a:pathLst>
              <a:path h="1621594" w="1621594">
                <a:moveTo>
                  <a:pt x="0" y="0"/>
                </a:moveTo>
                <a:lnTo>
                  <a:pt x="1621594" y="0"/>
                </a:lnTo>
                <a:lnTo>
                  <a:pt x="1621594" y="1621594"/>
                </a:lnTo>
                <a:lnTo>
                  <a:pt x="0" y="1621594"/>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0">
            <a:off x="8508998" y="7437712"/>
            <a:ext cx="1621594" cy="1621594"/>
          </a:xfrm>
          <a:custGeom>
            <a:avLst/>
            <a:gdLst/>
            <a:ahLst/>
            <a:cxnLst/>
            <a:rect r="r" b="b" t="t" l="l"/>
            <a:pathLst>
              <a:path h="1621594" w="1621594">
                <a:moveTo>
                  <a:pt x="0" y="0"/>
                </a:moveTo>
                <a:lnTo>
                  <a:pt x="1621594" y="0"/>
                </a:lnTo>
                <a:lnTo>
                  <a:pt x="1621594" y="1621594"/>
                </a:lnTo>
                <a:lnTo>
                  <a:pt x="0" y="1621594"/>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4" id="4"/>
          <p:cNvGrpSpPr/>
          <p:nvPr/>
        </p:nvGrpSpPr>
        <p:grpSpPr>
          <a:xfrm rot="0">
            <a:off x="10789617" y="7208822"/>
            <a:ext cx="6278352" cy="2041823"/>
            <a:chOff x="0" y="0"/>
            <a:chExt cx="8371136" cy="2722431"/>
          </a:xfrm>
        </p:grpSpPr>
        <p:sp>
          <p:nvSpPr>
            <p:cNvPr name="TextBox 5" id="5"/>
            <p:cNvSpPr txBox="true"/>
            <p:nvPr/>
          </p:nvSpPr>
          <p:spPr>
            <a:xfrm rot="0">
              <a:off x="0" y="0"/>
              <a:ext cx="7746951" cy="762000"/>
            </a:xfrm>
            <a:prstGeom prst="rect">
              <a:avLst/>
            </a:prstGeom>
          </p:spPr>
          <p:txBody>
            <a:bodyPr anchor="t" rtlCol="false" tIns="0" lIns="0" bIns="0" rIns="0">
              <a:spAutoFit/>
            </a:bodyPr>
            <a:lstStyle/>
            <a:p>
              <a:pPr algn="l" marL="0" indent="0" lvl="0">
                <a:lnSpc>
                  <a:spcPts val="4559"/>
                </a:lnSpc>
                <a:spcBef>
                  <a:spcPct val="0"/>
                </a:spcBef>
              </a:pPr>
              <a:r>
                <a:rPr lang="en-US" b="true" sz="3799">
                  <a:gradFill>
                    <a:gsLst>
                      <a:gs pos="0">
                        <a:srgbClr val="0097B2">
                          <a:alpha val="100000"/>
                        </a:srgbClr>
                      </a:gs>
                      <a:gs pos="100000">
                        <a:srgbClr val="7ED957">
                          <a:alpha val="100000"/>
                        </a:srgbClr>
                      </a:gs>
                    </a:gsLst>
                    <a:lin ang="0"/>
                  </a:gradFill>
                  <a:latin typeface="Klein Bold"/>
                  <a:ea typeface="Klein Bold"/>
                  <a:cs typeface="Klein Bold"/>
                  <a:sym typeface="Klein Bold"/>
                </a:rPr>
                <a:t>Reinforcement learning</a:t>
              </a:r>
            </a:p>
          </p:txBody>
        </p:sp>
        <p:sp>
          <p:nvSpPr>
            <p:cNvPr name="TextBox 6" id="6"/>
            <p:cNvSpPr txBox="true"/>
            <p:nvPr/>
          </p:nvSpPr>
          <p:spPr>
            <a:xfrm rot="0">
              <a:off x="0" y="1006607"/>
              <a:ext cx="8371136" cy="1715823"/>
            </a:xfrm>
            <a:prstGeom prst="rect">
              <a:avLst/>
            </a:prstGeom>
          </p:spPr>
          <p:txBody>
            <a:bodyPr anchor="t" rtlCol="false" tIns="0" lIns="0" bIns="0" rIns="0">
              <a:spAutoFit/>
            </a:bodyPr>
            <a:lstStyle/>
            <a:p>
              <a:pPr algn="l" marL="0" indent="0" lvl="0">
                <a:lnSpc>
                  <a:spcPts val="3499"/>
                </a:lnSpc>
                <a:spcBef>
                  <a:spcPct val="0"/>
                </a:spcBef>
              </a:pPr>
              <a:r>
                <a:rPr lang="en-US" sz="2499">
                  <a:solidFill>
                    <a:srgbClr val="2A2E3A"/>
                  </a:solidFill>
                  <a:latin typeface="Helios"/>
                  <a:ea typeface="Helios"/>
                  <a:cs typeface="Helios"/>
                  <a:sym typeface="Helios"/>
                </a:rPr>
                <a:t>The computer learns in an </a:t>
              </a:r>
              <a:r>
                <a:rPr lang="en-US" b="true" sz="2499">
                  <a:gradFill>
                    <a:gsLst>
                      <a:gs pos="0">
                        <a:srgbClr val="0097B2">
                          <a:alpha val="100000"/>
                        </a:srgbClr>
                      </a:gs>
                      <a:gs pos="100000">
                        <a:srgbClr val="7ED957">
                          <a:alpha val="100000"/>
                        </a:srgbClr>
                      </a:gs>
                    </a:gsLst>
                    <a:lin ang="0"/>
                  </a:gradFill>
                  <a:latin typeface="Helios Bold"/>
                  <a:ea typeface="Helios Bold"/>
                  <a:cs typeface="Helios Bold"/>
                  <a:sym typeface="Helios Bold"/>
                </a:rPr>
                <a:t>environment</a:t>
              </a:r>
              <a:r>
                <a:rPr lang="en-US" sz="2499">
                  <a:solidFill>
                    <a:srgbClr val="2A2E3A"/>
                  </a:solidFill>
                  <a:latin typeface="Helios"/>
                  <a:ea typeface="Helios"/>
                  <a:cs typeface="Helios"/>
                  <a:sym typeface="Helios"/>
                </a:rPr>
                <a:t> which actions lead to a reward with the aim of maximizing them.</a:t>
              </a:r>
            </a:p>
          </p:txBody>
        </p:sp>
      </p:grpSp>
      <p:sp>
        <p:nvSpPr>
          <p:cNvPr name="Freeform 7" id="7"/>
          <p:cNvSpPr/>
          <p:nvPr/>
        </p:nvSpPr>
        <p:spPr>
          <a:xfrm flipH="false" flipV="false" rot="0">
            <a:off x="8508998" y="4395265"/>
            <a:ext cx="1621594" cy="1621594"/>
          </a:xfrm>
          <a:custGeom>
            <a:avLst/>
            <a:gdLst/>
            <a:ahLst/>
            <a:cxnLst/>
            <a:rect r="r" b="b" t="t" l="l"/>
            <a:pathLst>
              <a:path h="1621594" w="1621594">
                <a:moveTo>
                  <a:pt x="0" y="0"/>
                </a:moveTo>
                <a:lnTo>
                  <a:pt x="1621594" y="0"/>
                </a:lnTo>
                <a:lnTo>
                  <a:pt x="1621594" y="1621594"/>
                </a:lnTo>
                <a:lnTo>
                  <a:pt x="0" y="1621594"/>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8" id="8"/>
          <p:cNvGrpSpPr/>
          <p:nvPr/>
        </p:nvGrpSpPr>
        <p:grpSpPr>
          <a:xfrm rot="0">
            <a:off x="-91264" y="0"/>
            <a:ext cx="9411059" cy="11124898"/>
            <a:chOff x="0" y="0"/>
            <a:chExt cx="2478633" cy="2930014"/>
          </a:xfrm>
        </p:grpSpPr>
        <p:sp>
          <p:nvSpPr>
            <p:cNvPr name="Freeform 9" id="9"/>
            <p:cNvSpPr/>
            <p:nvPr/>
          </p:nvSpPr>
          <p:spPr>
            <a:xfrm flipH="false" flipV="false" rot="0">
              <a:off x="0" y="0"/>
              <a:ext cx="2478633" cy="2930014"/>
            </a:xfrm>
            <a:custGeom>
              <a:avLst/>
              <a:gdLst/>
              <a:ahLst/>
              <a:cxnLst/>
              <a:rect r="r" b="b" t="t" l="l"/>
              <a:pathLst>
                <a:path h="2930014" w="2478633">
                  <a:moveTo>
                    <a:pt x="0" y="0"/>
                  </a:moveTo>
                  <a:lnTo>
                    <a:pt x="2478633" y="0"/>
                  </a:lnTo>
                  <a:lnTo>
                    <a:pt x="2478633" y="2930014"/>
                  </a:lnTo>
                  <a:lnTo>
                    <a:pt x="0" y="2930014"/>
                  </a:lnTo>
                  <a:close/>
                </a:path>
              </a:pathLst>
            </a:custGeom>
            <a:solidFill>
              <a:srgbClr val="FFFFFF"/>
            </a:solidFill>
          </p:spPr>
        </p:sp>
        <p:sp>
          <p:nvSpPr>
            <p:cNvPr name="TextBox 10" id="10"/>
            <p:cNvSpPr txBox="true"/>
            <p:nvPr/>
          </p:nvSpPr>
          <p:spPr>
            <a:xfrm>
              <a:off x="0" y="-38100"/>
              <a:ext cx="2478633" cy="2968114"/>
            </a:xfrm>
            <a:prstGeom prst="rect">
              <a:avLst/>
            </a:prstGeom>
          </p:spPr>
          <p:txBody>
            <a:bodyPr anchor="ctr" rtlCol="false" tIns="50800" lIns="50800" bIns="50800" rIns="50800"/>
            <a:lstStyle/>
            <a:p>
              <a:pPr algn="ctr">
                <a:lnSpc>
                  <a:spcPts val="2100"/>
                </a:lnSpc>
              </a:pPr>
            </a:p>
          </p:txBody>
        </p:sp>
      </p:grpSp>
      <p:grpSp>
        <p:nvGrpSpPr>
          <p:cNvPr name="Group 11" id="11"/>
          <p:cNvGrpSpPr/>
          <p:nvPr/>
        </p:nvGrpSpPr>
        <p:grpSpPr>
          <a:xfrm rot="0">
            <a:off x="497998" y="3174773"/>
            <a:ext cx="8232536" cy="4958272"/>
            <a:chOff x="0" y="0"/>
            <a:chExt cx="10976714" cy="6611029"/>
          </a:xfrm>
        </p:grpSpPr>
        <p:sp>
          <p:nvSpPr>
            <p:cNvPr name="TextBox 12" id="12"/>
            <p:cNvSpPr txBox="true"/>
            <p:nvPr/>
          </p:nvSpPr>
          <p:spPr>
            <a:xfrm rot="0">
              <a:off x="0" y="-76200"/>
              <a:ext cx="10976714" cy="1295400"/>
            </a:xfrm>
            <a:prstGeom prst="rect">
              <a:avLst/>
            </a:prstGeom>
          </p:spPr>
          <p:txBody>
            <a:bodyPr anchor="t" rtlCol="false" tIns="0" lIns="0" bIns="0" rIns="0">
              <a:spAutoFit/>
            </a:bodyPr>
            <a:lstStyle/>
            <a:p>
              <a:pPr algn="l">
                <a:lnSpc>
                  <a:spcPts val="7800"/>
                </a:lnSpc>
              </a:pPr>
              <a:r>
                <a:rPr lang="en-US" b="true" sz="6000">
                  <a:gradFill>
                    <a:gsLst>
                      <a:gs pos="0">
                        <a:srgbClr val="0097B2">
                          <a:alpha val="100000"/>
                        </a:srgbClr>
                      </a:gs>
                      <a:gs pos="100000">
                        <a:srgbClr val="7ED957">
                          <a:alpha val="100000"/>
                        </a:srgbClr>
                      </a:gs>
                    </a:gsLst>
                    <a:lin ang="0"/>
                  </a:gradFill>
                  <a:latin typeface="Klein Bold"/>
                  <a:ea typeface="Klein Bold"/>
                  <a:cs typeface="Klein Bold"/>
                  <a:sym typeface="Klein Bold"/>
                </a:rPr>
                <a:t>Machine learning</a:t>
              </a:r>
              <a:r>
                <a:rPr lang="en-US" sz="6000" b="true">
                  <a:solidFill>
                    <a:srgbClr val="2A2E3A"/>
                  </a:solidFill>
                  <a:latin typeface="Klein Bold"/>
                  <a:ea typeface="Klein Bold"/>
                  <a:cs typeface="Klein Bold"/>
                  <a:sym typeface="Klein Bold"/>
                </a:rPr>
                <a:t> </a:t>
              </a:r>
            </a:p>
          </p:txBody>
        </p:sp>
        <p:sp>
          <p:nvSpPr>
            <p:cNvPr name="TextBox 13" id="13"/>
            <p:cNvSpPr txBox="true"/>
            <p:nvPr/>
          </p:nvSpPr>
          <p:spPr>
            <a:xfrm rot="0">
              <a:off x="0" y="1389476"/>
              <a:ext cx="10976714" cy="5221553"/>
            </a:xfrm>
            <a:prstGeom prst="rect">
              <a:avLst/>
            </a:prstGeom>
          </p:spPr>
          <p:txBody>
            <a:bodyPr anchor="t" rtlCol="false" tIns="0" lIns="0" bIns="0" rIns="0">
              <a:spAutoFit/>
            </a:bodyPr>
            <a:lstStyle/>
            <a:p>
              <a:pPr algn="l">
                <a:lnSpc>
                  <a:spcPts val="3499"/>
                </a:lnSpc>
              </a:pPr>
              <a:r>
                <a:rPr lang="en-US" sz="2499">
                  <a:solidFill>
                    <a:srgbClr val="2A2E3A"/>
                  </a:solidFill>
                  <a:latin typeface="Helios"/>
                  <a:ea typeface="Helios"/>
                  <a:cs typeface="Helios"/>
                  <a:sym typeface="Helios"/>
                </a:rPr>
                <a:t>Machine learning is a field of computer engineering where certain algorithms allow the computer to extract patterns from provided data without the developer needing to give explicit instructions. In practice, machine learning algorithms generate models used for tasks such as classification or prediction, for example. On the left side of the page, we present the main approaches of machine learning; however, we will focus on supervised and unsupervised learning.</a:t>
              </a:r>
            </a:p>
          </p:txBody>
        </p:sp>
      </p:grpSp>
      <p:grpSp>
        <p:nvGrpSpPr>
          <p:cNvPr name="Group 14" id="14"/>
          <p:cNvGrpSpPr/>
          <p:nvPr/>
        </p:nvGrpSpPr>
        <p:grpSpPr>
          <a:xfrm rot="0">
            <a:off x="10959784" y="1250961"/>
            <a:ext cx="6263169" cy="2260865"/>
            <a:chOff x="0" y="0"/>
            <a:chExt cx="8350892" cy="3014486"/>
          </a:xfrm>
        </p:grpSpPr>
        <p:sp>
          <p:nvSpPr>
            <p:cNvPr name="TextBox 15" id="15"/>
            <p:cNvSpPr txBox="true"/>
            <p:nvPr/>
          </p:nvSpPr>
          <p:spPr>
            <a:xfrm rot="0">
              <a:off x="0" y="0"/>
              <a:ext cx="7446817" cy="762000"/>
            </a:xfrm>
            <a:prstGeom prst="rect">
              <a:avLst/>
            </a:prstGeom>
          </p:spPr>
          <p:txBody>
            <a:bodyPr anchor="t" rtlCol="false" tIns="0" lIns="0" bIns="0" rIns="0">
              <a:spAutoFit/>
            </a:bodyPr>
            <a:lstStyle/>
            <a:p>
              <a:pPr algn="l" marL="0" indent="0" lvl="0">
                <a:lnSpc>
                  <a:spcPts val="4559"/>
                </a:lnSpc>
                <a:spcBef>
                  <a:spcPct val="0"/>
                </a:spcBef>
              </a:pPr>
              <a:r>
                <a:rPr lang="en-US" b="true" sz="3799">
                  <a:gradFill>
                    <a:gsLst>
                      <a:gs pos="0">
                        <a:srgbClr val="0097B2">
                          <a:alpha val="100000"/>
                        </a:srgbClr>
                      </a:gs>
                      <a:gs pos="100000">
                        <a:srgbClr val="7ED957">
                          <a:alpha val="100000"/>
                        </a:srgbClr>
                      </a:gs>
                    </a:gsLst>
                    <a:lin ang="0"/>
                  </a:gradFill>
                  <a:latin typeface="Klein Bold"/>
                  <a:ea typeface="Klein Bold"/>
                  <a:cs typeface="Klein Bold"/>
                  <a:sym typeface="Klein Bold"/>
                </a:rPr>
                <a:t>Supervised learning</a:t>
              </a:r>
            </a:p>
          </p:txBody>
        </p:sp>
        <p:sp>
          <p:nvSpPr>
            <p:cNvPr name="TextBox 16" id="16"/>
            <p:cNvSpPr txBox="true"/>
            <p:nvPr/>
          </p:nvSpPr>
          <p:spPr>
            <a:xfrm rot="0">
              <a:off x="0" y="714375"/>
              <a:ext cx="8350892" cy="2300111"/>
            </a:xfrm>
            <a:prstGeom prst="rect">
              <a:avLst/>
            </a:prstGeom>
          </p:spPr>
          <p:txBody>
            <a:bodyPr anchor="t" rtlCol="false" tIns="0" lIns="0" bIns="0" rIns="0">
              <a:spAutoFit/>
            </a:bodyPr>
            <a:lstStyle/>
            <a:p>
              <a:pPr algn="l" marL="0" indent="0" lvl="0">
                <a:lnSpc>
                  <a:spcPts val="3499"/>
                </a:lnSpc>
                <a:spcBef>
                  <a:spcPct val="0"/>
                </a:spcBef>
              </a:pPr>
              <a:r>
                <a:rPr lang="en-US" sz="2499">
                  <a:solidFill>
                    <a:srgbClr val="2A2E3A"/>
                  </a:solidFill>
                  <a:latin typeface="Helios"/>
                  <a:ea typeface="Helios"/>
                  <a:cs typeface="Helios"/>
                  <a:sym typeface="Helios"/>
                </a:rPr>
                <a:t>Use </a:t>
              </a:r>
              <a:r>
                <a:rPr lang="en-US" b="true" sz="2499">
                  <a:gradFill>
                    <a:gsLst>
                      <a:gs pos="0">
                        <a:srgbClr val="0097B2">
                          <a:alpha val="100000"/>
                        </a:srgbClr>
                      </a:gs>
                      <a:gs pos="100000">
                        <a:srgbClr val="7ED957">
                          <a:alpha val="100000"/>
                        </a:srgbClr>
                      </a:gs>
                    </a:gsLst>
                    <a:lin ang="0"/>
                  </a:gradFill>
                  <a:latin typeface="Helios Bold"/>
                  <a:ea typeface="Helios Bold"/>
                  <a:cs typeface="Helios Bold"/>
                  <a:sym typeface="Helios Bold"/>
                </a:rPr>
                <a:t>labeled data</a:t>
              </a:r>
              <a:r>
                <a:rPr lang="en-US" sz="2499">
                  <a:solidFill>
                    <a:srgbClr val="2A2E3A"/>
                  </a:solidFill>
                  <a:latin typeface="Helios"/>
                  <a:ea typeface="Helios"/>
                  <a:cs typeface="Helios"/>
                  <a:sym typeface="Helios"/>
                </a:rPr>
                <a:t> (input with known results) to train models to perform prediction tasks on unseen data. Example: Logistic Regression.</a:t>
              </a:r>
            </a:p>
          </p:txBody>
        </p:sp>
      </p:grpSp>
      <p:grpSp>
        <p:nvGrpSpPr>
          <p:cNvPr name="Group 17" id="17"/>
          <p:cNvGrpSpPr/>
          <p:nvPr/>
        </p:nvGrpSpPr>
        <p:grpSpPr>
          <a:xfrm rot="0">
            <a:off x="10959784" y="4338423"/>
            <a:ext cx="6321288" cy="2260865"/>
            <a:chOff x="0" y="0"/>
            <a:chExt cx="8428384" cy="3014486"/>
          </a:xfrm>
        </p:grpSpPr>
        <p:sp>
          <p:nvSpPr>
            <p:cNvPr name="TextBox 18" id="18"/>
            <p:cNvSpPr txBox="true"/>
            <p:nvPr/>
          </p:nvSpPr>
          <p:spPr>
            <a:xfrm rot="0">
              <a:off x="0" y="0"/>
              <a:ext cx="7611626" cy="762000"/>
            </a:xfrm>
            <a:prstGeom prst="rect">
              <a:avLst/>
            </a:prstGeom>
          </p:spPr>
          <p:txBody>
            <a:bodyPr anchor="t" rtlCol="false" tIns="0" lIns="0" bIns="0" rIns="0">
              <a:spAutoFit/>
            </a:bodyPr>
            <a:lstStyle/>
            <a:p>
              <a:pPr algn="l" marL="0" indent="0" lvl="0">
                <a:lnSpc>
                  <a:spcPts val="4559"/>
                </a:lnSpc>
                <a:spcBef>
                  <a:spcPct val="0"/>
                </a:spcBef>
              </a:pPr>
              <a:r>
                <a:rPr lang="en-US" b="true" sz="3799">
                  <a:gradFill>
                    <a:gsLst>
                      <a:gs pos="0">
                        <a:srgbClr val="0097B2">
                          <a:alpha val="100000"/>
                        </a:srgbClr>
                      </a:gs>
                      <a:gs pos="100000">
                        <a:srgbClr val="7ED957">
                          <a:alpha val="100000"/>
                        </a:srgbClr>
                      </a:gs>
                    </a:gsLst>
                    <a:lin ang="0"/>
                  </a:gradFill>
                  <a:latin typeface="Klein Bold"/>
                  <a:ea typeface="Klein Bold"/>
                  <a:cs typeface="Klein Bold"/>
                  <a:sym typeface="Klein Bold"/>
                </a:rPr>
                <a:t>Unsupervised learning</a:t>
              </a:r>
            </a:p>
          </p:txBody>
        </p:sp>
        <p:sp>
          <p:nvSpPr>
            <p:cNvPr name="TextBox 19" id="19"/>
            <p:cNvSpPr txBox="true"/>
            <p:nvPr/>
          </p:nvSpPr>
          <p:spPr>
            <a:xfrm rot="0">
              <a:off x="0" y="714375"/>
              <a:ext cx="8428384" cy="2300111"/>
            </a:xfrm>
            <a:prstGeom prst="rect">
              <a:avLst/>
            </a:prstGeom>
          </p:spPr>
          <p:txBody>
            <a:bodyPr anchor="t" rtlCol="false" tIns="0" lIns="0" bIns="0" rIns="0">
              <a:spAutoFit/>
            </a:bodyPr>
            <a:lstStyle/>
            <a:p>
              <a:pPr algn="l" marL="0" indent="0" lvl="0">
                <a:lnSpc>
                  <a:spcPts val="3499"/>
                </a:lnSpc>
                <a:spcBef>
                  <a:spcPct val="0"/>
                </a:spcBef>
              </a:pPr>
              <a:r>
                <a:rPr lang="en-US" sz="2499">
                  <a:solidFill>
                    <a:srgbClr val="2A2E3A"/>
                  </a:solidFill>
                  <a:latin typeface="Helios"/>
                  <a:ea typeface="Helios"/>
                  <a:cs typeface="Helios"/>
                  <a:sym typeface="Helios"/>
                </a:rPr>
                <a:t>Use </a:t>
              </a:r>
              <a:r>
                <a:rPr lang="en-US" b="true" sz="2499">
                  <a:gradFill>
                    <a:gsLst>
                      <a:gs pos="0">
                        <a:srgbClr val="0097B2">
                          <a:alpha val="100000"/>
                        </a:srgbClr>
                      </a:gs>
                      <a:gs pos="100000">
                        <a:srgbClr val="7ED957">
                          <a:alpha val="100000"/>
                        </a:srgbClr>
                      </a:gs>
                    </a:gsLst>
                    <a:lin ang="0"/>
                  </a:gradFill>
                  <a:latin typeface="Helios Bold"/>
                  <a:ea typeface="Helios Bold"/>
                  <a:cs typeface="Helios Bold"/>
                  <a:sym typeface="Helios Bold"/>
                </a:rPr>
                <a:t>unlabeled data</a:t>
              </a:r>
              <a:r>
                <a:rPr lang="en-US" sz="2499">
                  <a:solidFill>
                    <a:srgbClr val="2A2E3A"/>
                  </a:solidFill>
                  <a:latin typeface="Helios"/>
                  <a:ea typeface="Helios"/>
                  <a:cs typeface="Helios"/>
                  <a:sym typeface="Helios"/>
                </a:rPr>
                <a:t> and let the model explore them with the aim of reducing complexity or grouping them. Examples: PCA, K-Means Clustering.</a:t>
              </a:r>
            </a:p>
          </p:txBody>
        </p:sp>
      </p:grpSp>
    </p:spTree>
  </p:cSld>
  <p:clrMapOvr>
    <a:masterClrMapping/>
  </p:clrMapOvr>
</p:sld>
</file>

<file path=ppt/slides/slide5.xml><?xml version="1.0" encoding="utf-8"?>
<p:sld xmlns:p="http://schemas.openxmlformats.org/presentationml/2006/main" xmlns:a="http://schemas.openxmlformats.org/drawingml/2006/main">
  <p:cSld>
    <p:bg>
      <p:bgPr>
        <a:solidFill>
          <a:srgbClr val="F4F4F4"/>
        </a:solidFill>
      </p:bgPr>
    </p:bg>
    <p:spTree>
      <p:nvGrpSpPr>
        <p:cNvPr id="1" name=""/>
        <p:cNvGrpSpPr/>
        <p:nvPr/>
      </p:nvGrpSpPr>
      <p:grpSpPr>
        <a:xfrm>
          <a:off x="0" y="0"/>
          <a:ext cx="0" cy="0"/>
          <a:chOff x="0" y="0"/>
          <a:chExt cx="0" cy="0"/>
        </a:xfrm>
      </p:grpSpPr>
      <p:graphicFrame>
        <p:nvGraphicFramePr>
          <p:cNvPr name="Table 2" id="2"/>
          <p:cNvGraphicFramePr>
            <a:graphicFrameLocks noGrp="true"/>
          </p:cNvGraphicFramePr>
          <p:nvPr/>
        </p:nvGraphicFramePr>
        <p:xfrm>
          <a:off x="2690143" y="2287295"/>
          <a:ext cx="12907714" cy="6913855"/>
        </p:xfrm>
        <a:graphic>
          <a:graphicData uri="http://schemas.openxmlformats.org/drawingml/2006/table">
            <a:tbl>
              <a:tblPr/>
              <a:tblGrid>
                <a:gridCol w="3226929"/>
                <a:gridCol w="3226929"/>
                <a:gridCol w="3226929"/>
                <a:gridCol w="3226929"/>
              </a:tblGrid>
              <a:tr h="1024822">
                <a:tc gridSpan="4">
                  <a:txBody>
                    <a:bodyPr anchor="t" rtlCol="false"/>
                    <a:lstStyle/>
                    <a:p>
                      <a:pPr algn="ctr">
                        <a:lnSpc>
                          <a:spcPts val="2520"/>
                        </a:lnSpc>
                        <a:defRPr/>
                      </a:pPr>
                      <a:r>
                        <a:rPr lang="en-US" sz="1800">
                          <a:solidFill>
                            <a:srgbClr val="FFFFFF"/>
                          </a:solidFill>
                          <a:latin typeface="Helios"/>
                          <a:ea typeface="Helios"/>
                          <a:cs typeface="Helios"/>
                          <a:sym typeface="Helios"/>
                        </a:rPr>
                        <a:t>Outsourcing</a:t>
                      </a:r>
                      <a:endParaRPr lang="en-US" sz="1100"/>
                    </a:p>
                  </a:txBody>
                  <a:tcPr marL="190500" marR="190500" marT="190500" marB="190500" anchor="ctr">
                    <a:lnL cmpd="sng" algn="ctr" cap="flat" w="38100">
                      <a:solidFill>
                        <a:srgbClr val="2A2E3A"/>
                      </a:solidFill>
                      <a:prstDash val="solid"/>
                      <a:round/>
                      <a:headEnd type="none" w="med" len="med"/>
                      <a:tailEnd type="none" w="med" len="med"/>
                    </a:lnL>
                    <a:lnR cmpd="sng" algn="ctr" cap="flat" w="38100">
                      <a:solidFill>
                        <a:srgbClr val="2A2E3A"/>
                      </a:solidFill>
                      <a:prstDash val="solid"/>
                      <a:round/>
                      <a:headEnd type="none" w="med" len="med"/>
                      <a:tailEnd type="none" w="med" len="med"/>
                    </a:lnR>
                    <a:lnT cmpd="sng" algn="ctr" cap="flat" w="38100">
                      <a:solidFill>
                        <a:srgbClr val="2A2E3A"/>
                      </a:solidFill>
                      <a:prstDash val="solid"/>
                      <a:round/>
                      <a:headEnd type="none" w="med" len="med"/>
                      <a:tailEnd type="none" w="med" len="med"/>
                    </a:lnT>
                    <a:lnB cmpd="sng" algn="ctr" cap="flat" w="38100">
                      <a:solidFill>
                        <a:srgbClr val="2A2E3A"/>
                      </a:solidFill>
                      <a:prstDash val="solid"/>
                      <a:round/>
                      <a:headEnd type="none" w="med" len="med"/>
                      <a:tailEnd type="none" w="med" len="med"/>
                    </a:lnB>
                    <a:gradFill rotWithShape="true">
                      <a:gsLst>
                        <a:gs pos="0">
                          <a:srgbClr val="0097B2">
                            <a:alpha val="100000"/>
                          </a:srgbClr>
                        </a:gs>
                        <a:gs pos="100000">
                          <a:srgbClr val="7ED957">
                            <a:alpha val="100000"/>
                          </a:srgbClr>
                        </a:gs>
                      </a:gsLst>
                      <a:lin ang="0"/>
                    </a:gradFill>
                  </a:tcPr>
                </a:tc>
                <a:tc gridSpan="2" hMerge="true">
                  <a:txBody>
                    <a:bodyPr anchor="t" rtlCol="false"/>
                    <a:lstStyle/>
                    <a:p>
                      <a:pPr algn="ctr">
                        <a:lnSpc>
                          <a:spcPts val="2520"/>
                        </a:lnSpc>
                        <a:defRPr/>
                      </a:pPr>
                      <a:r>
                        <a:rPr lang="en-US" sz="1800">
                          <a:solidFill>
                            <a:srgbClr val="FFFFFF"/>
                          </a:solidFill>
                          <a:latin typeface="Helios"/>
                          <a:ea typeface="Helios"/>
                          <a:cs typeface="Helios"/>
                          <a:sym typeface="Helios"/>
                        </a:rPr>
                        <a:t>Insourcing</a:t>
                      </a:r>
                      <a:endParaRPr lang="en-US" sz="1100"/>
                    </a:p>
                  </a:txBody>
                  <a:tcPr marL="190500" marR="190500" marT="190500" marB="190500" anchor="ctr">
                    <a:lnL cmpd="sng" algn="ctr" cap="flat" w="38100">
                      <a:solidFill>
                        <a:srgbClr val="2A2E3A"/>
                      </a:solidFill>
                      <a:prstDash val="solid"/>
                      <a:round/>
                      <a:headEnd type="none" w="med" len="med"/>
                      <a:tailEnd type="none" w="med" len="med"/>
                    </a:lnL>
                    <a:lnR cmpd="sng" algn="ctr" cap="flat" w="38100">
                      <a:solidFill>
                        <a:srgbClr val="2A2E3A"/>
                      </a:solidFill>
                      <a:prstDash val="solid"/>
                      <a:round/>
                      <a:headEnd type="none" w="med" len="med"/>
                      <a:tailEnd type="none" w="med" len="med"/>
                    </a:lnR>
                    <a:lnT cmpd="sng" algn="ctr" cap="flat" w="38100">
                      <a:solidFill>
                        <a:srgbClr val="2A2E3A"/>
                      </a:solidFill>
                      <a:prstDash val="solid"/>
                      <a:round/>
                      <a:headEnd type="none" w="med" len="med"/>
                      <a:tailEnd type="none" w="med" len="med"/>
                    </a:lnT>
                    <a:lnB cmpd="sng" algn="ctr" cap="flat" w="38100">
                      <a:solidFill>
                        <a:srgbClr val="2A2E3A"/>
                      </a:solidFill>
                      <a:prstDash val="solid"/>
                      <a:round/>
                      <a:headEnd type="none" w="med" len="med"/>
                      <a:tailEnd type="none" w="med" len="med"/>
                    </a:lnB>
                    <a:gradFill rotWithShape="true">
                      <a:gsLst>
                        <a:gs pos="0">
                          <a:srgbClr val="0097B2">
                            <a:alpha val="100000"/>
                          </a:srgbClr>
                        </a:gs>
                        <a:gs pos="100000">
                          <a:srgbClr val="7ED957">
                            <a:alpha val="100000"/>
                          </a:srgbClr>
                        </a:gs>
                      </a:gsLst>
                      <a:lin ang="0"/>
                    </a:gradFill>
                  </a:tcPr>
                </a:tc>
                <a:tc hMerge="true">
                  <a:txBody>
                    <a:bodyPr anchor="t" rtlCol="false"/>
                    <a:lstStyle/>
                    <a:p>
                      <a:pPr algn="ctr">
                        <a:lnSpc>
                          <a:spcPts val="2520"/>
                        </a:lnSpc>
                        <a:defRPr/>
                      </a:pPr>
                      <a:r>
                        <a:rPr lang="en-US" sz="1800">
                          <a:solidFill>
                            <a:srgbClr val="FFFFFF"/>
                          </a:solidFill>
                          <a:latin typeface="Helios"/>
                          <a:ea typeface="Helios"/>
                          <a:cs typeface="Helios"/>
                          <a:sym typeface="Helios"/>
                        </a:rPr>
                        <a:t>Insourcing</a:t>
                      </a:r>
                      <a:endParaRPr lang="en-US" sz="1100"/>
                    </a:p>
                  </a:txBody>
                  <a:tcPr marL="190500" marR="190500" marT="190500" marB="190500" anchor="ctr">
                    <a:lnL cmpd="sng" algn="ctr" cap="flat" w="38100">
                      <a:solidFill>
                        <a:srgbClr val="2A2E3A"/>
                      </a:solidFill>
                      <a:prstDash val="solid"/>
                      <a:round/>
                      <a:headEnd type="none" w="med" len="med"/>
                      <a:tailEnd type="none" w="med" len="med"/>
                    </a:lnL>
                    <a:lnR cmpd="sng" algn="ctr" cap="flat" w="38100">
                      <a:solidFill>
                        <a:srgbClr val="2A2E3A"/>
                      </a:solidFill>
                      <a:prstDash val="solid"/>
                      <a:round/>
                      <a:headEnd type="none" w="med" len="med"/>
                      <a:tailEnd type="none" w="med" len="med"/>
                    </a:lnR>
                    <a:lnT cmpd="sng" algn="ctr" cap="flat" w="38100">
                      <a:solidFill>
                        <a:srgbClr val="2A2E3A"/>
                      </a:solidFill>
                      <a:prstDash val="solid"/>
                      <a:round/>
                      <a:headEnd type="none" w="med" len="med"/>
                      <a:tailEnd type="none" w="med" len="med"/>
                    </a:lnT>
                    <a:lnB cmpd="sng" algn="ctr" cap="flat" w="38100">
                      <a:solidFill>
                        <a:srgbClr val="2A2E3A"/>
                      </a:solidFill>
                      <a:prstDash val="solid"/>
                      <a:round/>
                      <a:headEnd type="none" w="med" len="med"/>
                      <a:tailEnd type="none" w="med" len="med"/>
                    </a:lnB>
                    <a:gradFill rotWithShape="true">
                      <a:gsLst>
                        <a:gs pos="0">
                          <a:srgbClr val="0097B2">
                            <a:alpha val="100000"/>
                          </a:srgbClr>
                        </a:gs>
                        <a:gs pos="100000">
                          <a:srgbClr val="7ED957">
                            <a:alpha val="100000"/>
                          </a:srgbClr>
                        </a:gs>
                      </a:gsLst>
                      <a:lin ang="0"/>
                    </a:gradFill>
                  </a:tcPr>
                </a:tc>
                <a:tc hMerge="true">
                  <a:txBody>
                    <a:bodyPr anchor="t" rtlCol="false"/>
                    <a:lstStyle/>
                    <a:p>
                      <a:pPr algn="ctr">
                        <a:lnSpc>
                          <a:spcPts val="2520"/>
                        </a:lnSpc>
                        <a:defRPr/>
                      </a:pPr>
                      <a:r>
                        <a:rPr lang="en-US" sz="1800">
                          <a:solidFill>
                            <a:srgbClr val="FFFFFF"/>
                          </a:solidFill>
                          <a:latin typeface="Helios"/>
                          <a:ea typeface="Helios"/>
                          <a:cs typeface="Helios"/>
                          <a:sym typeface="Helios"/>
                        </a:rPr>
                        <a:t>Outsourcing</a:t>
                      </a:r>
                      <a:endParaRPr lang="en-US" sz="1100"/>
                    </a:p>
                  </a:txBody>
                  <a:tcPr marL="190500" marR="190500" marT="190500" marB="190500" anchor="ctr">
                    <a:lnL cmpd="sng" algn="ctr" cap="flat" w="38100">
                      <a:solidFill>
                        <a:srgbClr val="2A2E3A"/>
                      </a:solidFill>
                      <a:prstDash val="solid"/>
                      <a:round/>
                      <a:headEnd type="none" w="med" len="med"/>
                      <a:tailEnd type="none" w="med" len="med"/>
                    </a:lnL>
                    <a:lnR cmpd="sng" algn="ctr" cap="flat" w="38100">
                      <a:solidFill>
                        <a:srgbClr val="2A2E3A"/>
                      </a:solidFill>
                      <a:prstDash val="solid"/>
                      <a:round/>
                      <a:headEnd type="none" w="med" len="med"/>
                      <a:tailEnd type="none" w="med" len="med"/>
                    </a:lnR>
                    <a:lnT cmpd="sng" algn="ctr" cap="flat" w="38100">
                      <a:solidFill>
                        <a:srgbClr val="2A2E3A"/>
                      </a:solidFill>
                      <a:prstDash val="solid"/>
                      <a:round/>
                      <a:headEnd type="none" w="med" len="med"/>
                      <a:tailEnd type="none" w="med" len="med"/>
                    </a:lnT>
                    <a:lnB cmpd="sng" algn="ctr" cap="flat" w="38100">
                      <a:solidFill>
                        <a:srgbClr val="2A2E3A"/>
                      </a:solidFill>
                      <a:prstDash val="solid"/>
                      <a:round/>
                      <a:headEnd type="none" w="med" len="med"/>
                      <a:tailEnd type="none" w="med" len="med"/>
                    </a:lnB>
                    <a:gradFill rotWithShape="true">
                      <a:gsLst>
                        <a:gs pos="0">
                          <a:srgbClr val="0097B2">
                            <a:alpha val="100000"/>
                          </a:srgbClr>
                        </a:gs>
                        <a:gs pos="100000">
                          <a:srgbClr val="7ED957">
                            <a:alpha val="100000"/>
                          </a:srgbClr>
                        </a:gs>
                      </a:gsLst>
                      <a:lin ang="0"/>
                    </a:gradFill>
                  </a:tcPr>
                </a:tc>
              </a:tr>
              <a:tr h="1024822">
                <a:tc>
                  <a:txBody>
                    <a:bodyPr anchor="t" rtlCol="false"/>
                    <a:lstStyle/>
                    <a:p>
                      <a:pPr algn="ctr">
                        <a:lnSpc>
                          <a:spcPts val="2520"/>
                        </a:lnSpc>
                        <a:defRPr/>
                      </a:pPr>
                      <a:r>
                        <a:rPr lang="en-US" b="true" sz="1800">
                          <a:gradFill>
                            <a:gsLst>
                              <a:gs pos="0">
                                <a:srgbClr val="0097B2">
                                  <a:alpha val="100000"/>
                                </a:srgbClr>
                              </a:gs>
                              <a:gs pos="100000">
                                <a:srgbClr val="7ED957">
                                  <a:alpha val="100000"/>
                                </a:srgbClr>
                              </a:gs>
                            </a:gsLst>
                            <a:lin ang="0"/>
                          </a:gradFill>
                          <a:latin typeface="Helios Bold"/>
                          <a:ea typeface="Helios Bold"/>
                          <a:cs typeface="Helios Bold"/>
                          <a:sym typeface="Helios Bold"/>
                        </a:rPr>
                        <a:t>CON</a:t>
                      </a:r>
                      <a:endParaRPr lang="en-US" sz="1100"/>
                    </a:p>
                  </a:txBody>
                  <a:tcPr marL="190500" marR="190500" marT="190500" marB="190500" anchor="ctr">
                    <a:lnL cmpd="sng" algn="ctr" cap="flat" w="38100">
                      <a:solidFill>
                        <a:srgbClr val="2A2E3A"/>
                      </a:solidFill>
                      <a:prstDash val="solid"/>
                      <a:round/>
                      <a:headEnd type="none" w="med" len="med"/>
                      <a:tailEnd type="none" w="med" len="med"/>
                    </a:lnL>
                    <a:lnR cmpd="sng" algn="ctr" cap="flat" w="38100">
                      <a:solidFill>
                        <a:srgbClr val="2A2E3A"/>
                      </a:solidFill>
                      <a:prstDash val="solid"/>
                      <a:round/>
                      <a:headEnd type="none" w="med" len="med"/>
                      <a:tailEnd type="none" w="med" len="med"/>
                    </a:lnR>
                    <a:lnT cmpd="sng" algn="ctr" cap="flat" w="38100">
                      <a:solidFill>
                        <a:srgbClr val="2A2E3A"/>
                      </a:solidFill>
                      <a:prstDash val="solid"/>
                      <a:round/>
                      <a:headEnd type="none" w="med" len="med"/>
                      <a:tailEnd type="none" w="med" len="med"/>
                    </a:lnT>
                    <a:lnB cmpd="sng" algn="ctr" cap="flat" w="38100">
                      <a:solidFill>
                        <a:srgbClr val="2A2E3A"/>
                      </a:solidFill>
                      <a:prstDash val="solid"/>
                      <a:round/>
                      <a:headEnd type="none" w="med" len="med"/>
                      <a:tailEnd type="none" w="med" len="med"/>
                    </a:lnB>
                  </a:tcPr>
                </a:tc>
                <a:tc>
                  <a:txBody>
                    <a:bodyPr anchor="t" rtlCol="false"/>
                    <a:lstStyle/>
                    <a:p>
                      <a:pPr algn="ctr">
                        <a:lnSpc>
                          <a:spcPts val="2520"/>
                        </a:lnSpc>
                        <a:defRPr/>
                      </a:pPr>
                      <a:r>
                        <a:rPr lang="en-US" b="true" sz="1800">
                          <a:gradFill>
                            <a:gsLst>
                              <a:gs pos="0">
                                <a:srgbClr val="0097B2">
                                  <a:alpha val="100000"/>
                                </a:srgbClr>
                              </a:gs>
                              <a:gs pos="100000">
                                <a:srgbClr val="7ED957">
                                  <a:alpha val="100000"/>
                                </a:srgbClr>
                              </a:gs>
                            </a:gsLst>
                            <a:lin ang="0"/>
                          </a:gradFill>
                          <a:latin typeface="Helios Bold"/>
                          <a:ea typeface="Helios Bold"/>
                          <a:cs typeface="Helios Bold"/>
                          <a:sym typeface="Helios Bold"/>
                        </a:rPr>
                        <a:t>PRO</a:t>
                      </a:r>
                      <a:endParaRPr lang="en-US" sz="1100"/>
                    </a:p>
                  </a:txBody>
                  <a:tcPr marL="190500" marR="190500" marT="190500" marB="190500" anchor="ctr">
                    <a:lnL cmpd="sng" algn="ctr" cap="flat" w="38100">
                      <a:solidFill>
                        <a:srgbClr val="2A2E3A"/>
                      </a:solidFill>
                      <a:prstDash val="solid"/>
                      <a:round/>
                      <a:headEnd type="none" w="med" len="med"/>
                      <a:tailEnd type="none" w="med" len="med"/>
                    </a:lnL>
                    <a:lnR cmpd="sng" algn="ctr" cap="flat" w="38100">
                      <a:solidFill>
                        <a:srgbClr val="2A2E3A"/>
                      </a:solidFill>
                      <a:prstDash val="solid"/>
                      <a:round/>
                      <a:headEnd type="none" w="med" len="med"/>
                      <a:tailEnd type="none" w="med" len="med"/>
                    </a:lnR>
                    <a:lnT cmpd="sng" algn="ctr" cap="flat" w="38100">
                      <a:solidFill>
                        <a:srgbClr val="2A2E3A"/>
                      </a:solidFill>
                      <a:prstDash val="solid"/>
                      <a:round/>
                      <a:headEnd type="none" w="med" len="med"/>
                      <a:tailEnd type="none" w="med" len="med"/>
                    </a:lnT>
                    <a:lnB cmpd="sng" algn="ctr" cap="flat" w="38100">
                      <a:solidFill>
                        <a:srgbClr val="2A2E3A"/>
                      </a:solidFill>
                      <a:prstDash val="solid"/>
                      <a:round/>
                      <a:headEnd type="none" w="med" len="med"/>
                      <a:tailEnd type="none" w="med" len="med"/>
                    </a:lnB>
                  </a:tcPr>
                </a:tc>
                <a:tc>
                  <a:txBody>
                    <a:bodyPr anchor="t" rtlCol="false"/>
                    <a:lstStyle/>
                    <a:p>
                      <a:pPr algn="ctr">
                        <a:lnSpc>
                          <a:spcPts val="2520"/>
                        </a:lnSpc>
                        <a:defRPr/>
                      </a:pPr>
                      <a:r>
                        <a:rPr lang="en-US" b="true" sz="1800">
                          <a:gradFill>
                            <a:gsLst>
                              <a:gs pos="0">
                                <a:srgbClr val="0097B2">
                                  <a:alpha val="100000"/>
                                </a:srgbClr>
                              </a:gs>
                              <a:gs pos="100000">
                                <a:srgbClr val="7ED957">
                                  <a:alpha val="100000"/>
                                </a:srgbClr>
                              </a:gs>
                            </a:gsLst>
                            <a:lin ang="0"/>
                          </a:gradFill>
                          <a:latin typeface="Helios Bold"/>
                          <a:ea typeface="Helios Bold"/>
                          <a:cs typeface="Helios Bold"/>
                          <a:sym typeface="Helios Bold"/>
                        </a:rPr>
                        <a:t>CON</a:t>
                      </a:r>
                      <a:endParaRPr lang="en-US" sz="1100"/>
                    </a:p>
                  </a:txBody>
                  <a:tcPr marL="190500" marR="190500" marT="190500" marB="190500" anchor="ctr">
                    <a:lnL cmpd="sng" algn="ctr" cap="flat" w="38100">
                      <a:solidFill>
                        <a:srgbClr val="2A2E3A"/>
                      </a:solidFill>
                      <a:prstDash val="solid"/>
                      <a:round/>
                      <a:headEnd type="none" w="med" len="med"/>
                      <a:tailEnd type="none" w="med" len="med"/>
                    </a:lnL>
                    <a:lnR cmpd="sng" algn="ctr" cap="flat" w="38100">
                      <a:solidFill>
                        <a:srgbClr val="2A2E3A"/>
                      </a:solidFill>
                      <a:prstDash val="solid"/>
                      <a:round/>
                      <a:headEnd type="none" w="med" len="med"/>
                      <a:tailEnd type="none" w="med" len="med"/>
                    </a:lnR>
                    <a:lnT cmpd="sng" algn="ctr" cap="flat" w="38100">
                      <a:solidFill>
                        <a:srgbClr val="2A2E3A"/>
                      </a:solidFill>
                      <a:prstDash val="solid"/>
                      <a:round/>
                      <a:headEnd type="none" w="med" len="med"/>
                      <a:tailEnd type="none" w="med" len="med"/>
                    </a:lnT>
                    <a:lnB cmpd="sng" algn="ctr" cap="flat" w="38100">
                      <a:solidFill>
                        <a:srgbClr val="2A2E3A"/>
                      </a:solidFill>
                      <a:prstDash val="solid"/>
                      <a:round/>
                      <a:headEnd type="none" w="med" len="med"/>
                      <a:tailEnd type="none" w="med" len="med"/>
                    </a:lnB>
                  </a:tcPr>
                </a:tc>
                <a:tc>
                  <a:txBody>
                    <a:bodyPr anchor="t" rtlCol="false"/>
                    <a:lstStyle/>
                    <a:p>
                      <a:pPr algn="ctr">
                        <a:lnSpc>
                          <a:spcPts val="2520"/>
                        </a:lnSpc>
                        <a:defRPr/>
                      </a:pPr>
                      <a:r>
                        <a:rPr lang="en-US" b="true" sz="1800">
                          <a:gradFill>
                            <a:gsLst>
                              <a:gs pos="0">
                                <a:srgbClr val="0097B2">
                                  <a:alpha val="100000"/>
                                </a:srgbClr>
                              </a:gs>
                              <a:gs pos="100000">
                                <a:srgbClr val="7ED957">
                                  <a:alpha val="100000"/>
                                </a:srgbClr>
                              </a:gs>
                            </a:gsLst>
                            <a:lin ang="0"/>
                          </a:gradFill>
                          <a:latin typeface="Helios Bold"/>
                          <a:ea typeface="Helios Bold"/>
                          <a:cs typeface="Helios Bold"/>
                          <a:sym typeface="Helios Bold"/>
                        </a:rPr>
                        <a:t>PRO</a:t>
                      </a:r>
                      <a:endParaRPr lang="en-US" sz="1100"/>
                    </a:p>
                  </a:txBody>
                  <a:tcPr marL="190500" marR="190500" marT="190500" marB="190500" anchor="ctr">
                    <a:lnL cmpd="sng" algn="ctr" cap="flat" w="38100">
                      <a:solidFill>
                        <a:srgbClr val="2A2E3A"/>
                      </a:solidFill>
                      <a:prstDash val="solid"/>
                      <a:round/>
                      <a:headEnd type="none" w="med" len="med"/>
                      <a:tailEnd type="none" w="med" len="med"/>
                    </a:lnL>
                    <a:lnR cmpd="sng" algn="ctr" cap="flat" w="38100">
                      <a:solidFill>
                        <a:srgbClr val="2A2E3A"/>
                      </a:solidFill>
                      <a:prstDash val="solid"/>
                      <a:round/>
                      <a:headEnd type="none" w="med" len="med"/>
                      <a:tailEnd type="none" w="med" len="med"/>
                    </a:lnR>
                    <a:lnT cmpd="sng" algn="ctr" cap="flat" w="38100">
                      <a:solidFill>
                        <a:srgbClr val="2A2E3A"/>
                      </a:solidFill>
                      <a:prstDash val="solid"/>
                      <a:round/>
                      <a:headEnd type="none" w="med" len="med"/>
                      <a:tailEnd type="none" w="med" len="med"/>
                    </a:lnT>
                    <a:lnB cmpd="sng" algn="ctr" cap="flat" w="38100">
                      <a:solidFill>
                        <a:srgbClr val="2A2E3A"/>
                      </a:solidFill>
                      <a:prstDash val="solid"/>
                      <a:round/>
                      <a:headEnd type="none" w="med" len="med"/>
                      <a:tailEnd type="none" w="med" len="med"/>
                    </a:lnB>
                  </a:tcPr>
                </a:tc>
              </a:tr>
              <a:tr h="1024822">
                <a:tc>
                  <a:txBody>
                    <a:bodyPr anchor="t" rtlCol="false"/>
                    <a:lstStyle/>
                    <a:p>
                      <a:pPr algn="ctr">
                        <a:lnSpc>
                          <a:spcPts val="2520"/>
                        </a:lnSpc>
                        <a:defRPr/>
                      </a:pPr>
                      <a:r>
                        <a:rPr lang="en-US" sz="1800" b="true">
                          <a:solidFill>
                            <a:srgbClr val="2A2E3A"/>
                          </a:solidFill>
                          <a:latin typeface="Helios Bold"/>
                          <a:ea typeface="Helios Bold"/>
                          <a:cs typeface="Helios Bold"/>
                          <a:sym typeface="Helios Bold"/>
                        </a:rPr>
                        <a:t>Cost depend on usage</a:t>
                      </a:r>
                      <a:endParaRPr lang="en-US" sz="1100"/>
                    </a:p>
                  </a:txBody>
                  <a:tcPr marL="190500" marR="190500" marT="190500" marB="190500" anchor="ctr">
                    <a:lnL cmpd="sng" algn="ctr" cap="flat" w="38100">
                      <a:solidFill>
                        <a:srgbClr val="2A2E3A"/>
                      </a:solidFill>
                      <a:prstDash val="solid"/>
                      <a:round/>
                      <a:headEnd type="none" w="med" len="med"/>
                      <a:tailEnd type="none" w="med" len="med"/>
                    </a:lnL>
                    <a:lnR cmpd="sng" algn="ctr" cap="flat" w="38100">
                      <a:solidFill>
                        <a:srgbClr val="2A2E3A"/>
                      </a:solidFill>
                      <a:prstDash val="solid"/>
                      <a:round/>
                      <a:headEnd type="none" w="med" len="med"/>
                      <a:tailEnd type="none" w="med" len="med"/>
                    </a:lnR>
                    <a:lnT cmpd="sng" algn="ctr" cap="flat" w="38100">
                      <a:solidFill>
                        <a:srgbClr val="2A2E3A"/>
                      </a:solidFill>
                      <a:prstDash val="solid"/>
                      <a:round/>
                      <a:headEnd type="none" w="med" len="med"/>
                      <a:tailEnd type="none" w="med" len="med"/>
                    </a:lnT>
                    <a:lnB cmpd="sng" algn="ctr" cap="flat" w="38100">
                      <a:solidFill>
                        <a:srgbClr val="2A2E3A"/>
                      </a:solidFill>
                      <a:prstDash val="solid"/>
                      <a:round/>
                      <a:headEnd type="none" w="med" len="med"/>
                      <a:tailEnd type="none" w="med" len="med"/>
                    </a:lnB>
                  </a:tcPr>
                </a:tc>
                <a:tc>
                  <a:txBody>
                    <a:bodyPr anchor="t" rtlCol="false"/>
                    <a:lstStyle/>
                    <a:p>
                      <a:pPr algn="ctr">
                        <a:lnSpc>
                          <a:spcPts val="2520"/>
                        </a:lnSpc>
                        <a:defRPr/>
                      </a:pPr>
                      <a:r>
                        <a:rPr lang="en-US" sz="1800" b="true">
                          <a:solidFill>
                            <a:srgbClr val="2A2E3A"/>
                          </a:solidFill>
                          <a:latin typeface="Helios Bold"/>
                          <a:ea typeface="Helios Bold"/>
                          <a:cs typeface="Helios Bold"/>
                          <a:sym typeface="Helios Bold"/>
                        </a:rPr>
                        <a:t>Full control of data</a:t>
                      </a:r>
                      <a:endParaRPr lang="en-US" sz="1100"/>
                    </a:p>
                  </a:txBody>
                  <a:tcPr marL="190500" marR="190500" marT="190500" marB="190500" anchor="ctr">
                    <a:lnL cmpd="sng" algn="ctr" cap="flat" w="38100">
                      <a:solidFill>
                        <a:srgbClr val="2A2E3A"/>
                      </a:solidFill>
                      <a:prstDash val="solid"/>
                      <a:round/>
                      <a:headEnd type="none" w="med" len="med"/>
                      <a:tailEnd type="none" w="med" len="med"/>
                    </a:lnL>
                    <a:lnR cmpd="sng" algn="ctr" cap="flat" w="38100">
                      <a:solidFill>
                        <a:srgbClr val="2A2E3A"/>
                      </a:solidFill>
                      <a:prstDash val="solid"/>
                      <a:round/>
                      <a:headEnd type="none" w="med" len="med"/>
                      <a:tailEnd type="none" w="med" len="med"/>
                    </a:lnR>
                    <a:lnT cmpd="sng" algn="ctr" cap="flat" w="38100">
                      <a:solidFill>
                        <a:srgbClr val="2A2E3A"/>
                      </a:solidFill>
                      <a:prstDash val="solid"/>
                      <a:round/>
                      <a:headEnd type="none" w="med" len="med"/>
                      <a:tailEnd type="none" w="med" len="med"/>
                    </a:lnT>
                    <a:lnB cmpd="sng" algn="ctr" cap="flat" w="38100">
                      <a:solidFill>
                        <a:srgbClr val="2A2E3A"/>
                      </a:solidFill>
                      <a:prstDash val="solid"/>
                      <a:round/>
                      <a:headEnd type="none" w="med" len="med"/>
                      <a:tailEnd type="none" w="med" len="med"/>
                    </a:lnB>
                  </a:tcPr>
                </a:tc>
                <a:tc>
                  <a:txBody>
                    <a:bodyPr anchor="t" rtlCol="false"/>
                    <a:lstStyle/>
                    <a:p>
                      <a:pPr algn="ctr">
                        <a:lnSpc>
                          <a:spcPts val="2520"/>
                        </a:lnSpc>
                        <a:defRPr/>
                      </a:pPr>
                      <a:r>
                        <a:rPr lang="en-US" sz="1800" b="true">
                          <a:solidFill>
                            <a:srgbClr val="2A2E3A"/>
                          </a:solidFill>
                          <a:latin typeface="Helios Bold"/>
                          <a:ea typeface="Helios Bold"/>
                          <a:cs typeface="Helios Bold"/>
                          <a:sym typeface="Helios Bold"/>
                        </a:rPr>
                        <a:t>Skill bottleneck</a:t>
                      </a:r>
                      <a:endParaRPr lang="en-US" sz="1100"/>
                    </a:p>
                  </a:txBody>
                  <a:tcPr marL="190500" marR="190500" marT="190500" marB="190500" anchor="ctr">
                    <a:lnL cmpd="sng" algn="ctr" cap="flat" w="38100">
                      <a:solidFill>
                        <a:srgbClr val="2A2E3A"/>
                      </a:solidFill>
                      <a:prstDash val="solid"/>
                      <a:round/>
                      <a:headEnd type="none" w="med" len="med"/>
                      <a:tailEnd type="none" w="med" len="med"/>
                    </a:lnL>
                    <a:lnR cmpd="sng" algn="ctr" cap="flat" w="38100">
                      <a:solidFill>
                        <a:srgbClr val="2A2E3A"/>
                      </a:solidFill>
                      <a:prstDash val="solid"/>
                      <a:round/>
                      <a:headEnd type="none" w="med" len="med"/>
                      <a:tailEnd type="none" w="med" len="med"/>
                    </a:lnR>
                    <a:lnT cmpd="sng" algn="ctr" cap="flat" w="38100">
                      <a:solidFill>
                        <a:srgbClr val="2A2E3A"/>
                      </a:solidFill>
                      <a:prstDash val="solid"/>
                      <a:round/>
                      <a:headEnd type="none" w="med" len="med"/>
                      <a:tailEnd type="none" w="med" len="med"/>
                    </a:lnT>
                    <a:lnB cmpd="sng" algn="ctr" cap="flat" w="38100">
                      <a:solidFill>
                        <a:srgbClr val="2A2E3A"/>
                      </a:solidFill>
                      <a:prstDash val="solid"/>
                      <a:round/>
                      <a:headEnd type="none" w="med" len="med"/>
                      <a:tailEnd type="none" w="med" len="med"/>
                    </a:lnB>
                  </a:tcPr>
                </a:tc>
                <a:tc>
                  <a:txBody>
                    <a:bodyPr anchor="t" rtlCol="false"/>
                    <a:lstStyle/>
                    <a:p>
                      <a:pPr algn="ctr">
                        <a:lnSpc>
                          <a:spcPts val="2520"/>
                        </a:lnSpc>
                        <a:defRPr/>
                      </a:pPr>
                      <a:r>
                        <a:rPr lang="en-US" sz="1800" b="true">
                          <a:solidFill>
                            <a:srgbClr val="2A2E3A"/>
                          </a:solidFill>
                          <a:latin typeface="Helios Bold"/>
                          <a:ea typeface="Helios Bold"/>
                          <a:cs typeface="Helios Bold"/>
                          <a:sym typeface="Helios Bold"/>
                        </a:rPr>
                        <a:t>Fast time-to-value</a:t>
                      </a:r>
                      <a:endParaRPr lang="en-US" sz="1100"/>
                    </a:p>
                  </a:txBody>
                  <a:tcPr marL="190500" marR="190500" marT="190500" marB="190500" anchor="ctr">
                    <a:lnL cmpd="sng" algn="ctr" cap="flat" w="38100">
                      <a:solidFill>
                        <a:srgbClr val="2A2E3A"/>
                      </a:solidFill>
                      <a:prstDash val="solid"/>
                      <a:round/>
                      <a:headEnd type="none" w="med" len="med"/>
                      <a:tailEnd type="none" w="med" len="med"/>
                    </a:lnL>
                    <a:lnR cmpd="sng" algn="ctr" cap="flat" w="38100">
                      <a:solidFill>
                        <a:srgbClr val="2A2E3A"/>
                      </a:solidFill>
                      <a:prstDash val="solid"/>
                      <a:round/>
                      <a:headEnd type="none" w="med" len="med"/>
                      <a:tailEnd type="none" w="med" len="med"/>
                    </a:lnR>
                    <a:lnT cmpd="sng" algn="ctr" cap="flat" w="38100">
                      <a:solidFill>
                        <a:srgbClr val="2A2E3A"/>
                      </a:solidFill>
                      <a:prstDash val="solid"/>
                      <a:round/>
                      <a:headEnd type="none" w="med" len="med"/>
                      <a:tailEnd type="none" w="med" len="med"/>
                    </a:lnT>
                    <a:lnB cmpd="sng" algn="ctr" cap="flat" w="38100">
                      <a:solidFill>
                        <a:srgbClr val="2A2E3A"/>
                      </a:solidFill>
                      <a:prstDash val="solid"/>
                      <a:round/>
                      <a:headEnd type="none" w="med" len="med"/>
                      <a:tailEnd type="none" w="med" len="med"/>
                    </a:lnB>
                  </a:tcPr>
                </a:tc>
              </a:tr>
              <a:tr h="1024822">
                <a:tc>
                  <a:txBody>
                    <a:bodyPr anchor="t" rtlCol="false"/>
                    <a:lstStyle/>
                    <a:p>
                      <a:pPr algn="ctr">
                        <a:lnSpc>
                          <a:spcPts val="2520"/>
                        </a:lnSpc>
                        <a:defRPr/>
                      </a:pPr>
                      <a:r>
                        <a:rPr lang="en-US" sz="1800" b="true">
                          <a:solidFill>
                            <a:srgbClr val="2A2E3A"/>
                          </a:solidFill>
                          <a:latin typeface="Helios Bold"/>
                          <a:ea typeface="Helios Bold"/>
                          <a:cs typeface="Helios Bold"/>
                          <a:sym typeface="Helios Bold"/>
                        </a:rPr>
                        <a:t>Data compliance</a:t>
                      </a:r>
                      <a:endParaRPr lang="en-US" sz="1100"/>
                    </a:p>
                  </a:txBody>
                  <a:tcPr marL="190500" marR="190500" marT="190500" marB="190500" anchor="ctr">
                    <a:lnL cmpd="sng" algn="ctr" cap="flat" w="38100">
                      <a:solidFill>
                        <a:srgbClr val="2A2E3A"/>
                      </a:solidFill>
                      <a:prstDash val="solid"/>
                      <a:round/>
                      <a:headEnd type="none" w="med" len="med"/>
                      <a:tailEnd type="none" w="med" len="med"/>
                    </a:lnL>
                    <a:lnR cmpd="sng" algn="ctr" cap="flat" w="38100">
                      <a:solidFill>
                        <a:srgbClr val="2A2E3A"/>
                      </a:solidFill>
                      <a:prstDash val="solid"/>
                      <a:round/>
                      <a:headEnd type="none" w="med" len="med"/>
                      <a:tailEnd type="none" w="med" len="med"/>
                    </a:lnR>
                    <a:lnT cmpd="sng" algn="ctr" cap="flat" w="38100">
                      <a:solidFill>
                        <a:srgbClr val="2A2E3A"/>
                      </a:solidFill>
                      <a:prstDash val="solid"/>
                      <a:round/>
                      <a:headEnd type="none" w="med" len="med"/>
                      <a:tailEnd type="none" w="med" len="med"/>
                    </a:lnT>
                    <a:lnB cmpd="sng" algn="ctr" cap="flat" w="38100">
                      <a:solidFill>
                        <a:srgbClr val="2A2E3A"/>
                      </a:solidFill>
                      <a:prstDash val="solid"/>
                      <a:round/>
                      <a:headEnd type="none" w="med" len="med"/>
                      <a:tailEnd type="none" w="med" len="med"/>
                    </a:lnB>
                  </a:tcPr>
                </a:tc>
                <a:tc>
                  <a:txBody>
                    <a:bodyPr anchor="t" rtlCol="false"/>
                    <a:lstStyle/>
                    <a:p>
                      <a:pPr algn="ctr">
                        <a:lnSpc>
                          <a:spcPts val="2520"/>
                        </a:lnSpc>
                        <a:defRPr/>
                      </a:pPr>
                      <a:r>
                        <a:rPr lang="en-US" sz="1800" b="true">
                          <a:solidFill>
                            <a:srgbClr val="2A2E3A"/>
                          </a:solidFill>
                          <a:latin typeface="Helios Bold"/>
                          <a:ea typeface="Helios Bold"/>
                          <a:cs typeface="Helios Bold"/>
                          <a:sym typeface="Helios Bold"/>
                        </a:rPr>
                        <a:t>Long-term flexibility</a:t>
                      </a:r>
                      <a:endParaRPr lang="en-US" sz="1100"/>
                    </a:p>
                  </a:txBody>
                  <a:tcPr marL="190500" marR="190500" marT="190500" marB="190500" anchor="ctr">
                    <a:lnL cmpd="sng" algn="ctr" cap="flat" w="38100">
                      <a:solidFill>
                        <a:srgbClr val="2A2E3A"/>
                      </a:solidFill>
                      <a:prstDash val="solid"/>
                      <a:round/>
                      <a:headEnd type="none" w="med" len="med"/>
                      <a:tailEnd type="none" w="med" len="med"/>
                    </a:lnL>
                    <a:lnR cmpd="sng" algn="ctr" cap="flat" w="38100">
                      <a:solidFill>
                        <a:srgbClr val="2A2E3A"/>
                      </a:solidFill>
                      <a:prstDash val="solid"/>
                      <a:round/>
                      <a:headEnd type="none" w="med" len="med"/>
                      <a:tailEnd type="none" w="med" len="med"/>
                    </a:lnR>
                    <a:lnT cmpd="sng" algn="ctr" cap="flat" w="38100">
                      <a:solidFill>
                        <a:srgbClr val="2A2E3A"/>
                      </a:solidFill>
                      <a:prstDash val="solid"/>
                      <a:round/>
                      <a:headEnd type="none" w="med" len="med"/>
                      <a:tailEnd type="none" w="med" len="med"/>
                    </a:lnT>
                    <a:lnB cmpd="sng" algn="ctr" cap="flat" w="38100">
                      <a:solidFill>
                        <a:srgbClr val="2A2E3A"/>
                      </a:solidFill>
                      <a:prstDash val="solid"/>
                      <a:round/>
                      <a:headEnd type="none" w="med" len="med"/>
                      <a:tailEnd type="none" w="med" len="med"/>
                    </a:lnB>
                  </a:tcPr>
                </a:tc>
                <a:tc>
                  <a:txBody>
                    <a:bodyPr anchor="t" rtlCol="false"/>
                    <a:lstStyle/>
                    <a:p>
                      <a:pPr algn="ctr">
                        <a:lnSpc>
                          <a:spcPts val="2520"/>
                        </a:lnSpc>
                        <a:defRPr/>
                      </a:pPr>
                      <a:r>
                        <a:rPr lang="en-US" sz="1800" b="true">
                          <a:solidFill>
                            <a:srgbClr val="2A2E3A"/>
                          </a:solidFill>
                          <a:latin typeface="Helios Bold"/>
                          <a:ea typeface="Helios Bold"/>
                          <a:cs typeface="Helios Bold"/>
                          <a:sym typeface="Helios Bold"/>
                        </a:rPr>
                        <a:t>Maintenance cost</a:t>
                      </a:r>
                      <a:endParaRPr lang="en-US" sz="1100"/>
                    </a:p>
                  </a:txBody>
                  <a:tcPr marL="190500" marR="190500" marT="190500" marB="190500" anchor="ctr">
                    <a:lnL cmpd="sng" algn="ctr" cap="flat" w="38100">
                      <a:solidFill>
                        <a:srgbClr val="2A2E3A"/>
                      </a:solidFill>
                      <a:prstDash val="solid"/>
                      <a:round/>
                      <a:headEnd type="none" w="med" len="med"/>
                      <a:tailEnd type="none" w="med" len="med"/>
                    </a:lnL>
                    <a:lnR cmpd="sng" algn="ctr" cap="flat" w="38100">
                      <a:solidFill>
                        <a:srgbClr val="2A2E3A"/>
                      </a:solidFill>
                      <a:prstDash val="solid"/>
                      <a:round/>
                      <a:headEnd type="none" w="med" len="med"/>
                      <a:tailEnd type="none" w="med" len="med"/>
                    </a:lnR>
                    <a:lnT cmpd="sng" algn="ctr" cap="flat" w="38100">
                      <a:solidFill>
                        <a:srgbClr val="2A2E3A"/>
                      </a:solidFill>
                      <a:prstDash val="solid"/>
                      <a:round/>
                      <a:headEnd type="none" w="med" len="med"/>
                      <a:tailEnd type="none" w="med" len="med"/>
                    </a:lnT>
                    <a:lnB cmpd="sng" algn="ctr" cap="flat" w="38100">
                      <a:solidFill>
                        <a:srgbClr val="2A2E3A"/>
                      </a:solidFill>
                      <a:prstDash val="solid"/>
                      <a:round/>
                      <a:headEnd type="none" w="med" len="med"/>
                      <a:tailEnd type="none" w="med" len="med"/>
                    </a:lnB>
                  </a:tcPr>
                </a:tc>
                <a:tc>
                  <a:txBody>
                    <a:bodyPr anchor="t" rtlCol="false"/>
                    <a:lstStyle/>
                    <a:p>
                      <a:pPr algn="ctr">
                        <a:lnSpc>
                          <a:spcPts val="2520"/>
                        </a:lnSpc>
                        <a:defRPr/>
                      </a:pPr>
                      <a:r>
                        <a:rPr lang="en-US" sz="1800" b="true">
                          <a:solidFill>
                            <a:srgbClr val="2A2E3A"/>
                          </a:solidFill>
                          <a:latin typeface="Helios Bold"/>
                          <a:ea typeface="Helios Bold"/>
                          <a:cs typeface="Helios Bold"/>
                          <a:sym typeface="Helios Bold"/>
                        </a:rPr>
                        <a:t>Scale easily</a:t>
                      </a:r>
                      <a:endParaRPr lang="en-US" sz="1100"/>
                    </a:p>
                  </a:txBody>
                  <a:tcPr marL="190500" marR="190500" marT="190500" marB="190500" anchor="ctr">
                    <a:lnL cmpd="sng" algn="ctr" cap="flat" w="38100">
                      <a:solidFill>
                        <a:srgbClr val="2A2E3A"/>
                      </a:solidFill>
                      <a:prstDash val="solid"/>
                      <a:round/>
                      <a:headEnd type="none" w="med" len="med"/>
                      <a:tailEnd type="none" w="med" len="med"/>
                    </a:lnL>
                    <a:lnR cmpd="sng" algn="ctr" cap="flat" w="38100">
                      <a:solidFill>
                        <a:srgbClr val="2A2E3A"/>
                      </a:solidFill>
                      <a:prstDash val="solid"/>
                      <a:round/>
                      <a:headEnd type="none" w="med" len="med"/>
                      <a:tailEnd type="none" w="med" len="med"/>
                    </a:lnR>
                    <a:lnT cmpd="sng" algn="ctr" cap="flat" w="38100">
                      <a:solidFill>
                        <a:srgbClr val="2A2E3A"/>
                      </a:solidFill>
                      <a:prstDash val="solid"/>
                      <a:round/>
                      <a:headEnd type="none" w="med" len="med"/>
                      <a:tailEnd type="none" w="med" len="med"/>
                    </a:lnT>
                    <a:lnB cmpd="sng" algn="ctr" cap="flat" w="38100">
                      <a:solidFill>
                        <a:srgbClr val="2A2E3A"/>
                      </a:solidFill>
                      <a:prstDash val="solid"/>
                      <a:round/>
                      <a:headEnd type="none" w="med" len="med"/>
                      <a:tailEnd type="none" w="med" len="med"/>
                    </a:lnB>
                  </a:tcPr>
                </a:tc>
              </a:tr>
              <a:tr h="1082289">
                <a:tc>
                  <a:txBody>
                    <a:bodyPr anchor="t" rtlCol="false"/>
                    <a:lstStyle/>
                    <a:p>
                      <a:pPr algn="ctr">
                        <a:lnSpc>
                          <a:spcPts val="2520"/>
                        </a:lnSpc>
                        <a:defRPr/>
                      </a:pPr>
                      <a:endParaRPr lang="en-US" sz="1100"/>
                    </a:p>
                  </a:txBody>
                  <a:tcPr marL="190500" marR="190500" marT="190500" marB="190500" anchor="ctr">
                    <a:lnL cmpd="sng" algn="ctr" cap="flat" w="38100">
                      <a:solidFill>
                        <a:srgbClr val="2A2E3A"/>
                      </a:solidFill>
                      <a:prstDash val="solid"/>
                      <a:round/>
                      <a:headEnd type="none" w="med" len="med"/>
                      <a:tailEnd type="none" w="med" len="med"/>
                    </a:lnL>
                    <a:lnR cmpd="sng" algn="ctr" cap="flat" w="38100">
                      <a:solidFill>
                        <a:srgbClr val="2A2E3A"/>
                      </a:solidFill>
                      <a:prstDash val="solid"/>
                      <a:round/>
                      <a:headEnd type="none" w="med" len="med"/>
                      <a:tailEnd type="none" w="med" len="med"/>
                    </a:lnR>
                    <a:lnT cmpd="sng" algn="ctr" cap="flat" w="38100">
                      <a:solidFill>
                        <a:srgbClr val="2A2E3A"/>
                      </a:solidFill>
                      <a:prstDash val="solid"/>
                      <a:round/>
                      <a:headEnd type="none" w="med" len="med"/>
                      <a:tailEnd type="none" w="med" len="med"/>
                    </a:lnT>
                    <a:lnB cmpd="sng" algn="ctr" cap="flat" w="38100">
                      <a:solidFill>
                        <a:srgbClr val="2A2E3A"/>
                      </a:solidFill>
                      <a:prstDash val="solid"/>
                      <a:round/>
                      <a:headEnd type="none" w="med" len="med"/>
                      <a:tailEnd type="none" w="med" len="med"/>
                    </a:lnB>
                  </a:tcPr>
                </a:tc>
                <a:tc>
                  <a:txBody>
                    <a:bodyPr anchor="t" rtlCol="false"/>
                    <a:lstStyle/>
                    <a:p>
                      <a:pPr algn="ctr">
                        <a:lnSpc>
                          <a:spcPts val="2520"/>
                        </a:lnSpc>
                        <a:defRPr/>
                      </a:pPr>
                      <a:endParaRPr lang="en-US" sz="1100"/>
                    </a:p>
                  </a:txBody>
                  <a:tcPr marL="190500" marR="190500" marT="190500" marB="190500" anchor="ctr">
                    <a:lnL cmpd="sng" algn="ctr" cap="flat" w="38100">
                      <a:solidFill>
                        <a:srgbClr val="2A2E3A"/>
                      </a:solidFill>
                      <a:prstDash val="solid"/>
                      <a:round/>
                      <a:headEnd type="none" w="med" len="med"/>
                      <a:tailEnd type="none" w="med" len="med"/>
                    </a:lnL>
                    <a:lnR cmpd="sng" algn="ctr" cap="flat" w="38100">
                      <a:solidFill>
                        <a:srgbClr val="2A2E3A"/>
                      </a:solidFill>
                      <a:prstDash val="solid"/>
                      <a:round/>
                      <a:headEnd type="none" w="med" len="med"/>
                      <a:tailEnd type="none" w="med" len="med"/>
                    </a:lnR>
                    <a:lnT cmpd="sng" algn="ctr" cap="flat" w="38100">
                      <a:solidFill>
                        <a:srgbClr val="2A2E3A"/>
                      </a:solidFill>
                      <a:prstDash val="solid"/>
                      <a:round/>
                      <a:headEnd type="none" w="med" len="med"/>
                      <a:tailEnd type="none" w="med" len="med"/>
                    </a:lnT>
                    <a:lnB cmpd="sng" algn="ctr" cap="flat" w="38100">
                      <a:solidFill>
                        <a:srgbClr val="2A2E3A"/>
                      </a:solidFill>
                      <a:prstDash val="solid"/>
                      <a:round/>
                      <a:headEnd type="none" w="med" len="med"/>
                      <a:tailEnd type="none" w="med" len="med"/>
                    </a:lnB>
                  </a:tcPr>
                </a:tc>
                <a:tc>
                  <a:txBody>
                    <a:bodyPr anchor="t" rtlCol="false"/>
                    <a:lstStyle/>
                    <a:p>
                      <a:pPr algn="ctr">
                        <a:lnSpc>
                          <a:spcPts val="2520"/>
                        </a:lnSpc>
                        <a:defRPr/>
                      </a:pPr>
                      <a:r>
                        <a:rPr lang="en-US" sz="1800" b="true">
                          <a:solidFill>
                            <a:srgbClr val="2A2E3A"/>
                          </a:solidFill>
                          <a:latin typeface="Helios Bold"/>
                          <a:ea typeface="Helios Bold"/>
                          <a:cs typeface="Helios Bold"/>
                          <a:sym typeface="Helios Bold"/>
                        </a:rPr>
                        <a:t>High upfront investment</a:t>
                      </a:r>
                      <a:endParaRPr lang="en-US" sz="1100"/>
                    </a:p>
                  </a:txBody>
                  <a:tcPr marL="190500" marR="190500" marT="190500" marB="190500" anchor="ctr">
                    <a:lnL cmpd="sng" algn="ctr" cap="flat" w="38100">
                      <a:solidFill>
                        <a:srgbClr val="2A2E3A"/>
                      </a:solidFill>
                      <a:prstDash val="solid"/>
                      <a:round/>
                      <a:headEnd type="none" w="med" len="med"/>
                      <a:tailEnd type="none" w="med" len="med"/>
                    </a:lnL>
                    <a:lnR cmpd="sng" algn="ctr" cap="flat" w="38100">
                      <a:solidFill>
                        <a:srgbClr val="2A2E3A"/>
                      </a:solidFill>
                      <a:prstDash val="solid"/>
                      <a:round/>
                      <a:headEnd type="none" w="med" len="med"/>
                      <a:tailEnd type="none" w="med" len="med"/>
                    </a:lnR>
                    <a:lnT cmpd="sng" algn="ctr" cap="flat" w="38100">
                      <a:solidFill>
                        <a:srgbClr val="2A2E3A"/>
                      </a:solidFill>
                      <a:prstDash val="solid"/>
                      <a:round/>
                      <a:headEnd type="none" w="med" len="med"/>
                      <a:tailEnd type="none" w="med" len="med"/>
                    </a:lnT>
                    <a:lnB cmpd="sng" algn="ctr" cap="flat" w="38100">
                      <a:solidFill>
                        <a:srgbClr val="2A2E3A"/>
                      </a:solidFill>
                      <a:prstDash val="solid"/>
                      <a:round/>
                      <a:headEnd type="none" w="med" len="med"/>
                      <a:tailEnd type="none" w="med" len="med"/>
                    </a:lnB>
                  </a:tcPr>
                </a:tc>
                <a:tc>
                  <a:txBody>
                    <a:bodyPr anchor="t" rtlCol="false"/>
                    <a:lstStyle/>
                    <a:p>
                      <a:pPr algn="ctr">
                        <a:lnSpc>
                          <a:spcPts val="2520"/>
                        </a:lnSpc>
                        <a:defRPr/>
                      </a:pPr>
                      <a:r>
                        <a:rPr lang="en-US" sz="1800" b="true">
                          <a:solidFill>
                            <a:srgbClr val="2A2E3A"/>
                          </a:solidFill>
                          <a:latin typeface="Helios Bold"/>
                          <a:ea typeface="Helios Bold"/>
                          <a:cs typeface="Helios Bold"/>
                          <a:sym typeface="Helios Bold"/>
                        </a:rPr>
                        <a:t>Vendor in charge of maintenance</a:t>
                      </a:r>
                      <a:endParaRPr lang="en-US" sz="1100"/>
                    </a:p>
                  </a:txBody>
                  <a:tcPr marL="190500" marR="190500" marT="190500" marB="190500" anchor="ctr">
                    <a:lnL cmpd="sng" algn="ctr" cap="flat" w="38100">
                      <a:solidFill>
                        <a:srgbClr val="2A2E3A"/>
                      </a:solidFill>
                      <a:prstDash val="solid"/>
                      <a:round/>
                      <a:headEnd type="none" w="med" len="med"/>
                      <a:tailEnd type="none" w="med" len="med"/>
                    </a:lnL>
                    <a:lnR cmpd="sng" algn="ctr" cap="flat" w="38100">
                      <a:solidFill>
                        <a:srgbClr val="2A2E3A"/>
                      </a:solidFill>
                      <a:prstDash val="solid"/>
                      <a:round/>
                      <a:headEnd type="none" w="med" len="med"/>
                      <a:tailEnd type="none" w="med" len="med"/>
                    </a:lnR>
                    <a:lnT cmpd="sng" algn="ctr" cap="flat" w="38100">
                      <a:solidFill>
                        <a:srgbClr val="2A2E3A"/>
                      </a:solidFill>
                      <a:prstDash val="solid"/>
                      <a:round/>
                      <a:headEnd type="none" w="med" len="med"/>
                      <a:tailEnd type="none" w="med" len="med"/>
                    </a:lnT>
                    <a:lnB cmpd="sng" algn="ctr" cap="flat" w="38100">
                      <a:solidFill>
                        <a:srgbClr val="2A2E3A"/>
                      </a:solidFill>
                      <a:prstDash val="solid"/>
                      <a:round/>
                      <a:headEnd type="none" w="med" len="med"/>
                      <a:tailEnd type="none" w="med" len="med"/>
                    </a:lnB>
                  </a:tcPr>
                </a:tc>
              </a:tr>
              <a:tr h="1732276">
                <a:tc>
                  <a:txBody>
                    <a:bodyPr anchor="t" rtlCol="false"/>
                    <a:lstStyle/>
                    <a:p>
                      <a:pPr algn="ctr">
                        <a:lnSpc>
                          <a:spcPts val="2520"/>
                        </a:lnSpc>
                        <a:defRPr/>
                      </a:pPr>
                      <a:endParaRPr lang="en-US" sz="1100"/>
                    </a:p>
                  </a:txBody>
                  <a:tcPr marL="190500" marR="190500" marT="190500" marB="190500" anchor="ctr">
                    <a:lnL cmpd="sng" algn="ctr" cap="flat" w="38100">
                      <a:solidFill>
                        <a:srgbClr val="2A2E3A"/>
                      </a:solidFill>
                      <a:prstDash val="solid"/>
                      <a:round/>
                      <a:headEnd type="none" w="med" len="med"/>
                      <a:tailEnd type="none" w="med" len="med"/>
                    </a:lnL>
                    <a:lnR cmpd="sng" algn="ctr" cap="flat" w="38100">
                      <a:solidFill>
                        <a:srgbClr val="2A2E3A"/>
                      </a:solidFill>
                      <a:prstDash val="solid"/>
                      <a:round/>
                      <a:headEnd type="none" w="med" len="med"/>
                      <a:tailEnd type="none" w="med" len="med"/>
                    </a:lnR>
                    <a:lnT cmpd="sng" algn="ctr" cap="flat" w="38100">
                      <a:solidFill>
                        <a:srgbClr val="2A2E3A"/>
                      </a:solidFill>
                      <a:prstDash val="solid"/>
                      <a:round/>
                      <a:headEnd type="none" w="med" len="med"/>
                      <a:tailEnd type="none" w="med" len="med"/>
                    </a:lnT>
                    <a:lnB cmpd="sng" algn="ctr" cap="flat" w="38100">
                      <a:solidFill>
                        <a:srgbClr val="2A2E3A"/>
                      </a:solidFill>
                      <a:prstDash val="solid"/>
                      <a:round/>
                      <a:headEnd type="none" w="med" len="med"/>
                      <a:tailEnd type="none" w="med" len="med"/>
                    </a:lnB>
                  </a:tcPr>
                </a:tc>
                <a:tc>
                  <a:txBody>
                    <a:bodyPr anchor="t" rtlCol="false"/>
                    <a:lstStyle/>
                    <a:p>
                      <a:pPr algn="ctr">
                        <a:lnSpc>
                          <a:spcPts val="2520"/>
                        </a:lnSpc>
                        <a:defRPr/>
                      </a:pPr>
                      <a:endParaRPr lang="en-US" sz="1100"/>
                    </a:p>
                  </a:txBody>
                  <a:tcPr marL="190500" marR="190500" marT="190500" marB="190500" anchor="ctr">
                    <a:lnL cmpd="sng" algn="ctr" cap="flat" w="38100">
                      <a:solidFill>
                        <a:srgbClr val="2A2E3A"/>
                      </a:solidFill>
                      <a:prstDash val="solid"/>
                      <a:round/>
                      <a:headEnd type="none" w="med" len="med"/>
                      <a:tailEnd type="none" w="med" len="med"/>
                    </a:lnL>
                    <a:lnR cmpd="sng" algn="ctr" cap="flat" w="38100">
                      <a:solidFill>
                        <a:srgbClr val="2A2E3A"/>
                      </a:solidFill>
                      <a:prstDash val="solid"/>
                      <a:round/>
                      <a:headEnd type="none" w="med" len="med"/>
                      <a:tailEnd type="none" w="med" len="med"/>
                    </a:lnR>
                    <a:lnT cmpd="sng" algn="ctr" cap="flat" w="38100">
                      <a:solidFill>
                        <a:srgbClr val="2A2E3A"/>
                      </a:solidFill>
                      <a:prstDash val="solid"/>
                      <a:round/>
                      <a:headEnd type="none" w="med" len="med"/>
                      <a:tailEnd type="none" w="med" len="med"/>
                    </a:lnT>
                    <a:lnB cmpd="sng" algn="ctr" cap="flat" w="38100">
                      <a:solidFill>
                        <a:srgbClr val="2A2E3A"/>
                      </a:solidFill>
                      <a:prstDash val="solid"/>
                      <a:round/>
                      <a:headEnd type="none" w="med" len="med"/>
                      <a:tailEnd type="none" w="med" len="med"/>
                    </a:lnB>
                  </a:tcPr>
                </a:tc>
                <a:tc>
                  <a:txBody>
                    <a:bodyPr anchor="t" rtlCol="false"/>
                    <a:lstStyle/>
                    <a:p>
                      <a:pPr algn="ctr">
                        <a:lnSpc>
                          <a:spcPts val="2520"/>
                        </a:lnSpc>
                        <a:defRPr/>
                      </a:pPr>
                      <a:r>
                        <a:rPr lang="en-US" sz="1800" b="true">
                          <a:solidFill>
                            <a:srgbClr val="2A2E3A"/>
                          </a:solidFill>
                          <a:latin typeface="Helios Bold"/>
                          <a:ea typeface="Helios Bold"/>
                          <a:cs typeface="Helios Bold"/>
                          <a:sym typeface="Helios Bold"/>
                        </a:rPr>
                        <a:t>Longer time-to-impact</a:t>
                      </a:r>
                      <a:endParaRPr lang="en-US" sz="1100"/>
                    </a:p>
                  </a:txBody>
                  <a:tcPr marL="190500" marR="190500" marT="190500" marB="190500" anchor="ctr">
                    <a:lnL cmpd="sng" algn="ctr" cap="flat" w="38100">
                      <a:solidFill>
                        <a:srgbClr val="2A2E3A"/>
                      </a:solidFill>
                      <a:prstDash val="solid"/>
                      <a:round/>
                      <a:headEnd type="none" w="med" len="med"/>
                      <a:tailEnd type="none" w="med" len="med"/>
                    </a:lnL>
                    <a:lnR cmpd="sng" algn="ctr" cap="flat" w="38100">
                      <a:solidFill>
                        <a:srgbClr val="2A2E3A"/>
                      </a:solidFill>
                      <a:prstDash val="solid"/>
                      <a:round/>
                      <a:headEnd type="none" w="med" len="med"/>
                      <a:tailEnd type="none" w="med" len="med"/>
                    </a:lnR>
                    <a:lnT cmpd="sng" algn="ctr" cap="flat" w="38100">
                      <a:solidFill>
                        <a:srgbClr val="2A2E3A"/>
                      </a:solidFill>
                      <a:prstDash val="solid"/>
                      <a:round/>
                      <a:headEnd type="none" w="med" len="med"/>
                      <a:tailEnd type="none" w="med" len="med"/>
                    </a:lnT>
                    <a:lnB cmpd="sng" algn="ctr" cap="flat" w="38100">
                      <a:solidFill>
                        <a:srgbClr val="2A2E3A"/>
                      </a:solidFill>
                      <a:prstDash val="solid"/>
                      <a:round/>
                      <a:headEnd type="none" w="med" len="med"/>
                      <a:tailEnd type="none" w="med" len="med"/>
                    </a:lnB>
                  </a:tcPr>
                </a:tc>
                <a:tc>
                  <a:txBody>
                    <a:bodyPr anchor="t" rtlCol="false"/>
                    <a:lstStyle/>
                    <a:p>
                      <a:pPr algn="ctr">
                        <a:lnSpc>
                          <a:spcPts val="2520"/>
                        </a:lnSpc>
                        <a:defRPr/>
                      </a:pPr>
                      <a:endParaRPr lang="en-US" sz="1100"/>
                    </a:p>
                  </a:txBody>
                  <a:tcPr marL="190500" marR="190500" marT="190500" marB="190500" anchor="ctr">
                    <a:lnL cmpd="sng" algn="ctr" cap="flat" w="38100">
                      <a:solidFill>
                        <a:srgbClr val="2A2E3A"/>
                      </a:solidFill>
                      <a:prstDash val="solid"/>
                      <a:round/>
                      <a:headEnd type="none" w="med" len="med"/>
                      <a:tailEnd type="none" w="med" len="med"/>
                    </a:lnL>
                    <a:lnR cmpd="sng" algn="ctr" cap="flat" w="38100">
                      <a:solidFill>
                        <a:srgbClr val="2A2E3A"/>
                      </a:solidFill>
                      <a:prstDash val="solid"/>
                      <a:round/>
                      <a:headEnd type="none" w="med" len="med"/>
                      <a:tailEnd type="none" w="med" len="med"/>
                    </a:lnR>
                    <a:lnT cmpd="sng" algn="ctr" cap="flat" w="38100">
                      <a:solidFill>
                        <a:srgbClr val="2A2E3A"/>
                      </a:solidFill>
                      <a:prstDash val="solid"/>
                      <a:round/>
                      <a:headEnd type="none" w="med" len="med"/>
                      <a:tailEnd type="none" w="med" len="med"/>
                    </a:lnT>
                    <a:lnB cmpd="sng" algn="ctr" cap="flat" w="38100">
                      <a:solidFill>
                        <a:srgbClr val="2A2E3A"/>
                      </a:solidFill>
                      <a:prstDash val="solid"/>
                      <a:round/>
                      <a:headEnd type="none" w="med" len="med"/>
                      <a:tailEnd type="none" w="med" len="med"/>
                    </a:lnB>
                  </a:tcPr>
                </a:tc>
              </a:tr>
            </a:tbl>
          </a:graphicData>
        </a:graphic>
      </p:graphicFrame>
      <p:sp>
        <p:nvSpPr>
          <p:cNvPr name="TextBox 3" id="3"/>
          <p:cNvSpPr txBox="true"/>
          <p:nvPr/>
        </p:nvSpPr>
        <p:spPr>
          <a:xfrm rot="0">
            <a:off x="4022094" y="952500"/>
            <a:ext cx="10049838" cy="990600"/>
          </a:xfrm>
          <a:prstGeom prst="rect">
            <a:avLst/>
          </a:prstGeom>
        </p:spPr>
        <p:txBody>
          <a:bodyPr anchor="t" rtlCol="false" tIns="0" lIns="0" bIns="0" rIns="0">
            <a:spAutoFit/>
          </a:bodyPr>
          <a:lstStyle/>
          <a:p>
            <a:pPr algn="l">
              <a:lnSpc>
                <a:spcPts val="7800"/>
              </a:lnSpc>
            </a:pPr>
            <a:r>
              <a:rPr lang="en-US" b="true" sz="6000">
                <a:gradFill>
                  <a:gsLst>
                    <a:gs pos="0">
                      <a:srgbClr val="0097B2">
                        <a:alpha val="100000"/>
                      </a:srgbClr>
                    </a:gs>
                    <a:gs pos="100000">
                      <a:srgbClr val="7ED957">
                        <a:alpha val="100000"/>
                      </a:srgbClr>
                    </a:gs>
                  </a:gsLst>
                  <a:lin ang="0"/>
                </a:gradFill>
                <a:latin typeface="Klein Bold"/>
                <a:ea typeface="Klein Bold"/>
                <a:cs typeface="Klein Bold"/>
                <a:sym typeface="Klein Bold"/>
              </a:rPr>
              <a:t>Outsourcing vs Insourcing</a:t>
            </a: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5769910" y="1058272"/>
            <a:ext cx="6702256" cy="990534"/>
          </a:xfrm>
          <a:prstGeom prst="rect">
            <a:avLst/>
          </a:prstGeom>
        </p:spPr>
        <p:txBody>
          <a:bodyPr anchor="t" rtlCol="false" tIns="0" lIns="0" bIns="0" rIns="0">
            <a:spAutoFit/>
          </a:bodyPr>
          <a:lstStyle/>
          <a:p>
            <a:pPr algn="l">
              <a:lnSpc>
                <a:spcPts val="7800"/>
              </a:lnSpc>
            </a:pPr>
            <a:r>
              <a:rPr lang="en-US" b="true" sz="6000">
                <a:gradFill>
                  <a:gsLst>
                    <a:gs pos="0">
                      <a:srgbClr val="0097B2">
                        <a:alpha val="100000"/>
                      </a:srgbClr>
                    </a:gs>
                    <a:gs pos="100000">
                      <a:srgbClr val="7ED957">
                        <a:alpha val="100000"/>
                      </a:srgbClr>
                    </a:gs>
                  </a:gsLst>
                  <a:lin ang="0"/>
                </a:gradFill>
                <a:latin typeface="Klein Bold"/>
                <a:ea typeface="Klein Bold"/>
                <a:cs typeface="Klein Bold"/>
                <a:sym typeface="Klein Bold"/>
              </a:rPr>
              <a:t>Guide illustration</a:t>
            </a:r>
          </a:p>
        </p:txBody>
      </p:sp>
      <p:sp>
        <p:nvSpPr>
          <p:cNvPr name="TextBox 3" id="3"/>
          <p:cNvSpPr txBox="true"/>
          <p:nvPr/>
        </p:nvSpPr>
        <p:spPr>
          <a:xfrm rot="0">
            <a:off x="4708287" y="2128682"/>
            <a:ext cx="8871427" cy="1308298"/>
          </a:xfrm>
          <a:prstGeom prst="rect">
            <a:avLst/>
          </a:prstGeom>
        </p:spPr>
        <p:txBody>
          <a:bodyPr anchor="t" rtlCol="false" tIns="0" lIns="0" bIns="0" rIns="0">
            <a:spAutoFit/>
          </a:bodyPr>
          <a:lstStyle/>
          <a:p>
            <a:pPr algn="ctr">
              <a:lnSpc>
                <a:spcPts val="3500"/>
              </a:lnSpc>
            </a:pPr>
            <a:r>
              <a:rPr lang="en-US" sz="2500">
                <a:solidFill>
                  <a:srgbClr val="2A2E3A"/>
                </a:solidFill>
                <a:latin typeface="Helios"/>
                <a:ea typeface="Helios"/>
                <a:cs typeface="Helios"/>
                <a:sym typeface="Helios"/>
              </a:rPr>
              <a:t>Since machine learning requires a significant investment of infrastructural resources and time, it is essential that our goals and steps to follow are well-defined.</a:t>
            </a:r>
          </a:p>
        </p:txBody>
      </p:sp>
      <p:sp>
        <p:nvSpPr>
          <p:cNvPr name="Freeform 4" id="4"/>
          <p:cNvSpPr/>
          <p:nvPr/>
        </p:nvSpPr>
        <p:spPr>
          <a:xfrm flipH="false" flipV="false" rot="0">
            <a:off x="1128200" y="4025144"/>
            <a:ext cx="1019178" cy="1019178"/>
          </a:xfrm>
          <a:custGeom>
            <a:avLst/>
            <a:gdLst/>
            <a:ahLst/>
            <a:cxnLst/>
            <a:rect r="r" b="b" t="t" l="l"/>
            <a:pathLst>
              <a:path h="1019178" w="1019178">
                <a:moveTo>
                  <a:pt x="0" y="0"/>
                </a:moveTo>
                <a:lnTo>
                  <a:pt x="1019177" y="0"/>
                </a:lnTo>
                <a:lnTo>
                  <a:pt x="1019177" y="1019178"/>
                </a:lnTo>
                <a:lnTo>
                  <a:pt x="0" y="1019178"/>
                </a:lnTo>
                <a:lnTo>
                  <a:pt x="0" y="0"/>
                </a:lnTo>
                <a:close/>
              </a:path>
            </a:pathLst>
          </a:custGeom>
          <a:blipFill>
            <a:blip r:embed="rId2">
              <a:alphaModFix amt="44999"/>
              <a:extLst>
                <a:ext uri="{96DAC541-7B7A-43D3-8B79-37D633B846F1}">
                  <asvg:svgBlip xmlns:asvg="http://schemas.microsoft.com/office/drawing/2016/SVG/main" r:embed="rId3"/>
                </a:ext>
              </a:extLst>
            </a:blip>
            <a:stretch>
              <a:fillRect l="0" t="0" r="0" b="0"/>
            </a:stretch>
          </a:blipFill>
        </p:spPr>
      </p:sp>
      <p:sp>
        <p:nvSpPr>
          <p:cNvPr name="Freeform 5" id="5"/>
          <p:cNvSpPr/>
          <p:nvPr/>
        </p:nvSpPr>
        <p:spPr>
          <a:xfrm flipH="false" flipV="false" rot="0">
            <a:off x="1234034" y="4130978"/>
            <a:ext cx="807509" cy="807509"/>
          </a:xfrm>
          <a:custGeom>
            <a:avLst/>
            <a:gdLst/>
            <a:ahLst/>
            <a:cxnLst/>
            <a:rect r="r" b="b" t="t" l="l"/>
            <a:pathLst>
              <a:path h="807509" w="807509">
                <a:moveTo>
                  <a:pt x="0" y="0"/>
                </a:moveTo>
                <a:lnTo>
                  <a:pt x="807509" y="0"/>
                </a:lnTo>
                <a:lnTo>
                  <a:pt x="807509" y="807509"/>
                </a:lnTo>
                <a:lnTo>
                  <a:pt x="0" y="807509"/>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nvGrpSpPr>
          <p:cNvPr name="Group 6" id="6"/>
          <p:cNvGrpSpPr/>
          <p:nvPr/>
        </p:nvGrpSpPr>
        <p:grpSpPr>
          <a:xfrm rot="0">
            <a:off x="2453053" y="3995284"/>
            <a:ext cx="3475819" cy="1078897"/>
            <a:chOff x="0" y="0"/>
            <a:chExt cx="4634425" cy="1438530"/>
          </a:xfrm>
        </p:grpSpPr>
        <p:sp>
          <p:nvSpPr>
            <p:cNvPr name="TextBox 7" id="7"/>
            <p:cNvSpPr txBox="true"/>
            <p:nvPr/>
          </p:nvSpPr>
          <p:spPr>
            <a:xfrm rot="0">
              <a:off x="0" y="0"/>
              <a:ext cx="4634425" cy="484243"/>
            </a:xfrm>
            <a:prstGeom prst="rect">
              <a:avLst/>
            </a:prstGeom>
          </p:spPr>
          <p:txBody>
            <a:bodyPr anchor="t" rtlCol="false" tIns="0" lIns="0" bIns="0" rIns="0">
              <a:spAutoFit/>
            </a:bodyPr>
            <a:lstStyle/>
            <a:p>
              <a:pPr algn="l" marL="0" indent="0" lvl="0">
                <a:lnSpc>
                  <a:spcPts val="2880"/>
                </a:lnSpc>
                <a:spcBef>
                  <a:spcPct val="0"/>
                </a:spcBef>
              </a:pPr>
              <a:r>
                <a:rPr lang="en-US" b="true" sz="2400">
                  <a:solidFill>
                    <a:srgbClr val="2A2E3A"/>
                  </a:solidFill>
                  <a:latin typeface="Klein Bold"/>
                  <a:ea typeface="Klein Bold"/>
                  <a:cs typeface="Klein Bold"/>
                  <a:sym typeface="Klein Bold"/>
                </a:rPr>
                <a:t>Problem formalization</a:t>
              </a:r>
            </a:p>
          </p:txBody>
        </p:sp>
        <p:sp>
          <p:nvSpPr>
            <p:cNvPr name="TextBox 8" id="8"/>
            <p:cNvSpPr txBox="true"/>
            <p:nvPr/>
          </p:nvSpPr>
          <p:spPr>
            <a:xfrm rot="0">
              <a:off x="0" y="611191"/>
              <a:ext cx="4634425" cy="827339"/>
            </a:xfrm>
            <a:prstGeom prst="rect">
              <a:avLst/>
            </a:prstGeom>
          </p:spPr>
          <p:txBody>
            <a:bodyPr anchor="t" rtlCol="false" tIns="0" lIns="0" bIns="0" rIns="0">
              <a:spAutoFit/>
            </a:bodyPr>
            <a:lstStyle/>
            <a:p>
              <a:pPr algn="l" marL="0" indent="0" lvl="0">
                <a:lnSpc>
                  <a:spcPts val="2570"/>
                </a:lnSpc>
                <a:spcBef>
                  <a:spcPct val="0"/>
                </a:spcBef>
              </a:pPr>
              <a:r>
                <a:rPr lang="en-US" sz="1835">
                  <a:solidFill>
                    <a:srgbClr val="2A2E3A"/>
                  </a:solidFill>
                  <a:latin typeface="Helios"/>
                  <a:ea typeface="Helios"/>
                  <a:cs typeface="Helios"/>
                  <a:sym typeface="Helios"/>
                </a:rPr>
                <a:t>It helps us understand if it's worth integrating an ML process.</a:t>
              </a:r>
            </a:p>
          </p:txBody>
        </p:sp>
      </p:grpSp>
      <p:grpSp>
        <p:nvGrpSpPr>
          <p:cNvPr name="Group 9" id="9"/>
          <p:cNvGrpSpPr/>
          <p:nvPr/>
        </p:nvGrpSpPr>
        <p:grpSpPr>
          <a:xfrm rot="0">
            <a:off x="14528185" y="3965448"/>
            <a:ext cx="3014911" cy="1078897"/>
            <a:chOff x="0" y="0"/>
            <a:chExt cx="4019882" cy="1438530"/>
          </a:xfrm>
        </p:grpSpPr>
        <p:sp>
          <p:nvSpPr>
            <p:cNvPr name="TextBox 10" id="10"/>
            <p:cNvSpPr txBox="true"/>
            <p:nvPr/>
          </p:nvSpPr>
          <p:spPr>
            <a:xfrm rot="0">
              <a:off x="0" y="0"/>
              <a:ext cx="4019882" cy="484243"/>
            </a:xfrm>
            <a:prstGeom prst="rect">
              <a:avLst/>
            </a:prstGeom>
          </p:spPr>
          <p:txBody>
            <a:bodyPr anchor="t" rtlCol="false" tIns="0" lIns="0" bIns="0" rIns="0">
              <a:spAutoFit/>
            </a:bodyPr>
            <a:lstStyle/>
            <a:p>
              <a:pPr algn="l" marL="0" indent="0" lvl="0">
                <a:lnSpc>
                  <a:spcPts val="2880"/>
                </a:lnSpc>
                <a:spcBef>
                  <a:spcPct val="0"/>
                </a:spcBef>
              </a:pPr>
              <a:r>
                <a:rPr lang="en-US" b="true" sz="2400">
                  <a:solidFill>
                    <a:srgbClr val="2A2E3A"/>
                  </a:solidFill>
                  <a:latin typeface="Klein Bold"/>
                  <a:ea typeface="Klein Bold"/>
                  <a:cs typeface="Klein Bold"/>
                  <a:sym typeface="Klein Bold"/>
                </a:rPr>
                <a:t>Data prepocessing</a:t>
              </a:r>
            </a:p>
          </p:txBody>
        </p:sp>
        <p:sp>
          <p:nvSpPr>
            <p:cNvPr name="TextBox 11" id="11"/>
            <p:cNvSpPr txBox="true"/>
            <p:nvPr/>
          </p:nvSpPr>
          <p:spPr>
            <a:xfrm rot="0">
              <a:off x="0" y="611191"/>
              <a:ext cx="4019882" cy="827339"/>
            </a:xfrm>
            <a:prstGeom prst="rect">
              <a:avLst/>
            </a:prstGeom>
          </p:spPr>
          <p:txBody>
            <a:bodyPr anchor="t" rtlCol="false" tIns="0" lIns="0" bIns="0" rIns="0">
              <a:spAutoFit/>
            </a:bodyPr>
            <a:lstStyle/>
            <a:p>
              <a:pPr algn="l" marL="0" indent="0" lvl="0">
                <a:lnSpc>
                  <a:spcPts val="2570"/>
                </a:lnSpc>
                <a:spcBef>
                  <a:spcPct val="0"/>
                </a:spcBef>
              </a:pPr>
              <a:r>
                <a:rPr lang="en-US" sz="1835">
                  <a:solidFill>
                    <a:srgbClr val="2A2E3A"/>
                  </a:solidFill>
                  <a:latin typeface="Helios"/>
                  <a:ea typeface="Helios"/>
                  <a:cs typeface="Helios"/>
                  <a:sym typeface="Helios"/>
                </a:rPr>
                <a:t>Prepare the data for ML processing.</a:t>
              </a:r>
            </a:p>
          </p:txBody>
        </p:sp>
      </p:grpSp>
      <p:grpSp>
        <p:nvGrpSpPr>
          <p:cNvPr name="Group 12" id="12"/>
          <p:cNvGrpSpPr/>
          <p:nvPr/>
        </p:nvGrpSpPr>
        <p:grpSpPr>
          <a:xfrm rot="0">
            <a:off x="14345785" y="5689073"/>
            <a:ext cx="3537889" cy="1403260"/>
            <a:chOff x="0" y="0"/>
            <a:chExt cx="4717185" cy="1871013"/>
          </a:xfrm>
        </p:grpSpPr>
        <p:sp>
          <p:nvSpPr>
            <p:cNvPr name="TextBox 13" id="13"/>
            <p:cNvSpPr txBox="true"/>
            <p:nvPr/>
          </p:nvSpPr>
          <p:spPr>
            <a:xfrm rot="0">
              <a:off x="0" y="0"/>
              <a:ext cx="4717185" cy="484243"/>
            </a:xfrm>
            <a:prstGeom prst="rect">
              <a:avLst/>
            </a:prstGeom>
          </p:spPr>
          <p:txBody>
            <a:bodyPr anchor="t" rtlCol="false" tIns="0" lIns="0" bIns="0" rIns="0">
              <a:spAutoFit/>
            </a:bodyPr>
            <a:lstStyle/>
            <a:p>
              <a:pPr algn="l" marL="0" indent="0" lvl="0">
                <a:lnSpc>
                  <a:spcPts val="2880"/>
                </a:lnSpc>
                <a:spcBef>
                  <a:spcPct val="0"/>
                </a:spcBef>
              </a:pPr>
              <a:r>
                <a:rPr lang="en-US" b="true" sz="2400">
                  <a:solidFill>
                    <a:srgbClr val="2A2E3A"/>
                  </a:solidFill>
                  <a:latin typeface="Klein Bold"/>
                  <a:ea typeface="Klein Bold"/>
                  <a:cs typeface="Klein Bold"/>
                  <a:sym typeface="Klein Bold"/>
                </a:rPr>
                <a:t>Model selection</a:t>
              </a:r>
            </a:p>
          </p:txBody>
        </p:sp>
        <p:sp>
          <p:nvSpPr>
            <p:cNvPr name="TextBox 14" id="14"/>
            <p:cNvSpPr txBox="true"/>
            <p:nvPr/>
          </p:nvSpPr>
          <p:spPr>
            <a:xfrm rot="0">
              <a:off x="0" y="613205"/>
              <a:ext cx="4717185" cy="1257808"/>
            </a:xfrm>
            <a:prstGeom prst="rect">
              <a:avLst/>
            </a:prstGeom>
          </p:spPr>
          <p:txBody>
            <a:bodyPr anchor="t" rtlCol="false" tIns="0" lIns="0" bIns="0" rIns="0">
              <a:spAutoFit/>
            </a:bodyPr>
            <a:lstStyle/>
            <a:p>
              <a:pPr algn="l" marL="0" indent="0" lvl="0">
                <a:lnSpc>
                  <a:spcPts val="2570"/>
                </a:lnSpc>
                <a:spcBef>
                  <a:spcPct val="0"/>
                </a:spcBef>
              </a:pPr>
              <a:r>
                <a:rPr lang="en-US" sz="1835">
                  <a:solidFill>
                    <a:srgbClr val="2A2E3A"/>
                  </a:solidFill>
                  <a:latin typeface="Helios"/>
                  <a:ea typeface="Helios"/>
                  <a:cs typeface="Helios"/>
                  <a:sym typeface="Helios"/>
                </a:rPr>
                <a:t>The approaches of ML should be clear from the formalization of problems.</a:t>
              </a:r>
            </a:p>
          </p:txBody>
        </p:sp>
      </p:grpSp>
      <p:sp>
        <p:nvSpPr>
          <p:cNvPr name="Freeform 15" id="15"/>
          <p:cNvSpPr/>
          <p:nvPr/>
        </p:nvSpPr>
        <p:spPr>
          <a:xfrm flipH="false" flipV="false" rot="0">
            <a:off x="1141170" y="7832600"/>
            <a:ext cx="1019178" cy="1019178"/>
          </a:xfrm>
          <a:custGeom>
            <a:avLst/>
            <a:gdLst/>
            <a:ahLst/>
            <a:cxnLst/>
            <a:rect r="r" b="b" t="t" l="l"/>
            <a:pathLst>
              <a:path h="1019178" w="1019178">
                <a:moveTo>
                  <a:pt x="0" y="0"/>
                </a:moveTo>
                <a:lnTo>
                  <a:pt x="1019178" y="0"/>
                </a:lnTo>
                <a:lnTo>
                  <a:pt x="1019178" y="1019178"/>
                </a:lnTo>
                <a:lnTo>
                  <a:pt x="0" y="1019178"/>
                </a:lnTo>
                <a:lnTo>
                  <a:pt x="0" y="0"/>
                </a:lnTo>
                <a:close/>
              </a:path>
            </a:pathLst>
          </a:custGeom>
          <a:blipFill>
            <a:blip r:embed="rId2">
              <a:alphaModFix amt="44999"/>
              <a:extLst>
                <a:ext uri="{96DAC541-7B7A-43D3-8B79-37D633B846F1}">
                  <asvg:svgBlip xmlns:asvg="http://schemas.microsoft.com/office/drawing/2016/SVG/main" r:embed="rId3"/>
                </a:ext>
              </a:extLst>
            </a:blip>
            <a:stretch>
              <a:fillRect l="0" t="0" r="0" b="0"/>
            </a:stretch>
          </a:blipFill>
        </p:spPr>
      </p:sp>
      <p:sp>
        <p:nvSpPr>
          <p:cNvPr name="Freeform 16" id="16"/>
          <p:cNvSpPr/>
          <p:nvPr/>
        </p:nvSpPr>
        <p:spPr>
          <a:xfrm flipH="false" flipV="false" rot="0">
            <a:off x="1247004" y="7938435"/>
            <a:ext cx="807509" cy="807509"/>
          </a:xfrm>
          <a:custGeom>
            <a:avLst/>
            <a:gdLst/>
            <a:ahLst/>
            <a:cxnLst/>
            <a:rect r="r" b="b" t="t" l="l"/>
            <a:pathLst>
              <a:path h="807509" w="807509">
                <a:moveTo>
                  <a:pt x="0" y="0"/>
                </a:moveTo>
                <a:lnTo>
                  <a:pt x="807509" y="0"/>
                </a:lnTo>
                <a:lnTo>
                  <a:pt x="807509" y="807509"/>
                </a:lnTo>
                <a:lnTo>
                  <a:pt x="0" y="807509"/>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nvGrpSpPr>
          <p:cNvPr name="Group 17" id="17"/>
          <p:cNvGrpSpPr/>
          <p:nvPr/>
        </p:nvGrpSpPr>
        <p:grpSpPr>
          <a:xfrm rot="0">
            <a:off x="9212611" y="7755560"/>
            <a:ext cx="4173630" cy="1376855"/>
            <a:chOff x="0" y="0"/>
            <a:chExt cx="5564840" cy="1835807"/>
          </a:xfrm>
        </p:grpSpPr>
        <p:sp>
          <p:nvSpPr>
            <p:cNvPr name="TextBox 18" id="18"/>
            <p:cNvSpPr txBox="true"/>
            <p:nvPr/>
          </p:nvSpPr>
          <p:spPr>
            <a:xfrm rot="0">
              <a:off x="0" y="0"/>
              <a:ext cx="5373764" cy="484243"/>
            </a:xfrm>
            <a:prstGeom prst="rect">
              <a:avLst/>
            </a:prstGeom>
          </p:spPr>
          <p:txBody>
            <a:bodyPr anchor="t" rtlCol="false" tIns="0" lIns="0" bIns="0" rIns="0">
              <a:spAutoFit/>
            </a:bodyPr>
            <a:lstStyle/>
            <a:p>
              <a:pPr algn="l" marL="0" indent="0" lvl="0">
                <a:lnSpc>
                  <a:spcPts val="2880"/>
                </a:lnSpc>
                <a:spcBef>
                  <a:spcPct val="0"/>
                </a:spcBef>
              </a:pPr>
              <a:r>
                <a:rPr lang="en-US" b="true" sz="2400">
                  <a:solidFill>
                    <a:srgbClr val="2A2E3A"/>
                  </a:solidFill>
                  <a:latin typeface="Klein Bold"/>
                  <a:ea typeface="Klein Bold"/>
                  <a:cs typeface="Klein Bold"/>
                  <a:sym typeface="Klein Bold"/>
                </a:rPr>
                <a:t>Get feedback and replica</a:t>
              </a:r>
            </a:p>
          </p:txBody>
        </p:sp>
        <p:sp>
          <p:nvSpPr>
            <p:cNvPr name="TextBox 19" id="19"/>
            <p:cNvSpPr txBox="true"/>
            <p:nvPr/>
          </p:nvSpPr>
          <p:spPr>
            <a:xfrm rot="0">
              <a:off x="0" y="577999"/>
              <a:ext cx="5564840" cy="1257808"/>
            </a:xfrm>
            <a:prstGeom prst="rect">
              <a:avLst/>
            </a:prstGeom>
          </p:spPr>
          <p:txBody>
            <a:bodyPr anchor="t" rtlCol="false" tIns="0" lIns="0" bIns="0" rIns="0">
              <a:spAutoFit/>
            </a:bodyPr>
            <a:lstStyle/>
            <a:p>
              <a:pPr algn="l" marL="0" indent="0" lvl="0">
                <a:lnSpc>
                  <a:spcPts val="2570"/>
                </a:lnSpc>
                <a:spcBef>
                  <a:spcPct val="0"/>
                </a:spcBef>
              </a:pPr>
              <a:r>
                <a:rPr lang="en-US" sz="1835">
                  <a:solidFill>
                    <a:srgbClr val="2A2E3A"/>
                  </a:solidFill>
                  <a:latin typeface="Helios"/>
                  <a:ea typeface="Helios"/>
                  <a:cs typeface="Helios"/>
                  <a:sym typeface="Helios"/>
                </a:rPr>
                <a:t>Stakeholders provide feedback on improving reliability, and the IT team replicates best practices.</a:t>
              </a:r>
            </a:p>
          </p:txBody>
        </p:sp>
      </p:grpSp>
      <p:sp>
        <p:nvSpPr>
          <p:cNvPr name="Freeform 20" id="20"/>
          <p:cNvSpPr/>
          <p:nvPr/>
        </p:nvSpPr>
        <p:spPr>
          <a:xfrm flipH="false" flipV="false" rot="0">
            <a:off x="1128200" y="5911705"/>
            <a:ext cx="1019178" cy="1019178"/>
          </a:xfrm>
          <a:custGeom>
            <a:avLst/>
            <a:gdLst/>
            <a:ahLst/>
            <a:cxnLst/>
            <a:rect r="r" b="b" t="t" l="l"/>
            <a:pathLst>
              <a:path h="1019178" w="1019178">
                <a:moveTo>
                  <a:pt x="0" y="0"/>
                </a:moveTo>
                <a:lnTo>
                  <a:pt x="1019177" y="0"/>
                </a:lnTo>
                <a:lnTo>
                  <a:pt x="1019177" y="1019178"/>
                </a:lnTo>
                <a:lnTo>
                  <a:pt x="0" y="1019178"/>
                </a:lnTo>
                <a:lnTo>
                  <a:pt x="0" y="0"/>
                </a:lnTo>
                <a:close/>
              </a:path>
            </a:pathLst>
          </a:custGeom>
          <a:blipFill>
            <a:blip r:embed="rId2">
              <a:alphaModFix amt="44999"/>
              <a:extLst>
                <a:ext uri="{96DAC541-7B7A-43D3-8B79-37D633B846F1}">
                  <asvg:svgBlip xmlns:asvg="http://schemas.microsoft.com/office/drawing/2016/SVG/main" r:embed="rId3"/>
                </a:ext>
              </a:extLst>
            </a:blip>
            <a:stretch>
              <a:fillRect l="0" t="0" r="0" b="0"/>
            </a:stretch>
          </a:blipFill>
        </p:spPr>
      </p:sp>
      <p:sp>
        <p:nvSpPr>
          <p:cNvPr name="Freeform 21" id="21"/>
          <p:cNvSpPr/>
          <p:nvPr/>
        </p:nvSpPr>
        <p:spPr>
          <a:xfrm flipH="false" flipV="false" rot="0">
            <a:off x="1234034" y="6017540"/>
            <a:ext cx="807509" cy="807509"/>
          </a:xfrm>
          <a:custGeom>
            <a:avLst/>
            <a:gdLst/>
            <a:ahLst/>
            <a:cxnLst/>
            <a:rect r="r" b="b" t="t" l="l"/>
            <a:pathLst>
              <a:path h="807509" w="807509">
                <a:moveTo>
                  <a:pt x="0" y="0"/>
                </a:moveTo>
                <a:lnTo>
                  <a:pt x="807509" y="0"/>
                </a:lnTo>
                <a:lnTo>
                  <a:pt x="807509" y="807509"/>
                </a:lnTo>
                <a:lnTo>
                  <a:pt x="0" y="807509"/>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nvGrpSpPr>
          <p:cNvPr name="Group 22" id="22"/>
          <p:cNvGrpSpPr/>
          <p:nvPr/>
        </p:nvGrpSpPr>
        <p:grpSpPr>
          <a:xfrm rot="0">
            <a:off x="2453053" y="5373559"/>
            <a:ext cx="3700914" cy="2091627"/>
            <a:chOff x="0" y="0"/>
            <a:chExt cx="4934552" cy="2788836"/>
          </a:xfrm>
        </p:grpSpPr>
        <p:sp>
          <p:nvSpPr>
            <p:cNvPr name="TextBox 23" id="23"/>
            <p:cNvSpPr txBox="true"/>
            <p:nvPr/>
          </p:nvSpPr>
          <p:spPr>
            <a:xfrm rot="0">
              <a:off x="0" y="0"/>
              <a:ext cx="4934552" cy="968485"/>
            </a:xfrm>
            <a:prstGeom prst="rect">
              <a:avLst/>
            </a:prstGeom>
          </p:spPr>
          <p:txBody>
            <a:bodyPr anchor="t" rtlCol="false" tIns="0" lIns="0" bIns="0" rIns="0">
              <a:spAutoFit/>
            </a:bodyPr>
            <a:lstStyle/>
            <a:p>
              <a:pPr algn="l" marL="0" indent="0" lvl="0">
                <a:lnSpc>
                  <a:spcPts val="2880"/>
                </a:lnSpc>
                <a:spcBef>
                  <a:spcPct val="0"/>
                </a:spcBef>
              </a:pPr>
              <a:r>
                <a:rPr lang="en-US" b="true" sz="2400">
                  <a:solidFill>
                    <a:srgbClr val="2A2E3A"/>
                  </a:solidFill>
                  <a:latin typeface="Klein Bold"/>
                  <a:ea typeface="Klein Bold"/>
                  <a:cs typeface="Klein Bold"/>
                  <a:sym typeface="Klein Bold"/>
                </a:rPr>
                <a:t>Schedulation and Alerting </a:t>
              </a:r>
            </a:p>
          </p:txBody>
        </p:sp>
        <p:sp>
          <p:nvSpPr>
            <p:cNvPr name="TextBox 24" id="24"/>
            <p:cNvSpPr txBox="true"/>
            <p:nvPr/>
          </p:nvSpPr>
          <p:spPr>
            <a:xfrm rot="0">
              <a:off x="0" y="1100559"/>
              <a:ext cx="4934552" cy="1688277"/>
            </a:xfrm>
            <a:prstGeom prst="rect">
              <a:avLst/>
            </a:prstGeom>
          </p:spPr>
          <p:txBody>
            <a:bodyPr anchor="t" rtlCol="false" tIns="0" lIns="0" bIns="0" rIns="0">
              <a:spAutoFit/>
            </a:bodyPr>
            <a:lstStyle/>
            <a:p>
              <a:pPr algn="l" marL="0" indent="0" lvl="0">
                <a:lnSpc>
                  <a:spcPts val="2570"/>
                </a:lnSpc>
                <a:spcBef>
                  <a:spcPct val="0"/>
                </a:spcBef>
              </a:pPr>
              <a:r>
                <a:rPr lang="en-US" sz="1835">
                  <a:solidFill>
                    <a:srgbClr val="2A2E3A"/>
                  </a:solidFill>
                  <a:latin typeface="Helios"/>
                  <a:ea typeface="Helios"/>
                  <a:cs typeface="Helios"/>
                  <a:sym typeface="Helios"/>
                </a:rPr>
                <a:t>Phase that generates the first added value in initiating an action on the IT team side to improve system reliability.</a:t>
              </a:r>
            </a:p>
          </p:txBody>
        </p:sp>
      </p:grpSp>
      <p:sp>
        <p:nvSpPr>
          <p:cNvPr name="Freeform 25" id="25"/>
          <p:cNvSpPr/>
          <p:nvPr/>
        </p:nvSpPr>
        <p:spPr>
          <a:xfrm flipH="false" flipV="false" rot="0">
            <a:off x="7764808" y="7832600"/>
            <a:ext cx="1019178" cy="1019178"/>
          </a:xfrm>
          <a:custGeom>
            <a:avLst/>
            <a:gdLst/>
            <a:ahLst/>
            <a:cxnLst/>
            <a:rect r="r" b="b" t="t" l="l"/>
            <a:pathLst>
              <a:path h="1019178" w="1019178">
                <a:moveTo>
                  <a:pt x="0" y="0"/>
                </a:moveTo>
                <a:lnTo>
                  <a:pt x="1019178" y="0"/>
                </a:lnTo>
                <a:lnTo>
                  <a:pt x="1019178" y="1019178"/>
                </a:lnTo>
                <a:lnTo>
                  <a:pt x="0" y="1019178"/>
                </a:lnTo>
                <a:lnTo>
                  <a:pt x="0" y="0"/>
                </a:lnTo>
                <a:close/>
              </a:path>
            </a:pathLst>
          </a:custGeom>
          <a:blipFill>
            <a:blip r:embed="rId2">
              <a:alphaModFix amt="44999"/>
              <a:extLst>
                <a:ext uri="{96DAC541-7B7A-43D3-8B79-37D633B846F1}">
                  <asvg:svgBlip xmlns:asvg="http://schemas.microsoft.com/office/drawing/2016/SVG/main" r:embed="rId3"/>
                </a:ext>
              </a:extLst>
            </a:blip>
            <a:stretch>
              <a:fillRect l="0" t="0" r="0" b="0"/>
            </a:stretch>
          </a:blipFill>
        </p:spPr>
      </p:sp>
      <p:sp>
        <p:nvSpPr>
          <p:cNvPr name="Freeform 26" id="26"/>
          <p:cNvSpPr/>
          <p:nvPr/>
        </p:nvSpPr>
        <p:spPr>
          <a:xfrm flipH="false" flipV="false" rot="0">
            <a:off x="7870643" y="7938435"/>
            <a:ext cx="807509" cy="807509"/>
          </a:xfrm>
          <a:custGeom>
            <a:avLst/>
            <a:gdLst/>
            <a:ahLst/>
            <a:cxnLst/>
            <a:rect r="r" b="b" t="t" l="l"/>
            <a:pathLst>
              <a:path h="807509" w="807509">
                <a:moveTo>
                  <a:pt x="0" y="0"/>
                </a:moveTo>
                <a:lnTo>
                  <a:pt x="807509" y="0"/>
                </a:lnTo>
                <a:lnTo>
                  <a:pt x="807509" y="807509"/>
                </a:lnTo>
                <a:lnTo>
                  <a:pt x="0" y="807509"/>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nvGrpSpPr>
          <p:cNvPr name="Group 27" id="27"/>
          <p:cNvGrpSpPr/>
          <p:nvPr/>
        </p:nvGrpSpPr>
        <p:grpSpPr>
          <a:xfrm rot="0">
            <a:off x="8557786" y="5653724"/>
            <a:ext cx="3508801" cy="1396761"/>
            <a:chOff x="0" y="0"/>
            <a:chExt cx="4678402" cy="1862348"/>
          </a:xfrm>
        </p:grpSpPr>
        <p:sp>
          <p:nvSpPr>
            <p:cNvPr name="TextBox 28" id="28"/>
            <p:cNvSpPr txBox="true"/>
            <p:nvPr/>
          </p:nvSpPr>
          <p:spPr>
            <a:xfrm rot="0">
              <a:off x="0" y="0"/>
              <a:ext cx="4678402" cy="968485"/>
            </a:xfrm>
            <a:prstGeom prst="rect">
              <a:avLst/>
            </a:prstGeom>
          </p:spPr>
          <p:txBody>
            <a:bodyPr anchor="t" rtlCol="false" tIns="0" lIns="0" bIns="0" rIns="0">
              <a:spAutoFit/>
            </a:bodyPr>
            <a:lstStyle/>
            <a:p>
              <a:pPr algn="l" marL="0" indent="0" lvl="0">
                <a:lnSpc>
                  <a:spcPts val="2880"/>
                </a:lnSpc>
                <a:spcBef>
                  <a:spcPct val="0"/>
                </a:spcBef>
              </a:pPr>
              <a:r>
                <a:rPr lang="en-US" b="true" sz="2400">
                  <a:solidFill>
                    <a:srgbClr val="2A2E3A"/>
                  </a:solidFill>
                  <a:latin typeface="Klein Bold"/>
                  <a:ea typeface="Klein Bold"/>
                  <a:cs typeface="Klein Bold"/>
                  <a:sym typeface="Klein Bold"/>
                </a:rPr>
                <a:t>Training and evaluation</a:t>
              </a:r>
            </a:p>
          </p:txBody>
        </p:sp>
        <p:sp>
          <p:nvSpPr>
            <p:cNvPr name="TextBox 29" id="29"/>
            <p:cNvSpPr txBox="true"/>
            <p:nvPr/>
          </p:nvSpPr>
          <p:spPr>
            <a:xfrm rot="0">
              <a:off x="0" y="1035009"/>
              <a:ext cx="4341041" cy="827339"/>
            </a:xfrm>
            <a:prstGeom prst="rect">
              <a:avLst/>
            </a:prstGeom>
          </p:spPr>
          <p:txBody>
            <a:bodyPr anchor="t" rtlCol="false" tIns="0" lIns="0" bIns="0" rIns="0">
              <a:spAutoFit/>
            </a:bodyPr>
            <a:lstStyle/>
            <a:p>
              <a:pPr algn="l" marL="0" indent="0" lvl="0">
                <a:lnSpc>
                  <a:spcPts val="2570"/>
                </a:lnSpc>
                <a:spcBef>
                  <a:spcPct val="0"/>
                </a:spcBef>
              </a:pPr>
              <a:r>
                <a:rPr lang="en-US" sz="1835">
                  <a:solidFill>
                    <a:srgbClr val="2A2E3A"/>
                  </a:solidFill>
                  <a:latin typeface="Helios"/>
                  <a:ea typeface="Helios"/>
                  <a:cs typeface="Helios"/>
                  <a:sym typeface="Helios"/>
                </a:rPr>
                <a:t>Ensure that the model going live meets our requirements.</a:t>
              </a:r>
            </a:p>
          </p:txBody>
        </p:sp>
      </p:grpSp>
      <p:sp>
        <p:nvSpPr>
          <p:cNvPr name="Freeform 30" id="30"/>
          <p:cNvSpPr/>
          <p:nvPr/>
        </p:nvSpPr>
        <p:spPr>
          <a:xfrm flipH="false" flipV="false" rot="0">
            <a:off x="7054065" y="4025144"/>
            <a:ext cx="1019178" cy="1019178"/>
          </a:xfrm>
          <a:custGeom>
            <a:avLst/>
            <a:gdLst/>
            <a:ahLst/>
            <a:cxnLst/>
            <a:rect r="r" b="b" t="t" l="l"/>
            <a:pathLst>
              <a:path h="1019178" w="1019178">
                <a:moveTo>
                  <a:pt x="0" y="0"/>
                </a:moveTo>
                <a:lnTo>
                  <a:pt x="1019178" y="0"/>
                </a:lnTo>
                <a:lnTo>
                  <a:pt x="1019178" y="1019178"/>
                </a:lnTo>
                <a:lnTo>
                  <a:pt x="0" y="1019178"/>
                </a:lnTo>
                <a:lnTo>
                  <a:pt x="0" y="0"/>
                </a:lnTo>
                <a:close/>
              </a:path>
            </a:pathLst>
          </a:custGeom>
          <a:blipFill>
            <a:blip r:embed="rId2">
              <a:alphaModFix amt="44999"/>
              <a:extLst>
                <a:ext uri="{96DAC541-7B7A-43D3-8B79-37D633B846F1}">
                  <asvg:svgBlip xmlns:asvg="http://schemas.microsoft.com/office/drawing/2016/SVG/main" r:embed="rId3"/>
                </a:ext>
              </a:extLst>
            </a:blip>
            <a:stretch>
              <a:fillRect l="0" t="0" r="0" b="0"/>
            </a:stretch>
          </a:blipFill>
        </p:spPr>
      </p:sp>
      <p:sp>
        <p:nvSpPr>
          <p:cNvPr name="Freeform 31" id="31"/>
          <p:cNvSpPr/>
          <p:nvPr/>
        </p:nvSpPr>
        <p:spPr>
          <a:xfrm flipH="false" flipV="false" rot="0">
            <a:off x="7159900" y="4130978"/>
            <a:ext cx="807509" cy="807509"/>
          </a:xfrm>
          <a:custGeom>
            <a:avLst/>
            <a:gdLst/>
            <a:ahLst/>
            <a:cxnLst/>
            <a:rect r="r" b="b" t="t" l="l"/>
            <a:pathLst>
              <a:path h="807509" w="807509">
                <a:moveTo>
                  <a:pt x="0" y="0"/>
                </a:moveTo>
                <a:lnTo>
                  <a:pt x="807508" y="0"/>
                </a:lnTo>
                <a:lnTo>
                  <a:pt x="807508" y="807509"/>
                </a:lnTo>
                <a:lnTo>
                  <a:pt x="0" y="807509"/>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grpSp>
        <p:nvGrpSpPr>
          <p:cNvPr name="Group 32" id="32"/>
          <p:cNvGrpSpPr/>
          <p:nvPr/>
        </p:nvGrpSpPr>
        <p:grpSpPr>
          <a:xfrm rot="0">
            <a:off x="8378919" y="3965448"/>
            <a:ext cx="3475819" cy="1078897"/>
            <a:chOff x="0" y="0"/>
            <a:chExt cx="4634425" cy="1438530"/>
          </a:xfrm>
        </p:grpSpPr>
        <p:sp>
          <p:nvSpPr>
            <p:cNvPr name="TextBox 33" id="33"/>
            <p:cNvSpPr txBox="true"/>
            <p:nvPr/>
          </p:nvSpPr>
          <p:spPr>
            <a:xfrm rot="0">
              <a:off x="0" y="0"/>
              <a:ext cx="4634425" cy="484243"/>
            </a:xfrm>
            <a:prstGeom prst="rect">
              <a:avLst/>
            </a:prstGeom>
          </p:spPr>
          <p:txBody>
            <a:bodyPr anchor="t" rtlCol="false" tIns="0" lIns="0" bIns="0" rIns="0">
              <a:spAutoFit/>
            </a:bodyPr>
            <a:lstStyle/>
            <a:p>
              <a:pPr algn="l" marL="0" indent="0" lvl="0">
                <a:lnSpc>
                  <a:spcPts val="2880"/>
                </a:lnSpc>
                <a:spcBef>
                  <a:spcPct val="0"/>
                </a:spcBef>
              </a:pPr>
              <a:r>
                <a:rPr lang="en-US" b="true" sz="2400">
                  <a:solidFill>
                    <a:srgbClr val="2A2E3A"/>
                  </a:solidFill>
                  <a:latin typeface="Klein Bold"/>
                  <a:ea typeface="Klein Bold"/>
                  <a:cs typeface="Klein Bold"/>
                  <a:sym typeface="Klein Bold"/>
                </a:rPr>
                <a:t>Data extraction</a:t>
              </a:r>
            </a:p>
          </p:txBody>
        </p:sp>
        <p:sp>
          <p:nvSpPr>
            <p:cNvPr name="TextBox 34" id="34"/>
            <p:cNvSpPr txBox="true"/>
            <p:nvPr/>
          </p:nvSpPr>
          <p:spPr>
            <a:xfrm rot="0">
              <a:off x="0" y="611191"/>
              <a:ext cx="4634425" cy="827339"/>
            </a:xfrm>
            <a:prstGeom prst="rect">
              <a:avLst/>
            </a:prstGeom>
          </p:spPr>
          <p:txBody>
            <a:bodyPr anchor="t" rtlCol="false" tIns="0" lIns="0" bIns="0" rIns="0">
              <a:spAutoFit/>
            </a:bodyPr>
            <a:lstStyle/>
            <a:p>
              <a:pPr algn="l" marL="0" indent="0" lvl="0">
                <a:lnSpc>
                  <a:spcPts val="2570"/>
                </a:lnSpc>
                <a:spcBef>
                  <a:spcPct val="0"/>
                </a:spcBef>
              </a:pPr>
              <a:r>
                <a:rPr lang="en-US" sz="1835">
                  <a:solidFill>
                    <a:srgbClr val="2A2E3A"/>
                  </a:solidFill>
                  <a:latin typeface="Helios"/>
                  <a:ea typeface="Helios"/>
                  <a:cs typeface="Helios"/>
                  <a:sym typeface="Helios"/>
                </a:rPr>
                <a:t>It consists of extracting the relevant data.</a:t>
              </a:r>
            </a:p>
          </p:txBody>
        </p:sp>
      </p:grpSp>
      <p:sp>
        <p:nvSpPr>
          <p:cNvPr name="AutoShape 35" id="35"/>
          <p:cNvSpPr/>
          <p:nvPr/>
        </p:nvSpPr>
        <p:spPr>
          <a:xfrm flipV="true">
            <a:off x="6158495" y="4534733"/>
            <a:ext cx="620024" cy="0"/>
          </a:xfrm>
          <a:prstGeom prst="line">
            <a:avLst/>
          </a:prstGeom>
          <a:ln cap="flat" w="38100">
            <a:solidFill>
              <a:srgbClr val="000000"/>
            </a:solidFill>
            <a:prstDash val="solid"/>
            <a:headEnd type="none" len="sm" w="sm"/>
            <a:tailEnd type="triangle" len="med" w="lg"/>
          </a:ln>
        </p:spPr>
      </p:sp>
      <p:sp>
        <p:nvSpPr>
          <p:cNvPr name="Freeform 36" id="36"/>
          <p:cNvSpPr/>
          <p:nvPr/>
        </p:nvSpPr>
        <p:spPr>
          <a:xfrm flipH="false" flipV="false" rot="0">
            <a:off x="13232782" y="4006439"/>
            <a:ext cx="1019178" cy="1019178"/>
          </a:xfrm>
          <a:custGeom>
            <a:avLst/>
            <a:gdLst/>
            <a:ahLst/>
            <a:cxnLst/>
            <a:rect r="r" b="b" t="t" l="l"/>
            <a:pathLst>
              <a:path h="1019178" w="1019178">
                <a:moveTo>
                  <a:pt x="0" y="0"/>
                </a:moveTo>
                <a:lnTo>
                  <a:pt x="1019178" y="0"/>
                </a:lnTo>
                <a:lnTo>
                  <a:pt x="1019178" y="1019178"/>
                </a:lnTo>
                <a:lnTo>
                  <a:pt x="0" y="1019178"/>
                </a:lnTo>
                <a:lnTo>
                  <a:pt x="0" y="0"/>
                </a:lnTo>
                <a:close/>
              </a:path>
            </a:pathLst>
          </a:custGeom>
          <a:blipFill>
            <a:blip r:embed="rId2">
              <a:alphaModFix amt="44999"/>
              <a:extLst>
                <a:ext uri="{96DAC541-7B7A-43D3-8B79-37D633B846F1}">
                  <asvg:svgBlip xmlns:asvg="http://schemas.microsoft.com/office/drawing/2016/SVG/main" r:embed="rId3"/>
                </a:ext>
              </a:extLst>
            </a:blip>
            <a:stretch>
              <a:fillRect l="0" t="0" r="0" b="0"/>
            </a:stretch>
          </a:blipFill>
        </p:spPr>
      </p:sp>
      <p:sp>
        <p:nvSpPr>
          <p:cNvPr name="Freeform 37" id="37"/>
          <p:cNvSpPr/>
          <p:nvPr/>
        </p:nvSpPr>
        <p:spPr>
          <a:xfrm flipH="false" flipV="false" rot="0">
            <a:off x="13338616" y="4112274"/>
            <a:ext cx="807509" cy="807509"/>
          </a:xfrm>
          <a:custGeom>
            <a:avLst/>
            <a:gdLst/>
            <a:ahLst/>
            <a:cxnLst/>
            <a:rect r="r" b="b" t="t" l="l"/>
            <a:pathLst>
              <a:path h="807509" w="807509">
                <a:moveTo>
                  <a:pt x="0" y="0"/>
                </a:moveTo>
                <a:lnTo>
                  <a:pt x="807509" y="0"/>
                </a:lnTo>
                <a:lnTo>
                  <a:pt x="807509" y="807509"/>
                </a:lnTo>
                <a:lnTo>
                  <a:pt x="0" y="807509"/>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AutoShape 38" id="38"/>
          <p:cNvSpPr/>
          <p:nvPr/>
        </p:nvSpPr>
        <p:spPr>
          <a:xfrm>
            <a:off x="12264313" y="4516028"/>
            <a:ext cx="620870" cy="0"/>
          </a:xfrm>
          <a:prstGeom prst="line">
            <a:avLst/>
          </a:prstGeom>
          <a:ln cap="flat" w="38100">
            <a:solidFill>
              <a:srgbClr val="000000"/>
            </a:solidFill>
            <a:prstDash val="solid"/>
            <a:headEnd type="arrow" len="sm" w="med"/>
            <a:tailEnd type="triangle" len="med" w="lg"/>
          </a:ln>
        </p:spPr>
      </p:sp>
      <p:sp>
        <p:nvSpPr>
          <p:cNvPr name="Freeform 39" id="39"/>
          <p:cNvSpPr/>
          <p:nvPr/>
        </p:nvSpPr>
        <p:spPr>
          <a:xfrm flipH="false" flipV="false" rot="0">
            <a:off x="7107073" y="5888440"/>
            <a:ext cx="1019178" cy="1019178"/>
          </a:xfrm>
          <a:custGeom>
            <a:avLst/>
            <a:gdLst/>
            <a:ahLst/>
            <a:cxnLst/>
            <a:rect r="r" b="b" t="t" l="l"/>
            <a:pathLst>
              <a:path h="1019178" w="1019178">
                <a:moveTo>
                  <a:pt x="0" y="0"/>
                </a:moveTo>
                <a:lnTo>
                  <a:pt x="1019178" y="0"/>
                </a:lnTo>
                <a:lnTo>
                  <a:pt x="1019178" y="1019178"/>
                </a:lnTo>
                <a:lnTo>
                  <a:pt x="0" y="1019178"/>
                </a:lnTo>
                <a:lnTo>
                  <a:pt x="0" y="0"/>
                </a:lnTo>
                <a:close/>
              </a:path>
            </a:pathLst>
          </a:custGeom>
          <a:blipFill>
            <a:blip r:embed="rId2">
              <a:alphaModFix amt="44999"/>
              <a:extLst>
                <a:ext uri="{96DAC541-7B7A-43D3-8B79-37D633B846F1}">
                  <asvg:svgBlip xmlns:asvg="http://schemas.microsoft.com/office/drawing/2016/SVG/main" r:embed="rId3"/>
                </a:ext>
              </a:extLst>
            </a:blip>
            <a:stretch>
              <a:fillRect l="0" t="0" r="0" b="0"/>
            </a:stretch>
          </a:blipFill>
        </p:spPr>
      </p:sp>
      <p:sp>
        <p:nvSpPr>
          <p:cNvPr name="Freeform 40" id="40"/>
          <p:cNvSpPr/>
          <p:nvPr/>
        </p:nvSpPr>
        <p:spPr>
          <a:xfrm flipH="false" flipV="false" rot="0">
            <a:off x="7212907" y="5994275"/>
            <a:ext cx="807509" cy="807509"/>
          </a:xfrm>
          <a:custGeom>
            <a:avLst/>
            <a:gdLst/>
            <a:ahLst/>
            <a:cxnLst/>
            <a:rect r="r" b="b" t="t" l="l"/>
            <a:pathLst>
              <a:path h="807509" w="807509">
                <a:moveTo>
                  <a:pt x="0" y="0"/>
                </a:moveTo>
                <a:lnTo>
                  <a:pt x="807509" y="0"/>
                </a:lnTo>
                <a:lnTo>
                  <a:pt x="807509" y="807508"/>
                </a:lnTo>
                <a:lnTo>
                  <a:pt x="0" y="807508"/>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AutoShape 41" id="41"/>
          <p:cNvSpPr/>
          <p:nvPr/>
        </p:nvSpPr>
        <p:spPr>
          <a:xfrm flipV="true">
            <a:off x="6158495" y="6352104"/>
            <a:ext cx="620024" cy="7407"/>
          </a:xfrm>
          <a:prstGeom prst="line">
            <a:avLst/>
          </a:prstGeom>
          <a:ln cap="flat" w="38100">
            <a:solidFill>
              <a:srgbClr val="000000"/>
            </a:solidFill>
            <a:prstDash val="solid"/>
            <a:headEnd type="arrow" len="sm" w="med"/>
            <a:tailEnd type="none" len="sm" w="sm"/>
          </a:ln>
        </p:spPr>
      </p:sp>
      <p:sp>
        <p:nvSpPr>
          <p:cNvPr name="Freeform 42" id="42"/>
          <p:cNvSpPr/>
          <p:nvPr/>
        </p:nvSpPr>
        <p:spPr>
          <a:xfrm flipH="false" flipV="false" rot="0">
            <a:off x="13232782" y="5888521"/>
            <a:ext cx="1019178" cy="1019178"/>
          </a:xfrm>
          <a:custGeom>
            <a:avLst/>
            <a:gdLst/>
            <a:ahLst/>
            <a:cxnLst/>
            <a:rect r="r" b="b" t="t" l="l"/>
            <a:pathLst>
              <a:path h="1019178" w="1019178">
                <a:moveTo>
                  <a:pt x="0" y="0"/>
                </a:moveTo>
                <a:lnTo>
                  <a:pt x="1019178" y="0"/>
                </a:lnTo>
                <a:lnTo>
                  <a:pt x="1019178" y="1019178"/>
                </a:lnTo>
                <a:lnTo>
                  <a:pt x="0" y="1019178"/>
                </a:lnTo>
                <a:lnTo>
                  <a:pt x="0" y="0"/>
                </a:lnTo>
                <a:close/>
              </a:path>
            </a:pathLst>
          </a:custGeom>
          <a:blipFill>
            <a:blip r:embed="rId2">
              <a:alphaModFix amt="44999"/>
              <a:extLst>
                <a:ext uri="{96DAC541-7B7A-43D3-8B79-37D633B846F1}">
                  <asvg:svgBlip xmlns:asvg="http://schemas.microsoft.com/office/drawing/2016/SVG/main" r:embed="rId3"/>
                </a:ext>
              </a:extLst>
            </a:blip>
            <a:stretch>
              <a:fillRect l="0" t="0" r="0" b="0"/>
            </a:stretch>
          </a:blipFill>
        </p:spPr>
      </p:sp>
      <p:sp>
        <p:nvSpPr>
          <p:cNvPr name="Freeform 43" id="43"/>
          <p:cNvSpPr/>
          <p:nvPr/>
        </p:nvSpPr>
        <p:spPr>
          <a:xfrm flipH="false" flipV="false" rot="0">
            <a:off x="13338616" y="5994355"/>
            <a:ext cx="807509" cy="807509"/>
          </a:xfrm>
          <a:custGeom>
            <a:avLst/>
            <a:gdLst/>
            <a:ahLst/>
            <a:cxnLst/>
            <a:rect r="r" b="b" t="t" l="l"/>
            <a:pathLst>
              <a:path h="807509" w="807509">
                <a:moveTo>
                  <a:pt x="0" y="0"/>
                </a:moveTo>
                <a:lnTo>
                  <a:pt x="807509" y="0"/>
                </a:lnTo>
                <a:lnTo>
                  <a:pt x="807509" y="807509"/>
                </a:lnTo>
                <a:lnTo>
                  <a:pt x="0" y="807509"/>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AutoShape 44" id="44"/>
          <p:cNvSpPr/>
          <p:nvPr/>
        </p:nvSpPr>
        <p:spPr>
          <a:xfrm>
            <a:off x="12264313" y="6359512"/>
            <a:ext cx="620870" cy="0"/>
          </a:xfrm>
          <a:prstGeom prst="line">
            <a:avLst/>
          </a:prstGeom>
          <a:ln cap="flat" w="38100">
            <a:solidFill>
              <a:srgbClr val="000000"/>
            </a:solidFill>
            <a:prstDash val="solid"/>
            <a:headEnd type="arrow" len="sm" w="med"/>
            <a:tailEnd type="arrow" len="sm" w="med"/>
          </a:ln>
        </p:spPr>
      </p:sp>
      <p:sp>
        <p:nvSpPr>
          <p:cNvPr name="AutoShape 45" id="45"/>
          <p:cNvSpPr/>
          <p:nvPr/>
        </p:nvSpPr>
        <p:spPr>
          <a:xfrm>
            <a:off x="13742371" y="5239932"/>
            <a:ext cx="0" cy="413816"/>
          </a:xfrm>
          <a:prstGeom prst="line">
            <a:avLst/>
          </a:prstGeom>
          <a:ln cap="flat" w="38100">
            <a:solidFill>
              <a:srgbClr val="000000"/>
            </a:solidFill>
            <a:prstDash val="solid"/>
            <a:headEnd type="arrow" len="sm" w="med"/>
            <a:tailEnd type="arrow" len="sm" w="med"/>
          </a:ln>
        </p:spPr>
      </p:sp>
      <p:sp>
        <p:nvSpPr>
          <p:cNvPr name="TextBox 46" id="46"/>
          <p:cNvSpPr txBox="true"/>
          <p:nvPr/>
        </p:nvSpPr>
        <p:spPr>
          <a:xfrm rot="0">
            <a:off x="2242012" y="7805154"/>
            <a:ext cx="3782769" cy="363182"/>
          </a:xfrm>
          <a:prstGeom prst="rect">
            <a:avLst/>
          </a:prstGeom>
        </p:spPr>
        <p:txBody>
          <a:bodyPr anchor="t" rtlCol="false" tIns="0" lIns="0" bIns="0" rIns="0">
            <a:spAutoFit/>
          </a:bodyPr>
          <a:lstStyle/>
          <a:p>
            <a:pPr algn="l" marL="0" indent="0" lvl="0">
              <a:lnSpc>
                <a:spcPts val="2880"/>
              </a:lnSpc>
              <a:spcBef>
                <a:spcPct val="0"/>
              </a:spcBef>
            </a:pPr>
            <a:r>
              <a:rPr lang="en-US" b="true" sz="2400">
                <a:solidFill>
                  <a:srgbClr val="2A2E3A"/>
                </a:solidFill>
                <a:latin typeface="Klein Bold"/>
                <a:ea typeface="Klein Bold"/>
                <a:cs typeface="Klein Bold"/>
                <a:sym typeface="Klein Bold"/>
              </a:rPr>
              <a:t>Take action</a:t>
            </a:r>
          </a:p>
        </p:txBody>
      </p:sp>
      <p:sp>
        <p:nvSpPr>
          <p:cNvPr name="TextBox 47" id="47"/>
          <p:cNvSpPr txBox="true"/>
          <p:nvPr/>
        </p:nvSpPr>
        <p:spPr>
          <a:xfrm rot="0">
            <a:off x="2393695" y="8139761"/>
            <a:ext cx="4629183" cy="950500"/>
          </a:xfrm>
          <a:prstGeom prst="rect">
            <a:avLst/>
          </a:prstGeom>
        </p:spPr>
        <p:txBody>
          <a:bodyPr anchor="t" rtlCol="false" tIns="0" lIns="0" bIns="0" rIns="0">
            <a:spAutoFit/>
          </a:bodyPr>
          <a:lstStyle/>
          <a:p>
            <a:pPr algn="l" marL="0" indent="0" lvl="0">
              <a:lnSpc>
                <a:spcPts val="2570"/>
              </a:lnSpc>
              <a:spcBef>
                <a:spcPct val="0"/>
              </a:spcBef>
            </a:pPr>
            <a:r>
              <a:rPr lang="en-US" sz="1835">
                <a:solidFill>
                  <a:srgbClr val="2A2E3A"/>
                </a:solidFill>
                <a:latin typeface="Helios"/>
                <a:ea typeface="Helios"/>
                <a:cs typeface="Helios"/>
                <a:sym typeface="Helios"/>
              </a:rPr>
              <a:t>Phase in which reliability increases, progressively mitigating the highlighted issues.</a:t>
            </a:r>
          </a:p>
        </p:txBody>
      </p:sp>
      <p:sp>
        <p:nvSpPr>
          <p:cNvPr name="AutoShape 48" id="48"/>
          <p:cNvSpPr/>
          <p:nvPr/>
        </p:nvSpPr>
        <p:spPr>
          <a:xfrm>
            <a:off x="1637788" y="7142311"/>
            <a:ext cx="12970" cy="491283"/>
          </a:xfrm>
          <a:prstGeom prst="line">
            <a:avLst/>
          </a:prstGeom>
          <a:ln cap="flat" w="38100">
            <a:solidFill>
              <a:srgbClr val="000000"/>
            </a:solidFill>
            <a:prstDash val="solid"/>
            <a:headEnd type="none" len="sm" w="sm"/>
            <a:tailEnd type="triangle" len="med" w="lg"/>
          </a:ln>
        </p:spPr>
      </p:sp>
      <p:sp>
        <p:nvSpPr>
          <p:cNvPr name="AutoShape 49" id="49"/>
          <p:cNvSpPr/>
          <p:nvPr/>
        </p:nvSpPr>
        <p:spPr>
          <a:xfrm>
            <a:off x="6778518" y="8342189"/>
            <a:ext cx="557661" cy="0"/>
          </a:xfrm>
          <a:prstGeom prst="line">
            <a:avLst/>
          </a:prstGeom>
          <a:ln cap="flat" w="38100">
            <a:solidFill>
              <a:srgbClr val="000000"/>
            </a:solidFill>
            <a:prstDash val="solid"/>
            <a:headEnd type="none" len="sm" w="sm"/>
            <a:tailEnd type="arrow" len="sm" w="med"/>
          </a:ln>
        </p:spPr>
      </p:sp>
    </p:spTree>
  </p:cSld>
  <p:clrMapOvr>
    <a:masterClrMapping/>
  </p:clrMapOvr>
</p:sld>
</file>

<file path=ppt/slides/slide7.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sp>
        <p:nvSpPr>
          <p:cNvPr name="TextBox 2" id="2"/>
          <p:cNvSpPr txBox="true"/>
          <p:nvPr/>
        </p:nvSpPr>
        <p:spPr>
          <a:xfrm rot="0">
            <a:off x="4320923" y="1215345"/>
            <a:ext cx="9646154" cy="1139891"/>
          </a:xfrm>
          <a:prstGeom prst="rect">
            <a:avLst/>
          </a:prstGeom>
        </p:spPr>
        <p:txBody>
          <a:bodyPr anchor="t" rtlCol="false" tIns="0" lIns="0" bIns="0" rIns="0">
            <a:spAutoFit/>
          </a:bodyPr>
          <a:lstStyle/>
          <a:p>
            <a:pPr algn="ctr">
              <a:lnSpc>
                <a:spcPts val="9099"/>
              </a:lnSpc>
            </a:pPr>
            <a:r>
              <a:rPr lang="en-US" b="true" sz="6999">
                <a:gradFill>
                  <a:gsLst>
                    <a:gs pos="0">
                      <a:srgbClr val="0097B2">
                        <a:alpha val="100000"/>
                      </a:srgbClr>
                    </a:gs>
                    <a:gs pos="100000">
                      <a:srgbClr val="7ED957">
                        <a:alpha val="100000"/>
                      </a:srgbClr>
                    </a:gs>
                  </a:gsLst>
                  <a:lin ang="0"/>
                </a:gradFill>
                <a:latin typeface="Klein Bold"/>
                <a:ea typeface="Klein Bold"/>
                <a:cs typeface="Klein Bold"/>
                <a:sym typeface="Klein Bold"/>
              </a:rPr>
              <a:t>Hands on</a:t>
            </a:r>
          </a:p>
        </p:txBody>
      </p:sp>
      <p:sp>
        <p:nvSpPr>
          <p:cNvPr name="TextBox 3" id="3"/>
          <p:cNvSpPr txBox="true"/>
          <p:nvPr/>
        </p:nvSpPr>
        <p:spPr>
          <a:xfrm rot="0">
            <a:off x="1028700" y="3433694"/>
            <a:ext cx="16230600" cy="3928071"/>
          </a:xfrm>
          <a:prstGeom prst="rect">
            <a:avLst/>
          </a:prstGeom>
        </p:spPr>
        <p:txBody>
          <a:bodyPr anchor="t" rtlCol="false" tIns="0" lIns="0" bIns="0" rIns="0">
            <a:spAutoFit/>
          </a:bodyPr>
          <a:lstStyle/>
          <a:p>
            <a:pPr algn="l" marL="0" indent="0" lvl="0">
              <a:lnSpc>
                <a:spcPts val="3499"/>
              </a:lnSpc>
            </a:pPr>
            <a:r>
              <a:rPr lang="en-US" sz="2499">
                <a:solidFill>
                  <a:srgbClr val="2A2E3A"/>
                </a:solidFill>
                <a:latin typeface="Helios"/>
                <a:ea typeface="Helios"/>
                <a:cs typeface="Helios"/>
                <a:sym typeface="Helios"/>
              </a:rPr>
              <a:t>Starting from the logs, we want to extract a table containing information on the presence or absence of certain fields in requests and other characteristics such as response time and request size, in order to initially determine the features most associated with the occurrence of errors and finally obtain a model that can provide information on the riskiness of a request for the API under analysis.</a:t>
            </a:r>
          </a:p>
          <a:p>
            <a:pPr algn="l" marL="0" indent="0" lvl="0">
              <a:lnSpc>
                <a:spcPts val="3499"/>
              </a:lnSpc>
            </a:pPr>
          </a:p>
          <a:p>
            <a:pPr algn="l" marL="0" indent="0" lvl="0">
              <a:lnSpc>
                <a:spcPts val="3499"/>
              </a:lnSpc>
            </a:pPr>
            <a:r>
              <a:rPr lang="en-US" sz="2499">
                <a:solidFill>
                  <a:srgbClr val="2A2E3A"/>
                </a:solidFill>
                <a:latin typeface="Helios"/>
                <a:ea typeface="Helios"/>
                <a:cs typeface="Helios"/>
                <a:sym typeface="Helios"/>
              </a:rPr>
              <a:t>The ultimate goal is to:</a:t>
            </a:r>
          </a:p>
          <a:p>
            <a:pPr algn="l" marL="539749" indent="-269875" lvl="1">
              <a:lnSpc>
                <a:spcPts val="3499"/>
              </a:lnSpc>
              <a:buFont typeface="Arial"/>
              <a:buChar char="•"/>
            </a:pPr>
            <a:r>
              <a:rPr lang="en-US" sz="2499">
                <a:solidFill>
                  <a:srgbClr val="2A2E3A"/>
                </a:solidFill>
                <a:latin typeface="Helios"/>
                <a:ea typeface="Helios"/>
                <a:cs typeface="Helios"/>
                <a:sym typeface="Helios"/>
              </a:rPr>
              <a:t>Reduce the </a:t>
            </a:r>
            <a:r>
              <a:rPr lang="en-US" b="true" sz="2499">
                <a:gradFill>
                  <a:gsLst>
                    <a:gs pos="0">
                      <a:srgbClr val="0097B2">
                        <a:alpha val="100000"/>
                      </a:srgbClr>
                    </a:gs>
                    <a:gs pos="100000">
                      <a:srgbClr val="7ED957">
                        <a:alpha val="100000"/>
                      </a:srgbClr>
                    </a:gs>
                  </a:gsLst>
                  <a:lin ang="0"/>
                </a:gradFill>
                <a:latin typeface="Helios Bold"/>
                <a:ea typeface="Helios Bold"/>
                <a:cs typeface="Helios Bold"/>
                <a:sym typeface="Helios Bold"/>
              </a:rPr>
              <a:t>Mean Time To Detect (MTTD)</a:t>
            </a:r>
          </a:p>
          <a:p>
            <a:pPr algn="l" marL="539749" indent="-269875" lvl="1">
              <a:lnSpc>
                <a:spcPts val="3499"/>
              </a:lnSpc>
              <a:buFont typeface="Arial"/>
              <a:buChar char="•"/>
            </a:pPr>
            <a:r>
              <a:rPr lang="en-US" sz="2499">
                <a:solidFill>
                  <a:srgbClr val="2A2E3A"/>
                </a:solidFill>
                <a:latin typeface="Helios"/>
                <a:ea typeface="Helios"/>
                <a:cs typeface="Helios"/>
                <a:sym typeface="Helios"/>
              </a:rPr>
              <a:t>Automate the </a:t>
            </a:r>
            <a:r>
              <a:rPr lang="en-US" b="true" sz="2499">
                <a:gradFill>
                  <a:gsLst>
                    <a:gs pos="0">
                      <a:srgbClr val="0097B2">
                        <a:alpha val="100000"/>
                      </a:srgbClr>
                    </a:gs>
                    <a:gs pos="100000">
                      <a:srgbClr val="7ED957">
                        <a:alpha val="100000"/>
                      </a:srgbClr>
                    </a:gs>
                  </a:gsLst>
                  <a:lin ang="0"/>
                </a:gradFill>
                <a:latin typeface="Helios Bold"/>
                <a:ea typeface="Helios Bold"/>
                <a:cs typeface="Helios Bold"/>
                <a:sym typeface="Helios Bold"/>
              </a:rPr>
              <a:t>analysis of the root cause (RCA)</a:t>
            </a:r>
          </a:p>
          <a:p>
            <a:pPr algn="l" marL="539749" indent="-269875" lvl="1">
              <a:lnSpc>
                <a:spcPts val="3499"/>
              </a:lnSpc>
              <a:buFont typeface="Arial"/>
              <a:buChar char="•"/>
            </a:pPr>
            <a:r>
              <a:rPr lang="en-US" sz="2499">
                <a:solidFill>
                  <a:srgbClr val="2A2E3A"/>
                </a:solidFill>
                <a:latin typeface="Helios"/>
                <a:ea typeface="Helios"/>
                <a:cs typeface="Helios"/>
                <a:sym typeface="Helios"/>
              </a:rPr>
              <a:t>Improve </a:t>
            </a:r>
            <a:r>
              <a:rPr lang="en-US" b="true" sz="2499">
                <a:gradFill>
                  <a:gsLst>
                    <a:gs pos="0">
                      <a:srgbClr val="0097B2">
                        <a:alpha val="100000"/>
                      </a:srgbClr>
                    </a:gs>
                    <a:gs pos="100000">
                      <a:srgbClr val="7ED957">
                        <a:alpha val="100000"/>
                      </a:srgbClr>
                    </a:gs>
                  </a:gsLst>
                  <a:lin ang="0"/>
                </a:gradFill>
                <a:latin typeface="Helios Bold"/>
                <a:ea typeface="Helios Bold"/>
                <a:cs typeface="Helios Bold"/>
                <a:sym typeface="Helios Bold"/>
              </a:rPr>
              <a:t>software reliability</a:t>
            </a:r>
          </a:p>
        </p:txBody>
      </p:sp>
    </p:spTree>
  </p:cSld>
  <p:clrMapOvr>
    <a:masterClrMapping/>
  </p:clrMapOvr>
</p:sld>
</file>

<file path=ppt/slides/slide8.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graphicFrame>
        <p:nvGraphicFramePr>
          <p:cNvPr name="Table 2" id="2"/>
          <p:cNvGraphicFramePr>
            <a:graphicFrameLocks noGrp="true"/>
          </p:cNvGraphicFramePr>
          <p:nvPr/>
        </p:nvGraphicFramePr>
        <p:xfrm>
          <a:off x="5486400" y="3550797"/>
          <a:ext cx="8137467" cy="3533775"/>
        </p:xfrm>
        <a:graphic>
          <a:graphicData uri="http://schemas.openxmlformats.org/drawingml/2006/table">
            <a:tbl>
              <a:tblPr/>
              <a:tblGrid>
                <a:gridCol w="3655666"/>
                <a:gridCol w="4481801"/>
              </a:tblGrid>
              <a:tr h="1415436">
                <a:tc>
                  <a:txBody>
                    <a:bodyPr anchor="t" rtlCol="false"/>
                    <a:lstStyle/>
                    <a:p>
                      <a:pPr algn="ctr">
                        <a:lnSpc>
                          <a:spcPts val="2570"/>
                        </a:lnSpc>
                        <a:defRPr/>
                      </a:pPr>
                      <a:r>
                        <a:rPr lang="en-US" sz="1835" b="true">
                          <a:solidFill>
                            <a:srgbClr val="FFFFFF"/>
                          </a:solidFill>
                          <a:latin typeface="Helios Bold"/>
                          <a:ea typeface="Helios Bold"/>
                          <a:cs typeface="Helios Bold"/>
                          <a:sym typeface="Helios Bold"/>
                        </a:rPr>
                        <a:t>Impact</a:t>
                      </a:r>
                      <a:endParaRPr lang="en-US" sz="1100"/>
                    </a:p>
                  </a:txBody>
                  <a:tcPr marL="190500" marR="190500" marT="190500" marB="190500" anchor="ctr">
                    <a:lnL cmpd="sng" algn="ctr" cap="flat" w="38100">
                      <a:solidFill>
                        <a:srgbClr val="2A2E3A"/>
                      </a:solidFill>
                      <a:prstDash val="solid"/>
                      <a:round/>
                      <a:headEnd type="none" w="med" len="med"/>
                      <a:tailEnd type="none" w="med" len="med"/>
                    </a:lnL>
                    <a:lnR cmpd="sng" algn="ctr" cap="flat" w="38100">
                      <a:solidFill>
                        <a:srgbClr val="2A2E3A"/>
                      </a:solidFill>
                      <a:prstDash val="solid"/>
                      <a:round/>
                      <a:headEnd type="none" w="med" len="med"/>
                      <a:tailEnd type="none" w="med" len="med"/>
                    </a:lnR>
                    <a:lnT cmpd="sng" algn="ctr" cap="flat" w="38100">
                      <a:solidFill>
                        <a:srgbClr val="2A2E3A"/>
                      </a:solidFill>
                      <a:prstDash val="solid"/>
                      <a:round/>
                      <a:headEnd type="none" w="med" len="med"/>
                      <a:tailEnd type="none" w="med" len="med"/>
                    </a:lnT>
                    <a:lnB cmpd="sng" algn="ctr" cap="flat" w="38100">
                      <a:solidFill>
                        <a:srgbClr val="2A2E3A"/>
                      </a:solidFill>
                      <a:prstDash val="solid"/>
                      <a:round/>
                      <a:headEnd type="none" w="med" len="med"/>
                      <a:tailEnd type="none" w="med" len="med"/>
                    </a:lnB>
                    <a:gradFill rotWithShape="true">
                      <a:gsLst>
                        <a:gs pos="0">
                          <a:srgbClr val="0097B2">
                            <a:alpha val="100000"/>
                          </a:srgbClr>
                        </a:gs>
                        <a:gs pos="100000">
                          <a:srgbClr val="7ED957">
                            <a:alpha val="100000"/>
                          </a:srgbClr>
                        </a:gs>
                      </a:gsLst>
                      <a:lin ang="0"/>
                    </a:gradFill>
                  </a:tcPr>
                </a:tc>
                <a:tc>
                  <a:txBody>
                    <a:bodyPr anchor="t" rtlCol="false"/>
                    <a:lstStyle/>
                    <a:p>
                      <a:pPr algn="ctr">
                        <a:lnSpc>
                          <a:spcPts val="2570"/>
                        </a:lnSpc>
                        <a:defRPr/>
                      </a:pPr>
                      <a:r>
                        <a:rPr lang="en-US" sz="1835">
                          <a:solidFill>
                            <a:srgbClr val="000000"/>
                          </a:solidFill>
                          <a:latin typeface="Helios"/>
                          <a:ea typeface="Helios"/>
                          <a:cs typeface="Helios"/>
                          <a:sym typeface="Helios"/>
                        </a:rPr>
                        <a:t>Reduce incidents, automate RCA,  reduce MTTD and enhance software reliability</a:t>
                      </a:r>
                      <a:endParaRPr lang="en-US" sz="1100"/>
                    </a:p>
                  </a:txBody>
                  <a:tcPr marL="190500" marR="190500" marT="190500" marB="190500" anchor="ctr">
                    <a:lnL cmpd="sng" algn="ctr" cap="flat" w="38100">
                      <a:solidFill>
                        <a:srgbClr val="2A2E3A"/>
                      </a:solidFill>
                      <a:prstDash val="solid"/>
                      <a:round/>
                      <a:headEnd type="none" w="med" len="med"/>
                      <a:tailEnd type="none" w="med" len="med"/>
                    </a:lnL>
                    <a:lnR cmpd="sng" algn="ctr" cap="flat" w="38100">
                      <a:solidFill>
                        <a:srgbClr val="2A2E3A"/>
                      </a:solidFill>
                      <a:prstDash val="solid"/>
                      <a:round/>
                      <a:headEnd type="none" w="med" len="med"/>
                      <a:tailEnd type="none" w="med" len="med"/>
                    </a:lnR>
                    <a:lnT cmpd="sng" algn="ctr" cap="flat" w="38100">
                      <a:solidFill>
                        <a:srgbClr val="2A2E3A"/>
                      </a:solidFill>
                      <a:prstDash val="solid"/>
                      <a:round/>
                      <a:headEnd type="none" w="med" len="med"/>
                      <a:tailEnd type="none" w="med" len="med"/>
                    </a:lnT>
                    <a:lnB cmpd="sng" algn="ctr" cap="flat" w="38100">
                      <a:solidFill>
                        <a:srgbClr val="2A2E3A"/>
                      </a:solidFill>
                      <a:prstDash val="solid"/>
                      <a:round/>
                      <a:headEnd type="none" w="med" len="med"/>
                      <a:tailEnd type="none" w="med" len="med"/>
                    </a:lnB>
                  </a:tcPr>
                </a:tc>
              </a:tr>
              <a:tr h="1030283">
                <a:tc>
                  <a:txBody>
                    <a:bodyPr anchor="t" rtlCol="false"/>
                    <a:lstStyle/>
                    <a:p>
                      <a:pPr algn="ctr">
                        <a:lnSpc>
                          <a:spcPts val="2570"/>
                        </a:lnSpc>
                        <a:defRPr/>
                      </a:pPr>
                      <a:r>
                        <a:rPr lang="en-US" sz="1835" b="true">
                          <a:solidFill>
                            <a:srgbClr val="FFFFFF"/>
                          </a:solidFill>
                          <a:latin typeface="Helios Bold"/>
                          <a:ea typeface="Helios Bold"/>
                          <a:cs typeface="Helios Bold"/>
                          <a:sym typeface="Helios Bold"/>
                        </a:rPr>
                        <a:t>Data source</a:t>
                      </a:r>
                      <a:endParaRPr lang="en-US" sz="1100"/>
                    </a:p>
                  </a:txBody>
                  <a:tcPr marL="190500" marR="190500" marT="190500" marB="190500" anchor="ctr">
                    <a:lnL cmpd="sng" algn="ctr" cap="flat" w="38100">
                      <a:solidFill>
                        <a:srgbClr val="2A2E3A"/>
                      </a:solidFill>
                      <a:prstDash val="solid"/>
                      <a:round/>
                      <a:headEnd type="none" w="med" len="med"/>
                      <a:tailEnd type="none" w="med" len="med"/>
                    </a:lnL>
                    <a:lnR cmpd="sng" algn="ctr" cap="flat" w="38100">
                      <a:solidFill>
                        <a:srgbClr val="2A2E3A"/>
                      </a:solidFill>
                      <a:prstDash val="solid"/>
                      <a:round/>
                      <a:headEnd type="none" w="med" len="med"/>
                      <a:tailEnd type="none" w="med" len="med"/>
                    </a:lnR>
                    <a:lnT cmpd="sng" algn="ctr" cap="flat" w="38100">
                      <a:solidFill>
                        <a:srgbClr val="2A2E3A"/>
                      </a:solidFill>
                      <a:prstDash val="solid"/>
                      <a:round/>
                      <a:headEnd type="none" w="med" len="med"/>
                      <a:tailEnd type="none" w="med" len="med"/>
                    </a:lnT>
                    <a:lnB cmpd="sng" algn="ctr" cap="flat" w="38100">
                      <a:solidFill>
                        <a:srgbClr val="2A2E3A"/>
                      </a:solidFill>
                      <a:prstDash val="solid"/>
                      <a:round/>
                      <a:headEnd type="none" w="med" len="med"/>
                      <a:tailEnd type="none" w="med" len="med"/>
                    </a:lnB>
                    <a:gradFill rotWithShape="true">
                      <a:gsLst>
                        <a:gs pos="0">
                          <a:srgbClr val="0097B2">
                            <a:alpha val="100000"/>
                          </a:srgbClr>
                        </a:gs>
                        <a:gs pos="100000">
                          <a:srgbClr val="7ED957">
                            <a:alpha val="100000"/>
                          </a:srgbClr>
                        </a:gs>
                      </a:gsLst>
                      <a:lin ang="0"/>
                    </a:gradFill>
                  </a:tcPr>
                </a:tc>
                <a:tc>
                  <a:txBody>
                    <a:bodyPr anchor="t" rtlCol="false"/>
                    <a:lstStyle/>
                    <a:p>
                      <a:pPr algn="ctr">
                        <a:lnSpc>
                          <a:spcPts val="2570"/>
                        </a:lnSpc>
                        <a:defRPr/>
                      </a:pPr>
                      <a:r>
                        <a:rPr lang="en-US" sz="1835">
                          <a:solidFill>
                            <a:srgbClr val="000000"/>
                          </a:solidFill>
                          <a:latin typeface="Helios"/>
                          <a:ea typeface="Helios"/>
                          <a:cs typeface="Helios"/>
                          <a:sym typeface="Helios"/>
                        </a:rPr>
                        <a:t>Logs</a:t>
                      </a:r>
                      <a:endParaRPr lang="en-US" sz="1100"/>
                    </a:p>
                  </a:txBody>
                  <a:tcPr marL="190500" marR="190500" marT="190500" marB="190500" anchor="ctr">
                    <a:lnL cmpd="sng" algn="ctr" cap="flat" w="38100">
                      <a:solidFill>
                        <a:srgbClr val="2A2E3A"/>
                      </a:solidFill>
                      <a:prstDash val="solid"/>
                      <a:round/>
                      <a:headEnd type="none" w="med" len="med"/>
                      <a:tailEnd type="none" w="med" len="med"/>
                    </a:lnL>
                    <a:lnR cmpd="sng" algn="ctr" cap="flat" w="38100">
                      <a:solidFill>
                        <a:srgbClr val="2A2E3A"/>
                      </a:solidFill>
                      <a:prstDash val="solid"/>
                      <a:round/>
                      <a:headEnd type="none" w="med" len="med"/>
                      <a:tailEnd type="none" w="med" len="med"/>
                    </a:lnR>
                    <a:lnT cmpd="sng" algn="ctr" cap="flat" w="38100">
                      <a:solidFill>
                        <a:srgbClr val="2A2E3A"/>
                      </a:solidFill>
                      <a:prstDash val="solid"/>
                      <a:round/>
                      <a:headEnd type="none" w="med" len="med"/>
                      <a:tailEnd type="none" w="med" len="med"/>
                    </a:lnT>
                    <a:lnB cmpd="sng" algn="ctr" cap="flat" w="38100">
                      <a:solidFill>
                        <a:srgbClr val="2A2E3A"/>
                      </a:solidFill>
                      <a:prstDash val="solid"/>
                      <a:round/>
                      <a:headEnd type="none" w="med" len="med"/>
                      <a:tailEnd type="none" w="med" len="med"/>
                    </a:lnB>
                  </a:tcPr>
                </a:tc>
              </a:tr>
              <a:tr h="1088056">
                <a:tc>
                  <a:txBody>
                    <a:bodyPr anchor="t" rtlCol="false"/>
                    <a:lstStyle/>
                    <a:p>
                      <a:pPr algn="ctr">
                        <a:lnSpc>
                          <a:spcPts val="2570"/>
                        </a:lnSpc>
                        <a:defRPr/>
                      </a:pPr>
                      <a:r>
                        <a:rPr lang="en-US" sz="1835" b="true">
                          <a:solidFill>
                            <a:srgbClr val="FFFFFF"/>
                          </a:solidFill>
                          <a:latin typeface="Helios Bold"/>
                          <a:ea typeface="Helios Bold"/>
                          <a:cs typeface="Helios Bold"/>
                          <a:sym typeface="Helios Bold"/>
                        </a:rPr>
                        <a:t>Indicator</a:t>
                      </a:r>
                      <a:endParaRPr lang="en-US" sz="1100"/>
                    </a:p>
                  </a:txBody>
                  <a:tcPr marL="190500" marR="190500" marT="190500" marB="190500" anchor="ctr">
                    <a:lnL cmpd="sng" algn="ctr" cap="flat" w="38100">
                      <a:solidFill>
                        <a:srgbClr val="2A2E3A"/>
                      </a:solidFill>
                      <a:prstDash val="solid"/>
                      <a:round/>
                      <a:headEnd type="none" w="med" len="med"/>
                      <a:tailEnd type="none" w="med" len="med"/>
                    </a:lnL>
                    <a:lnR cmpd="sng" algn="ctr" cap="flat" w="38100">
                      <a:solidFill>
                        <a:srgbClr val="2A2E3A"/>
                      </a:solidFill>
                      <a:prstDash val="solid"/>
                      <a:round/>
                      <a:headEnd type="none" w="med" len="med"/>
                      <a:tailEnd type="none" w="med" len="med"/>
                    </a:lnR>
                    <a:lnT cmpd="sng" algn="ctr" cap="flat" w="38100">
                      <a:solidFill>
                        <a:srgbClr val="2A2E3A"/>
                      </a:solidFill>
                      <a:prstDash val="solid"/>
                      <a:round/>
                      <a:headEnd type="none" w="med" len="med"/>
                      <a:tailEnd type="none" w="med" len="med"/>
                    </a:lnT>
                    <a:lnB cmpd="sng" algn="ctr" cap="flat" w="38100">
                      <a:solidFill>
                        <a:srgbClr val="2A2E3A"/>
                      </a:solidFill>
                      <a:prstDash val="solid"/>
                      <a:round/>
                      <a:headEnd type="none" w="med" len="med"/>
                      <a:tailEnd type="none" w="med" len="med"/>
                    </a:lnB>
                    <a:gradFill rotWithShape="true">
                      <a:gsLst>
                        <a:gs pos="0">
                          <a:srgbClr val="0097B2">
                            <a:alpha val="100000"/>
                          </a:srgbClr>
                        </a:gs>
                        <a:gs pos="100000">
                          <a:srgbClr val="7ED957">
                            <a:alpha val="100000"/>
                          </a:srgbClr>
                        </a:gs>
                      </a:gsLst>
                      <a:lin ang="0"/>
                    </a:gradFill>
                  </a:tcPr>
                </a:tc>
                <a:tc>
                  <a:txBody>
                    <a:bodyPr anchor="t" rtlCol="false"/>
                    <a:lstStyle/>
                    <a:p>
                      <a:pPr algn="ctr">
                        <a:lnSpc>
                          <a:spcPts val="2570"/>
                        </a:lnSpc>
                        <a:defRPr/>
                      </a:pPr>
                      <a:r>
                        <a:rPr lang="en-US" sz="1835">
                          <a:solidFill>
                            <a:srgbClr val="000000"/>
                          </a:solidFill>
                          <a:latin typeface="Helios"/>
                          <a:ea typeface="Helios"/>
                          <a:cs typeface="Helios"/>
                          <a:sym typeface="Helios"/>
                        </a:rPr>
                        <a:t>Request failure, response time and request size outliers</a:t>
                      </a:r>
                      <a:endParaRPr lang="en-US" sz="1100"/>
                    </a:p>
                  </a:txBody>
                  <a:tcPr marL="190500" marR="190500" marT="190500" marB="190500" anchor="ctr">
                    <a:lnL cmpd="sng" algn="ctr" cap="flat" w="38100">
                      <a:solidFill>
                        <a:srgbClr val="2A2E3A"/>
                      </a:solidFill>
                      <a:prstDash val="solid"/>
                      <a:round/>
                      <a:headEnd type="none" w="med" len="med"/>
                      <a:tailEnd type="none" w="med" len="med"/>
                    </a:lnL>
                    <a:lnR cmpd="sng" algn="ctr" cap="flat" w="38100">
                      <a:solidFill>
                        <a:srgbClr val="2A2E3A"/>
                      </a:solidFill>
                      <a:prstDash val="solid"/>
                      <a:round/>
                      <a:headEnd type="none" w="med" len="med"/>
                      <a:tailEnd type="none" w="med" len="med"/>
                    </a:lnR>
                    <a:lnT cmpd="sng" algn="ctr" cap="flat" w="38100">
                      <a:solidFill>
                        <a:srgbClr val="2A2E3A"/>
                      </a:solidFill>
                      <a:prstDash val="solid"/>
                      <a:round/>
                      <a:headEnd type="none" w="med" len="med"/>
                      <a:tailEnd type="none" w="med" len="med"/>
                    </a:lnT>
                    <a:lnB cmpd="sng" algn="ctr" cap="flat" w="38100">
                      <a:solidFill>
                        <a:srgbClr val="2A2E3A"/>
                      </a:solidFill>
                      <a:prstDash val="solid"/>
                      <a:round/>
                      <a:headEnd type="none" w="med" len="med"/>
                      <a:tailEnd type="none" w="med" len="med"/>
                    </a:lnB>
                  </a:tcPr>
                </a:tc>
              </a:tr>
            </a:tbl>
          </a:graphicData>
        </a:graphic>
      </p:graphicFrame>
      <p:grpSp>
        <p:nvGrpSpPr>
          <p:cNvPr name="Group 3" id="3"/>
          <p:cNvGrpSpPr/>
          <p:nvPr/>
        </p:nvGrpSpPr>
        <p:grpSpPr>
          <a:xfrm rot="0">
            <a:off x="1028700" y="1028700"/>
            <a:ext cx="16393647" cy="2522097"/>
            <a:chOff x="0" y="0"/>
            <a:chExt cx="21858196" cy="3362796"/>
          </a:xfrm>
        </p:grpSpPr>
        <p:sp>
          <p:nvSpPr>
            <p:cNvPr name="TextBox 4" id="4"/>
            <p:cNvSpPr txBox="true"/>
            <p:nvPr/>
          </p:nvSpPr>
          <p:spPr>
            <a:xfrm rot="0">
              <a:off x="0" y="-85725"/>
              <a:ext cx="21858196" cy="1505118"/>
            </a:xfrm>
            <a:prstGeom prst="rect">
              <a:avLst/>
            </a:prstGeom>
          </p:spPr>
          <p:txBody>
            <a:bodyPr anchor="t" rtlCol="false" tIns="0" lIns="0" bIns="0" rIns="0">
              <a:spAutoFit/>
            </a:bodyPr>
            <a:lstStyle/>
            <a:p>
              <a:pPr algn="ctr">
                <a:lnSpc>
                  <a:spcPts val="9107"/>
                </a:lnSpc>
              </a:pPr>
              <a:r>
                <a:rPr lang="en-US" b="true" sz="7005">
                  <a:gradFill>
                    <a:gsLst>
                      <a:gs pos="0">
                        <a:srgbClr val="0097B2">
                          <a:alpha val="100000"/>
                        </a:srgbClr>
                      </a:gs>
                      <a:gs pos="100000">
                        <a:srgbClr val="7ED957">
                          <a:alpha val="100000"/>
                        </a:srgbClr>
                      </a:gs>
                    </a:gsLst>
                    <a:lin ang="0"/>
                  </a:gradFill>
                  <a:latin typeface="Klein Bold"/>
                  <a:ea typeface="Klein Bold"/>
                  <a:cs typeface="Klein Bold"/>
                  <a:sym typeface="Klein Bold"/>
                </a:rPr>
                <a:t>Problem formalization</a:t>
              </a:r>
            </a:p>
          </p:txBody>
        </p:sp>
        <p:sp>
          <p:nvSpPr>
            <p:cNvPr name="TextBox 5" id="5"/>
            <p:cNvSpPr txBox="true"/>
            <p:nvPr/>
          </p:nvSpPr>
          <p:spPr>
            <a:xfrm rot="0">
              <a:off x="0" y="2805624"/>
              <a:ext cx="21858196" cy="557172"/>
            </a:xfrm>
            <a:prstGeom prst="rect">
              <a:avLst/>
            </a:prstGeom>
          </p:spPr>
          <p:txBody>
            <a:bodyPr anchor="t" rtlCol="false" tIns="0" lIns="0" bIns="0" rIns="0">
              <a:spAutoFit/>
            </a:bodyPr>
            <a:lstStyle/>
            <a:p>
              <a:pPr algn="l">
                <a:lnSpc>
                  <a:spcPts val="3502"/>
                </a:lnSpc>
              </a:pPr>
            </a:p>
          </p:txBody>
        </p:sp>
      </p:gr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2242086" y="2622235"/>
            <a:ext cx="14407644" cy="6258072"/>
          </a:xfrm>
          <a:custGeom>
            <a:avLst/>
            <a:gdLst/>
            <a:ahLst/>
            <a:cxnLst/>
            <a:rect r="r" b="b" t="t" l="l"/>
            <a:pathLst>
              <a:path h="6258072" w="14407644">
                <a:moveTo>
                  <a:pt x="0" y="0"/>
                </a:moveTo>
                <a:lnTo>
                  <a:pt x="14407645" y="0"/>
                </a:lnTo>
                <a:lnTo>
                  <a:pt x="14407645" y="6258072"/>
                </a:lnTo>
                <a:lnTo>
                  <a:pt x="0" y="6258072"/>
                </a:lnTo>
                <a:lnTo>
                  <a:pt x="0" y="0"/>
                </a:lnTo>
                <a:close/>
              </a:path>
            </a:pathLst>
          </a:custGeom>
          <a:blipFill>
            <a:blip r:embed="rId2"/>
            <a:stretch>
              <a:fillRect l="0" t="-13743" r="0" b="-13743"/>
            </a:stretch>
          </a:blipFill>
        </p:spPr>
      </p:sp>
      <p:sp>
        <p:nvSpPr>
          <p:cNvPr name="TextBox 3" id="3"/>
          <p:cNvSpPr txBox="true"/>
          <p:nvPr/>
        </p:nvSpPr>
        <p:spPr>
          <a:xfrm rot="0">
            <a:off x="2748016" y="1041223"/>
            <a:ext cx="13395786" cy="990600"/>
          </a:xfrm>
          <a:prstGeom prst="rect">
            <a:avLst/>
          </a:prstGeom>
        </p:spPr>
        <p:txBody>
          <a:bodyPr anchor="t" rtlCol="false" tIns="0" lIns="0" bIns="0" rIns="0">
            <a:spAutoFit/>
          </a:bodyPr>
          <a:lstStyle/>
          <a:p>
            <a:pPr algn="ctr">
              <a:lnSpc>
                <a:spcPts val="7800"/>
              </a:lnSpc>
            </a:pPr>
            <a:r>
              <a:rPr lang="en-US" b="true" sz="6000">
                <a:gradFill>
                  <a:gsLst>
                    <a:gs pos="0">
                      <a:srgbClr val="0097B2">
                        <a:alpha val="100000"/>
                      </a:srgbClr>
                    </a:gs>
                    <a:gs pos="100000">
                      <a:srgbClr val="7ED957">
                        <a:alpha val="100000"/>
                      </a:srgbClr>
                    </a:gs>
                  </a:gsLst>
                  <a:lin ang="0"/>
                </a:gradFill>
                <a:latin typeface="Klein Bold"/>
                <a:ea typeface="Klein Bold"/>
                <a:cs typeface="Klein Bold"/>
                <a:sym typeface="Klein Bold"/>
              </a:rPr>
              <a:t>Splunk MLTK example</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DAHAAtJs_fk</dc:identifier>
  <dcterms:modified xsi:type="dcterms:W3CDTF">2011-08-01T06:04:30Z</dcterms:modified>
  <cp:revision>1</cp:revision>
  <dc:title>Copia di Entreprise Purpose</dc:title>
</cp:coreProperties>
</file>