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modernComment_10E_3B2C0EC7.xml" ContentType="application/vnd.ms-powerpoint.comments+xml"/>
  <Override PartName="/ppt/comments/modernComment_10F_FC9FE1A8.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77" r:id="rId6"/>
    <p:sldId id="267" r:id="rId7"/>
    <p:sldId id="263" r:id="rId8"/>
    <p:sldId id="273" r:id="rId9"/>
    <p:sldId id="269" r:id="rId10"/>
    <p:sldId id="275" r:id="rId11"/>
    <p:sldId id="270" r:id="rId12"/>
    <p:sldId id="271" r:id="rId13"/>
    <p:sldId id="274" r:id="rId14"/>
    <p:sldId id="260" r:id="rId15"/>
    <p:sldId id="261" r:id="rId16"/>
    <p:sldId id="262" r:id="rId17"/>
    <p:sldId id="272" r:id="rId18"/>
    <p:sldId id="276" r:id="rId19"/>
    <p:sldId id="264" r:id="rId20"/>
    <p:sldId id="265" r:id="rId21"/>
    <p:sldId id="266" r:id="rId2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38C95F-2788-3FAD-A5DB-BBD7A8A83353}" name="Azdaki  Shima" initials="SA" userId="S::S313204@studenti.polito.it::9f306080-6603-4350-8af0-7d23bd79ad0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5" autoAdjust="0"/>
    <p:restoredTop sz="94660"/>
  </p:normalViewPr>
  <p:slideViewPr>
    <p:cSldViewPr snapToGrid="0">
      <p:cViewPr varScale="1">
        <p:scale>
          <a:sx n="104" d="100"/>
          <a:sy n="104" d="100"/>
        </p:scale>
        <p:origin x="556"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microsoft.com/office/2018/10/relationships/authors" Targe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F:\Thesis\REVIT2023-2\Sample%20Results%20T-OCL\EPS_vs_MineralWool_Comparison%20(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it-IT" dirty="0"/>
              <a:t>GWP </a:t>
            </a:r>
            <a:r>
              <a:rPr lang="it-IT" dirty="0" err="1"/>
              <a:t>Comparison</a:t>
            </a:r>
            <a:r>
              <a:rPr lang="it-IT" dirty="0"/>
              <a:t> (kg </a:t>
            </a:r>
            <a:r>
              <a:rPr lang="it-IT" dirty="0" err="1"/>
              <a:t>CO₂e</a:t>
            </a:r>
            <a:r>
              <a:rPr lang="it-IT" dirty="0"/>
              <a:t>)</a:t>
            </a:r>
          </a:p>
        </c:rich>
      </c:tx>
      <c:overlay val="0"/>
    </c:title>
    <c:autoTitleDeleted val="0"/>
    <c:plotArea>
      <c:layout/>
      <c:barChart>
        <c:barDir val="col"/>
        <c:grouping val="clustered"/>
        <c:varyColors val="0"/>
        <c:ser>
          <c:idx val="0"/>
          <c:order val="0"/>
          <c:tx>
            <c:strRef>
              <c:f>'EPS vs MW Comparison'!$B$1</c:f>
              <c:strCache>
                <c:ptCount val="1"/>
                <c:pt idx="0">
                  <c:v>EPS - GWP</c:v>
                </c:pt>
              </c:strCache>
            </c:strRef>
          </c:tx>
          <c:spPr>
            <a:ln>
              <a:prstDash val="solid"/>
            </a:ln>
          </c:spPr>
          <c:invertIfNegative val="0"/>
          <c:cat>
            <c:strRef>
              <c:f>'EPS vs MW Comparison'!$A$2:$A$4</c:f>
              <c:strCache>
                <c:ptCount val="3"/>
                <c:pt idx="0">
                  <c:v>40 mm</c:v>
                </c:pt>
                <c:pt idx="1">
                  <c:v>100 mm</c:v>
                </c:pt>
                <c:pt idx="2">
                  <c:v>140 mm</c:v>
                </c:pt>
              </c:strCache>
            </c:strRef>
          </c:cat>
          <c:val>
            <c:numRef>
              <c:f>'EPS vs MW Comparison'!$B$2:$B$4</c:f>
              <c:numCache>
                <c:formatCode>General</c:formatCode>
                <c:ptCount val="3"/>
                <c:pt idx="0">
                  <c:v>3.66</c:v>
                </c:pt>
                <c:pt idx="1">
                  <c:v>7.74</c:v>
                </c:pt>
                <c:pt idx="2">
                  <c:v>10.56</c:v>
                </c:pt>
              </c:numCache>
            </c:numRef>
          </c:val>
          <c:extLst>
            <c:ext xmlns:c16="http://schemas.microsoft.com/office/drawing/2014/chart" uri="{C3380CC4-5D6E-409C-BE32-E72D297353CC}">
              <c16:uniqueId val="{00000000-AA6E-4C54-87CE-7BC73A346FFC}"/>
            </c:ext>
          </c:extLst>
        </c:ser>
        <c:ser>
          <c:idx val="1"/>
          <c:order val="1"/>
          <c:tx>
            <c:strRef>
              <c:f>'EPS vs MW Comparison'!$C$1</c:f>
              <c:strCache>
                <c:ptCount val="1"/>
                <c:pt idx="0">
                  <c:v>MW - GWP</c:v>
                </c:pt>
              </c:strCache>
            </c:strRef>
          </c:tx>
          <c:spPr>
            <a:ln>
              <a:prstDash val="solid"/>
            </a:ln>
          </c:spPr>
          <c:invertIfNegative val="0"/>
          <c:cat>
            <c:strRef>
              <c:f>'EPS vs MW Comparison'!$A$2:$A$4</c:f>
              <c:strCache>
                <c:ptCount val="3"/>
                <c:pt idx="0">
                  <c:v>40 mm</c:v>
                </c:pt>
                <c:pt idx="1">
                  <c:v>100 mm</c:v>
                </c:pt>
                <c:pt idx="2">
                  <c:v>140 mm</c:v>
                </c:pt>
              </c:strCache>
            </c:strRef>
          </c:cat>
          <c:val>
            <c:numRef>
              <c:f>'EPS vs MW Comparison'!$C$2:$C$4</c:f>
              <c:numCache>
                <c:formatCode>General</c:formatCode>
                <c:ptCount val="3"/>
                <c:pt idx="0">
                  <c:v>5.25</c:v>
                </c:pt>
                <c:pt idx="1">
                  <c:v>11.11</c:v>
                </c:pt>
                <c:pt idx="2">
                  <c:v>15.15</c:v>
                </c:pt>
              </c:numCache>
            </c:numRef>
          </c:val>
          <c:extLst>
            <c:ext xmlns:c16="http://schemas.microsoft.com/office/drawing/2014/chart" uri="{C3380CC4-5D6E-409C-BE32-E72D297353CC}">
              <c16:uniqueId val="{00000001-AA6E-4C54-87CE-7BC73A346FFC}"/>
            </c:ext>
          </c:extLst>
        </c:ser>
        <c:dLbls>
          <c:showLegendKey val="0"/>
          <c:showVal val="0"/>
          <c:showCatName val="0"/>
          <c:showSerName val="0"/>
          <c:showPercent val="0"/>
          <c:showBubbleSize val="0"/>
        </c:dLbls>
        <c:gapWidth val="150"/>
        <c:axId val="10"/>
        <c:axId val="100"/>
      </c:barChart>
      <c:catAx>
        <c:axId val="10"/>
        <c:scaling>
          <c:orientation val="minMax"/>
        </c:scaling>
        <c:delete val="0"/>
        <c:axPos val="b"/>
        <c:title>
          <c:tx>
            <c:rich>
              <a:bodyPr/>
              <a:lstStyle/>
              <a:p>
                <a:pPr>
                  <a:defRPr/>
                </a:pPr>
                <a:r>
                  <a:rPr lang="it-IT"/>
                  <a:t>Thickness (mm)</a:t>
                </a:r>
              </a:p>
            </c:rich>
          </c:tx>
          <c:overlay val="0"/>
        </c:title>
        <c:numFmt formatCode="General" sourceLinked="1"/>
        <c:majorTickMark val="none"/>
        <c:minorTickMark val="none"/>
        <c:tickLblPos val="nextTo"/>
        <c:crossAx val="100"/>
        <c:crosses val="autoZero"/>
        <c:auto val="0"/>
        <c:lblAlgn val="ctr"/>
        <c:lblOffset val="100"/>
        <c:noMultiLvlLbl val="0"/>
      </c:catAx>
      <c:valAx>
        <c:axId val="100"/>
        <c:scaling>
          <c:orientation val="minMax"/>
        </c:scaling>
        <c:delete val="0"/>
        <c:axPos val="l"/>
        <c:majorGridlines/>
        <c:title>
          <c:tx>
            <c:rich>
              <a:bodyPr/>
              <a:lstStyle/>
              <a:p>
                <a:pPr>
                  <a:defRPr/>
                </a:pPr>
                <a:r>
                  <a:rPr lang="it-IT"/>
                  <a:t>kg CO₂e</a:t>
                </a:r>
              </a:p>
            </c:rich>
          </c:tx>
          <c:overlay val="0"/>
        </c:title>
        <c:numFmt formatCode="General" sourceLinked="1"/>
        <c:majorTickMark val="none"/>
        <c:minorTickMark val="none"/>
        <c:tickLblPos val="nextTo"/>
        <c:crossAx val="10"/>
        <c:crosses val="autoZero"/>
        <c:crossBetween val="between"/>
      </c:valAx>
    </c:plotArea>
    <c:legend>
      <c:legendPos val="r"/>
      <c:overlay val="0"/>
    </c:legend>
    <c:plotVisOnly val="1"/>
    <c:dispBlanksAs val="gap"/>
    <c:showDLblsOverMax val="0"/>
  </c:chart>
  <c:externalData r:id="rId1">
    <c:autoUpdate val="0"/>
  </c:externalData>
</c:chartSpace>
</file>

<file path=ppt/comments/modernComment_10E_3B2C0EC7.xml><?xml version="1.0" encoding="utf-8"?>
<p188:cmLst xmlns:a="http://schemas.openxmlformats.org/drawingml/2006/main" xmlns:r="http://schemas.openxmlformats.org/officeDocument/2006/relationships" xmlns:p188="http://schemas.microsoft.com/office/powerpoint/2018/8/main">
  <p188:cm id="{0EFABF4F-9B85-4E1F-AC0A-5BB2A80C2978}" authorId="{2E38C95F-2788-3FAD-A5DB-BBD7A8A83353}" created="2025-08-30T09:55:51.234">
    <ac:deMkLst xmlns:ac="http://schemas.microsoft.com/office/drawing/2013/main/command">
      <pc:docMk xmlns:pc="http://schemas.microsoft.com/office/powerpoint/2013/main/command"/>
      <pc:sldMk xmlns:pc="http://schemas.microsoft.com/office/powerpoint/2013/main/command" cId="992743111" sldId="270"/>
      <ac:spMk id="3" creationId="{BDE495C2-47AE-12CB-DCC9-4E135AFBF42E}"/>
    </ac:deMkLst>
    <p188:txBody>
      <a:bodyPr/>
      <a:lstStyle/>
      <a:p>
        <a:r>
          <a:rPr lang="it-IT"/>
          <a:t>1.Create a New Workset:
I created a new Workset named ‘Tally LCA Elements Only’ to isolate the external elements.
2.Select External Walls:
Using the Filter tool, I selected all the walls. Then, I manually unselected the internal walls to ensure that only the external walls were included.
3.Assign to Workset:
After selecting the external walls, I assigned them to the newly created Workset ‘Tally LCA Elements Only’ using the Properties palette.
Figure x. workset ‘only LCA Elemets’ _ Second floor
4.Repeat for Doors, Windows, and Roofs:
I repeated the same steps for external doors, windows, and roofs: selecting each category, unselecting internal elements where necessary, and assigning them to the ‘Tally LCA Elements Only’ Workset.
5.Verification of Accuracy:
To ensure the accuracy of the selection, I reviewed the elements by checking their Type Properties and confirmed that only the external elements were included. I also used graphic overrides (such as temporary color changes) to visually validate that only the relevant elements were part of the Workset.
</a:t>
        </a:r>
      </a:p>
    </p188:txBody>
  </p188:cm>
</p188:cmLst>
</file>

<file path=ppt/comments/modernComment_10F_FC9FE1A8.xml><?xml version="1.0" encoding="utf-8"?>
<p188:cmLst xmlns:a="http://schemas.openxmlformats.org/drawingml/2006/main" xmlns:r="http://schemas.openxmlformats.org/officeDocument/2006/relationships" xmlns:p188="http://schemas.microsoft.com/office/powerpoint/2018/8/main">
  <p188:cm id="{EE834E43-F4B3-4FCB-A3CD-38A514CBDC13}" authorId="{2E38C95F-2788-3FAD-A5DB-BBD7A8A83353}" created="2025-08-30T10:01:27.012">
    <pc:sldMkLst xmlns:pc="http://schemas.microsoft.com/office/powerpoint/2013/main/command">
      <pc:docMk/>
      <pc:sldMk cId="4238336424" sldId="271"/>
    </pc:sldMkLst>
    <p188:txBody>
      <a:bodyPr/>
      <a:lstStyle/>
      <a:p>
        <a:r>
          <a:rPr lang="it-IT"/>
          <a:t>Creation of a Dedicated View Template for LCA Elements
Step 1 — Duplicate the Base View
Duplicate View → Duplicate. The new view was renamed "LCA El
Step 2 — Control Workset Visibility
In the duplicated view, the Visibility/Graphics Overrides (shortcut: VV or VG) were accessed.
ements Only – 1st Floor".
Step 3 — Additional Category Clean-Up (Optional)
Step 4 — Creation of a View Template
Once the view was correctly filtered, a view template was created using the command View Tab → View Templates → Create Template from Current View.</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6212A8-825D-4FF4-AAA4-3CC985900BD1}"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en-US"/>
        </a:p>
      </dgm:t>
    </dgm:pt>
    <dgm:pt modelId="{1DD08266-F8B2-4EE5-A7AE-EC7F60687174}">
      <dgm:prSet/>
      <dgm:spPr/>
      <dgm:t>
        <a:bodyPr/>
        <a:lstStyle/>
        <a:p>
          <a:pPr rtl="0"/>
          <a:r>
            <a:rPr lang="en-US" dirty="0">
              <a:latin typeface="Times New Roman" panose="02020603050405020304" pitchFamily="18" charset="0"/>
              <a:cs typeface="Times New Roman" panose="02020603050405020304" pitchFamily="18" charset="0"/>
            </a:rPr>
            <a:t>How to select the tool based on  different tools?</a:t>
          </a:r>
        </a:p>
      </dgm:t>
    </dgm:pt>
    <dgm:pt modelId="{80F537F8-B59F-49E7-B1E4-9EE342127C13}" type="parTrans" cxnId="{DC354095-E87F-48E0-BC6B-3F234F119E05}">
      <dgm:prSet/>
      <dgm:spPr/>
      <dgm:t>
        <a:bodyPr/>
        <a:lstStyle/>
        <a:p>
          <a:endParaRPr lang="en-US"/>
        </a:p>
      </dgm:t>
    </dgm:pt>
    <dgm:pt modelId="{AE3FA1A1-A356-48B6-B02F-15C1B3C40443}" type="sibTrans" cxnId="{DC354095-E87F-48E0-BC6B-3F234F119E05}">
      <dgm:prSet/>
      <dgm:spPr/>
      <dgm:t>
        <a:bodyPr/>
        <a:lstStyle/>
        <a:p>
          <a:endParaRPr lang="en-US"/>
        </a:p>
      </dgm:t>
    </dgm:pt>
    <dgm:pt modelId="{A9CB44D7-AAFD-4364-9475-6791726C1978}">
      <dgm:prSet/>
      <dgm:spPr/>
      <dgm:t>
        <a:bodyPr/>
        <a:lstStyle/>
        <a:p>
          <a:r>
            <a:rPr lang="en-US" dirty="0">
              <a:latin typeface="Times New Roman" panose="02020603050405020304" pitchFamily="18" charset="0"/>
              <a:cs typeface="Times New Roman" panose="02020603050405020304" pitchFamily="18" charset="0"/>
            </a:rPr>
            <a:t>Tally:</a:t>
          </a:r>
        </a:p>
      </dgm:t>
    </dgm:pt>
    <dgm:pt modelId="{E2634294-88B8-45AE-B2C0-A5603362B283}" type="parTrans" cxnId="{52D65968-89CB-4008-8D6E-0B0AC52A046C}">
      <dgm:prSet/>
      <dgm:spPr/>
      <dgm:t>
        <a:bodyPr/>
        <a:lstStyle/>
        <a:p>
          <a:endParaRPr lang="en-US"/>
        </a:p>
      </dgm:t>
    </dgm:pt>
    <dgm:pt modelId="{EE5118FB-401F-4A80-B8B0-0B1ABAD28B28}" type="sibTrans" cxnId="{52D65968-89CB-4008-8D6E-0B0AC52A046C}">
      <dgm:prSet/>
      <dgm:spPr/>
      <dgm:t>
        <a:bodyPr/>
        <a:lstStyle/>
        <a:p>
          <a:endParaRPr lang="en-US"/>
        </a:p>
      </dgm:t>
    </dgm:pt>
    <dgm:pt modelId="{A1A1C010-14CC-4152-A7E1-675051B91B47}">
      <dgm:prSet/>
      <dgm:spPr/>
      <dgm:t>
        <a:bodyPr/>
        <a:lstStyle/>
        <a:p>
          <a:r>
            <a:rPr lang="en-US" dirty="0">
              <a:latin typeface="Times New Roman" panose="02020603050405020304" pitchFamily="18" charset="0"/>
              <a:cs typeface="Times New Roman" panose="02020603050405020304" pitchFamily="18" charset="0"/>
            </a:rPr>
            <a:t>One Click LCA</a:t>
          </a:r>
        </a:p>
      </dgm:t>
    </dgm:pt>
    <dgm:pt modelId="{318A6F84-7897-4E6E-937F-5D35A907E35A}" type="parTrans" cxnId="{344FDE1F-9FB0-4169-8F5F-E708F2277F1B}">
      <dgm:prSet/>
      <dgm:spPr/>
      <dgm:t>
        <a:bodyPr/>
        <a:lstStyle/>
        <a:p>
          <a:endParaRPr lang="en-US"/>
        </a:p>
      </dgm:t>
    </dgm:pt>
    <dgm:pt modelId="{7455F824-EE98-4EB9-A6AE-DFC953C66BEA}" type="sibTrans" cxnId="{344FDE1F-9FB0-4169-8F5F-E708F2277F1B}">
      <dgm:prSet/>
      <dgm:spPr/>
      <dgm:t>
        <a:bodyPr/>
        <a:lstStyle/>
        <a:p>
          <a:endParaRPr lang="en-US"/>
        </a:p>
      </dgm:t>
    </dgm:pt>
    <dgm:pt modelId="{708B7063-1BE6-4422-BED9-B57C24E07F19}" type="pres">
      <dgm:prSet presAssocID="{1E6212A8-825D-4FF4-AAA4-3CC985900BD1}" presName="hierChild1" presStyleCnt="0">
        <dgm:presLayoutVars>
          <dgm:chPref val="1"/>
          <dgm:dir/>
          <dgm:animOne val="branch"/>
          <dgm:animLvl val="lvl"/>
          <dgm:resizeHandles/>
        </dgm:presLayoutVars>
      </dgm:prSet>
      <dgm:spPr/>
    </dgm:pt>
    <dgm:pt modelId="{3179A3B9-374A-4978-9C60-B243A879269D}" type="pres">
      <dgm:prSet presAssocID="{1DD08266-F8B2-4EE5-A7AE-EC7F60687174}" presName="hierRoot1" presStyleCnt="0"/>
      <dgm:spPr/>
    </dgm:pt>
    <dgm:pt modelId="{9C297175-F09F-404D-9B18-B03AD2068C99}" type="pres">
      <dgm:prSet presAssocID="{1DD08266-F8B2-4EE5-A7AE-EC7F60687174}" presName="composite" presStyleCnt="0"/>
      <dgm:spPr/>
    </dgm:pt>
    <dgm:pt modelId="{C3002A81-3947-4EC3-AC2D-91C119A1E65D}" type="pres">
      <dgm:prSet presAssocID="{1DD08266-F8B2-4EE5-A7AE-EC7F60687174}" presName="background" presStyleLbl="node0" presStyleIdx="0" presStyleCnt="3"/>
      <dgm:spPr/>
    </dgm:pt>
    <dgm:pt modelId="{0E4E97FB-7359-4F55-8AA1-A30581B606AD}" type="pres">
      <dgm:prSet presAssocID="{1DD08266-F8B2-4EE5-A7AE-EC7F60687174}" presName="text" presStyleLbl="fgAcc0" presStyleIdx="0" presStyleCnt="3">
        <dgm:presLayoutVars>
          <dgm:chPref val="3"/>
        </dgm:presLayoutVars>
      </dgm:prSet>
      <dgm:spPr/>
    </dgm:pt>
    <dgm:pt modelId="{563EC015-5BE6-4996-BADA-3B89028FF126}" type="pres">
      <dgm:prSet presAssocID="{1DD08266-F8B2-4EE5-A7AE-EC7F60687174}" presName="hierChild2" presStyleCnt="0"/>
      <dgm:spPr/>
    </dgm:pt>
    <dgm:pt modelId="{762821CA-2BBC-4D95-B5B1-25BA5960DE92}" type="pres">
      <dgm:prSet presAssocID="{A9CB44D7-AAFD-4364-9475-6791726C1978}" presName="hierRoot1" presStyleCnt="0"/>
      <dgm:spPr/>
    </dgm:pt>
    <dgm:pt modelId="{83A19F2C-5193-4FC3-B5FA-B00C31AAA926}" type="pres">
      <dgm:prSet presAssocID="{A9CB44D7-AAFD-4364-9475-6791726C1978}" presName="composite" presStyleCnt="0"/>
      <dgm:spPr/>
    </dgm:pt>
    <dgm:pt modelId="{0FA69BE9-268A-454B-8855-0D1CFB5CABAF}" type="pres">
      <dgm:prSet presAssocID="{A9CB44D7-AAFD-4364-9475-6791726C1978}" presName="background" presStyleLbl="node0" presStyleIdx="1" presStyleCnt="3"/>
      <dgm:spPr/>
    </dgm:pt>
    <dgm:pt modelId="{5AECFAF9-0CA6-470E-93E9-9FE5BD94CBD8}" type="pres">
      <dgm:prSet presAssocID="{A9CB44D7-AAFD-4364-9475-6791726C1978}" presName="text" presStyleLbl="fgAcc0" presStyleIdx="1" presStyleCnt="3">
        <dgm:presLayoutVars>
          <dgm:chPref val="3"/>
        </dgm:presLayoutVars>
      </dgm:prSet>
      <dgm:spPr/>
    </dgm:pt>
    <dgm:pt modelId="{D0857DCC-E0FA-4298-BE8D-081C41AAF35A}" type="pres">
      <dgm:prSet presAssocID="{A9CB44D7-AAFD-4364-9475-6791726C1978}" presName="hierChild2" presStyleCnt="0"/>
      <dgm:spPr/>
    </dgm:pt>
    <dgm:pt modelId="{25CC1E17-379E-4901-AB60-BCC63872D2EE}" type="pres">
      <dgm:prSet presAssocID="{A1A1C010-14CC-4152-A7E1-675051B91B47}" presName="hierRoot1" presStyleCnt="0"/>
      <dgm:spPr/>
    </dgm:pt>
    <dgm:pt modelId="{0A691FCD-7287-4F1D-950E-326E450D6AAC}" type="pres">
      <dgm:prSet presAssocID="{A1A1C010-14CC-4152-A7E1-675051B91B47}" presName="composite" presStyleCnt="0"/>
      <dgm:spPr/>
    </dgm:pt>
    <dgm:pt modelId="{10490A94-0504-4D7C-8AA4-986E70EE3EEE}" type="pres">
      <dgm:prSet presAssocID="{A1A1C010-14CC-4152-A7E1-675051B91B47}" presName="background" presStyleLbl="node0" presStyleIdx="2" presStyleCnt="3"/>
      <dgm:spPr/>
    </dgm:pt>
    <dgm:pt modelId="{A45A32D3-6ACC-492E-9561-CA38778E6877}" type="pres">
      <dgm:prSet presAssocID="{A1A1C010-14CC-4152-A7E1-675051B91B47}" presName="text" presStyleLbl="fgAcc0" presStyleIdx="2" presStyleCnt="3">
        <dgm:presLayoutVars>
          <dgm:chPref val="3"/>
        </dgm:presLayoutVars>
      </dgm:prSet>
      <dgm:spPr/>
    </dgm:pt>
    <dgm:pt modelId="{BA48DA6E-D307-48AE-9642-BA9C3B5C8471}" type="pres">
      <dgm:prSet presAssocID="{A1A1C010-14CC-4152-A7E1-675051B91B47}" presName="hierChild2" presStyleCnt="0"/>
      <dgm:spPr/>
    </dgm:pt>
  </dgm:ptLst>
  <dgm:cxnLst>
    <dgm:cxn modelId="{218A7306-52FD-483A-B549-F8CD7DFEEC54}" type="presOf" srcId="{A9CB44D7-AAFD-4364-9475-6791726C1978}" destId="{5AECFAF9-0CA6-470E-93E9-9FE5BD94CBD8}" srcOrd="0" destOrd="0" presId="urn:microsoft.com/office/officeart/2005/8/layout/hierarchy1"/>
    <dgm:cxn modelId="{344FDE1F-9FB0-4169-8F5F-E708F2277F1B}" srcId="{1E6212A8-825D-4FF4-AAA4-3CC985900BD1}" destId="{A1A1C010-14CC-4152-A7E1-675051B91B47}" srcOrd="2" destOrd="0" parTransId="{318A6F84-7897-4E6E-937F-5D35A907E35A}" sibTransId="{7455F824-EE98-4EB9-A6AE-DFC953C66BEA}"/>
    <dgm:cxn modelId="{26D33D33-F67F-44C3-ACBA-65F185FF56B5}" type="presOf" srcId="{A1A1C010-14CC-4152-A7E1-675051B91B47}" destId="{A45A32D3-6ACC-492E-9561-CA38778E6877}" srcOrd="0" destOrd="0" presId="urn:microsoft.com/office/officeart/2005/8/layout/hierarchy1"/>
    <dgm:cxn modelId="{D735A937-684D-41BC-A176-365063E26F57}" type="presOf" srcId="{1DD08266-F8B2-4EE5-A7AE-EC7F60687174}" destId="{0E4E97FB-7359-4F55-8AA1-A30581B606AD}" srcOrd="0" destOrd="0" presId="urn:microsoft.com/office/officeart/2005/8/layout/hierarchy1"/>
    <dgm:cxn modelId="{52D65968-89CB-4008-8D6E-0B0AC52A046C}" srcId="{1E6212A8-825D-4FF4-AAA4-3CC985900BD1}" destId="{A9CB44D7-AAFD-4364-9475-6791726C1978}" srcOrd="1" destOrd="0" parTransId="{E2634294-88B8-45AE-B2C0-A5603362B283}" sibTransId="{EE5118FB-401F-4A80-B8B0-0B1ABAD28B28}"/>
    <dgm:cxn modelId="{8446E97F-F57F-465C-ABF2-6BBC0B2A03AE}" type="presOf" srcId="{1E6212A8-825D-4FF4-AAA4-3CC985900BD1}" destId="{708B7063-1BE6-4422-BED9-B57C24E07F19}" srcOrd="0" destOrd="0" presId="urn:microsoft.com/office/officeart/2005/8/layout/hierarchy1"/>
    <dgm:cxn modelId="{DC354095-E87F-48E0-BC6B-3F234F119E05}" srcId="{1E6212A8-825D-4FF4-AAA4-3CC985900BD1}" destId="{1DD08266-F8B2-4EE5-A7AE-EC7F60687174}" srcOrd="0" destOrd="0" parTransId="{80F537F8-B59F-49E7-B1E4-9EE342127C13}" sibTransId="{AE3FA1A1-A356-48B6-B02F-15C1B3C40443}"/>
    <dgm:cxn modelId="{25549F84-2A63-43CC-879C-3FF4E0A9C981}" type="presParOf" srcId="{708B7063-1BE6-4422-BED9-B57C24E07F19}" destId="{3179A3B9-374A-4978-9C60-B243A879269D}" srcOrd="0" destOrd="0" presId="urn:microsoft.com/office/officeart/2005/8/layout/hierarchy1"/>
    <dgm:cxn modelId="{A43AF0D1-2FDC-47AD-9198-799C04C7E8A0}" type="presParOf" srcId="{3179A3B9-374A-4978-9C60-B243A879269D}" destId="{9C297175-F09F-404D-9B18-B03AD2068C99}" srcOrd="0" destOrd="0" presId="urn:microsoft.com/office/officeart/2005/8/layout/hierarchy1"/>
    <dgm:cxn modelId="{E288F642-C603-452F-8A4A-BE75C50F5B8E}" type="presParOf" srcId="{9C297175-F09F-404D-9B18-B03AD2068C99}" destId="{C3002A81-3947-4EC3-AC2D-91C119A1E65D}" srcOrd="0" destOrd="0" presId="urn:microsoft.com/office/officeart/2005/8/layout/hierarchy1"/>
    <dgm:cxn modelId="{0C9D343F-CED3-4B24-950C-1565036E6053}" type="presParOf" srcId="{9C297175-F09F-404D-9B18-B03AD2068C99}" destId="{0E4E97FB-7359-4F55-8AA1-A30581B606AD}" srcOrd="1" destOrd="0" presId="urn:microsoft.com/office/officeart/2005/8/layout/hierarchy1"/>
    <dgm:cxn modelId="{2E55A7F8-381B-4974-99A3-3A573DA69F83}" type="presParOf" srcId="{3179A3B9-374A-4978-9C60-B243A879269D}" destId="{563EC015-5BE6-4996-BADA-3B89028FF126}" srcOrd="1" destOrd="0" presId="urn:microsoft.com/office/officeart/2005/8/layout/hierarchy1"/>
    <dgm:cxn modelId="{AE7E0B91-84F9-42D6-88E3-1190AA89D2F4}" type="presParOf" srcId="{708B7063-1BE6-4422-BED9-B57C24E07F19}" destId="{762821CA-2BBC-4D95-B5B1-25BA5960DE92}" srcOrd="1" destOrd="0" presId="urn:microsoft.com/office/officeart/2005/8/layout/hierarchy1"/>
    <dgm:cxn modelId="{82A1FDC0-030C-4FFA-A9AB-130D5B32892F}" type="presParOf" srcId="{762821CA-2BBC-4D95-B5B1-25BA5960DE92}" destId="{83A19F2C-5193-4FC3-B5FA-B00C31AAA926}" srcOrd="0" destOrd="0" presId="urn:microsoft.com/office/officeart/2005/8/layout/hierarchy1"/>
    <dgm:cxn modelId="{107B3878-667B-4D2B-8385-803110C9020E}" type="presParOf" srcId="{83A19F2C-5193-4FC3-B5FA-B00C31AAA926}" destId="{0FA69BE9-268A-454B-8855-0D1CFB5CABAF}" srcOrd="0" destOrd="0" presId="urn:microsoft.com/office/officeart/2005/8/layout/hierarchy1"/>
    <dgm:cxn modelId="{D6271C4D-80E8-41B9-8B61-7D5BB451F70F}" type="presParOf" srcId="{83A19F2C-5193-4FC3-B5FA-B00C31AAA926}" destId="{5AECFAF9-0CA6-470E-93E9-9FE5BD94CBD8}" srcOrd="1" destOrd="0" presId="urn:microsoft.com/office/officeart/2005/8/layout/hierarchy1"/>
    <dgm:cxn modelId="{5196C6C7-26EB-4993-B76A-5940E1E420AE}" type="presParOf" srcId="{762821CA-2BBC-4D95-B5B1-25BA5960DE92}" destId="{D0857DCC-E0FA-4298-BE8D-081C41AAF35A}" srcOrd="1" destOrd="0" presId="urn:microsoft.com/office/officeart/2005/8/layout/hierarchy1"/>
    <dgm:cxn modelId="{5366A6C2-7B5C-4FED-8CEE-E1AD34E45314}" type="presParOf" srcId="{708B7063-1BE6-4422-BED9-B57C24E07F19}" destId="{25CC1E17-379E-4901-AB60-BCC63872D2EE}" srcOrd="2" destOrd="0" presId="urn:microsoft.com/office/officeart/2005/8/layout/hierarchy1"/>
    <dgm:cxn modelId="{40FBDC26-66BA-496A-80F8-4C6E292F0217}" type="presParOf" srcId="{25CC1E17-379E-4901-AB60-BCC63872D2EE}" destId="{0A691FCD-7287-4F1D-950E-326E450D6AAC}" srcOrd="0" destOrd="0" presId="urn:microsoft.com/office/officeart/2005/8/layout/hierarchy1"/>
    <dgm:cxn modelId="{7E1DCF09-1A02-419F-827E-F5AE1F131B43}" type="presParOf" srcId="{0A691FCD-7287-4F1D-950E-326E450D6AAC}" destId="{10490A94-0504-4D7C-8AA4-986E70EE3EEE}" srcOrd="0" destOrd="0" presId="urn:microsoft.com/office/officeart/2005/8/layout/hierarchy1"/>
    <dgm:cxn modelId="{19F0B04C-CCA9-4632-AEDE-53C081EC6820}" type="presParOf" srcId="{0A691FCD-7287-4F1D-950E-326E450D6AAC}" destId="{A45A32D3-6ACC-492E-9561-CA38778E6877}" srcOrd="1" destOrd="0" presId="urn:microsoft.com/office/officeart/2005/8/layout/hierarchy1"/>
    <dgm:cxn modelId="{8D42FDB4-D033-48BD-BCF3-E9CB13E601A6}" type="presParOf" srcId="{25CC1E17-379E-4901-AB60-BCC63872D2EE}" destId="{BA48DA6E-D307-48AE-9642-BA9C3B5C847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002A81-3947-4EC3-AC2D-91C119A1E65D}">
      <dsp:nvSpPr>
        <dsp:cNvPr id="0" name=""/>
        <dsp:cNvSpPr/>
      </dsp:nvSpPr>
      <dsp:spPr>
        <a:xfrm>
          <a:off x="0" y="1080567"/>
          <a:ext cx="2957512" cy="187802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E4E97FB-7359-4F55-8AA1-A30581B606AD}">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rtl="0">
            <a:lnSpc>
              <a:spcPct val="90000"/>
            </a:lnSpc>
            <a:spcBef>
              <a:spcPct val="0"/>
            </a:spcBef>
            <a:spcAft>
              <a:spcPct val="35000"/>
            </a:spcAft>
            <a:buNone/>
          </a:pPr>
          <a:r>
            <a:rPr lang="en-US" sz="3000" kern="1200" dirty="0">
              <a:latin typeface="Times New Roman" panose="02020603050405020304" pitchFamily="18" charset="0"/>
              <a:cs typeface="Times New Roman" panose="02020603050405020304" pitchFamily="18" charset="0"/>
            </a:rPr>
            <a:t>How to select the tool based on  different tools?</a:t>
          </a:r>
        </a:p>
      </dsp:txBody>
      <dsp:txXfrm>
        <a:off x="383617" y="1447754"/>
        <a:ext cx="2847502" cy="1768010"/>
      </dsp:txXfrm>
    </dsp:sp>
    <dsp:sp modelId="{0FA69BE9-268A-454B-8855-0D1CFB5CABAF}">
      <dsp:nvSpPr>
        <dsp:cNvPr id="0" name=""/>
        <dsp:cNvSpPr/>
      </dsp:nvSpPr>
      <dsp:spPr>
        <a:xfrm>
          <a:off x="3614737" y="1080567"/>
          <a:ext cx="2957512" cy="187802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AECFAF9-0CA6-470E-93E9-9FE5BD94CBD8}">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Times New Roman" panose="02020603050405020304" pitchFamily="18" charset="0"/>
              <a:cs typeface="Times New Roman" panose="02020603050405020304" pitchFamily="18" charset="0"/>
            </a:rPr>
            <a:t>Tally:</a:t>
          </a:r>
        </a:p>
      </dsp:txBody>
      <dsp:txXfrm>
        <a:off x="3998355" y="1447754"/>
        <a:ext cx="2847502" cy="1768010"/>
      </dsp:txXfrm>
    </dsp:sp>
    <dsp:sp modelId="{10490A94-0504-4D7C-8AA4-986E70EE3EEE}">
      <dsp:nvSpPr>
        <dsp:cNvPr id="0" name=""/>
        <dsp:cNvSpPr/>
      </dsp:nvSpPr>
      <dsp:spPr>
        <a:xfrm>
          <a:off x="7229475" y="1080567"/>
          <a:ext cx="2957512" cy="187802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45A32D3-6ACC-492E-9561-CA38778E6877}">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Times New Roman" panose="02020603050405020304" pitchFamily="18" charset="0"/>
              <a:cs typeface="Times New Roman" panose="02020603050405020304" pitchFamily="18" charset="0"/>
            </a:rPr>
            <a:t>One Click LCA</a:t>
          </a:r>
        </a:p>
      </dsp:txBody>
      <dsp:txXfrm>
        <a:off x="7613092" y="1447754"/>
        <a:ext cx="2847502" cy="17680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3CAF999-7A0C-780B-AB0A-A3D778E1F87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A8716217-C2E8-D70E-A3F1-359D4FB9A2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8AF2E49E-33C5-5DCE-8BD7-98E9E26F1B4B}"/>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4FC52B50-AE9F-7757-93A8-B4C95C97AF8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905925F-CBF1-010E-9DE6-8E8F7C0D3D15}"/>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2380442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A5CDFD-B0A6-4AD2-600C-5E9FB8106458}"/>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98C5327A-6D19-BDF2-AC67-3C859DFB0A3A}"/>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3E3C04-B049-BBDF-551A-E5A4E01EEE4B}"/>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1D034D62-7FE9-CA2C-ADD5-E5CFFADBDED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193F57D-89AF-4470-4F8C-CBB4AECB8ABA}"/>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848958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16D4B31-E407-AD01-B388-BB70B096F74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E6895821-3D80-4AEB-B281-387C38DE200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11DB666-1CA4-E013-88FD-F030CA68A159}"/>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0B340912-2AE2-130A-A86D-D8459D10BEF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CFF41E8-FEB6-6F3C-815E-304B597C18E5}"/>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591469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9D929D-65AC-738F-2204-BC3A5F4E09A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F574355-8331-B994-56A7-897E85758BB1}"/>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E65EA87-BB1C-3882-6576-B9D9AC544554}"/>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FA0B15D7-30BC-458E-55F7-87CA4EF1297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4AFEF6C-EACF-3064-7CB2-6CB821A4F32E}"/>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2377549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FE04099-6323-E74C-51B7-3287205B9FD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13C4BA3-1A87-D005-E770-79A1D1202A4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F76845C9-6E5A-83A3-FED5-C5885A3EB1D9}"/>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DE60C619-D91E-C63E-B8E5-10D9F1F1961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8E56438-BDFE-E58A-5DAB-A733ACA9E621}"/>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705710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3F79D3-12A9-2C83-47FF-D27B3027492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67D22CC-C995-E17C-C258-5CE032030FCA}"/>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DD2B149D-D818-4062-88FC-B4F149698B3B}"/>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C025536-8B04-45E5-D186-9AF298FD7926}"/>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6" name="Segnaposto piè di pagina 5">
            <a:extLst>
              <a:ext uri="{FF2B5EF4-FFF2-40B4-BE49-F238E27FC236}">
                <a16:creationId xmlns:a16="http://schemas.microsoft.com/office/drawing/2014/main" id="{52532870-CE91-9D8F-59DB-DD208005531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8F9A8D4-12B9-4525-5C3A-7518B1FDD7CD}"/>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407410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945B24-2B65-AFAA-8EE1-0B7E59D8E788}"/>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E3CA3FE-B6EB-F455-BD0C-A55875DF1E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432D3FA-8330-CA7B-64FF-2436EF1AABC2}"/>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05B0FBA-0544-286E-C791-FBC7F5C318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F65F462D-5416-8AD4-095B-F7E3BBB6FACD}"/>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84889FB-C97D-CD76-7D19-D50808C300F1}"/>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8" name="Segnaposto piè di pagina 7">
            <a:extLst>
              <a:ext uri="{FF2B5EF4-FFF2-40B4-BE49-F238E27FC236}">
                <a16:creationId xmlns:a16="http://schemas.microsoft.com/office/drawing/2014/main" id="{F515FAFC-0B35-4F67-A2F1-D8CA2F8702A0}"/>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6BC4D3C2-CA36-6BBB-374B-3B73D13864AD}"/>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591696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7111D9-FEC5-DEB1-3D86-AF91ACCC1F0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3FF10476-B5A8-1CB8-4083-C1D37CA89757}"/>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4" name="Segnaposto piè di pagina 3">
            <a:extLst>
              <a:ext uri="{FF2B5EF4-FFF2-40B4-BE49-F238E27FC236}">
                <a16:creationId xmlns:a16="http://schemas.microsoft.com/office/drawing/2014/main" id="{8FD388AF-1DBD-B70A-6595-718181EC629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C82BB1FE-ADA0-3A13-DEB0-EAB54FFC64E4}"/>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506734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E885728-1C3B-7258-0713-9BE82FB361FF}"/>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3" name="Segnaposto piè di pagina 2">
            <a:extLst>
              <a:ext uri="{FF2B5EF4-FFF2-40B4-BE49-F238E27FC236}">
                <a16:creationId xmlns:a16="http://schemas.microsoft.com/office/drawing/2014/main" id="{557C3394-0D6C-1F0C-5834-F62921AFB6B5}"/>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C1CBD5BE-DCCB-904E-C6AF-0CF39A6B93F8}"/>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422012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7AC7524-DD8F-3365-693B-142C9981D70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7A1FAD1-74F2-48EC-251D-CC84C1A9B2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C743465F-21BA-778F-10EE-6DEDD1F501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69249963-7230-2003-172D-30AF6E113FBF}"/>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6" name="Segnaposto piè di pagina 5">
            <a:extLst>
              <a:ext uri="{FF2B5EF4-FFF2-40B4-BE49-F238E27FC236}">
                <a16:creationId xmlns:a16="http://schemas.microsoft.com/office/drawing/2014/main" id="{9D5EC74E-6194-1AA8-9BC9-F86FEA917D1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DABACE4-09FA-8821-2B56-0979A4A4FF19}"/>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3135456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59E708-2AA0-0B05-B854-42C02EA4708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4FF6F886-788D-096E-864E-2F262CAA90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B089962A-64A2-A2E9-3BCF-0F4D23AD91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93F6344-61A9-9FA4-534A-84F23CD00B60}"/>
              </a:ext>
            </a:extLst>
          </p:cNvPr>
          <p:cNvSpPr>
            <a:spLocks noGrp="1"/>
          </p:cNvSpPr>
          <p:nvPr>
            <p:ph type="dt" sz="half" idx="10"/>
          </p:nvPr>
        </p:nvSpPr>
        <p:spPr/>
        <p:txBody>
          <a:bodyPr/>
          <a:lstStyle/>
          <a:p>
            <a:fld id="{F3531090-4E75-4256-B484-1BA2E201E781}" type="datetimeFigureOut">
              <a:rPr lang="it-IT" smtClean="0"/>
              <a:t>22/09/2025</a:t>
            </a:fld>
            <a:endParaRPr lang="it-IT"/>
          </a:p>
        </p:txBody>
      </p:sp>
      <p:sp>
        <p:nvSpPr>
          <p:cNvPr id="6" name="Segnaposto piè di pagina 5">
            <a:extLst>
              <a:ext uri="{FF2B5EF4-FFF2-40B4-BE49-F238E27FC236}">
                <a16:creationId xmlns:a16="http://schemas.microsoft.com/office/drawing/2014/main" id="{8341CCF2-EEEA-0524-7B28-FF3AFD488DE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914CC46-F8D1-AAC4-FE0A-90266B9D071E}"/>
              </a:ext>
            </a:extLst>
          </p:cNvPr>
          <p:cNvSpPr>
            <a:spLocks noGrp="1"/>
          </p:cNvSpPr>
          <p:nvPr>
            <p:ph type="sldNum" sz="quarter" idx="12"/>
          </p:nvPr>
        </p:nvSpPr>
        <p:spPr/>
        <p:txBody>
          <a:bodyPr/>
          <a:lstStyle/>
          <a:p>
            <a:fld id="{8AD2EFC9-B1AE-4BA6-A065-CCE8F61ECBBE}" type="slidenum">
              <a:rPr lang="it-IT" smtClean="0"/>
              <a:t>‹N›</a:t>
            </a:fld>
            <a:endParaRPr lang="it-IT"/>
          </a:p>
        </p:txBody>
      </p:sp>
    </p:spTree>
    <p:extLst>
      <p:ext uri="{BB962C8B-B14F-4D97-AF65-F5344CB8AC3E}">
        <p14:creationId xmlns:p14="http://schemas.microsoft.com/office/powerpoint/2010/main" val="140528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11A125B5-9319-E575-8E25-12E2B700AB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7ADAD01-2438-5718-C7CA-BF68A3D3FB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5C52A28-5DAD-C6FA-DDD3-158BD4A151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3531090-4E75-4256-B484-1BA2E201E781}" type="datetimeFigureOut">
              <a:rPr lang="it-IT" smtClean="0"/>
              <a:t>22/09/2025</a:t>
            </a:fld>
            <a:endParaRPr lang="it-IT"/>
          </a:p>
        </p:txBody>
      </p:sp>
      <p:sp>
        <p:nvSpPr>
          <p:cNvPr id="5" name="Segnaposto piè di pagina 4">
            <a:extLst>
              <a:ext uri="{FF2B5EF4-FFF2-40B4-BE49-F238E27FC236}">
                <a16:creationId xmlns:a16="http://schemas.microsoft.com/office/drawing/2014/main" id="{3E3AD03B-2AC0-9FDA-70A9-1DF6DF0AF2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AE2EC90B-C5F7-E422-A2F7-AF03C1E2B0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D2EFC9-B1AE-4BA6-A065-CCE8F61ECBBE}" type="slidenum">
              <a:rPr lang="it-IT" smtClean="0"/>
              <a:t>‹N›</a:t>
            </a:fld>
            <a:endParaRPr lang="it-IT"/>
          </a:p>
        </p:txBody>
      </p:sp>
    </p:spTree>
    <p:extLst>
      <p:ext uri="{BB962C8B-B14F-4D97-AF65-F5344CB8AC3E}">
        <p14:creationId xmlns:p14="http://schemas.microsoft.com/office/powerpoint/2010/main" val="2947517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8/10/relationships/comments" Target="../comments/modernComment_10E_3B2C0EC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8/10/relationships/comments" Target="../comments/modernComment_10F_FC9FE1A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Layout" Target="../diagrams/layout1.xml"/><Relationship Id="rId7" Type="http://schemas.openxmlformats.org/officeDocument/2006/relationships/image" Target="../media/image2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27.png"/><Relationship Id="rId4" Type="http://schemas.openxmlformats.org/officeDocument/2006/relationships/diagramQuickStyle" Target="../diagrams/quickStyle1.xml"/><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5.pn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5.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magine 6">
            <a:extLst>
              <a:ext uri="{FF2B5EF4-FFF2-40B4-BE49-F238E27FC236}">
                <a16:creationId xmlns:a16="http://schemas.microsoft.com/office/drawing/2014/main" id="{2BF6EA16-6974-61F0-246B-B893520EA59A}"/>
              </a:ext>
            </a:extLst>
          </p:cNvPr>
          <p:cNvPicPr>
            <a:picLocks noChangeAspect="1"/>
          </p:cNvPicPr>
          <p:nvPr/>
        </p:nvPicPr>
        <p:blipFill>
          <a:blip r:embed="rId2"/>
          <a:srcRect l="8558" r="8959" b="1"/>
          <a:stretch>
            <a:fillRect/>
          </a:stretch>
        </p:blipFill>
        <p:spPr>
          <a:xfrm>
            <a:off x="4375573" y="6913525"/>
            <a:ext cx="7280762" cy="5163727"/>
          </a:xfrm>
          <a:prstGeom prst="rect">
            <a:avLst/>
          </a:prstGeom>
        </p:spPr>
      </p:pic>
      <p:sp>
        <p:nvSpPr>
          <p:cNvPr id="14" name="Rectangle 13">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Immagine 5">
            <a:extLst>
              <a:ext uri="{FF2B5EF4-FFF2-40B4-BE49-F238E27FC236}">
                <a16:creationId xmlns:a16="http://schemas.microsoft.com/office/drawing/2014/main" id="{99D1E68F-9B21-533D-056F-621B4EC3EB55}"/>
              </a:ext>
            </a:extLst>
          </p:cNvPr>
          <p:cNvPicPr>
            <a:picLocks noChangeAspect="1"/>
          </p:cNvPicPr>
          <p:nvPr/>
        </p:nvPicPr>
        <p:blipFill>
          <a:blip r:embed="rId3"/>
          <a:stretch>
            <a:fillRect/>
          </a:stretch>
        </p:blipFill>
        <p:spPr>
          <a:xfrm>
            <a:off x="2263997" y="1222217"/>
            <a:ext cx="9928003" cy="5635783"/>
          </a:xfrm>
          <a:prstGeom prst="rect">
            <a:avLst/>
          </a:prstGeom>
        </p:spPr>
      </p:pic>
      <p:sp>
        <p:nvSpPr>
          <p:cNvPr id="3" name="Sottotitolo 2">
            <a:extLst>
              <a:ext uri="{FF2B5EF4-FFF2-40B4-BE49-F238E27FC236}">
                <a16:creationId xmlns:a16="http://schemas.microsoft.com/office/drawing/2014/main" id="{CD8929F0-DF9E-5629-AA6A-8582525EA1A9}"/>
              </a:ext>
            </a:extLst>
          </p:cNvPr>
          <p:cNvSpPr>
            <a:spLocks noGrp="1"/>
          </p:cNvSpPr>
          <p:nvPr>
            <p:ph type="subTitle" idx="1"/>
          </p:nvPr>
        </p:nvSpPr>
        <p:spPr>
          <a:xfrm>
            <a:off x="318919" y="602872"/>
            <a:ext cx="5140388" cy="1485319"/>
          </a:xfrm>
          <a:noFill/>
        </p:spPr>
        <p:txBody>
          <a:bodyPr>
            <a:normAutofit/>
          </a:bodyPr>
          <a:lstStyle/>
          <a:p>
            <a:pPr algn="l"/>
            <a:r>
              <a:rPr lang="en-US" sz="2000" b="1" dirty="0">
                <a:latin typeface="Times New Roman" panose="02020603050405020304" pitchFamily="18" charset="0"/>
                <a:cs typeface="Times New Roman" panose="02020603050405020304" pitchFamily="18" charset="0"/>
              </a:rPr>
              <a:t>BIM-LCA Approach for Carbon Footprint Reduction of Building Envelope Insulation: </a:t>
            </a:r>
          </a:p>
          <a:p>
            <a:pPr algn="l"/>
            <a:r>
              <a:rPr lang="en-US" sz="2000" b="1" dirty="0">
                <a:latin typeface="Times New Roman" panose="02020603050405020304" pitchFamily="18" charset="0"/>
                <a:cs typeface="Times New Roman" panose="02020603050405020304" pitchFamily="18" charset="0"/>
              </a:rPr>
              <a:t>A Residential Case Study in </a:t>
            </a:r>
            <a:r>
              <a:rPr lang="en-US" sz="2000" b="1" dirty="0" err="1">
                <a:latin typeface="Times New Roman" panose="02020603050405020304" pitchFamily="18" charset="0"/>
                <a:cs typeface="Times New Roman" panose="02020603050405020304" pitchFamily="18" charset="0"/>
              </a:rPr>
              <a:t>Chieri</a:t>
            </a:r>
            <a:r>
              <a:rPr lang="en-US" sz="2000" b="1" dirty="0">
                <a:latin typeface="Times New Roman" panose="02020603050405020304" pitchFamily="18" charset="0"/>
                <a:cs typeface="Times New Roman" panose="02020603050405020304" pitchFamily="18" charset="0"/>
              </a:rPr>
              <a:t>, Turin</a:t>
            </a:r>
            <a:endParaRPr lang="it-IT" sz="2000" dirty="0">
              <a:latin typeface="Times New Roman" panose="02020603050405020304" pitchFamily="18" charset="0"/>
              <a:cs typeface="Times New Roman" panose="02020603050405020304" pitchFamily="18" charset="0"/>
            </a:endParaRPr>
          </a:p>
          <a:p>
            <a:pPr algn="l"/>
            <a:endParaRPr lang="it-IT"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1463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8158021-4867-ED6B-516B-D3367973582F}"/>
              </a:ext>
            </a:extLst>
          </p:cNvPr>
          <p:cNvSpPr>
            <a:spLocks noGrp="1"/>
          </p:cNvSpPr>
          <p:nvPr>
            <p:ph type="title"/>
          </p:nvPr>
        </p:nvSpPr>
        <p:spPr>
          <a:xfrm>
            <a:off x="1028700" y="1967266"/>
            <a:ext cx="1492558" cy="2547257"/>
          </a:xfrm>
          <a:noFill/>
        </p:spPr>
        <p:txBody>
          <a:bodyPr vert="horz" lIns="91440" tIns="45720" rIns="91440" bIns="45720" rtlCol="0" anchor="ctr">
            <a:normAutofit/>
          </a:bodyPr>
          <a:lstStyle/>
          <a:p>
            <a:pPr algn="just"/>
            <a:r>
              <a:rPr lang="en-US" sz="2400" kern="1200" dirty="0">
                <a:solidFill>
                  <a:srgbClr val="FFFFFF"/>
                </a:solidFill>
                <a:latin typeface="+mj-lt"/>
                <a:ea typeface="+mj-ea"/>
                <a:cs typeface="+mj-cs"/>
              </a:rPr>
              <a:t>Example of graphic and alphanumerical contents of the LOD</a:t>
            </a:r>
          </a:p>
        </p:txBody>
      </p:sp>
      <p:pic>
        <p:nvPicPr>
          <p:cNvPr id="14" name="Immagine 13">
            <a:extLst>
              <a:ext uri="{FF2B5EF4-FFF2-40B4-BE49-F238E27FC236}">
                <a16:creationId xmlns:a16="http://schemas.microsoft.com/office/drawing/2014/main" id="{A54C4420-CBB7-D14D-518D-02D38321F495}"/>
              </a:ext>
            </a:extLst>
          </p:cNvPr>
          <p:cNvPicPr>
            <a:picLocks noChangeAspect="1"/>
          </p:cNvPicPr>
          <p:nvPr/>
        </p:nvPicPr>
        <p:blipFill>
          <a:blip r:embed="rId2"/>
          <a:srcRect r="4878"/>
          <a:stretch>
            <a:fillRect/>
          </a:stretch>
        </p:blipFill>
        <p:spPr>
          <a:xfrm>
            <a:off x="2652242" y="0"/>
            <a:ext cx="10291024" cy="6869258"/>
          </a:xfrm>
          <a:prstGeom prst="rect">
            <a:avLst/>
          </a:prstGeom>
        </p:spPr>
      </p:pic>
    </p:spTree>
    <p:extLst>
      <p:ext uri="{BB962C8B-B14F-4D97-AF65-F5344CB8AC3E}">
        <p14:creationId xmlns:p14="http://schemas.microsoft.com/office/powerpoint/2010/main" val="2811341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42" name="Rectangle 5141">
            <a:extLst>
              <a:ext uri="{FF2B5EF4-FFF2-40B4-BE49-F238E27FC236}">
                <a16:creationId xmlns:a16="http://schemas.microsoft.com/office/drawing/2014/main" id="{A016CB47-C4D4-4332-9ED0-DBB916252F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BFCBD06-E838-2961-F927-939633D15518}"/>
              </a:ext>
            </a:extLst>
          </p:cNvPr>
          <p:cNvSpPr>
            <a:spLocks noGrp="1"/>
          </p:cNvSpPr>
          <p:nvPr>
            <p:ph type="title"/>
          </p:nvPr>
        </p:nvSpPr>
        <p:spPr>
          <a:xfrm>
            <a:off x="532015" y="3930305"/>
            <a:ext cx="3861960" cy="2437244"/>
          </a:xfrm>
        </p:spPr>
        <p:txBody>
          <a:bodyPr vert="horz" lIns="91440" tIns="45720" rIns="91440" bIns="45720" rtlCol="0" anchor="ctr">
            <a:normAutofit/>
          </a:bodyPr>
          <a:lstStyle/>
          <a:p>
            <a:r>
              <a:rPr lang="en-US" sz="3600" b="1" dirty="0">
                <a:latin typeface="Times New Roman" panose="02020603050405020304" pitchFamily="18" charset="0"/>
                <a:cs typeface="Times New Roman" panose="02020603050405020304" pitchFamily="18" charset="0"/>
              </a:rPr>
              <a:t>Workflow for Preparing Revit Model for LCA Analysis</a:t>
            </a:r>
            <a:endParaRPr lang="en-US" sz="3600" dirty="0">
              <a:latin typeface="Times New Roman" panose="02020603050405020304" pitchFamily="18" charset="0"/>
              <a:cs typeface="Times New Roman" panose="02020603050405020304" pitchFamily="18" charset="0"/>
            </a:endParaRPr>
          </a:p>
        </p:txBody>
      </p:sp>
      <p:sp>
        <p:nvSpPr>
          <p:cNvPr id="5144" name="Rectangle 5143">
            <a:extLst>
              <a:ext uri="{FF2B5EF4-FFF2-40B4-BE49-F238E27FC236}">
                <a16:creationId xmlns:a16="http://schemas.microsoft.com/office/drawing/2014/main" id="{95C8260E-968F-44E8-A823-ABB4313119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8658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6" name="Rectangle 5145">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89" y="0"/>
            <a:ext cx="11231745" cy="355784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magine 6" descr="Immagine che contiene testo, schermata, software, diagramma&#10;&#10;Il contenuto generato dall'IA potrebbe non essere corretto.">
            <a:extLst>
              <a:ext uri="{FF2B5EF4-FFF2-40B4-BE49-F238E27FC236}">
                <a16:creationId xmlns:a16="http://schemas.microsoft.com/office/drawing/2014/main" id="{D9C832B7-5BE9-567C-51CB-73A11B45C3E0}"/>
              </a:ext>
            </a:extLst>
          </p:cNvPr>
          <p:cNvPicPr>
            <a:picLocks noChangeAspect="1"/>
          </p:cNvPicPr>
          <p:nvPr/>
        </p:nvPicPr>
        <p:blipFill>
          <a:blip r:embed="rId3"/>
          <a:stretch>
            <a:fillRect/>
          </a:stretch>
        </p:blipFill>
        <p:spPr>
          <a:xfrm>
            <a:off x="75524" y="687931"/>
            <a:ext cx="3335789" cy="2560217"/>
          </a:xfrm>
          <a:prstGeom prst="rect">
            <a:avLst/>
          </a:prstGeom>
        </p:spPr>
      </p:pic>
      <p:pic>
        <p:nvPicPr>
          <p:cNvPr id="5121" name="Immagine 1" descr="Immagine che contiene testo, diagramma, schermata, Piano&#10;&#10;Il contenuto generato dall'IA potrebbe non essere corretto.">
            <a:extLst>
              <a:ext uri="{FF2B5EF4-FFF2-40B4-BE49-F238E27FC236}">
                <a16:creationId xmlns:a16="http://schemas.microsoft.com/office/drawing/2014/main" id="{E61C7EBE-E198-3907-35F4-D81F8DC9413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86837" y="687931"/>
            <a:ext cx="4269096" cy="254011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magine che contiene testo, diagramma, mappa, schermata&#10;&#10;Il contenuto generato dall'IA potrebbe non essere corretto.">
            <a:extLst>
              <a:ext uri="{FF2B5EF4-FFF2-40B4-BE49-F238E27FC236}">
                <a16:creationId xmlns:a16="http://schemas.microsoft.com/office/drawing/2014/main" id="{DE2330FB-F9F6-EE92-657A-CC6DE1A39F3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831457" y="687930"/>
            <a:ext cx="4287109" cy="2540111"/>
          </a:xfrm>
          <a:prstGeom prst="rect">
            <a:avLst/>
          </a:prstGeom>
          <a:noFill/>
          <a:extLst>
            <a:ext uri="{909E8E84-426E-40DD-AFC4-6F175D3DCCD1}">
              <a14:hiddenFill xmlns:a14="http://schemas.microsoft.com/office/drawing/2010/main">
                <a:solidFill>
                  <a:srgbClr val="FFFFFF"/>
                </a:solidFill>
              </a14:hiddenFill>
            </a:ext>
          </a:extLst>
        </p:spPr>
      </p:pic>
      <p:sp>
        <p:nvSpPr>
          <p:cNvPr id="5148" name="Rectangle 5147">
            <a:extLst>
              <a:ext uri="{FF2B5EF4-FFF2-40B4-BE49-F238E27FC236}">
                <a16:creationId xmlns:a16="http://schemas.microsoft.com/office/drawing/2014/main" id="{FE43805F-24A6-46A4-B19B-54F2834735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635346" y="5126067"/>
            <a:ext cx="219456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asellaDiTesto 21">
            <a:extLst>
              <a:ext uri="{FF2B5EF4-FFF2-40B4-BE49-F238E27FC236}">
                <a16:creationId xmlns:a16="http://schemas.microsoft.com/office/drawing/2014/main" id="{A6B70040-3C35-3B36-F875-0D26DDBB8EAA}"/>
              </a:ext>
            </a:extLst>
          </p:cNvPr>
          <p:cNvSpPr txBox="1"/>
          <p:nvPr/>
        </p:nvSpPr>
        <p:spPr>
          <a:xfrm>
            <a:off x="5162719" y="3930305"/>
            <a:ext cx="6586915" cy="2437244"/>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1.Create a New </a:t>
            </a:r>
            <a:r>
              <a:rPr lang="en-US" sz="2000" dirty="0" err="1">
                <a:latin typeface="Times New Roman" panose="02020603050405020304" pitchFamily="18" charset="0"/>
                <a:cs typeface="Times New Roman" panose="02020603050405020304" pitchFamily="18" charset="0"/>
              </a:rPr>
              <a:t>Workset</a:t>
            </a:r>
            <a:endParaRPr lang="en-US" sz="2000" dirty="0">
              <a:latin typeface="Times New Roman" panose="02020603050405020304" pitchFamily="18" charset="0"/>
              <a:cs typeface="Times New Roman" panose="02020603050405020304" pitchFamily="18" charset="0"/>
            </a:endParaRPr>
          </a:p>
          <a:p>
            <a:pPr indent="-228600">
              <a:lnSpc>
                <a:spcPct val="90000"/>
              </a:lnSpc>
              <a:spcAft>
                <a:spcPts val="6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2.Select External Walls</a:t>
            </a:r>
          </a:p>
          <a:p>
            <a:pPr indent="-228600">
              <a:lnSpc>
                <a:spcPct val="90000"/>
              </a:lnSpc>
              <a:spcAft>
                <a:spcPts val="6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3.Assign to </a:t>
            </a:r>
            <a:r>
              <a:rPr lang="en-US" sz="2000" dirty="0" err="1">
                <a:latin typeface="Times New Roman" panose="02020603050405020304" pitchFamily="18" charset="0"/>
                <a:cs typeface="Times New Roman" panose="02020603050405020304" pitchFamily="18" charset="0"/>
              </a:rPr>
              <a:t>Workset</a:t>
            </a:r>
            <a:endParaRPr lang="en-US" sz="2000" dirty="0">
              <a:latin typeface="Times New Roman" panose="02020603050405020304" pitchFamily="18" charset="0"/>
              <a:cs typeface="Times New Roman" panose="02020603050405020304" pitchFamily="18" charset="0"/>
            </a:endParaRPr>
          </a:p>
          <a:p>
            <a:pPr indent="-228600">
              <a:lnSpc>
                <a:spcPct val="90000"/>
              </a:lnSpc>
              <a:spcAft>
                <a:spcPts val="6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4.Repeat for Doors, Windows, and Roofs</a:t>
            </a:r>
          </a:p>
          <a:p>
            <a:pPr indent="-228600">
              <a:lnSpc>
                <a:spcPct val="90000"/>
              </a:lnSpc>
              <a:spcAft>
                <a:spcPts val="6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5.Verification of Accuracy</a:t>
            </a:r>
          </a:p>
          <a:p>
            <a:pPr indent="-228600">
              <a:lnSpc>
                <a:spcPct val="90000"/>
              </a:lnSpc>
              <a:spcAft>
                <a:spcPts val="600"/>
              </a:spcAf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2743111"/>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E2A0B0-B21A-56B4-ABAE-195080657B93}"/>
              </a:ext>
            </a:extLst>
          </p:cNvPr>
          <p:cNvSpPr>
            <a:spLocks noGrp="1"/>
          </p:cNvSpPr>
          <p:nvPr>
            <p:ph type="title"/>
          </p:nvPr>
        </p:nvSpPr>
        <p:spPr>
          <a:xfrm>
            <a:off x="895779" y="1266724"/>
            <a:ext cx="4643087" cy="761271"/>
          </a:xfrm>
        </p:spPr>
        <p:txBody>
          <a:bodyPr>
            <a:normAutofit/>
          </a:bodyPr>
          <a:lstStyle/>
          <a:p>
            <a:r>
              <a:rPr lang="en-US" sz="2200" b="1" dirty="0">
                <a:latin typeface="Times New Roman" panose="02020603050405020304" pitchFamily="18" charset="0"/>
                <a:cs typeface="Times New Roman" panose="02020603050405020304" pitchFamily="18" charset="0"/>
              </a:rPr>
              <a:t>Workflow for Preparing Revit Model for LCA Analysis</a:t>
            </a:r>
            <a:endParaRPr lang="it-IT" sz="2200"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2F6100EA-5432-E919-A5DA-1FFD4C57823C}"/>
              </a:ext>
            </a:extLst>
          </p:cNvPr>
          <p:cNvSpPr>
            <a:spLocks noGrp="1"/>
          </p:cNvSpPr>
          <p:nvPr>
            <p:ph idx="1"/>
          </p:nvPr>
        </p:nvSpPr>
        <p:spPr>
          <a:xfrm>
            <a:off x="913872" y="2110721"/>
            <a:ext cx="4426757" cy="2020825"/>
          </a:xfrm>
        </p:spPr>
        <p:txBody>
          <a:bodyPr anchor="t">
            <a:normAutofit/>
          </a:bodyPr>
          <a:lstStyle/>
          <a:p>
            <a:pPr>
              <a:lnSpc>
                <a:spcPct val="200000"/>
              </a:lnSpc>
            </a:pPr>
            <a:r>
              <a:rPr lang="en-US" sz="1800" b="1" dirty="0">
                <a:latin typeface="Times New Roman" panose="02020603050405020304" pitchFamily="18" charset="0"/>
                <a:cs typeface="Times New Roman" panose="02020603050405020304" pitchFamily="18" charset="0"/>
              </a:rPr>
              <a:t>Step 1 — Duplicate the Base View</a:t>
            </a:r>
          </a:p>
          <a:p>
            <a:pPr>
              <a:lnSpc>
                <a:spcPct val="200000"/>
              </a:lnSpc>
            </a:pPr>
            <a:r>
              <a:rPr lang="en-US" sz="1800" b="1" dirty="0">
                <a:latin typeface="Times New Roman" panose="02020603050405020304" pitchFamily="18" charset="0"/>
                <a:cs typeface="Times New Roman" panose="02020603050405020304" pitchFamily="18" charset="0"/>
              </a:rPr>
              <a:t>Step 2 — Control </a:t>
            </a:r>
            <a:r>
              <a:rPr lang="en-US" sz="1800" b="1" dirty="0" err="1">
                <a:latin typeface="Times New Roman" panose="02020603050405020304" pitchFamily="18" charset="0"/>
                <a:cs typeface="Times New Roman" panose="02020603050405020304" pitchFamily="18" charset="0"/>
              </a:rPr>
              <a:t>Workset</a:t>
            </a:r>
            <a:r>
              <a:rPr lang="en-US" sz="1800" b="1" dirty="0">
                <a:latin typeface="Times New Roman" panose="02020603050405020304" pitchFamily="18" charset="0"/>
                <a:cs typeface="Times New Roman" panose="02020603050405020304" pitchFamily="18" charset="0"/>
              </a:rPr>
              <a:t> Visibility</a:t>
            </a:r>
          </a:p>
          <a:p>
            <a:pPr>
              <a:lnSpc>
                <a:spcPct val="200000"/>
              </a:lnSpc>
            </a:pPr>
            <a:r>
              <a:rPr lang="en-US" sz="1800" b="1" dirty="0">
                <a:latin typeface="Times New Roman" panose="02020603050405020304" pitchFamily="18" charset="0"/>
                <a:cs typeface="Times New Roman" panose="02020603050405020304" pitchFamily="18" charset="0"/>
              </a:rPr>
              <a:t>Step 3 — Creation of a View Template</a:t>
            </a:r>
            <a:endParaRPr lang="it-IT" sz="1800" dirty="0">
              <a:latin typeface="Times New Roman" panose="02020603050405020304" pitchFamily="18" charset="0"/>
              <a:cs typeface="Times New Roman" panose="02020603050405020304" pitchFamily="18" charset="0"/>
            </a:endParaRPr>
          </a:p>
        </p:txBody>
      </p:sp>
      <p:sp>
        <p:nvSpPr>
          <p:cNvPr id="44" name="Oval 43">
            <a:extLst>
              <a:ext uri="{FF2B5EF4-FFF2-40B4-BE49-F238E27FC236}">
                <a16:creationId xmlns:a16="http://schemas.microsoft.com/office/drawing/2014/main" id="{07977D39-626F-40D7-B00F-16E02602DD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7383" y="197110"/>
            <a:ext cx="2020824" cy="202082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Immagine 3" descr="Immagine che contiene testo, schermata, software, diagramma&#10;&#10;Il contenuto generato dall'IA potrebbe non essere corretto.">
            <a:extLst>
              <a:ext uri="{FF2B5EF4-FFF2-40B4-BE49-F238E27FC236}">
                <a16:creationId xmlns:a16="http://schemas.microsoft.com/office/drawing/2014/main" id="{A22F7635-D04B-A688-9C2B-69A9CB6E4C3B}"/>
              </a:ext>
            </a:extLst>
          </p:cNvPr>
          <p:cNvPicPr>
            <a:picLocks noChangeAspect="1"/>
          </p:cNvPicPr>
          <p:nvPr/>
        </p:nvPicPr>
        <p:blipFill>
          <a:blip r:embed="rId3"/>
          <a:srcRect r="23247" b="-4"/>
          <a:stretch>
            <a:fillRect/>
          </a:stretch>
        </p:blipFill>
        <p:spPr>
          <a:xfrm>
            <a:off x="5761975" y="361702"/>
            <a:ext cx="1691640" cy="1691640"/>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p:spPr>
      </p:pic>
      <p:sp>
        <p:nvSpPr>
          <p:cNvPr id="46" name="Freeform: Shape 45">
            <a:extLst>
              <a:ext uri="{FF2B5EF4-FFF2-40B4-BE49-F238E27FC236}">
                <a16:creationId xmlns:a16="http://schemas.microsoft.com/office/drawing/2014/main" id="{B905CDE4-B751-4B3E-B625-6E59F89034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4932" y="1"/>
            <a:ext cx="4077068" cy="3445261"/>
          </a:xfrm>
          <a:custGeom>
            <a:avLst/>
            <a:gdLst>
              <a:gd name="connsiteX0" fmla="*/ 250035 w 4077068"/>
              <a:gd name="connsiteY0" fmla="*/ 0 h 3445261"/>
              <a:gd name="connsiteX1" fmla="*/ 4077068 w 4077068"/>
              <a:gd name="connsiteY1" fmla="*/ 0 h 3445261"/>
              <a:gd name="connsiteX2" fmla="*/ 4077068 w 4077068"/>
              <a:gd name="connsiteY2" fmla="*/ 2743040 h 3445261"/>
              <a:gd name="connsiteX3" fmla="*/ 4074154 w 4077068"/>
              <a:gd name="connsiteY3" fmla="*/ 2746247 h 3445261"/>
              <a:gd name="connsiteX4" fmla="*/ 2386584 w 4077068"/>
              <a:gd name="connsiteY4" fmla="*/ 3445261 h 3445261"/>
              <a:gd name="connsiteX5" fmla="*/ 0 w 4077068"/>
              <a:gd name="connsiteY5" fmla="*/ 1058677 h 3445261"/>
              <a:gd name="connsiteX6" fmla="*/ 187550 w 4077068"/>
              <a:gd name="connsiteY6" fmla="*/ 129711 h 34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7068" h="3445261">
                <a:moveTo>
                  <a:pt x="250035" y="0"/>
                </a:moveTo>
                <a:lnTo>
                  <a:pt x="4077068" y="0"/>
                </a:lnTo>
                <a:lnTo>
                  <a:pt x="4077068" y="2743040"/>
                </a:lnTo>
                <a:lnTo>
                  <a:pt x="4074154" y="2746247"/>
                </a:lnTo>
                <a:cubicBezTo>
                  <a:pt x="3642267" y="3178134"/>
                  <a:pt x="3045621" y="3445261"/>
                  <a:pt x="2386584" y="3445261"/>
                </a:cubicBezTo>
                <a:cubicBezTo>
                  <a:pt x="1068510" y="3445261"/>
                  <a:pt x="0" y="2376751"/>
                  <a:pt x="0" y="1058677"/>
                </a:cubicBezTo>
                <a:cubicBezTo>
                  <a:pt x="0" y="729159"/>
                  <a:pt x="66782" y="415238"/>
                  <a:pt x="187550" y="129711"/>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Oval 47">
            <a:extLst>
              <a:ext uri="{FF2B5EF4-FFF2-40B4-BE49-F238E27FC236}">
                <a16:creationId xmlns:a16="http://schemas.microsoft.com/office/drawing/2014/main" id="{08108C16-F4C0-44AA-999D-17BD39219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9196" y="2550745"/>
            <a:ext cx="3072384" cy="307238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Immagine 6" descr="Immagine che contiene testo, schermata, software, diagramma&#10;&#10;Il contenuto generato dall'IA potrebbe non essere corretto.">
            <a:extLst>
              <a:ext uri="{FF2B5EF4-FFF2-40B4-BE49-F238E27FC236}">
                <a16:creationId xmlns:a16="http://schemas.microsoft.com/office/drawing/2014/main" id="{A3F2ECE3-01E3-8B35-3757-4B796163BEB4}"/>
              </a:ext>
            </a:extLst>
          </p:cNvPr>
          <p:cNvPicPr>
            <a:picLocks noChangeAspect="1"/>
          </p:cNvPicPr>
          <p:nvPr/>
        </p:nvPicPr>
        <p:blipFill>
          <a:blip r:embed="rId3"/>
          <a:srcRect r="23254" b="6"/>
          <a:stretch>
            <a:fillRect/>
          </a:stretch>
        </p:blipFill>
        <p:spPr>
          <a:xfrm>
            <a:off x="5933788" y="2715337"/>
            <a:ext cx="2743200" cy="2743200"/>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p:spPr>
      </p:pic>
      <p:pic>
        <p:nvPicPr>
          <p:cNvPr id="5" name="Immagine 4" descr="Immagine che contiene testo, schermata, numero, Parallelo&#10;&#10;Il contenuto generato dall'IA potrebbe non essere corretto.">
            <a:extLst>
              <a:ext uri="{FF2B5EF4-FFF2-40B4-BE49-F238E27FC236}">
                <a16:creationId xmlns:a16="http://schemas.microsoft.com/office/drawing/2014/main" id="{4AE49552-B4E7-06C3-3D5A-480D1A78FBB0}"/>
              </a:ext>
            </a:extLst>
          </p:cNvPr>
          <p:cNvPicPr>
            <a:picLocks noChangeAspect="1"/>
          </p:cNvPicPr>
          <p:nvPr/>
        </p:nvPicPr>
        <p:blipFill>
          <a:blip r:embed="rId4"/>
          <a:srcRect t="5516" r="-4" b="-4"/>
          <a:stretch>
            <a:fillRect/>
          </a:stretch>
        </p:blipFill>
        <p:spPr>
          <a:xfrm>
            <a:off x="8278624" y="2"/>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p:spPr>
      </p:pic>
      <p:sp>
        <p:nvSpPr>
          <p:cNvPr id="50" name="Freeform: Shape 49">
            <a:extLst>
              <a:ext uri="{FF2B5EF4-FFF2-40B4-BE49-F238E27FC236}">
                <a16:creationId xmlns:a16="http://schemas.microsoft.com/office/drawing/2014/main" id="{CDC29AC1-2821-4FCC-B597-88DAF39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0930" y="4604085"/>
            <a:ext cx="4281112" cy="2253913"/>
          </a:xfrm>
          <a:custGeom>
            <a:avLst/>
            <a:gdLst>
              <a:gd name="connsiteX0" fmla="*/ 2140556 w 4281112"/>
              <a:gd name="connsiteY0" fmla="*/ 0 h 2253913"/>
              <a:gd name="connsiteX1" fmla="*/ 4281112 w 4281112"/>
              <a:gd name="connsiteY1" fmla="*/ 2140556 h 2253913"/>
              <a:gd name="connsiteX2" fmla="*/ 4275388 w 4281112"/>
              <a:gd name="connsiteY2" fmla="*/ 2253913 h 2253913"/>
              <a:gd name="connsiteX3" fmla="*/ 5724 w 4281112"/>
              <a:gd name="connsiteY3" fmla="*/ 2253913 h 2253913"/>
              <a:gd name="connsiteX4" fmla="*/ 0 w 4281112"/>
              <a:gd name="connsiteY4" fmla="*/ 2140556 h 2253913"/>
              <a:gd name="connsiteX5" fmla="*/ 2140556 w 4281112"/>
              <a:gd name="connsiteY5" fmla="*/ 0 h 22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1112" h="2253913">
                <a:moveTo>
                  <a:pt x="2140556" y="0"/>
                </a:moveTo>
                <a:cubicBezTo>
                  <a:pt x="3322752" y="0"/>
                  <a:pt x="4281112" y="958360"/>
                  <a:pt x="4281112" y="2140556"/>
                </a:cubicBezTo>
                <a:lnTo>
                  <a:pt x="4275388" y="2253913"/>
                </a:lnTo>
                <a:lnTo>
                  <a:pt x="5724" y="2253913"/>
                </a:lnTo>
                <a:lnTo>
                  <a:pt x="0" y="2140556"/>
                </a:lnTo>
                <a:cubicBezTo>
                  <a:pt x="0" y="958360"/>
                  <a:pt x="958360" y="0"/>
                  <a:pt x="2140556"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0640CCAE-325C-4DD0-BB26-38BF690F3B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50935"/>
            <a:ext cx="1732108" cy="2175118"/>
          </a:xfrm>
          <a:custGeom>
            <a:avLst/>
            <a:gdLst>
              <a:gd name="connsiteX0" fmla="*/ 644549 w 1732108"/>
              <a:gd name="connsiteY0" fmla="*/ 0 h 2175118"/>
              <a:gd name="connsiteX1" fmla="*/ 1732108 w 1732108"/>
              <a:gd name="connsiteY1" fmla="*/ 1087559 h 2175118"/>
              <a:gd name="connsiteX2" fmla="*/ 644549 w 1732108"/>
              <a:gd name="connsiteY2" fmla="*/ 2175118 h 2175118"/>
              <a:gd name="connsiteX3" fmla="*/ 36485 w 1732108"/>
              <a:gd name="connsiteY3" fmla="*/ 1989380 h 2175118"/>
              <a:gd name="connsiteX4" fmla="*/ 0 w 1732108"/>
              <a:gd name="connsiteY4" fmla="*/ 1959278 h 2175118"/>
              <a:gd name="connsiteX5" fmla="*/ 0 w 1732108"/>
              <a:gd name="connsiteY5" fmla="*/ 215841 h 2175118"/>
              <a:gd name="connsiteX6" fmla="*/ 36485 w 1732108"/>
              <a:gd name="connsiteY6" fmla="*/ 185738 h 2175118"/>
              <a:gd name="connsiteX7" fmla="*/ 644549 w 1732108"/>
              <a:gd name="connsiteY7" fmla="*/ 0 h 217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108" h="2175118">
                <a:moveTo>
                  <a:pt x="644549" y="0"/>
                </a:moveTo>
                <a:cubicBezTo>
                  <a:pt x="1245191" y="0"/>
                  <a:pt x="1732108" y="486917"/>
                  <a:pt x="1732108" y="1087559"/>
                </a:cubicBezTo>
                <a:cubicBezTo>
                  <a:pt x="1732108" y="1688201"/>
                  <a:pt x="1245191" y="2175118"/>
                  <a:pt x="644549" y="2175118"/>
                </a:cubicBezTo>
                <a:cubicBezTo>
                  <a:pt x="419308" y="2175118"/>
                  <a:pt x="210060" y="2106646"/>
                  <a:pt x="36485" y="1989380"/>
                </a:cubicBezTo>
                <a:lnTo>
                  <a:pt x="0" y="1959278"/>
                </a:lnTo>
                <a:lnTo>
                  <a:pt x="0" y="215841"/>
                </a:lnTo>
                <a:lnTo>
                  <a:pt x="36485" y="185738"/>
                </a:lnTo>
                <a:cubicBezTo>
                  <a:pt x="210060" y="68473"/>
                  <a:pt x="419308" y="0"/>
                  <a:pt x="644549"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Immagine 8" descr="Immagine che contiene testo, schermata, software, diagramma&#10;&#10;Il contenuto generato dall'IA potrebbe non essere corretto.">
            <a:extLst>
              <a:ext uri="{FF2B5EF4-FFF2-40B4-BE49-F238E27FC236}">
                <a16:creationId xmlns:a16="http://schemas.microsoft.com/office/drawing/2014/main" id="{1FF07317-8D2F-B54E-E1CF-F5C2251F6DA3}"/>
              </a:ext>
            </a:extLst>
          </p:cNvPr>
          <p:cNvPicPr>
            <a:picLocks noChangeAspect="1"/>
          </p:cNvPicPr>
          <p:nvPr/>
        </p:nvPicPr>
        <p:blipFill>
          <a:blip r:embed="rId3"/>
          <a:srcRect l="2934" r="31914" b="7"/>
          <a:stretch>
            <a:fillRect/>
          </a:stretch>
        </p:blipFill>
        <p:spPr>
          <a:xfrm>
            <a:off x="20" y="4414950"/>
            <a:ext cx="1568072" cy="1847088"/>
          </a:xfrm>
          <a:custGeom>
            <a:avLst/>
            <a:gdLst/>
            <a:ahLst/>
            <a:cxnLst/>
            <a:rect l="l" t="t" r="r" b="b"/>
            <a:pathLst>
              <a:path w="1568092" h="1847088">
                <a:moveTo>
                  <a:pt x="644548" y="0"/>
                </a:moveTo>
                <a:cubicBezTo>
                  <a:pt x="1154607" y="0"/>
                  <a:pt x="1568092" y="413485"/>
                  <a:pt x="1568092" y="923544"/>
                </a:cubicBezTo>
                <a:cubicBezTo>
                  <a:pt x="1568092" y="1433603"/>
                  <a:pt x="1154607" y="1847088"/>
                  <a:pt x="644548" y="1847088"/>
                </a:cubicBezTo>
                <a:cubicBezTo>
                  <a:pt x="453276" y="1847088"/>
                  <a:pt x="275584" y="1788942"/>
                  <a:pt x="128186" y="1689361"/>
                </a:cubicBezTo>
                <a:lnTo>
                  <a:pt x="0" y="1583598"/>
                </a:lnTo>
                <a:lnTo>
                  <a:pt x="0" y="263490"/>
                </a:lnTo>
                <a:lnTo>
                  <a:pt x="128186" y="157727"/>
                </a:lnTo>
                <a:cubicBezTo>
                  <a:pt x="275584" y="58147"/>
                  <a:pt x="453276" y="0"/>
                  <a:pt x="644548" y="0"/>
                </a:cubicBezTo>
                <a:close/>
              </a:path>
            </a:pathLst>
          </a:custGeom>
        </p:spPr>
      </p:pic>
      <p:pic>
        <p:nvPicPr>
          <p:cNvPr id="8" name="Immagine 7" descr="Immagine che contiene testo, schermata, numero, Parallelo&#10;&#10;Il contenuto generato dall'IA potrebbe non essere corretto.">
            <a:extLst>
              <a:ext uri="{FF2B5EF4-FFF2-40B4-BE49-F238E27FC236}">
                <a16:creationId xmlns:a16="http://schemas.microsoft.com/office/drawing/2014/main" id="{3B994534-7AA6-759A-FDD7-9794F19CCCC3}"/>
              </a:ext>
            </a:extLst>
          </p:cNvPr>
          <p:cNvPicPr>
            <a:picLocks noChangeAspect="1"/>
          </p:cNvPicPr>
          <p:nvPr/>
        </p:nvPicPr>
        <p:blipFill>
          <a:blip r:embed="rId4"/>
          <a:srcRect t="29414" r="5" b="11018"/>
          <a:stretch>
            <a:fillRect/>
          </a:stretch>
        </p:blipFill>
        <p:spPr>
          <a:xfrm>
            <a:off x="1866382" y="4769536"/>
            <a:ext cx="3950208" cy="2088462"/>
          </a:xfrm>
          <a:custGeom>
            <a:avLst/>
            <a:gdLst/>
            <a:ahLst/>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p:spPr>
      </p:pic>
      <p:sp>
        <p:nvSpPr>
          <p:cNvPr id="54" name="Freeform: Shape 53">
            <a:extLst>
              <a:ext uri="{FF2B5EF4-FFF2-40B4-BE49-F238E27FC236}">
                <a16:creationId xmlns:a16="http://schemas.microsoft.com/office/drawing/2014/main" id="{C8F10CB3-3B5E-4C7A-98CF-B87454DD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48370" y="3966828"/>
            <a:ext cx="3339958" cy="2891173"/>
          </a:xfrm>
          <a:custGeom>
            <a:avLst/>
            <a:gdLst>
              <a:gd name="connsiteX0" fmla="*/ 2002536 w 3339958"/>
              <a:gd name="connsiteY0" fmla="*/ 0 h 2891173"/>
              <a:gd name="connsiteX1" fmla="*/ 3276335 w 3339958"/>
              <a:gd name="connsiteY1" fmla="*/ 457282 h 2891173"/>
              <a:gd name="connsiteX2" fmla="*/ 3339958 w 3339958"/>
              <a:gd name="connsiteY2" fmla="*/ 515107 h 2891173"/>
              <a:gd name="connsiteX3" fmla="*/ 3339958 w 3339958"/>
              <a:gd name="connsiteY3" fmla="*/ 2891173 h 2891173"/>
              <a:gd name="connsiteX4" fmla="*/ 209954 w 3339958"/>
              <a:gd name="connsiteY4" fmla="*/ 2891173 h 2891173"/>
              <a:gd name="connsiteX5" fmla="*/ 157369 w 3339958"/>
              <a:gd name="connsiteY5" fmla="*/ 2782014 h 2891173"/>
              <a:gd name="connsiteX6" fmla="*/ 0 w 3339958"/>
              <a:gd name="connsiteY6" fmla="*/ 2002536 h 2891173"/>
              <a:gd name="connsiteX7" fmla="*/ 2002536 w 3339958"/>
              <a:gd name="connsiteY7" fmla="*/ 0 h 289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958" h="2891173">
                <a:moveTo>
                  <a:pt x="2002536" y="0"/>
                </a:moveTo>
                <a:cubicBezTo>
                  <a:pt x="2486398" y="0"/>
                  <a:pt x="2930179" y="171609"/>
                  <a:pt x="3276335" y="457282"/>
                </a:cubicBezTo>
                <a:lnTo>
                  <a:pt x="3339958" y="515107"/>
                </a:lnTo>
                <a:lnTo>
                  <a:pt x="3339958" y="2891173"/>
                </a:lnTo>
                <a:lnTo>
                  <a:pt x="209954" y="2891173"/>
                </a:lnTo>
                <a:lnTo>
                  <a:pt x="157369" y="2782014"/>
                </a:lnTo>
                <a:cubicBezTo>
                  <a:pt x="56036" y="2542434"/>
                  <a:pt x="0" y="2279029"/>
                  <a:pt x="0" y="2002536"/>
                </a:cubicBezTo>
                <a:cubicBezTo>
                  <a:pt x="0" y="896566"/>
                  <a:pt x="896566" y="0"/>
                  <a:pt x="2002536"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Immagine 5" descr="Immagine che contiene testo, schermata, software, diagramma&#10;&#10;Il contenuto generato dall'IA potrebbe non essere corretto.">
            <a:extLst>
              <a:ext uri="{FF2B5EF4-FFF2-40B4-BE49-F238E27FC236}">
                <a16:creationId xmlns:a16="http://schemas.microsoft.com/office/drawing/2014/main" id="{36D7DA32-D711-C2D0-0C36-DC149210B6E0}"/>
              </a:ext>
            </a:extLst>
          </p:cNvPr>
          <p:cNvPicPr>
            <a:picLocks noChangeAspect="1"/>
          </p:cNvPicPr>
          <p:nvPr/>
        </p:nvPicPr>
        <p:blipFill>
          <a:blip r:embed="rId5"/>
          <a:srcRect r="1190" b="5"/>
          <a:stretch>
            <a:fillRect/>
          </a:stretch>
        </p:blipFill>
        <p:spPr>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p:spPr>
      </p:pic>
    </p:spTree>
    <p:extLst>
      <p:ext uri="{BB962C8B-B14F-4D97-AF65-F5344CB8AC3E}">
        <p14:creationId xmlns:p14="http://schemas.microsoft.com/office/powerpoint/2010/main" val="4238336424"/>
      </p:ext>
    </p:extLst>
  </p:cSld>
  <p:clrMapOvr>
    <a:overrideClrMapping bg1="lt1" tx1="dk1" bg2="lt2" tx2="dk2" accent1="accent1" accent2="accent2" accent3="accent3" accent4="accent4" accent5="accent5" accent6="accent6" hlink="hlink" folHlink="folHlink"/>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Buildings 15 01612 g001">
            <a:extLst>
              <a:ext uri="{FF2B5EF4-FFF2-40B4-BE49-F238E27FC236}">
                <a16:creationId xmlns:a16="http://schemas.microsoft.com/office/drawing/2014/main" id="{AF96A89A-EE1C-251E-7C2F-5F0C8ECF84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2176" y="7132319"/>
            <a:ext cx="7317664" cy="3340590"/>
          </a:xfrm>
          <a:prstGeom prst="rect">
            <a:avLst/>
          </a:prstGeom>
          <a:noFill/>
          <a:extLst>
            <a:ext uri="{909E8E84-426E-40DD-AFC4-6F175D3DCCD1}">
              <a14:hiddenFill xmlns:a14="http://schemas.microsoft.com/office/drawing/2010/main">
                <a:solidFill>
                  <a:srgbClr val="FFFFFF"/>
                </a:solidFill>
              </a14:hiddenFill>
            </a:ext>
          </a:extLst>
        </p:spPr>
      </p:pic>
      <p:sp>
        <p:nvSpPr>
          <p:cNvPr id="4" name="Titolo 1">
            <a:extLst>
              <a:ext uri="{FF2B5EF4-FFF2-40B4-BE49-F238E27FC236}">
                <a16:creationId xmlns:a16="http://schemas.microsoft.com/office/drawing/2014/main" id="{F71F2104-3E05-4EBA-3E13-D8F376C9AE65}"/>
              </a:ext>
            </a:extLst>
          </p:cNvPr>
          <p:cNvSpPr txBox="1">
            <a:spLocks/>
          </p:cNvSpPr>
          <p:nvPr/>
        </p:nvSpPr>
        <p:spPr>
          <a:xfrm>
            <a:off x="838200" y="68103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Times New Roman" panose="02020603050405020304" pitchFamily="18" charset="0"/>
                <a:cs typeface="Times New Roman" panose="02020603050405020304" pitchFamily="18" charset="0"/>
              </a:rPr>
              <a:t>Life Cycle Assessment</a:t>
            </a:r>
            <a:endParaRPr lang="it-IT" dirty="0">
              <a:latin typeface="Times New Roman" panose="02020603050405020304" pitchFamily="18" charset="0"/>
              <a:cs typeface="Times New Roman" panose="02020603050405020304" pitchFamily="18" charset="0"/>
            </a:endParaRPr>
          </a:p>
        </p:txBody>
      </p:sp>
      <p:pic>
        <p:nvPicPr>
          <p:cNvPr id="5" name="Picture 6" descr="What is a Whole Building Life Cycle Assessment?">
            <a:extLst>
              <a:ext uri="{FF2B5EF4-FFF2-40B4-BE49-F238E27FC236}">
                <a16:creationId xmlns:a16="http://schemas.microsoft.com/office/drawing/2014/main" id="{92DC9E63-1913-FF76-878F-A2E77FCA8F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886" y="2082015"/>
            <a:ext cx="10646228" cy="4169773"/>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a:extLst>
              <a:ext uri="{FF2B5EF4-FFF2-40B4-BE49-F238E27FC236}">
                <a16:creationId xmlns:a16="http://schemas.microsoft.com/office/drawing/2014/main" id="{8F5E4E9C-C251-552F-6CD5-FC38571F6B4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8" name="Immagine 7">
            <a:extLst>
              <a:ext uri="{FF2B5EF4-FFF2-40B4-BE49-F238E27FC236}">
                <a16:creationId xmlns:a16="http://schemas.microsoft.com/office/drawing/2014/main" id="{7EE0B894-E245-DF41-7597-AF837D8F9151}"/>
              </a:ext>
            </a:extLst>
          </p:cNvPr>
          <p:cNvPicPr>
            <a:picLocks noChangeAspect="1"/>
          </p:cNvPicPr>
          <p:nvPr/>
        </p:nvPicPr>
        <p:blipFill>
          <a:blip r:embed="rId4"/>
          <a:srcRect l="6826" t="2068" r="3992"/>
          <a:stretch>
            <a:fillRect/>
          </a:stretch>
        </p:blipFill>
        <p:spPr>
          <a:xfrm>
            <a:off x="6188149" y="793898"/>
            <a:ext cx="921642" cy="999460"/>
          </a:xfrm>
          <a:prstGeom prst="rect">
            <a:avLst/>
          </a:prstGeom>
        </p:spPr>
      </p:pic>
    </p:spTree>
    <p:extLst>
      <p:ext uri="{BB962C8B-B14F-4D97-AF65-F5344CB8AC3E}">
        <p14:creationId xmlns:p14="http://schemas.microsoft.com/office/powerpoint/2010/main" val="757832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FBF3C3-8439-B0DD-5520-E59343B90632}"/>
              </a:ext>
            </a:extLst>
          </p:cNvPr>
          <p:cNvSpPr>
            <a:spLocks noGrp="1"/>
          </p:cNvSpPr>
          <p:nvPr>
            <p:ph type="title"/>
          </p:nvPr>
        </p:nvSpPr>
        <p:spPr>
          <a:xfrm>
            <a:off x="838200" y="365354"/>
            <a:ext cx="10515600" cy="1325563"/>
          </a:xfrm>
        </p:spPr>
        <p:txBody>
          <a:bodyPr/>
          <a:lstStyle/>
          <a:p>
            <a:r>
              <a:rPr lang="en-US" dirty="0"/>
              <a:t>Life Cycle Assessment</a:t>
            </a:r>
            <a:endParaRPr lang="it-IT" dirty="0"/>
          </a:p>
        </p:txBody>
      </p:sp>
      <p:graphicFrame>
        <p:nvGraphicFramePr>
          <p:cNvPr id="5" name="Segnaposto contenuto 2">
            <a:extLst>
              <a:ext uri="{FF2B5EF4-FFF2-40B4-BE49-F238E27FC236}">
                <a16:creationId xmlns:a16="http://schemas.microsoft.com/office/drawing/2014/main" id="{D522BA56-3548-79E2-FDDE-1C45DE15CECD}"/>
              </a:ext>
            </a:extLst>
          </p:cNvPr>
          <p:cNvGraphicFramePr>
            <a:graphicFrameLocks noGrp="1"/>
          </p:cNvGraphicFramePr>
          <p:nvPr>
            <p:ph idx="1"/>
            <p:extLst>
              <p:ext uri="{D42A27DB-BD31-4B8C-83A1-F6EECF244321}">
                <p14:modId xmlns:p14="http://schemas.microsoft.com/office/powerpoint/2010/main" val="1384582581"/>
              </p:ext>
            </p:extLst>
          </p:nvPr>
        </p:nvGraphicFramePr>
        <p:xfrm>
          <a:off x="838200" y="758039"/>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30" name="Picture 6" descr="What is a Whole Building Life Cycle Assessment?">
            <a:extLst>
              <a:ext uri="{FF2B5EF4-FFF2-40B4-BE49-F238E27FC236}">
                <a16:creationId xmlns:a16="http://schemas.microsoft.com/office/drawing/2014/main" id="{97508F42-1E44-714F-4259-940A212379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5457" y="10255819"/>
            <a:ext cx="10646228" cy="416977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rowing up: What's next for building life cycle assessments? | WSP">
            <a:extLst>
              <a:ext uri="{FF2B5EF4-FFF2-40B4-BE49-F238E27FC236}">
                <a16:creationId xmlns:a16="http://schemas.microsoft.com/office/drawing/2014/main" id="{55D466BD-51D8-DFE8-E008-A472F2FF513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457" y="7538572"/>
            <a:ext cx="10570458" cy="28215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Buildings 15 01612 g001">
            <a:extLst>
              <a:ext uri="{FF2B5EF4-FFF2-40B4-BE49-F238E27FC236}">
                <a16:creationId xmlns:a16="http://schemas.microsoft.com/office/drawing/2014/main" id="{587CA24D-225A-8936-BCC3-E1961AEA383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0754" y="4224406"/>
            <a:ext cx="7890768" cy="3602218"/>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7EE0B894-E245-DF41-7597-AF837D8F9151}"/>
              </a:ext>
            </a:extLst>
          </p:cNvPr>
          <p:cNvPicPr>
            <a:picLocks noChangeAspect="1"/>
          </p:cNvPicPr>
          <p:nvPr/>
        </p:nvPicPr>
        <p:blipFill>
          <a:blip r:embed="rId10"/>
          <a:srcRect l="6826" t="2068" r="3992"/>
          <a:stretch>
            <a:fillRect/>
          </a:stretch>
        </p:blipFill>
        <p:spPr>
          <a:xfrm>
            <a:off x="6188769" y="453656"/>
            <a:ext cx="936180" cy="1015226"/>
          </a:xfrm>
          <a:prstGeom prst="rect">
            <a:avLst/>
          </a:prstGeom>
        </p:spPr>
      </p:pic>
    </p:spTree>
    <p:extLst>
      <p:ext uri="{BB962C8B-B14F-4D97-AF65-F5344CB8AC3E}">
        <p14:creationId xmlns:p14="http://schemas.microsoft.com/office/powerpoint/2010/main" val="3619417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90C159-1612-571A-B936-59E36BC66222}"/>
              </a:ext>
            </a:extLst>
          </p:cNvPr>
          <p:cNvSpPr>
            <a:spLocks noGrp="1"/>
          </p:cNvSpPr>
          <p:nvPr>
            <p:ph type="title"/>
          </p:nvPr>
        </p:nvSpPr>
        <p:spPr/>
        <p:txBody>
          <a:bodyPr>
            <a:normAutofit/>
          </a:bodyPr>
          <a:lstStyle/>
          <a:p>
            <a:r>
              <a:rPr lang="en-US" sz="4000" b="1" dirty="0">
                <a:latin typeface="Times New Roman" panose="02020603050405020304" pitchFamily="18" charset="0"/>
                <a:cs typeface="Times New Roman" panose="02020603050405020304" pitchFamily="18" charset="0"/>
              </a:rPr>
              <a:t>Tally and One Click LCA</a:t>
            </a:r>
            <a:endParaRPr lang="it-IT" sz="4000" b="1"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BC1F7923-3CEA-5591-AED4-65ACB3F5BC46}"/>
              </a:ext>
            </a:extLst>
          </p:cNvPr>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Tally results</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One click LCA results:</a:t>
            </a: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7643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115719BB-48A7-4AF4-BB91-DC82E0DF7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201" name="Freeform: Shape 8200">
            <a:extLst>
              <a:ext uri="{FF2B5EF4-FFF2-40B4-BE49-F238E27FC236}">
                <a16:creationId xmlns:a16="http://schemas.microsoft.com/office/drawing/2014/main" id="{10973A55-5440-4A99-B526-B5812E462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6002" cy="6858000"/>
          </a:xfrm>
          <a:custGeom>
            <a:avLst/>
            <a:gdLst>
              <a:gd name="connsiteX0" fmla="*/ 0 w 6096002"/>
              <a:gd name="connsiteY0" fmla="*/ 0 h 6858000"/>
              <a:gd name="connsiteX1" fmla="*/ 4885967 w 6096002"/>
              <a:gd name="connsiteY1" fmla="*/ 0 h 6858000"/>
              <a:gd name="connsiteX2" fmla="*/ 4946007 w 6096002"/>
              <a:gd name="connsiteY2" fmla="*/ 69271 h 6858000"/>
              <a:gd name="connsiteX3" fmla="*/ 6096002 w 6096002"/>
              <a:gd name="connsiteY3" fmla="*/ 3429000 h 6858000"/>
              <a:gd name="connsiteX4" fmla="*/ 4946007 w 6096002"/>
              <a:gd name="connsiteY4" fmla="*/ 6788730 h 6858000"/>
              <a:gd name="connsiteX5" fmla="*/ 4885967 w 6096002"/>
              <a:gd name="connsiteY5" fmla="*/ 6858000 h 6858000"/>
              <a:gd name="connsiteX6" fmla="*/ 0 w 609600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6858000">
                <a:moveTo>
                  <a:pt x="0" y="0"/>
                </a:moveTo>
                <a:lnTo>
                  <a:pt x="4885967" y="0"/>
                </a:lnTo>
                <a:lnTo>
                  <a:pt x="4946007" y="69271"/>
                </a:lnTo>
                <a:cubicBezTo>
                  <a:pt x="5656533" y="929100"/>
                  <a:pt x="6096002" y="2116944"/>
                  <a:pt x="6096002" y="3429000"/>
                </a:cubicBezTo>
                <a:cubicBezTo>
                  <a:pt x="6096002" y="4741056"/>
                  <a:pt x="5656533" y="5928900"/>
                  <a:pt x="4946007" y="6788730"/>
                </a:cubicBezTo>
                <a:lnTo>
                  <a:pt x="4885967"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8203" name="Freeform: Shape 8202">
            <a:extLst>
              <a:ext uri="{FF2B5EF4-FFF2-40B4-BE49-F238E27FC236}">
                <a16:creationId xmlns:a16="http://schemas.microsoft.com/office/drawing/2014/main" id="{A9682493-588A-4D52-98F6-FBBD80C07E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5370" cy="6858000"/>
          </a:xfrm>
          <a:custGeom>
            <a:avLst/>
            <a:gdLst>
              <a:gd name="connsiteX0" fmla="*/ 0 w 6085370"/>
              <a:gd name="connsiteY0" fmla="*/ 0 h 6858000"/>
              <a:gd name="connsiteX1" fmla="*/ 4875335 w 6085370"/>
              <a:gd name="connsiteY1" fmla="*/ 0 h 6858000"/>
              <a:gd name="connsiteX2" fmla="*/ 4935375 w 6085370"/>
              <a:gd name="connsiteY2" fmla="*/ 69271 h 6858000"/>
              <a:gd name="connsiteX3" fmla="*/ 6085370 w 6085370"/>
              <a:gd name="connsiteY3" fmla="*/ 3429000 h 6858000"/>
              <a:gd name="connsiteX4" fmla="*/ 4935375 w 6085370"/>
              <a:gd name="connsiteY4" fmla="*/ 6788730 h 6858000"/>
              <a:gd name="connsiteX5" fmla="*/ 4875335 w 6085370"/>
              <a:gd name="connsiteY5" fmla="*/ 6858000 h 6858000"/>
              <a:gd name="connsiteX6" fmla="*/ 0 w 60853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370" h="6858000">
                <a:moveTo>
                  <a:pt x="0" y="0"/>
                </a:moveTo>
                <a:lnTo>
                  <a:pt x="4875335" y="0"/>
                </a:lnTo>
                <a:lnTo>
                  <a:pt x="4935375" y="69271"/>
                </a:lnTo>
                <a:cubicBezTo>
                  <a:pt x="5645901" y="929100"/>
                  <a:pt x="6085370" y="2116944"/>
                  <a:pt x="6085370" y="3429000"/>
                </a:cubicBezTo>
                <a:cubicBezTo>
                  <a:pt x="6085370" y="4741056"/>
                  <a:pt x="5645901" y="5928900"/>
                  <a:pt x="4935375" y="6788730"/>
                </a:cubicBezTo>
                <a:lnTo>
                  <a:pt x="487533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0D542680-D780-1B0F-2331-B93C7E40F76F}"/>
              </a:ext>
            </a:extLst>
          </p:cNvPr>
          <p:cNvSpPr>
            <a:spLocks noGrp="1"/>
          </p:cNvSpPr>
          <p:nvPr>
            <p:ph type="title"/>
          </p:nvPr>
        </p:nvSpPr>
        <p:spPr>
          <a:xfrm>
            <a:off x="438913" y="859536"/>
            <a:ext cx="4832802" cy="1170432"/>
          </a:xfrm>
        </p:spPr>
        <p:txBody>
          <a:bodyPr anchor="b">
            <a:normAutofit/>
          </a:bodyPr>
          <a:lstStyle/>
          <a:p>
            <a:r>
              <a:rPr lang="en-US" sz="3400" b="1" dirty="0">
                <a:latin typeface="Times New Roman" panose="02020603050405020304" pitchFamily="18" charset="0"/>
                <a:cs typeface="Times New Roman" panose="02020603050405020304" pitchFamily="18" charset="0"/>
              </a:rPr>
              <a:t>Dynamo</a:t>
            </a:r>
            <a:endParaRPr lang="it-IT" sz="3400" b="1" dirty="0">
              <a:latin typeface="Times New Roman" panose="02020603050405020304" pitchFamily="18" charset="0"/>
              <a:cs typeface="Times New Roman" panose="02020603050405020304" pitchFamily="18" charset="0"/>
            </a:endParaRPr>
          </a:p>
        </p:txBody>
      </p:sp>
      <p:sp>
        <p:nvSpPr>
          <p:cNvPr id="8205" name="Rectangle 8204">
            <a:extLst>
              <a:ext uri="{FF2B5EF4-FFF2-40B4-BE49-F238E27FC236}">
                <a16:creationId xmlns:a16="http://schemas.microsoft.com/office/drawing/2014/main" id="{FBEC5A7A-ADE4-48D9-B89C-2BA1C91106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03236"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207" name="Rectangle 8206">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92" y="2185062"/>
            <a:ext cx="49377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egnaposto contenuto 2">
            <a:extLst>
              <a:ext uri="{FF2B5EF4-FFF2-40B4-BE49-F238E27FC236}">
                <a16:creationId xmlns:a16="http://schemas.microsoft.com/office/drawing/2014/main" id="{A8365BE3-9119-56A7-2748-0B8B9A10BACD}"/>
              </a:ext>
            </a:extLst>
          </p:cNvPr>
          <p:cNvSpPr>
            <a:spLocks noGrp="1"/>
          </p:cNvSpPr>
          <p:nvPr>
            <p:ph idx="1"/>
          </p:nvPr>
        </p:nvSpPr>
        <p:spPr>
          <a:xfrm>
            <a:off x="438912" y="2512611"/>
            <a:ext cx="4832803" cy="3664351"/>
          </a:xfrm>
        </p:spPr>
        <p:txBody>
          <a:bodyPr>
            <a:normAutofit/>
          </a:bodyPr>
          <a:lstStyle/>
          <a:p>
            <a:r>
              <a:rPr lang="en-US" sz="1800" b="1" dirty="0">
                <a:latin typeface="Times New Roman" panose="02020603050405020304" pitchFamily="18" charset="0"/>
                <a:ea typeface="Times New Roman" panose="02020603050405020304" pitchFamily="18" charset="0"/>
                <a:cs typeface="Times New Roman" panose="02020603050405020304" pitchFamily="18" charset="0"/>
              </a:rPr>
              <a:t>Data Export and Dynamo Integration</a:t>
            </a: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Using the information of LCA calculation in Revit automatically by Dynamo.</a:t>
            </a:r>
          </a:p>
          <a:p>
            <a:r>
              <a:rPr lang="en-US" sz="1800" dirty="0">
                <a:latin typeface="Times New Roman" panose="02020603050405020304" pitchFamily="18" charset="0"/>
                <a:cs typeface="Times New Roman" panose="02020603050405020304" pitchFamily="18" charset="0"/>
              </a:rPr>
              <a:t>The process: excel file -&gt; Dynamo -&gt; Revit -&gt; Color-coding – Visualization</a:t>
            </a:r>
          </a:p>
          <a:p>
            <a:endParaRPr lang="en-US" sz="1800" dirty="0">
              <a:latin typeface="Times New Roman" panose="02020603050405020304" pitchFamily="18" charset="0"/>
              <a:cs typeface="Times New Roman" panose="02020603050405020304" pitchFamily="18" charset="0"/>
            </a:endParaRPr>
          </a:p>
          <a:p>
            <a:endParaRPr lang="it-IT" sz="1800" dirty="0">
              <a:latin typeface="Times New Roman" panose="02020603050405020304" pitchFamily="18" charset="0"/>
              <a:cs typeface="Times New Roman" panose="02020603050405020304" pitchFamily="18" charset="0"/>
            </a:endParaRPr>
          </a:p>
        </p:txBody>
      </p:sp>
      <p:pic>
        <p:nvPicPr>
          <p:cNvPr id="11" name="Immagine 10" descr="Immagine che contiene testo, schermata, diagramma, Software multimediale&#10;&#10;Il contenuto generato dall'IA potrebbe non essere corretto.">
            <a:extLst>
              <a:ext uri="{FF2B5EF4-FFF2-40B4-BE49-F238E27FC236}">
                <a16:creationId xmlns:a16="http://schemas.microsoft.com/office/drawing/2014/main" id="{31BDAD28-44E4-2561-99AC-2161B98317D2}"/>
              </a:ext>
            </a:extLst>
          </p:cNvPr>
          <p:cNvPicPr>
            <a:picLocks noChangeAspect="1"/>
          </p:cNvPicPr>
          <p:nvPr/>
        </p:nvPicPr>
        <p:blipFill>
          <a:blip r:embed="rId2"/>
          <a:srcRect l="4701"/>
          <a:stretch>
            <a:fillRect/>
          </a:stretch>
        </p:blipFill>
        <p:spPr>
          <a:xfrm>
            <a:off x="6259285" y="877824"/>
            <a:ext cx="5932713" cy="2692472"/>
          </a:xfrm>
          <a:prstGeom prst="rect">
            <a:avLst/>
          </a:prstGeom>
        </p:spPr>
      </p:pic>
      <p:pic>
        <p:nvPicPr>
          <p:cNvPr id="10" name="Immagine 9" descr="Immagine che contiene schermata, testo&#10;&#10;Il contenuto generato dall'IA potrebbe non essere corretto.">
            <a:extLst>
              <a:ext uri="{FF2B5EF4-FFF2-40B4-BE49-F238E27FC236}">
                <a16:creationId xmlns:a16="http://schemas.microsoft.com/office/drawing/2014/main" id="{5D4A44E6-4576-0E6E-2EE2-D0B9DE92C307}"/>
              </a:ext>
            </a:extLst>
          </p:cNvPr>
          <p:cNvPicPr>
            <a:picLocks noChangeAspect="1"/>
          </p:cNvPicPr>
          <p:nvPr/>
        </p:nvPicPr>
        <p:blipFill>
          <a:blip r:embed="rId3"/>
          <a:stretch>
            <a:fillRect/>
          </a:stretch>
        </p:blipFill>
        <p:spPr>
          <a:xfrm>
            <a:off x="6050057" y="3690257"/>
            <a:ext cx="6141943" cy="2118969"/>
          </a:xfrm>
          <a:prstGeom prst="rect">
            <a:avLst/>
          </a:prstGeom>
        </p:spPr>
      </p:pic>
      <p:pic>
        <p:nvPicPr>
          <p:cNvPr id="8194" name="Picture 2" descr="5.2. Dynamo Package Useful — Awesome Dynamo">
            <a:extLst>
              <a:ext uri="{FF2B5EF4-FFF2-40B4-BE49-F238E27FC236}">
                <a16:creationId xmlns:a16="http://schemas.microsoft.com/office/drawing/2014/main" id="{EC382E16-0486-C5E2-73FB-82C4DD9214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23" y="214126"/>
            <a:ext cx="808178" cy="808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218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8D7ECA3-39EF-0652-1B3A-1F164C74DF2A}"/>
              </a:ext>
            </a:extLst>
          </p:cNvPr>
          <p:cNvSpPr>
            <a:spLocks noChangeArrowheads="1"/>
          </p:cNvSpPr>
          <p:nvPr/>
        </p:nvSpPr>
        <p:spPr bwMode="auto">
          <a:xfrm>
            <a:off x="87464" y="-36750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6145" name="Immagine 20" descr="Immagine che contiene testo, schermata, design, Rettangolo&#10;&#10;Il contenuto generato dall'IA potrebbe non essere corretto.">
            <a:extLst>
              <a:ext uri="{FF2B5EF4-FFF2-40B4-BE49-F238E27FC236}">
                <a16:creationId xmlns:a16="http://schemas.microsoft.com/office/drawing/2014/main" id="{E2DC0E15-AB3F-6A9D-59EF-BCD95539D0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116" b="17177"/>
          <a:stretch>
            <a:fillRect/>
          </a:stretch>
        </p:blipFill>
        <p:spPr bwMode="auto">
          <a:xfrm>
            <a:off x="5213176" y="356946"/>
            <a:ext cx="5163627" cy="1790299"/>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9" descr="Immagine che contiene testo, schermata, Rettangolo, diagramma&#10;&#10;Il contenuto generato dall'IA potrebbe non essere corretto.">
            <a:extLst>
              <a:ext uri="{FF2B5EF4-FFF2-40B4-BE49-F238E27FC236}">
                <a16:creationId xmlns:a16="http://schemas.microsoft.com/office/drawing/2014/main" id="{A1BBFB42-9B39-AE60-E70B-DE59FFDCA8BE}"/>
              </a:ext>
            </a:extLst>
          </p:cNvPr>
          <p:cNvPicPr>
            <a:picLocks noChangeAspect="1"/>
          </p:cNvPicPr>
          <p:nvPr/>
        </p:nvPicPr>
        <p:blipFill>
          <a:blip r:embed="rId3">
            <a:extLst>
              <a:ext uri="{28A0092B-C50C-407E-A947-70E740481C1C}">
                <a14:useLocalDpi xmlns:a14="http://schemas.microsoft.com/office/drawing/2010/main" val="0"/>
              </a:ext>
            </a:extLst>
          </a:blip>
          <a:srcRect b="50908"/>
          <a:stretch>
            <a:fillRect/>
          </a:stretch>
        </p:blipFill>
        <p:spPr bwMode="auto">
          <a:xfrm>
            <a:off x="3227147" y="2257381"/>
            <a:ext cx="4567842" cy="2114710"/>
          </a:xfrm>
          <a:prstGeom prst="rect">
            <a:avLst/>
          </a:prstGeom>
          <a:noFill/>
        </p:spPr>
      </p:pic>
      <p:pic>
        <p:nvPicPr>
          <p:cNvPr id="11" name="Immagine 10" descr="Immagine che contiene testo, schermata, Rettangolo, diagramma&#10;&#10;Il contenuto generato dall'IA potrebbe non essere corretto.">
            <a:extLst>
              <a:ext uri="{FF2B5EF4-FFF2-40B4-BE49-F238E27FC236}">
                <a16:creationId xmlns:a16="http://schemas.microsoft.com/office/drawing/2014/main" id="{FBA9C7FE-2B03-6BE7-78ED-FB37A1D49AD9}"/>
              </a:ext>
            </a:extLst>
          </p:cNvPr>
          <p:cNvPicPr>
            <a:picLocks noChangeAspect="1"/>
          </p:cNvPicPr>
          <p:nvPr/>
        </p:nvPicPr>
        <p:blipFill>
          <a:blip r:embed="rId4">
            <a:extLst>
              <a:ext uri="{28A0092B-C50C-407E-A947-70E740481C1C}">
                <a14:useLocalDpi xmlns:a14="http://schemas.microsoft.com/office/drawing/2010/main" val="0"/>
              </a:ext>
            </a:extLst>
          </a:blip>
          <a:srcRect l="6579" t="50824"/>
          <a:stretch>
            <a:fillRect/>
          </a:stretch>
        </p:blipFill>
        <p:spPr bwMode="auto">
          <a:xfrm>
            <a:off x="7844379" y="2245065"/>
            <a:ext cx="4261305" cy="2114710"/>
          </a:xfrm>
          <a:prstGeom prst="rect">
            <a:avLst/>
          </a:prstGeom>
          <a:noFill/>
        </p:spPr>
      </p:pic>
      <p:sp>
        <p:nvSpPr>
          <p:cNvPr id="12" name="Rectangle 5">
            <a:extLst>
              <a:ext uri="{FF2B5EF4-FFF2-40B4-BE49-F238E27FC236}">
                <a16:creationId xmlns:a16="http://schemas.microsoft.com/office/drawing/2014/main" id="{4BD5ED17-7F89-8C26-51D1-9DA22B9CAB7D}"/>
              </a:ext>
            </a:extLst>
          </p:cNvPr>
          <p:cNvSpPr>
            <a:spLocks noChangeArrowheads="1"/>
          </p:cNvSpPr>
          <p:nvPr/>
        </p:nvSpPr>
        <p:spPr bwMode="auto">
          <a:xfrm>
            <a:off x="5516087" y="348372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6148" name="Immagine 16" descr="Immagine che contiene testo, schermata, Rettangolo, diagramma&#10;&#10;Il contenuto generato dall'IA potrebbe non essere corretto.">
            <a:extLst>
              <a:ext uri="{FF2B5EF4-FFF2-40B4-BE49-F238E27FC236}">
                <a16:creationId xmlns:a16="http://schemas.microsoft.com/office/drawing/2014/main" id="{F254FA0E-D357-C870-9342-C8E29381DF9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217" b="5700"/>
          <a:stretch>
            <a:fillRect/>
          </a:stretch>
        </p:blipFill>
        <p:spPr bwMode="auto">
          <a:xfrm>
            <a:off x="5213176" y="4482227"/>
            <a:ext cx="5322842" cy="2219939"/>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6BA26E65-A3B4-98AE-7A1F-5BC0EC03F96A}"/>
              </a:ext>
            </a:extLst>
          </p:cNvPr>
          <p:cNvSpPr/>
          <p:nvPr/>
        </p:nvSpPr>
        <p:spPr>
          <a:xfrm>
            <a:off x="284481" y="2257381"/>
            <a:ext cx="2762548" cy="672963"/>
          </a:xfrm>
          <a:prstGeom prst="rect">
            <a:avLst/>
          </a:prstGeom>
          <a:solidFill>
            <a:schemeClr val="bg1">
              <a:lumMod val="85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Low" eaLnBrk="0" fontAlgn="base" hangingPunct="0">
              <a:spcBef>
                <a:spcPct val="0"/>
              </a:spcBef>
              <a:spcAft>
                <a:spcPct val="0"/>
              </a:spcAft>
            </a:pPr>
            <a:br>
              <a:rPr lang="en-US" altLang="it-IT" sz="1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br>
            <a:r>
              <a:rPr lang="en-US" altLang="it-IT" sz="1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Step 1 – Extracting Valid Geometry Walls</a:t>
            </a:r>
            <a:endParaRPr lang="en-US" altLang="it-IT" sz="1400" dirty="0">
              <a:solidFill>
                <a:schemeClr val="tx1"/>
              </a:solidFill>
              <a:latin typeface="Times New Roman" panose="02020603050405020304" pitchFamily="18" charset="0"/>
              <a:cs typeface="Times New Roman" panose="02020603050405020304" pitchFamily="18" charset="0"/>
            </a:endParaRPr>
          </a:p>
        </p:txBody>
      </p:sp>
      <p:sp>
        <p:nvSpPr>
          <p:cNvPr id="3" name="Rettangolo 2">
            <a:extLst>
              <a:ext uri="{FF2B5EF4-FFF2-40B4-BE49-F238E27FC236}">
                <a16:creationId xmlns:a16="http://schemas.microsoft.com/office/drawing/2014/main" id="{0865E16B-994F-7DE4-79D3-EACB073D7523}"/>
              </a:ext>
            </a:extLst>
          </p:cNvPr>
          <p:cNvSpPr/>
          <p:nvPr/>
        </p:nvSpPr>
        <p:spPr>
          <a:xfrm>
            <a:off x="240110" y="3536656"/>
            <a:ext cx="2762548" cy="672963"/>
          </a:xfrm>
          <a:prstGeom prst="rect">
            <a:avLst/>
          </a:prstGeom>
          <a:solidFill>
            <a:schemeClr val="bg1">
              <a:lumMod val="85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buNone/>
            </a:pPr>
            <a:r>
              <a:rPr lang="en-US" sz="1400" b="1" dirty="0">
                <a:solidFill>
                  <a:schemeClr val="tx1"/>
                </a:solidFill>
                <a:latin typeface="Times New Roman" panose="02020603050405020304" pitchFamily="18" charset="0"/>
                <a:cs typeface="Times New Roman" panose="02020603050405020304" pitchFamily="18" charset="0"/>
              </a:rPr>
              <a:t>Step 2 – Dividing the List based on the Insulation Thickness</a:t>
            </a:r>
            <a:endParaRPr lang="it-IT" sz="1400" b="1" dirty="0">
              <a:solidFill>
                <a:schemeClr val="tx1"/>
              </a:solidFill>
              <a:latin typeface="Times New Roman" panose="02020603050405020304" pitchFamily="18" charset="0"/>
              <a:cs typeface="Times New Roman" panose="02020603050405020304" pitchFamily="18" charset="0"/>
            </a:endParaRPr>
          </a:p>
        </p:txBody>
      </p:sp>
      <p:sp>
        <p:nvSpPr>
          <p:cNvPr id="6" name="Rettangolo 5">
            <a:extLst>
              <a:ext uri="{FF2B5EF4-FFF2-40B4-BE49-F238E27FC236}">
                <a16:creationId xmlns:a16="http://schemas.microsoft.com/office/drawing/2014/main" id="{E1C31A15-83D0-9DE7-BD44-D980618B6E6A}"/>
              </a:ext>
            </a:extLst>
          </p:cNvPr>
          <p:cNvSpPr/>
          <p:nvPr/>
        </p:nvSpPr>
        <p:spPr>
          <a:xfrm>
            <a:off x="240110" y="4815931"/>
            <a:ext cx="2762548" cy="672963"/>
          </a:xfrm>
          <a:prstGeom prst="rect">
            <a:avLst/>
          </a:prstGeom>
          <a:solidFill>
            <a:schemeClr val="bg1">
              <a:lumMod val="85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Low" eaLnBrk="0" fontAlgn="base" hangingPunct="0">
              <a:spcBef>
                <a:spcPct val="0"/>
              </a:spcBef>
              <a:spcAft>
                <a:spcPct val="0"/>
              </a:spcAft>
            </a:pPr>
            <a:br>
              <a:rPr lang="en-US" altLang="it-IT" sz="1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br>
            <a:r>
              <a:rPr lang="en-US" altLang="it-IT" sz="1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Step 4 – Reading and Analyzing the Excel Data</a:t>
            </a:r>
            <a:endParaRPr lang="en-US" altLang="it-IT" sz="1400" dirty="0">
              <a:solidFill>
                <a:schemeClr val="tx1"/>
              </a:solidFill>
              <a:latin typeface="Times New Roman" panose="02020603050405020304" pitchFamily="18" charset="0"/>
              <a:cs typeface="Times New Roman" panose="02020603050405020304" pitchFamily="18" charset="0"/>
            </a:endParaRPr>
          </a:p>
        </p:txBody>
      </p:sp>
      <p:pic>
        <p:nvPicPr>
          <p:cNvPr id="7" name="Picture 2" descr="5.2. Dynamo Package Useful — Awesome Dynamo">
            <a:extLst>
              <a:ext uri="{FF2B5EF4-FFF2-40B4-BE49-F238E27FC236}">
                <a16:creationId xmlns:a16="http://schemas.microsoft.com/office/drawing/2014/main" id="{2E1A7E67-6D4F-32D2-0F16-AED5D9D984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110" y="612348"/>
            <a:ext cx="756758" cy="756758"/>
          </a:xfrm>
          <a:prstGeom prst="rect">
            <a:avLst/>
          </a:prstGeom>
          <a:noFill/>
          <a:extLst>
            <a:ext uri="{909E8E84-426E-40DD-AFC4-6F175D3DCCD1}">
              <a14:hiddenFill xmlns:a14="http://schemas.microsoft.com/office/drawing/2010/main">
                <a:solidFill>
                  <a:srgbClr val="FFFFFF"/>
                </a:solidFill>
              </a14:hiddenFill>
            </a:ext>
          </a:extLst>
        </p:spPr>
      </p:pic>
      <p:sp>
        <p:nvSpPr>
          <p:cNvPr id="15" name="Titolo 1">
            <a:extLst>
              <a:ext uri="{FF2B5EF4-FFF2-40B4-BE49-F238E27FC236}">
                <a16:creationId xmlns:a16="http://schemas.microsoft.com/office/drawing/2014/main" id="{2BF7DEBD-A6EB-7124-3068-24B1F561C2A0}"/>
              </a:ext>
            </a:extLst>
          </p:cNvPr>
          <p:cNvSpPr>
            <a:spLocks noGrp="1"/>
          </p:cNvSpPr>
          <p:nvPr>
            <p:ph type="title"/>
          </p:nvPr>
        </p:nvSpPr>
        <p:spPr>
          <a:xfrm>
            <a:off x="1007078" y="123930"/>
            <a:ext cx="4832802" cy="1170432"/>
          </a:xfrm>
        </p:spPr>
        <p:txBody>
          <a:bodyPr anchor="b">
            <a:normAutofit/>
          </a:bodyPr>
          <a:lstStyle/>
          <a:p>
            <a:r>
              <a:rPr lang="en-US" sz="3600" b="1" dirty="0">
                <a:latin typeface="Times New Roman" panose="02020603050405020304" pitchFamily="18" charset="0"/>
                <a:cs typeface="Times New Roman" panose="02020603050405020304" pitchFamily="18" charset="0"/>
              </a:rPr>
              <a:t>Dynamo</a:t>
            </a:r>
            <a:endParaRPr lang="it-IT" sz="3600" b="1" dirty="0">
              <a:latin typeface="Times New Roman" panose="02020603050405020304" pitchFamily="18" charset="0"/>
              <a:cs typeface="Times New Roman" panose="02020603050405020304" pitchFamily="18" charset="0"/>
            </a:endParaRPr>
          </a:p>
        </p:txBody>
      </p:sp>
      <p:sp>
        <p:nvSpPr>
          <p:cNvPr id="16" name="Freccia in giù 15">
            <a:extLst>
              <a:ext uri="{FF2B5EF4-FFF2-40B4-BE49-F238E27FC236}">
                <a16:creationId xmlns:a16="http://schemas.microsoft.com/office/drawing/2014/main" id="{40A7ACCC-55AF-9762-6789-BC7F1DF487F4}"/>
              </a:ext>
            </a:extLst>
          </p:cNvPr>
          <p:cNvSpPr/>
          <p:nvPr/>
        </p:nvSpPr>
        <p:spPr>
          <a:xfrm>
            <a:off x="1328285" y="4317275"/>
            <a:ext cx="490889" cy="425918"/>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a:p>
        </p:txBody>
      </p:sp>
      <p:sp>
        <p:nvSpPr>
          <p:cNvPr id="17" name="Freccia in giù 16">
            <a:extLst>
              <a:ext uri="{FF2B5EF4-FFF2-40B4-BE49-F238E27FC236}">
                <a16:creationId xmlns:a16="http://schemas.microsoft.com/office/drawing/2014/main" id="{7F2E1EDD-CD89-8584-142D-F615D8E10B84}"/>
              </a:ext>
            </a:extLst>
          </p:cNvPr>
          <p:cNvSpPr/>
          <p:nvPr/>
        </p:nvSpPr>
        <p:spPr>
          <a:xfrm>
            <a:off x="1328284" y="2999817"/>
            <a:ext cx="490889" cy="425918"/>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595752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90D9E87-21F9-945F-0AD0-B76757577322}"/>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Color-Coding</a:t>
            </a:r>
            <a:endParaRPr lang="it-IT" dirty="0">
              <a:latin typeface="Times New Roman" panose="02020603050405020304" pitchFamily="18" charset="0"/>
              <a:cs typeface="Times New Roman" panose="02020603050405020304" pitchFamily="18" charset="0"/>
            </a:endParaRPr>
          </a:p>
        </p:txBody>
      </p:sp>
      <p:pic>
        <p:nvPicPr>
          <p:cNvPr id="4" name="Immagine 3" descr="Immagine che contiene testo, schermata, software, computer&#10;&#10;Il contenuto generato dall'IA potrebbe non essere corretto.">
            <a:extLst>
              <a:ext uri="{FF2B5EF4-FFF2-40B4-BE49-F238E27FC236}">
                <a16:creationId xmlns:a16="http://schemas.microsoft.com/office/drawing/2014/main" id="{713049CF-F34A-DEC8-49F3-D5D44703E0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5102"/>
          <a:stretch/>
        </p:blipFill>
        <p:spPr bwMode="auto">
          <a:xfrm>
            <a:off x="7174323" y="2393381"/>
            <a:ext cx="4616450" cy="2465070"/>
          </a:xfrm>
          <a:prstGeom prst="rect">
            <a:avLst/>
          </a:prstGeom>
          <a:ln>
            <a:noFill/>
          </a:ln>
          <a:extLst>
            <a:ext uri="{53640926-AAD7-44D8-BBD7-CCE9431645EC}">
              <a14:shadowObscured xmlns:a14="http://schemas.microsoft.com/office/drawing/2010/main"/>
            </a:ext>
          </a:extLst>
        </p:spPr>
      </p:pic>
      <p:pic>
        <p:nvPicPr>
          <p:cNvPr id="5" name="Immagine 4" descr="Immagine che contiene testo, schermata, linea, software&#10;&#10;Il contenuto generato dall'IA potrebbe non essere corretto.">
            <a:extLst>
              <a:ext uri="{FF2B5EF4-FFF2-40B4-BE49-F238E27FC236}">
                <a16:creationId xmlns:a16="http://schemas.microsoft.com/office/drawing/2014/main" id="{3716B087-4F81-8230-161E-899BB94B2C87}"/>
              </a:ext>
            </a:extLst>
          </p:cNvPr>
          <p:cNvPicPr>
            <a:picLocks noChangeAspect="1"/>
          </p:cNvPicPr>
          <p:nvPr/>
        </p:nvPicPr>
        <p:blipFill rotWithShape="1">
          <a:blip r:embed="rId3"/>
          <a:srcRect b="4606"/>
          <a:stretch/>
        </p:blipFill>
        <p:spPr bwMode="auto">
          <a:xfrm>
            <a:off x="5972219" y="4995804"/>
            <a:ext cx="5731510" cy="1473200"/>
          </a:xfrm>
          <a:prstGeom prst="rect">
            <a:avLst/>
          </a:prstGeom>
          <a:ln>
            <a:noFill/>
          </a:ln>
          <a:extLst>
            <a:ext uri="{53640926-AAD7-44D8-BBD7-CCE9431645EC}">
              <a14:shadowObscured xmlns:a14="http://schemas.microsoft.com/office/drawing/2010/main"/>
            </a:ext>
          </a:extLst>
        </p:spPr>
      </p:pic>
      <p:pic>
        <p:nvPicPr>
          <p:cNvPr id="6" name="Immagine 5" descr="Immagine che contiene testo, software, numero, Icona del computer&#10;&#10;Il contenuto generato dall'IA potrebbe non essere corretto.">
            <a:extLst>
              <a:ext uri="{FF2B5EF4-FFF2-40B4-BE49-F238E27FC236}">
                <a16:creationId xmlns:a16="http://schemas.microsoft.com/office/drawing/2014/main" id="{4C113E05-7E86-4E5A-181F-4D265E859B5F}"/>
              </a:ext>
            </a:extLst>
          </p:cNvPr>
          <p:cNvPicPr>
            <a:picLocks noChangeAspect="1"/>
          </p:cNvPicPr>
          <p:nvPr/>
        </p:nvPicPr>
        <p:blipFill>
          <a:blip r:embed="rId4"/>
          <a:stretch>
            <a:fillRect/>
          </a:stretch>
        </p:blipFill>
        <p:spPr>
          <a:xfrm>
            <a:off x="6008956" y="7423"/>
            <a:ext cx="5731510" cy="2198370"/>
          </a:xfrm>
          <a:prstGeom prst="rect">
            <a:avLst/>
          </a:prstGeom>
        </p:spPr>
      </p:pic>
      <p:pic>
        <p:nvPicPr>
          <p:cNvPr id="7" name="Immagine 6" descr="Immagine che contiene testo, schermata, diagramma, Parallelo&#10;&#10;Il contenuto generato dall'IA potrebbe non essere corretto.">
            <a:extLst>
              <a:ext uri="{FF2B5EF4-FFF2-40B4-BE49-F238E27FC236}">
                <a16:creationId xmlns:a16="http://schemas.microsoft.com/office/drawing/2014/main" id="{3D0BD3FB-D9C8-3D9D-9889-BA793DB5CE5D}"/>
              </a:ext>
            </a:extLst>
          </p:cNvPr>
          <p:cNvPicPr>
            <a:picLocks noChangeAspect="1"/>
          </p:cNvPicPr>
          <p:nvPr/>
        </p:nvPicPr>
        <p:blipFill>
          <a:blip r:embed="rId5"/>
          <a:stretch>
            <a:fillRect/>
          </a:stretch>
        </p:blipFill>
        <p:spPr>
          <a:xfrm>
            <a:off x="120213" y="2018498"/>
            <a:ext cx="5731510" cy="3215640"/>
          </a:xfrm>
          <a:prstGeom prst="rect">
            <a:avLst/>
          </a:prstGeom>
        </p:spPr>
      </p:pic>
      <p:sp>
        <p:nvSpPr>
          <p:cNvPr id="9" name="CasellaDiTesto 8">
            <a:extLst>
              <a:ext uri="{FF2B5EF4-FFF2-40B4-BE49-F238E27FC236}">
                <a16:creationId xmlns:a16="http://schemas.microsoft.com/office/drawing/2014/main" id="{6239040A-555F-6ADD-3A82-14C9051C3A2D}"/>
              </a:ext>
            </a:extLst>
          </p:cNvPr>
          <p:cNvSpPr txBox="1"/>
          <p:nvPr/>
        </p:nvSpPr>
        <p:spPr>
          <a:xfrm>
            <a:off x="6008551" y="2089804"/>
            <a:ext cx="6094520" cy="338554"/>
          </a:xfrm>
          <a:prstGeom prst="rect">
            <a:avLst/>
          </a:prstGeom>
          <a:noFill/>
        </p:spPr>
        <p:txBody>
          <a:bodyPr wrap="square">
            <a:spAutoFit/>
          </a:bodyPr>
          <a:lstStyle/>
          <a:p>
            <a:r>
              <a:rPr lang="en-US" sz="1600" kern="0" dirty="0">
                <a:effectLst/>
                <a:latin typeface="Times New Roman" panose="02020603050405020304" pitchFamily="18" charset="0"/>
                <a:ea typeface="Times New Roman" panose="02020603050405020304" pitchFamily="18" charset="0"/>
              </a:rPr>
              <a:t>Filters Categories in Revit</a:t>
            </a:r>
          </a:p>
        </p:txBody>
      </p:sp>
      <p:sp>
        <p:nvSpPr>
          <p:cNvPr id="11" name="CasellaDiTesto 10">
            <a:extLst>
              <a:ext uri="{FF2B5EF4-FFF2-40B4-BE49-F238E27FC236}">
                <a16:creationId xmlns:a16="http://schemas.microsoft.com/office/drawing/2014/main" id="{E60D36B3-6923-2E3F-F446-81064AC405E4}"/>
              </a:ext>
            </a:extLst>
          </p:cNvPr>
          <p:cNvSpPr txBox="1"/>
          <p:nvPr/>
        </p:nvSpPr>
        <p:spPr>
          <a:xfrm>
            <a:off x="244279" y="5392671"/>
            <a:ext cx="6096000" cy="338554"/>
          </a:xfrm>
          <a:prstGeom prst="rect">
            <a:avLst/>
          </a:prstGeom>
          <a:noFill/>
        </p:spPr>
        <p:txBody>
          <a:bodyPr wrap="square">
            <a:spAutoFit/>
          </a:bodyPr>
          <a:lstStyle/>
          <a:p>
            <a:r>
              <a:rPr lang="en-US" sz="1600" kern="0" dirty="0">
                <a:effectLst/>
                <a:latin typeface="Times New Roman" panose="02020603050405020304" pitchFamily="18" charset="0"/>
                <a:ea typeface="Times New Roman" panose="02020603050405020304" pitchFamily="18" charset="0"/>
              </a:rPr>
              <a:t>Screenshot of the Results of Dynamo atomization in Revit</a:t>
            </a:r>
            <a:endParaRPr lang="it-IT" sz="1600" dirty="0"/>
          </a:p>
        </p:txBody>
      </p:sp>
      <p:sp>
        <p:nvSpPr>
          <p:cNvPr id="13" name="CasellaDiTesto 12">
            <a:extLst>
              <a:ext uri="{FF2B5EF4-FFF2-40B4-BE49-F238E27FC236}">
                <a16:creationId xmlns:a16="http://schemas.microsoft.com/office/drawing/2014/main" id="{F1243F30-F4AC-3A65-8183-1CCF1FFC1BA1}"/>
              </a:ext>
            </a:extLst>
          </p:cNvPr>
          <p:cNvSpPr txBox="1"/>
          <p:nvPr/>
        </p:nvSpPr>
        <p:spPr>
          <a:xfrm>
            <a:off x="6008956" y="6417583"/>
            <a:ext cx="609600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Color Filters Visibility in Revit</a:t>
            </a:r>
            <a:endParaRPr lang="it-IT"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1066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116A4C-C65D-F0D9-575E-D8AC0323EB97}"/>
              </a:ext>
            </a:extLst>
          </p:cNvPr>
          <p:cNvSpPr>
            <a:spLocks noGrp="1"/>
          </p:cNvSpPr>
          <p:nvPr>
            <p:ph type="title"/>
          </p:nvPr>
        </p:nvSpPr>
        <p:spPr>
          <a:xfrm>
            <a:off x="2243592" y="214551"/>
            <a:ext cx="10515600" cy="1325563"/>
          </a:xfrm>
        </p:spPr>
        <p:txBody>
          <a:bodyPr>
            <a:normAutofit/>
          </a:bodyPr>
          <a:lstStyle/>
          <a:p>
            <a:r>
              <a:rPr lang="en-US" sz="4000" dirty="0">
                <a:latin typeface="Times New Roman" panose="02020603050405020304" pitchFamily="18" charset="0"/>
                <a:cs typeface="Times New Roman" panose="02020603050405020304" pitchFamily="18" charset="0"/>
              </a:rPr>
              <a:t>Color-Coding &amp; </a:t>
            </a:r>
            <a:r>
              <a:rPr lang="en-US" sz="4000" dirty="0" err="1">
                <a:latin typeface="Times New Roman" panose="02020603050405020304" pitchFamily="18" charset="0"/>
                <a:cs typeface="Times New Roman" panose="02020603050405020304" pitchFamily="18" charset="0"/>
              </a:rPr>
              <a:t>Visulization</a:t>
            </a:r>
            <a:endParaRPr lang="it-IT" sz="4000" dirty="0">
              <a:latin typeface="Times New Roman" panose="02020603050405020304" pitchFamily="18" charset="0"/>
              <a:cs typeface="Times New Roman" panose="02020603050405020304" pitchFamily="18" charset="0"/>
            </a:endParaRPr>
          </a:p>
        </p:txBody>
      </p:sp>
      <p:pic>
        <p:nvPicPr>
          <p:cNvPr id="9" name="Immagine 8" descr="Immagine che contiene diagramma, linea, Piano, schizzo&#10;&#10;Il contenuto generato dall'IA potrebbe non essere corretto.">
            <a:extLst>
              <a:ext uri="{FF2B5EF4-FFF2-40B4-BE49-F238E27FC236}">
                <a16:creationId xmlns:a16="http://schemas.microsoft.com/office/drawing/2014/main" id="{A59051DD-70D6-2777-9A05-DE41DF0EE6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017" y="1370632"/>
            <a:ext cx="5997713" cy="5183591"/>
          </a:xfrm>
          <a:prstGeom prst="rect">
            <a:avLst/>
          </a:prstGeom>
        </p:spPr>
      </p:pic>
      <p:pic>
        <p:nvPicPr>
          <p:cNvPr id="8" name="Immagine 7" descr="Immagine che contiene diagramma, mappa, Piano, schematico&#10;&#10;Il contenuto generato dall'IA potrebbe non essere corretto.">
            <a:extLst>
              <a:ext uri="{FF2B5EF4-FFF2-40B4-BE49-F238E27FC236}">
                <a16:creationId xmlns:a16="http://schemas.microsoft.com/office/drawing/2014/main" id="{A9999DF7-700F-9931-24A5-A0490BF1AB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0730" y="1447828"/>
            <a:ext cx="5800245" cy="4766913"/>
          </a:xfrm>
          <a:prstGeom prst="rect">
            <a:avLst/>
          </a:prstGeom>
        </p:spPr>
      </p:pic>
      <p:pic>
        <p:nvPicPr>
          <p:cNvPr id="3" name="Immagine 2">
            <a:extLst>
              <a:ext uri="{FF2B5EF4-FFF2-40B4-BE49-F238E27FC236}">
                <a16:creationId xmlns:a16="http://schemas.microsoft.com/office/drawing/2014/main" id="{75B9E876-F9B5-DF9D-A11E-C7A68A9F08FE}"/>
              </a:ext>
            </a:extLst>
          </p:cNvPr>
          <p:cNvPicPr>
            <a:picLocks noChangeAspect="1"/>
          </p:cNvPicPr>
          <p:nvPr/>
        </p:nvPicPr>
        <p:blipFill>
          <a:blip r:embed="rId4"/>
          <a:stretch>
            <a:fillRect/>
          </a:stretch>
        </p:blipFill>
        <p:spPr>
          <a:xfrm>
            <a:off x="123540" y="214551"/>
            <a:ext cx="2120052" cy="1106424"/>
          </a:xfrm>
          <a:prstGeom prst="rect">
            <a:avLst/>
          </a:prstGeom>
        </p:spPr>
      </p:pic>
    </p:spTree>
    <p:extLst>
      <p:ext uri="{BB962C8B-B14F-4D97-AF65-F5344CB8AC3E}">
        <p14:creationId xmlns:p14="http://schemas.microsoft.com/office/powerpoint/2010/main" val="2425575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C8C4FA1-5791-E6D7-BB4B-652ACBA81EAC}"/>
              </a:ext>
            </a:extLst>
          </p:cNvPr>
          <p:cNvSpPr>
            <a:spLocks noGrp="1"/>
          </p:cNvSpPr>
          <p:nvPr>
            <p:ph type="title"/>
          </p:nvPr>
        </p:nvSpPr>
        <p:spPr/>
        <p:txBody>
          <a:bodyPr/>
          <a:lstStyle/>
          <a:p>
            <a:r>
              <a:rPr lang="en-US" dirty="0" err="1"/>
              <a:t>Glowbal</a:t>
            </a:r>
            <a:r>
              <a:rPr lang="en-US" dirty="0"/>
              <a:t> warming problem</a:t>
            </a:r>
            <a:endParaRPr lang="it-IT" dirty="0"/>
          </a:p>
        </p:txBody>
      </p:sp>
      <p:sp>
        <p:nvSpPr>
          <p:cNvPr id="3" name="Segnaposto contenuto 2">
            <a:extLst>
              <a:ext uri="{FF2B5EF4-FFF2-40B4-BE49-F238E27FC236}">
                <a16:creationId xmlns:a16="http://schemas.microsoft.com/office/drawing/2014/main" id="{01EBB1CE-2676-29BF-79FD-072D2985292C}"/>
              </a:ext>
            </a:extLst>
          </p:cNvPr>
          <p:cNvSpPr>
            <a:spLocks noGrp="1"/>
          </p:cNvSpPr>
          <p:nvPr>
            <p:ph idx="1"/>
          </p:nvPr>
        </p:nvSpPr>
        <p:spPr/>
        <p:txBody>
          <a:bodyPr/>
          <a:lstStyle/>
          <a:p>
            <a:r>
              <a:rPr lang="en-US" dirty="0"/>
              <a:t>Building section</a:t>
            </a:r>
            <a:endParaRPr lang="it-IT" dirty="0"/>
          </a:p>
        </p:txBody>
      </p:sp>
      <p:pic>
        <p:nvPicPr>
          <p:cNvPr id="1030" name="Picture 6" descr="globalabc.org/taxonomy/t...">
            <a:extLst>
              <a:ext uri="{FF2B5EF4-FFF2-40B4-BE49-F238E27FC236}">
                <a16:creationId xmlns:a16="http://schemas.microsoft.com/office/drawing/2014/main" id="{B2AF8900-076B-E546-C527-96CBA8757FE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949" t="10680" b="18407"/>
          <a:stretch>
            <a:fillRect/>
          </a:stretch>
        </p:blipFill>
        <p:spPr bwMode="auto">
          <a:xfrm>
            <a:off x="4911389" y="1545258"/>
            <a:ext cx="7120058" cy="4947617"/>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1D8B813E-1F7E-C6BC-9946-743A419E1F07}"/>
              </a:ext>
            </a:extLst>
          </p:cNvPr>
          <p:cNvSpPr txBox="1"/>
          <p:nvPr/>
        </p:nvSpPr>
        <p:spPr>
          <a:xfrm>
            <a:off x="838200" y="2547655"/>
            <a:ext cx="4073189" cy="646331"/>
          </a:xfrm>
          <a:prstGeom prst="rect">
            <a:avLst/>
          </a:prstGeom>
          <a:noFill/>
        </p:spPr>
        <p:txBody>
          <a:bodyPr wrap="square" rtlCol="0">
            <a:spAutoFit/>
          </a:bodyPr>
          <a:lstStyle/>
          <a:p>
            <a:r>
              <a:rPr lang="en-US" dirty="0"/>
              <a:t>Share of buildings in global energy and </a:t>
            </a:r>
          </a:p>
          <a:p>
            <a:r>
              <a:rPr lang="en-US" dirty="0"/>
              <a:t>process emissions  in 2022</a:t>
            </a:r>
            <a:endParaRPr lang="it-IT" dirty="0"/>
          </a:p>
        </p:txBody>
      </p:sp>
    </p:spTree>
    <p:extLst>
      <p:ext uri="{BB962C8B-B14F-4D97-AF65-F5344CB8AC3E}">
        <p14:creationId xmlns:p14="http://schemas.microsoft.com/office/powerpoint/2010/main" val="3656660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90D8FE-E0E5-5825-0904-C51E7B65127A}"/>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Conclusion</a:t>
            </a:r>
            <a:endParaRPr lang="it-IT" b="1" dirty="0">
              <a:latin typeface="Times New Roman" panose="02020603050405020304" pitchFamily="18" charset="0"/>
              <a:cs typeface="Times New Roman" panose="02020603050405020304" pitchFamily="18" charset="0"/>
            </a:endParaRPr>
          </a:p>
        </p:txBody>
      </p:sp>
      <p:graphicFrame>
        <p:nvGraphicFramePr>
          <p:cNvPr id="4" name="Grafico 3">
            <a:extLst>
              <a:ext uri="{FF2B5EF4-FFF2-40B4-BE49-F238E27FC236}">
                <a16:creationId xmlns:a16="http://schemas.microsoft.com/office/drawing/2014/main" id="{00000000-0008-0000-0000-000002000000}"/>
              </a:ext>
            </a:extLst>
          </p:cNvPr>
          <p:cNvGraphicFramePr/>
          <p:nvPr>
            <p:extLst>
              <p:ext uri="{D42A27DB-BD31-4B8C-83A1-F6EECF244321}">
                <p14:modId xmlns:p14="http://schemas.microsoft.com/office/powerpoint/2010/main" val="4259022216"/>
              </p:ext>
            </p:extLst>
          </p:nvPr>
        </p:nvGraphicFramePr>
        <p:xfrm>
          <a:off x="141762" y="2145237"/>
          <a:ext cx="5973421" cy="3330575"/>
        </p:xfrm>
        <a:graphic>
          <a:graphicData uri="http://schemas.openxmlformats.org/drawingml/2006/chart">
            <c:chart xmlns:c="http://schemas.openxmlformats.org/drawingml/2006/chart" xmlns:r="http://schemas.openxmlformats.org/officeDocument/2006/relationships" r:id="rId2"/>
          </a:graphicData>
        </a:graphic>
      </p:graphicFrame>
      <p:sp>
        <p:nvSpPr>
          <p:cNvPr id="6" name="CasellaDiTesto 5">
            <a:extLst>
              <a:ext uri="{FF2B5EF4-FFF2-40B4-BE49-F238E27FC236}">
                <a16:creationId xmlns:a16="http://schemas.microsoft.com/office/drawing/2014/main" id="{F5C1FE2A-78E9-C882-B29E-BB2531287BDF}"/>
              </a:ext>
            </a:extLst>
          </p:cNvPr>
          <p:cNvSpPr txBox="1"/>
          <p:nvPr/>
        </p:nvSpPr>
        <p:spPr>
          <a:xfrm>
            <a:off x="263173" y="5575589"/>
            <a:ext cx="6094520" cy="338554"/>
          </a:xfrm>
          <a:prstGeom prst="rect">
            <a:avLst/>
          </a:prstGeom>
          <a:noFill/>
        </p:spPr>
        <p:txBody>
          <a:bodyPr wrap="square">
            <a:spAutoFit/>
          </a:bodyPr>
          <a:lstStyle/>
          <a:p>
            <a:r>
              <a:rPr lang="en-US" sz="1600" kern="0" dirty="0">
                <a:effectLst/>
                <a:latin typeface="Times New Roman" panose="02020603050405020304" pitchFamily="18" charset="0"/>
                <a:ea typeface="Times New Roman" panose="02020603050405020304" pitchFamily="18" charset="0"/>
              </a:rPr>
              <a:t>Comparison both EPS and Mineral wool results by Tally in Excel</a:t>
            </a:r>
            <a:endParaRPr lang="it-IT" sz="1600" dirty="0"/>
          </a:p>
        </p:txBody>
      </p:sp>
      <p:pic>
        <p:nvPicPr>
          <p:cNvPr id="7" name="Elemento grafico 1">
            <a:extLst>
              <a:ext uri="{FF2B5EF4-FFF2-40B4-BE49-F238E27FC236}">
                <a16:creationId xmlns:a16="http://schemas.microsoft.com/office/drawing/2014/main" id="{70B6ADAF-2D9C-0955-799C-7700A649FE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00270" y="2129434"/>
            <a:ext cx="5731510" cy="3330575"/>
          </a:xfrm>
          <a:prstGeom prst="rect">
            <a:avLst/>
          </a:prstGeom>
        </p:spPr>
      </p:pic>
      <p:sp>
        <p:nvSpPr>
          <p:cNvPr id="9" name="CasellaDiTesto 8">
            <a:extLst>
              <a:ext uri="{FF2B5EF4-FFF2-40B4-BE49-F238E27FC236}">
                <a16:creationId xmlns:a16="http://schemas.microsoft.com/office/drawing/2014/main" id="{AC8BE5CF-52A2-17E1-C735-8928F66FE44D}"/>
              </a:ext>
            </a:extLst>
          </p:cNvPr>
          <p:cNvSpPr txBox="1"/>
          <p:nvPr/>
        </p:nvSpPr>
        <p:spPr>
          <a:xfrm>
            <a:off x="6103090" y="5508112"/>
            <a:ext cx="6096000" cy="584775"/>
          </a:xfrm>
          <a:prstGeom prst="rect">
            <a:avLst/>
          </a:prstGeom>
          <a:noFill/>
        </p:spPr>
        <p:txBody>
          <a:bodyPr wrap="square">
            <a:spAutoFit/>
          </a:bodyPr>
          <a:lstStyle/>
          <a:p>
            <a:pPr algn="ctr"/>
            <a:r>
              <a:rPr lang="en-US" sz="1600" kern="0" dirty="0">
                <a:effectLst/>
                <a:latin typeface="Times New Roman" panose="02020603050405020304" pitchFamily="18" charset="0"/>
                <a:ea typeface="Times New Roman" panose="02020603050405020304" pitchFamily="18" charset="0"/>
              </a:rPr>
              <a:t>comparison of </a:t>
            </a:r>
            <a:r>
              <a:rPr lang="en-US" sz="1600" kern="0" dirty="0" err="1">
                <a:effectLst/>
                <a:latin typeface="Times New Roman" panose="02020603050405020304" pitchFamily="18" charset="0"/>
                <a:ea typeface="Times New Roman" panose="02020603050405020304" pitchFamily="18" charset="0"/>
              </a:rPr>
              <a:t>Multipor</a:t>
            </a:r>
            <a:r>
              <a:rPr lang="en-US" sz="1600" kern="0" dirty="0">
                <a:effectLst/>
                <a:latin typeface="Times New Roman" panose="02020603050405020304" pitchFamily="18" charset="0"/>
                <a:ea typeface="Times New Roman" panose="02020603050405020304" pitchFamily="18" charset="0"/>
              </a:rPr>
              <a:t> Xella insulation layer at three thicknesses from both plugins</a:t>
            </a:r>
            <a:endParaRPr lang="it-IT" sz="1600" dirty="0"/>
          </a:p>
        </p:txBody>
      </p:sp>
      <p:pic>
        <p:nvPicPr>
          <p:cNvPr id="4098" name="Picture 2" descr="Result - Free files and folders icons">
            <a:extLst>
              <a:ext uri="{FF2B5EF4-FFF2-40B4-BE49-F238E27FC236}">
                <a16:creationId xmlns:a16="http://schemas.microsoft.com/office/drawing/2014/main" id="{F9DB73AB-9C9F-2D0C-3307-0BEA34720F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7092885"/>
            <a:ext cx="958280" cy="95828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esult - Free files and folders icons">
            <a:extLst>
              <a:ext uri="{FF2B5EF4-FFF2-40B4-BE49-F238E27FC236}">
                <a16:creationId xmlns:a16="http://schemas.microsoft.com/office/drawing/2014/main" id="{630EE513-D95B-F7ED-CE06-6202FB1B86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1969" y="515548"/>
            <a:ext cx="756997" cy="756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236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128DB3-EAF6-C560-A4C2-1DB6F94BA2D5}"/>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5FE2F28D-320E-3D57-8132-EA405D877688}"/>
              </a:ext>
            </a:extLst>
          </p:cNvPr>
          <p:cNvSpPr>
            <a:spLocks noGrp="1"/>
          </p:cNvSpPr>
          <p:nvPr>
            <p:ph idx="1"/>
          </p:nvPr>
        </p:nvSpPr>
        <p:spPr/>
        <p:txBody>
          <a:bodyPr/>
          <a:lstStyle/>
          <a:p>
            <a:endParaRPr lang="it-IT"/>
          </a:p>
        </p:txBody>
      </p:sp>
    </p:spTree>
    <p:extLst>
      <p:ext uri="{BB962C8B-B14F-4D97-AF65-F5344CB8AC3E}">
        <p14:creationId xmlns:p14="http://schemas.microsoft.com/office/powerpoint/2010/main" val="1386196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98"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10 Sustainability Questions You Need to Ask">
            <a:extLst>
              <a:ext uri="{FF2B5EF4-FFF2-40B4-BE49-F238E27FC236}">
                <a16:creationId xmlns:a16="http://schemas.microsoft.com/office/drawing/2014/main" id="{6428A630-9BC7-9486-668B-458471CED7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874" r="26513"/>
          <a:stretch>
            <a:fillRect/>
          </a:stretch>
        </p:blipFill>
        <p:spPr bwMode="auto">
          <a:xfrm>
            <a:off x="6103027" y="10"/>
            <a:ext cx="6088971"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2100" name="Rectangle 2099">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02" name="Rectangle 2101">
            <a:extLst>
              <a:ext uri="{FF2B5EF4-FFF2-40B4-BE49-F238E27FC236}">
                <a16:creationId xmlns:a16="http://schemas.microsoft.com/office/drawing/2014/main" id="{D0300FD3-5AF1-6305-15FA-907807267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2285995"/>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3C9C6BF-7D6D-1793-D1B2-3176E1993B8F}"/>
              </a:ext>
            </a:extLst>
          </p:cNvPr>
          <p:cNvSpPr>
            <a:spLocks noGrp="1"/>
          </p:cNvSpPr>
          <p:nvPr>
            <p:ph type="title"/>
          </p:nvPr>
        </p:nvSpPr>
        <p:spPr>
          <a:xfrm>
            <a:off x="761801" y="328512"/>
            <a:ext cx="4778387" cy="1628970"/>
          </a:xfrm>
        </p:spPr>
        <p:txBody>
          <a:bodyPr anchor="ctr">
            <a:normAutofit/>
          </a:bodyPr>
          <a:lstStyle/>
          <a:p>
            <a:r>
              <a:rPr lang="en-US" sz="4000" dirty="0">
                <a:latin typeface="Times New Roman" panose="02020603050405020304" pitchFamily="18" charset="0"/>
                <a:cs typeface="Times New Roman" panose="02020603050405020304" pitchFamily="18" charset="0"/>
              </a:rPr>
              <a:t>The question is:</a:t>
            </a:r>
            <a:endParaRPr lang="it-IT" sz="4000" dirty="0">
              <a:latin typeface="Times New Roman" panose="02020603050405020304" pitchFamily="18" charset="0"/>
              <a:cs typeface="Times New Roman" panose="02020603050405020304" pitchFamily="18" charset="0"/>
            </a:endParaRPr>
          </a:p>
        </p:txBody>
      </p:sp>
      <p:sp>
        <p:nvSpPr>
          <p:cNvPr id="2056" name="Segnaposto contenuto 2">
            <a:extLst>
              <a:ext uri="{FF2B5EF4-FFF2-40B4-BE49-F238E27FC236}">
                <a16:creationId xmlns:a16="http://schemas.microsoft.com/office/drawing/2014/main" id="{AF1A5998-AD30-4678-3146-D6A78AF6DA61}"/>
              </a:ext>
            </a:extLst>
          </p:cNvPr>
          <p:cNvSpPr>
            <a:spLocks noGrp="1"/>
          </p:cNvSpPr>
          <p:nvPr>
            <p:ph idx="1"/>
          </p:nvPr>
        </p:nvSpPr>
        <p:spPr>
          <a:xfrm>
            <a:off x="761801" y="2884929"/>
            <a:ext cx="4659756" cy="3374137"/>
          </a:xfrm>
        </p:spPr>
        <p:txBody>
          <a:bodyPr anchor="ctr">
            <a:normAutofit/>
          </a:bodyPr>
          <a:lstStyle/>
          <a:p>
            <a:r>
              <a:rPr lang="en-US" sz="2000" dirty="0">
                <a:latin typeface="Times New Roman" panose="02020603050405020304" pitchFamily="18" charset="0"/>
                <a:cs typeface="Times New Roman" panose="02020603050405020304" pitchFamily="18" charset="0"/>
              </a:rPr>
              <a:t>How can we reduce the amount of that in building sector?</a:t>
            </a:r>
          </a:p>
          <a:p>
            <a:pPr marL="0" indent="0">
              <a:buNone/>
            </a:pPr>
            <a:r>
              <a:rPr lang="en-US" sz="2000" dirty="0">
                <a:latin typeface="Times New Roman" panose="02020603050405020304" pitchFamily="18" charset="0"/>
                <a:cs typeface="Times New Roman" panose="02020603050405020304" pitchFamily="18" charset="0"/>
              </a:rPr>
              <a:t>Which include 85% of total amount of CO2 emissions which is a huge number</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 answer is not one answer and there are different methodology and approach.</a:t>
            </a:r>
          </a:p>
          <a:p>
            <a:endParaRPr lang="en-US" sz="20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p:txBody>
      </p:sp>
      <p:pic>
        <p:nvPicPr>
          <p:cNvPr id="4" name="Picture 2" descr="Construction to Combat Climate Change - GlobalGiving">
            <a:extLst>
              <a:ext uri="{FF2B5EF4-FFF2-40B4-BE49-F238E27FC236}">
                <a16:creationId xmlns:a16="http://schemas.microsoft.com/office/drawing/2014/main" id="{919F1ECF-9C61-95FB-4398-290B06EC6C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06" r="2846" b="1"/>
          <a:stretch>
            <a:fillRect/>
          </a:stretch>
        </p:blipFill>
        <p:spPr bwMode="auto">
          <a:xfrm>
            <a:off x="2950020" y="7028501"/>
            <a:ext cx="4389120" cy="2581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785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37">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0" name="Rectangle 39">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9D84CA4B-C6EF-EBDA-F1AD-31C857459A4C}"/>
              </a:ext>
            </a:extLst>
          </p:cNvPr>
          <p:cNvSpPr>
            <a:spLocks noGrp="1"/>
          </p:cNvSpPr>
          <p:nvPr>
            <p:ph type="title"/>
          </p:nvPr>
        </p:nvSpPr>
        <p:spPr>
          <a:xfrm>
            <a:off x="838198" y="978408"/>
            <a:ext cx="4607052" cy="1106424"/>
          </a:xfrm>
        </p:spPr>
        <p:txBody>
          <a:bodyPr>
            <a:normAutofit/>
          </a:bodyPr>
          <a:lstStyle/>
          <a:p>
            <a:r>
              <a:rPr lang="en-US" sz="2900" dirty="0">
                <a:latin typeface="Times New Roman" panose="02020603050405020304" pitchFamily="18" charset="0"/>
                <a:cs typeface="Times New Roman" panose="02020603050405020304" pitchFamily="18" charset="0"/>
              </a:rPr>
              <a:t>Residential case in </a:t>
            </a:r>
            <a:r>
              <a:rPr lang="en-US" sz="2900" dirty="0" err="1">
                <a:latin typeface="Times New Roman" panose="02020603050405020304" pitchFamily="18" charset="0"/>
                <a:cs typeface="Times New Roman" panose="02020603050405020304" pitchFamily="18" charset="0"/>
              </a:rPr>
              <a:t>Chieri</a:t>
            </a:r>
            <a:r>
              <a:rPr lang="en-US" sz="2900" dirty="0">
                <a:latin typeface="Times New Roman" panose="02020603050405020304" pitchFamily="18" charset="0"/>
                <a:cs typeface="Times New Roman" panose="02020603050405020304" pitchFamily="18" charset="0"/>
              </a:rPr>
              <a:t>, To</a:t>
            </a:r>
            <a:endParaRPr lang="it-IT" sz="2900" dirty="0">
              <a:latin typeface="Times New Roman" panose="02020603050405020304" pitchFamily="18" charset="0"/>
              <a:cs typeface="Times New Roman" panose="02020603050405020304" pitchFamily="18" charset="0"/>
            </a:endParaRPr>
          </a:p>
        </p:txBody>
      </p:sp>
      <p:sp>
        <p:nvSpPr>
          <p:cNvPr id="42" name="Rectangle 41">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4" name="Rectangle 43">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Segnaposto contenuto 2">
            <a:extLst>
              <a:ext uri="{FF2B5EF4-FFF2-40B4-BE49-F238E27FC236}">
                <a16:creationId xmlns:a16="http://schemas.microsoft.com/office/drawing/2014/main" id="{8518FE36-39FC-4B15-CF47-B12B5CCD19F8}"/>
              </a:ext>
            </a:extLst>
          </p:cNvPr>
          <p:cNvSpPr>
            <a:spLocks noGrp="1"/>
          </p:cNvSpPr>
          <p:nvPr>
            <p:ph idx="1"/>
          </p:nvPr>
        </p:nvSpPr>
        <p:spPr>
          <a:xfrm>
            <a:off x="841246" y="2368296"/>
            <a:ext cx="4607052" cy="3502152"/>
          </a:xfrm>
        </p:spPr>
        <p:txBody>
          <a:bodyPr>
            <a:normAutofit/>
          </a:bodyPr>
          <a:lstStyle/>
          <a:p>
            <a:pPr marL="0" indent="0">
              <a:buNone/>
            </a:pPr>
            <a:r>
              <a:rPr lang="en-US" sz="1800" dirty="0">
                <a:latin typeface="Times New Roman" panose="02020603050405020304" pitchFamily="18" charset="0"/>
                <a:cs typeface="Times New Roman" panose="02020603050405020304" pitchFamily="18" charset="0"/>
              </a:rPr>
              <a:t>In this study, as I started my internship in studio 74 and we have started a restoration, renovation project, I decided to study on this real project and take one step.</a:t>
            </a:r>
          </a:p>
          <a:p>
            <a:pPr marL="0" indent="0">
              <a:buNone/>
            </a:pPr>
            <a:r>
              <a:rPr lang="en-US" sz="1800" dirty="0">
                <a:latin typeface="Times New Roman" panose="02020603050405020304" pitchFamily="18" charset="0"/>
                <a:cs typeface="Times New Roman" panose="02020603050405020304" pitchFamily="18" charset="0"/>
              </a:rPr>
              <a:t>Introducing building, 2 floors, </a:t>
            </a:r>
          </a:p>
          <a:p>
            <a:r>
              <a:rPr lang="en-US" sz="1800" dirty="0">
                <a:latin typeface="Times New Roman" panose="02020603050405020304" pitchFamily="18" charset="0"/>
                <a:cs typeface="Times New Roman" panose="02020603050405020304" pitchFamily="18" charset="0"/>
              </a:rPr>
              <a:t>The problems: mold and humidity</a:t>
            </a:r>
          </a:p>
          <a:p>
            <a:r>
              <a:rPr lang="en-US" sz="1800" dirty="0" err="1">
                <a:latin typeface="Times New Roman" panose="02020603050405020304" pitchFamily="18" charset="0"/>
                <a:cs typeface="Times New Roman" panose="02020603050405020304" pitchFamily="18" charset="0"/>
              </a:rPr>
              <a:t>Solusion</a:t>
            </a:r>
            <a:r>
              <a:rPr lang="en-US" sz="1800" dirty="0">
                <a:latin typeface="Times New Roman" panose="02020603050405020304" pitchFamily="18" charset="0"/>
                <a:cs typeface="Times New Roman" panose="02020603050405020304" pitchFamily="18" charset="0"/>
              </a:rPr>
              <a:t>: insulation </a:t>
            </a:r>
          </a:p>
          <a:p>
            <a:r>
              <a:rPr lang="en-US" sz="1800" dirty="0">
                <a:latin typeface="Times New Roman" panose="02020603050405020304" pitchFamily="18" charset="0"/>
                <a:cs typeface="Times New Roman" panose="02020603050405020304" pitchFamily="18" charset="0"/>
              </a:rPr>
              <a:t>Limitation: Rules of </a:t>
            </a:r>
            <a:r>
              <a:rPr lang="en-US" sz="1800" dirty="0" err="1">
                <a:latin typeface="Times New Roman" panose="02020603050405020304" pitchFamily="18" charset="0"/>
                <a:cs typeface="Times New Roman" panose="02020603050405020304" pitchFamily="18" charset="0"/>
              </a:rPr>
              <a:t>Chieri</a:t>
            </a:r>
            <a:endParaRPr lang="en-US" sz="1800" dirty="0">
              <a:latin typeface="Times New Roman" panose="02020603050405020304" pitchFamily="18" charset="0"/>
              <a:cs typeface="Times New Roman" panose="02020603050405020304" pitchFamily="18" charset="0"/>
            </a:endParaRPr>
          </a:p>
          <a:p>
            <a:endParaRPr lang="en-US" sz="1800" dirty="0">
              <a:latin typeface="Times New Roman" panose="02020603050405020304" pitchFamily="18" charset="0"/>
              <a:cs typeface="Times New Roman" panose="02020603050405020304" pitchFamily="18" charset="0"/>
            </a:endParaRPr>
          </a:p>
        </p:txBody>
      </p:sp>
      <p:pic>
        <p:nvPicPr>
          <p:cNvPr id="7" name="Immagine 6">
            <a:extLst>
              <a:ext uri="{FF2B5EF4-FFF2-40B4-BE49-F238E27FC236}">
                <a16:creationId xmlns:a16="http://schemas.microsoft.com/office/drawing/2014/main" id="{E711453A-5FA7-F27D-ED6B-43771D7D0CC2}"/>
              </a:ext>
            </a:extLst>
          </p:cNvPr>
          <p:cNvPicPr>
            <a:picLocks noChangeAspect="1"/>
          </p:cNvPicPr>
          <p:nvPr/>
        </p:nvPicPr>
        <p:blipFill>
          <a:blip r:embed="rId2"/>
          <a:srcRect t="11374" r="3" b="3"/>
          <a:stretch>
            <a:fillRect/>
          </a:stretch>
        </p:blipFill>
        <p:spPr>
          <a:xfrm>
            <a:off x="6324599" y="10"/>
            <a:ext cx="5457817" cy="3337549"/>
          </a:xfrm>
          <a:prstGeom prst="rect">
            <a:avLst/>
          </a:prstGeom>
        </p:spPr>
      </p:pic>
      <p:pic>
        <p:nvPicPr>
          <p:cNvPr id="4" name="Immagine 3">
            <a:extLst>
              <a:ext uri="{FF2B5EF4-FFF2-40B4-BE49-F238E27FC236}">
                <a16:creationId xmlns:a16="http://schemas.microsoft.com/office/drawing/2014/main" id="{85199EDC-E547-A8B8-567B-1BC6361F5F93}"/>
              </a:ext>
            </a:extLst>
          </p:cNvPr>
          <p:cNvPicPr>
            <a:picLocks noChangeAspect="1"/>
          </p:cNvPicPr>
          <p:nvPr/>
        </p:nvPicPr>
        <p:blipFill>
          <a:blip r:embed="rId3"/>
          <a:srcRect t="17586" r="3" b="1152"/>
          <a:stretch>
            <a:fillRect/>
          </a:stretch>
        </p:blipFill>
        <p:spPr>
          <a:xfrm>
            <a:off x="6324590" y="3520439"/>
            <a:ext cx="5457817" cy="3337561"/>
          </a:xfrm>
          <a:prstGeom prst="rect">
            <a:avLst/>
          </a:prstGeom>
        </p:spPr>
      </p:pic>
    </p:spTree>
    <p:extLst>
      <p:ext uri="{BB962C8B-B14F-4D97-AF65-F5344CB8AC3E}">
        <p14:creationId xmlns:p14="http://schemas.microsoft.com/office/powerpoint/2010/main" val="2551363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a:extLst>
              <a:ext uri="{FF2B5EF4-FFF2-40B4-BE49-F238E27FC236}">
                <a16:creationId xmlns:a16="http://schemas.microsoft.com/office/drawing/2014/main" id="{63AF334C-A7D0-6908-E86C-296943D13266}"/>
              </a:ext>
            </a:extLst>
          </p:cNvPr>
          <p:cNvPicPr>
            <a:picLocks noGrp="1" noChangeAspect="1"/>
          </p:cNvPicPr>
          <p:nvPr>
            <p:ph idx="1"/>
          </p:nvPr>
        </p:nvPicPr>
        <p:blipFill>
          <a:blip r:embed="rId2"/>
          <a:stretch>
            <a:fillRect/>
          </a:stretch>
        </p:blipFill>
        <p:spPr>
          <a:xfrm>
            <a:off x="1033358" y="1144427"/>
            <a:ext cx="9941176" cy="4351338"/>
          </a:xfrm>
          <a:prstGeom prst="rect">
            <a:avLst/>
          </a:prstGeom>
        </p:spPr>
      </p:pic>
    </p:spTree>
    <p:extLst>
      <p:ext uri="{BB962C8B-B14F-4D97-AF65-F5344CB8AC3E}">
        <p14:creationId xmlns:p14="http://schemas.microsoft.com/office/powerpoint/2010/main" val="2754080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B545582-41B5-BA53-7E60-B01EAC1E93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4382" y="0"/>
            <a:ext cx="4621832"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192712F8-36FA-35DF-0CE8-4098D93322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86293"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Immagine 9" descr="Immagine che contiene testo, diagramma, linea&#10;&#10;Il contenuto generato dall'IA potrebbe non essere corretto.">
            <a:extLst>
              <a:ext uri="{FF2B5EF4-FFF2-40B4-BE49-F238E27FC236}">
                <a16:creationId xmlns:a16="http://schemas.microsoft.com/office/drawing/2014/main" id="{BC273D30-B424-D808-D042-48D82915A4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49586" cy="6858000"/>
          </a:xfrm>
          <a:prstGeom prst="rect">
            <a:avLst/>
          </a:prstGeom>
        </p:spPr>
      </p:pic>
      <p:pic>
        <p:nvPicPr>
          <p:cNvPr id="12" name="Immagine 11" descr="Immagine che contiene testo, diagramma, Piano, Disegno tecnico&#10;&#10;Il contenuto generato dall'IA potrebbe non essere corretto.">
            <a:extLst>
              <a:ext uri="{FF2B5EF4-FFF2-40B4-BE49-F238E27FC236}">
                <a16:creationId xmlns:a16="http://schemas.microsoft.com/office/drawing/2014/main" id="{500750D9-5820-4EB0-3908-047443A42F68}"/>
              </a:ext>
            </a:extLst>
          </p:cNvPr>
          <p:cNvPicPr>
            <a:picLocks noChangeAspect="1"/>
          </p:cNvPicPr>
          <p:nvPr/>
        </p:nvPicPr>
        <p:blipFill>
          <a:blip r:embed="rId3">
            <a:extLst>
              <a:ext uri="{28A0092B-C50C-407E-A947-70E740481C1C}">
                <a14:useLocalDpi xmlns:a14="http://schemas.microsoft.com/office/drawing/2010/main" val="0"/>
              </a:ext>
            </a:extLst>
          </a:blip>
          <a:srcRect l="4583" r="4200"/>
          <a:stretch>
            <a:fillRect/>
          </a:stretch>
        </p:blipFill>
        <p:spPr>
          <a:xfrm>
            <a:off x="4557619" y="0"/>
            <a:ext cx="4798772" cy="7439558"/>
          </a:xfrm>
          <a:prstGeom prst="rect">
            <a:avLst/>
          </a:prstGeom>
        </p:spPr>
      </p:pic>
      <p:sp>
        <p:nvSpPr>
          <p:cNvPr id="2" name="Titolo 1">
            <a:extLst>
              <a:ext uri="{FF2B5EF4-FFF2-40B4-BE49-F238E27FC236}">
                <a16:creationId xmlns:a16="http://schemas.microsoft.com/office/drawing/2014/main" id="{B589125D-BC53-ABA7-C6B8-ADFA0B8BF955}"/>
              </a:ext>
            </a:extLst>
          </p:cNvPr>
          <p:cNvSpPr>
            <a:spLocks noGrp="1"/>
          </p:cNvSpPr>
          <p:nvPr>
            <p:ph type="title"/>
          </p:nvPr>
        </p:nvSpPr>
        <p:spPr>
          <a:xfrm>
            <a:off x="9481549" y="1039298"/>
            <a:ext cx="3525368" cy="2979621"/>
          </a:xfrm>
        </p:spPr>
        <p:txBody>
          <a:bodyPr vert="horz" lIns="91440" tIns="45720" rIns="91440" bIns="45720" rtlCol="0" anchor="t">
            <a:normAutofit/>
          </a:bodyPr>
          <a:lstStyle/>
          <a:p>
            <a:r>
              <a:rPr lang="en-US" sz="3200" dirty="0">
                <a:latin typeface="Times New Roman" panose="02020603050405020304" pitchFamily="18" charset="0"/>
                <a:cs typeface="Times New Roman" panose="02020603050405020304" pitchFamily="18" charset="0"/>
              </a:rPr>
              <a:t>Methodology</a:t>
            </a:r>
          </a:p>
        </p:txBody>
      </p:sp>
    </p:spTree>
    <p:extLst>
      <p:ext uri="{BB962C8B-B14F-4D97-AF65-F5344CB8AC3E}">
        <p14:creationId xmlns:p14="http://schemas.microsoft.com/office/powerpoint/2010/main" val="654299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5" name="Rectangle 3084">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087" name="Rectangle 3086">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00B15094-36E7-A556-DBD1-091A6E5893D6}"/>
              </a:ext>
            </a:extLst>
          </p:cNvPr>
          <p:cNvSpPr>
            <a:spLocks noGrp="1"/>
          </p:cNvSpPr>
          <p:nvPr>
            <p:ph type="title"/>
          </p:nvPr>
        </p:nvSpPr>
        <p:spPr>
          <a:xfrm>
            <a:off x="838198" y="978408"/>
            <a:ext cx="4607052" cy="1106424"/>
          </a:xfrm>
        </p:spPr>
        <p:txBody>
          <a:bodyPr>
            <a:normAutofit/>
          </a:bodyPr>
          <a:lstStyle/>
          <a:p>
            <a:r>
              <a:rPr lang="it-IT" sz="2900" b="1" dirty="0" err="1">
                <a:latin typeface="Times New Roman" panose="02020603050405020304" pitchFamily="18" charset="0"/>
                <a:cs typeface="Times New Roman" panose="02020603050405020304" pitchFamily="18" charset="0"/>
              </a:rPr>
              <a:t>Modeling</a:t>
            </a:r>
            <a:r>
              <a:rPr lang="it-IT" sz="2900" b="1" dirty="0">
                <a:latin typeface="Times New Roman" panose="02020603050405020304" pitchFamily="18" charset="0"/>
                <a:cs typeface="Times New Roman" panose="02020603050405020304" pitchFamily="18" charset="0"/>
              </a:rPr>
              <a:t> in </a:t>
            </a:r>
            <a:r>
              <a:rPr lang="it-IT" sz="2900" b="1" dirty="0" err="1">
                <a:latin typeface="Times New Roman" panose="02020603050405020304" pitchFamily="18" charset="0"/>
                <a:cs typeface="Times New Roman" panose="02020603050405020304" pitchFamily="18" charset="0"/>
              </a:rPr>
              <a:t>Revit</a:t>
            </a:r>
            <a:endParaRPr lang="it-IT" sz="2900" b="1" dirty="0">
              <a:latin typeface="Times New Roman" panose="02020603050405020304" pitchFamily="18" charset="0"/>
              <a:cs typeface="Times New Roman" panose="02020603050405020304" pitchFamily="18" charset="0"/>
            </a:endParaRPr>
          </a:p>
        </p:txBody>
      </p:sp>
      <p:sp>
        <p:nvSpPr>
          <p:cNvPr id="3089" name="Rectangle 3088">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91" name="Rectangle 3090">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egnaposto contenuto 2">
            <a:extLst>
              <a:ext uri="{FF2B5EF4-FFF2-40B4-BE49-F238E27FC236}">
                <a16:creationId xmlns:a16="http://schemas.microsoft.com/office/drawing/2014/main" id="{F406EA0A-271E-791E-E0D8-0A4D2BE2DA34}"/>
              </a:ext>
            </a:extLst>
          </p:cNvPr>
          <p:cNvSpPr>
            <a:spLocks noGrp="1"/>
          </p:cNvSpPr>
          <p:nvPr>
            <p:ph idx="1"/>
          </p:nvPr>
        </p:nvSpPr>
        <p:spPr>
          <a:xfrm>
            <a:off x="841246" y="2368296"/>
            <a:ext cx="4607052" cy="3502152"/>
          </a:xfrm>
        </p:spPr>
        <p:txBody>
          <a:bodyPr>
            <a:normAutofit fontScale="92500"/>
          </a:bodyPr>
          <a:lstStyle/>
          <a:p>
            <a:r>
              <a:rPr lang="en-US" sz="1600" dirty="0">
                <a:latin typeface="Times New Roman" panose="02020603050405020304" pitchFamily="18" charset="0"/>
                <a:cs typeface="Times New Roman" panose="02020603050405020304" pitchFamily="18" charset="0"/>
              </a:rPr>
              <a:t>Starting from point cloud for 3D modelling drawing</a:t>
            </a:r>
          </a:p>
          <a:p>
            <a:r>
              <a:rPr lang="en-US" sz="1600" dirty="0">
                <a:latin typeface="Times New Roman" panose="02020603050405020304" pitchFamily="18" charset="0"/>
                <a:cs typeface="Times New Roman" panose="02020603050405020304" pitchFamily="18" charset="0"/>
              </a:rPr>
              <a:t>Drawing levels and external walls</a:t>
            </a:r>
          </a:p>
          <a:p>
            <a:r>
              <a:rPr lang="en-US" sz="1600" dirty="0">
                <a:latin typeface="Times New Roman" panose="02020603050405020304" pitchFamily="18" charset="0"/>
                <a:cs typeface="Times New Roman" panose="02020603050405020304" pitchFamily="18" charset="0"/>
              </a:rPr>
              <a:t>Decision: working on insulation layers of external walls</a:t>
            </a: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External walls drawing method</a:t>
            </a:r>
          </a:p>
          <a:p>
            <a:pPr marL="514350" indent="-514350">
              <a:buFont typeface="+mj-lt"/>
              <a:buAutoNum type="arabicPeriod"/>
            </a:pPr>
            <a:r>
              <a:rPr lang="en-US" sz="1600" dirty="0" err="1">
                <a:latin typeface="Times New Roman" panose="02020603050405020304" pitchFamily="18" charset="0"/>
                <a:cs typeface="Times New Roman" panose="02020603050405020304" pitchFamily="18" charset="0"/>
              </a:rPr>
              <a:t>Sceario</a:t>
            </a:r>
            <a:r>
              <a:rPr lang="en-US" sz="1600" dirty="0">
                <a:latin typeface="Times New Roman" panose="02020603050405020304" pitchFamily="18" charset="0"/>
                <a:cs typeface="Times New Roman" panose="02020603050405020304" pitchFamily="18" charset="0"/>
              </a:rPr>
              <a:t> 1</a:t>
            </a:r>
          </a:p>
          <a:p>
            <a:pPr marL="514350" indent="-514350">
              <a:buFont typeface="+mj-lt"/>
              <a:buAutoNum type="arabicPeriod"/>
            </a:pPr>
            <a:r>
              <a:rPr lang="en-US" sz="1600" dirty="0">
                <a:latin typeface="Times New Roman" panose="02020603050405020304" pitchFamily="18" charset="0"/>
                <a:cs typeface="Times New Roman" panose="02020603050405020304" pitchFamily="18" charset="0"/>
              </a:rPr>
              <a:t>Scenario 2</a:t>
            </a:r>
          </a:p>
          <a:p>
            <a:r>
              <a:rPr lang="en-US" sz="1600" dirty="0">
                <a:latin typeface="Times New Roman" panose="02020603050405020304" pitchFamily="18" charset="0"/>
                <a:cs typeface="Times New Roman" panose="02020603050405020304" pitchFamily="18" charset="0"/>
              </a:rPr>
              <a:t>Insulation layers</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methodogy</a:t>
            </a:r>
            <a:endParaRPr lang="it-IT" sz="16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sz="1600" dirty="0" err="1">
                <a:latin typeface="Times New Roman" panose="02020603050405020304" pitchFamily="18" charset="0"/>
                <a:cs typeface="Times New Roman" panose="02020603050405020304" pitchFamily="18" charset="0"/>
              </a:rPr>
              <a:t>Sceario</a:t>
            </a:r>
            <a:r>
              <a:rPr lang="en-US" sz="1600" dirty="0">
                <a:latin typeface="Times New Roman" panose="02020603050405020304" pitchFamily="18" charset="0"/>
                <a:cs typeface="Times New Roman" panose="02020603050405020304" pitchFamily="18" charset="0"/>
              </a:rPr>
              <a:t> 1</a:t>
            </a:r>
          </a:p>
          <a:p>
            <a:pPr marL="514350" indent="-514350">
              <a:buFont typeface="+mj-lt"/>
              <a:buAutoNum type="arabicPeriod"/>
            </a:pPr>
            <a:r>
              <a:rPr lang="en-US" sz="1600" dirty="0">
                <a:latin typeface="Times New Roman" panose="02020603050405020304" pitchFamily="18" charset="0"/>
                <a:cs typeface="Times New Roman" panose="02020603050405020304" pitchFamily="18" charset="0"/>
              </a:rPr>
              <a:t>Scenario 2</a:t>
            </a:r>
          </a:p>
          <a:p>
            <a:endParaRPr lang="it-IT" sz="1400" dirty="0">
              <a:latin typeface="Times New Roman" panose="02020603050405020304" pitchFamily="18" charset="0"/>
              <a:cs typeface="Times New Roman" panose="02020603050405020304" pitchFamily="18" charset="0"/>
            </a:endParaRPr>
          </a:p>
          <a:p>
            <a:endParaRPr lang="it-IT" sz="1400" dirty="0">
              <a:latin typeface="Times New Roman" panose="02020603050405020304" pitchFamily="18" charset="0"/>
              <a:cs typeface="Times New Roman" panose="02020603050405020304" pitchFamily="18" charset="0"/>
            </a:endParaRPr>
          </a:p>
        </p:txBody>
      </p:sp>
      <p:pic>
        <p:nvPicPr>
          <p:cNvPr id="3080" name="Picture 8" descr="Transparent Autodesk Revit Logo, HD Png Download , Transparent Png Image -  PNGitem">
            <a:extLst>
              <a:ext uri="{FF2B5EF4-FFF2-40B4-BE49-F238E27FC236}">
                <a16:creationId xmlns:a16="http://schemas.microsoft.com/office/drawing/2014/main" id="{DF35B963-46E7-F68F-665D-400AC8EFBA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8426" b="2"/>
          <a:stretch>
            <a:fillRect/>
          </a:stretch>
        </p:blipFill>
        <p:spPr bwMode="auto">
          <a:xfrm>
            <a:off x="7225295" y="7389827"/>
            <a:ext cx="2691829" cy="16461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onstruction to Combat Climate Change - GlobalGiving">
            <a:extLst>
              <a:ext uri="{FF2B5EF4-FFF2-40B4-BE49-F238E27FC236}">
                <a16:creationId xmlns:a16="http://schemas.microsoft.com/office/drawing/2014/main" id="{796E2549-1750-8D00-68E1-8A7E54EB1C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8194" y="8592677"/>
            <a:ext cx="2593806" cy="145901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Design practice: Buildings as a Climate Change Solution – SABMag">
            <a:extLst>
              <a:ext uri="{FF2B5EF4-FFF2-40B4-BE49-F238E27FC236}">
                <a16:creationId xmlns:a16="http://schemas.microsoft.com/office/drawing/2014/main" id="{5F26AFE8-5A95-E985-8AF9-9E26E8DC0C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1504" y="6912774"/>
            <a:ext cx="2540496" cy="1679903"/>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38D95875-F753-D7DD-48BC-7336611B19C6}"/>
              </a:ext>
            </a:extLst>
          </p:cNvPr>
          <p:cNvSpPr txBox="1"/>
          <p:nvPr/>
        </p:nvSpPr>
        <p:spPr>
          <a:xfrm>
            <a:off x="3870672" y="6912774"/>
            <a:ext cx="6241550" cy="954107"/>
          </a:xfrm>
          <a:prstGeom prst="rect">
            <a:avLst/>
          </a:prstGeom>
          <a:noFill/>
        </p:spPr>
        <p:txBody>
          <a:bodyPr wrap="square">
            <a:spAutoFit/>
          </a:bodyPr>
          <a:lstStyle/>
          <a:p>
            <a:pPr>
              <a:buNone/>
            </a:pPr>
            <a:br>
              <a:rPr lang="it-IT" sz="1400"/>
            </a:br>
            <a:r>
              <a:rPr lang="it-IT" sz="1400"/>
              <a:t>International Energy Agency (IEA). (2023). </a:t>
            </a:r>
            <a:r>
              <a:rPr lang="it-IT" sz="1400" i="1"/>
              <a:t>Tracking Clean Energy Progress</a:t>
            </a:r>
            <a:r>
              <a:rPr lang="it-IT" sz="1400"/>
              <a:t> (adapted by GlobalABC / UNEP). Retrieved from https://www.iea.org/reports/tracking-clean-energy-progress</a:t>
            </a:r>
            <a:endParaRPr lang="it-IT" sz="1400" dirty="0"/>
          </a:p>
        </p:txBody>
      </p:sp>
      <p:pic>
        <p:nvPicPr>
          <p:cNvPr id="11" name="Immagine 10" descr="Immagine che contiene schizzo, Piano, diagramma, Disegno tecnico&#10;&#10;Il contenuto generato dall'IA potrebbe non essere corretto.">
            <a:extLst>
              <a:ext uri="{FF2B5EF4-FFF2-40B4-BE49-F238E27FC236}">
                <a16:creationId xmlns:a16="http://schemas.microsoft.com/office/drawing/2014/main" id="{98DEDFE2-507A-B6EF-B623-71ACA6700A51}"/>
              </a:ext>
            </a:extLst>
          </p:cNvPr>
          <p:cNvPicPr>
            <a:picLocks noChangeAspect="1"/>
          </p:cNvPicPr>
          <p:nvPr/>
        </p:nvPicPr>
        <p:blipFill>
          <a:blip r:embed="rId5"/>
          <a:stretch>
            <a:fillRect/>
          </a:stretch>
        </p:blipFill>
        <p:spPr>
          <a:xfrm>
            <a:off x="6462445" y="3037263"/>
            <a:ext cx="5793563" cy="3912666"/>
          </a:xfrm>
          <a:prstGeom prst="rect">
            <a:avLst/>
          </a:prstGeom>
        </p:spPr>
      </p:pic>
      <p:pic>
        <p:nvPicPr>
          <p:cNvPr id="6" name="Immagine 5" descr="Immagine che contiene edificio, Modello in scala, castello, finestra&#10;&#10;Il contenuto generato dall'IA potrebbe non essere corretto.">
            <a:extLst>
              <a:ext uri="{FF2B5EF4-FFF2-40B4-BE49-F238E27FC236}">
                <a16:creationId xmlns:a16="http://schemas.microsoft.com/office/drawing/2014/main" id="{6411A583-515A-009A-8876-8D1E1DFF3725}"/>
              </a:ext>
            </a:extLst>
          </p:cNvPr>
          <p:cNvPicPr>
            <a:picLocks noChangeAspect="1"/>
          </p:cNvPicPr>
          <p:nvPr/>
        </p:nvPicPr>
        <p:blipFill>
          <a:blip r:embed="rId6">
            <a:extLst>
              <a:ext uri="{28A0092B-C50C-407E-A947-70E740481C1C}">
                <a14:useLocalDpi xmlns:a14="http://schemas.microsoft.com/office/drawing/2010/main" val="0"/>
              </a:ext>
            </a:extLst>
          </a:blip>
          <a:srcRect t="10982" r="3742" b="6383"/>
          <a:stretch>
            <a:fillRect/>
          </a:stretch>
        </p:blipFill>
        <p:spPr bwMode="auto">
          <a:xfrm>
            <a:off x="6734182" y="1"/>
            <a:ext cx="5457817" cy="3467234"/>
          </a:xfrm>
          <a:prstGeom prst="rect">
            <a:avLst/>
          </a:prstGeom>
          <a:noFill/>
        </p:spPr>
      </p:pic>
      <p:pic>
        <p:nvPicPr>
          <p:cNvPr id="12" name="Immagine 11">
            <a:extLst>
              <a:ext uri="{FF2B5EF4-FFF2-40B4-BE49-F238E27FC236}">
                <a16:creationId xmlns:a16="http://schemas.microsoft.com/office/drawing/2014/main" id="{923A8E2F-89F4-4511-CE88-12984FC71AB8}"/>
              </a:ext>
            </a:extLst>
          </p:cNvPr>
          <p:cNvPicPr>
            <a:picLocks noChangeAspect="1"/>
          </p:cNvPicPr>
          <p:nvPr/>
        </p:nvPicPr>
        <p:blipFill>
          <a:blip r:embed="rId7"/>
          <a:stretch>
            <a:fillRect/>
          </a:stretch>
        </p:blipFill>
        <p:spPr>
          <a:xfrm>
            <a:off x="3689815" y="903748"/>
            <a:ext cx="2120052" cy="1106424"/>
          </a:xfrm>
          <a:prstGeom prst="rect">
            <a:avLst/>
          </a:prstGeom>
        </p:spPr>
      </p:pic>
    </p:spTree>
    <p:extLst>
      <p:ext uri="{BB962C8B-B14F-4D97-AF65-F5344CB8AC3E}">
        <p14:creationId xmlns:p14="http://schemas.microsoft.com/office/powerpoint/2010/main" val="2256656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453596-8126-E901-039C-94A59F5FC090}"/>
              </a:ext>
            </a:extLst>
          </p:cNvPr>
          <p:cNvSpPr>
            <a:spLocks noGrp="1"/>
          </p:cNvSpPr>
          <p:nvPr>
            <p:ph type="title"/>
          </p:nvPr>
        </p:nvSpPr>
        <p:spPr/>
        <p:txBody>
          <a:bodyPr/>
          <a:lstStyle/>
          <a:p>
            <a:endParaRPr lang="it-IT" dirty="0"/>
          </a:p>
        </p:txBody>
      </p:sp>
      <p:sp>
        <p:nvSpPr>
          <p:cNvPr id="3" name="Segnaposto contenuto 2">
            <a:extLst>
              <a:ext uri="{FF2B5EF4-FFF2-40B4-BE49-F238E27FC236}">
                <a16:creationId xmlns:a16="http://schemas.microsoft.com/office/drawing/2014/main" id="{52C4521E-8ED6-0B1F-2FEA-D6BEE9C872BF}"/>
              </a:ext>
            </a:extLst>
          </p:cNvPr>
          <p:cNvSpPr>
            <a:spLocks noGrp="1"/>
          </p:cNvSpPr>
          <p:nvPr>
            <p:ph idx="1"/>
          </p:nvPr>
        </p:nvSpPr>
        <p:spPr/>
        <p:txBody>
          <a:bodyPr/>
          <a:lstStyle/>
          <a:p>
            <a:endParaRPr lang="it-IT" dirty="0"/>
          </a:p>
        </p:txBody>
      </p:sp>
      <p:sp useBgFill="1">
        <p:nvSpPr>
          <p:cNvPr id="4" name="Slide Background">
            <a:extLst>
              <a:ext uri="{FF2B5EF4-FFF2-40B4-BE49-F238E27FC236}">
                <a16:creationId xmlns:a16="http://schemas.microsoft.com/office/drawing/2014/main" id="{0BBA179B-BBD6-F774-01EF-8B793C9EF2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5" name="Rectangle 10">
            <a:extLst>
              <a:ext uri="{FF2B5EF4-FFF2-40B4-BE49-F238E27FC236}">
                <a16:creationId xmlns:a16="http://schemas.microsoft.com/office/drawing/2014/main" id="{18A7CD43-627D-7252-DABC-D115078A67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4290"/>
            <a:ext cx="12192000" cy="1733407"/>
          </a:xfrm>
          <a:prstGeom prst="rect">
            <a:avLst/>
          </a:prstGeom>
          <a:ln>
            <a:noFill/>
          </a:ln>
          <a:effectLst>
            <a:outerShdw blurRad="254000" dist="38100" dir="546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magine 5" descr="Immagine che contiene schizzo, Piano, diagramma, Disegno tecnico&#10;&#10;Il contenuto generato dall'IA potrebbe non essere corretto.">
            <a:extLst>
              <a:ext uri="{FF2B5EF4-FFF2-40B4-BE49-F238E27FC236}">
                <a16:creationId xmlns:a16="http://schemas.microsoft.com/office/drawing/2014/main" id="{08DA16CA-7ABE-8B38-4361-A51C1DB7CDCA}"/>
              </a:ext>
            </a:extLst>
          </p:cNvPr>
          <p:cNvPicPr>
            <a:picLocks noChangeAspect="1"/>
          </p:cNvPicPr>
          <p:nvPr/>
        </p:nvPicPr>
        <p:blipFill>
          <a:blip r:embed="rId2"/>
          <a:stretch>
            <a:fillRect/>
          </a:stretch>
        </p:blipFill>
        <p:spPr>
          <a:xfrm>
            <a:off x="1264593" y="7289596"/>
            <a:ext cx="4460060" cy="3010541"/>
          </a:xfrm>
          <a:prstGeom prst="rect">
            <a:avLst/>
          </a:prstGeom>
        </p:spPr>
      </p:pic>
      <p:sp>
        <p:nvSpPr>
          <p:cNvPr id="7" name="Segnaposto contenuto 2">
            <a:extLst>
              <a:ext uri="{FF2B5EF4-FFF2-40B4-BE49-F238E27FC236}">
                <a16:creationId xmlns:a16="http://schemas.microsoft.com/office/drawing/2014/main" id="{7E13B3DD-D307-90C9-6CFF-C5D91A32BFF8}"/>
              </a:ext>
            </a:extLst>
          </p:cNvPr>
          <p:cNvSpPr txBox="1">
            <a:spLocks/>
          </p:cNvSpPr>
          <p:nvPr/>
        </p:nvSpPr>
        <p:spPr>
          <a:xfrm>
            <a:off x="7507529" y="1927764"/>
            <a:ext cx="4265370" cy="4451089"/>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latin typeface="Times New Roman" panose="02020603050405020304" pitchFamily="18" charset="0"/>
                <a:cs typeface="Times New Roman" panose="02020603050405020304" pitchFamily="18" charset="0"/>
              </a:rPr>
              <a:t>1.  Establishing Levels: Levels corresponding to the point cloud data were established to maintain consistency across the model.</a:t>
            </a:r>
            <a:endParaRPr lang="it-IT" sz="160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r>
              <a:rPr lang="en-US" sz="1400" dirty="0"/>
              <a:t>2. Modeling Walls</a:t>
            </a:r>
          </a:p>
          <a:p>
            <a:r>
              <a:rPr lang="en-US" sz="1400" dirty="0"/>
              <a:t>First approach:</a:t>
            </a:r>
          </a:p>
          <a:p>
            <a:pPr marL="0" indent="0">
              <a:buFont typeface="Arial" panose="020B0604020202020204" pitchFamily="34" charset="0"/>
              <a:buNone/>
            </a:pPr>
            <a:r>
              <a:rPr lang="en-US" sz="1600" dirty="0">
                <a:latin typeface="Times New Roman" panose="02020603050405020304" pitchFamily="18" charset="0"/>
                <a:cs typeface="Times New Roman" panose="02020603050405020304" pitchFamily="18" charset="0"/>
              </a:rPr>
              <a:t>Using the "Model In-Place" Option: To achieve high accuracy, particularly in representing the irregular walls characteristic of historical buildings, the "Model In-Place" tool was utilized.</a:t>
            </a:r>
          </a:p>
          <a:p>
            <a:r>
              <a:rPr lang="en-US" sz="1400" dirty="0"/>
              <a:t>Second approach:</a:t>
            </a:r>
          </a:p>
          <a:p>
            <a:endParaRPr lang="en-US" sz="1400" dirty="0"/>
          </a:p>
          <a:p>
            <a:pPr marL="0" indent="0">
              <a:buFont typeface="Arial" panose="020B0604020202020204" pitchFamily="34" charset="0"/>
              <a:buNone/>
            </a:pPr>
            <a:r>
              <a:rPr lang="en-US" sz="1600" dirty="0">
                <a:latin typeface="Times New Roman" panose="02020603050405020304" pitchFamily="18" charset="0"/>
                <a:cs typeface="Times New Roman" panose="02020603050405020304" pitchFamily="18" charset="0"/>
              </a:rPr>
              <a:t>Irregular sections were merged with column components, which automatically adopted the material properties of the outermost wall layer. This allowed for the representation of both irregular geometries and wall stratigraphy simultaneously.</a:t>
            </a:r>
            <a:endParaRPr lang="it-IT" sz="1600" dirty="0">
              <a:latin typeface="Times New Roman" panose="02020603050405020304" pitchFamily="18" charset="0"/>
              <a:cs typeface="Times New Roman" panose="02020603050405020304" pitchFamily="18" charset="0"/>
            </a:endParaRPr>
          </a:p>
        </p:txBody>
      </p:sp>
      <p:sp>
        <p:nvSpPr>
          <p:cNvPr id="17" name="Rettangolo con angoli arrotondati 16">
            <a:extLst>
              <a:ext uri="{FF2B5EF4-FFF2-40B4-BE49-F238E27FC236}">
                <a16:creationId xmlns:a16="http://schemas.microsoft.com/office/drawing/2014/main" id="{C49EEE7E-E3C3-DF3C-08EA-69F94CC8D27A}"/>
              </a:ext>
            </a:extLst>
          </p:cNvPr>
          <p:cNvSpPr/>
          <p:nvPr/>
        </p:nvSpPr>
        <p:spPr>
          <a:xfrm>
            <a:off x="6643455" y="4313851"/>
            <a:ext cx="2802106" cy="559717"/>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lvl="0" defTabSz="1511300">
              <a:lnSpc>
                <a:spcPct val="90000"/>
              </a:lnSpc>
              <a:spcBef>
                <a:spcPct val="0"/>
              </a:spcBef>
              <a:spcAft>
                <a:spcPct val="35000"/>
              </a:spcAft>
            </a:pPr>
            <a:r>
              <a:rPr lang="en-US" sz="2000" dirty="0">
                <a:solidFill>
                  <a:schemeClr val="tx1">
                    <a:lumMod val="75000"/>
                    <a:lumOff val="25000"/>
                  </a:schemeClr>
                </a:solidFill>
                <a:latin typeface="Times New Roman" panose="02020603050405020304" pitchFamily="18" charset="0"/>
                <a:cs typeface="Times New Roman" panose="02020603050405020304" pitchFamily="18" charset="0"/>
              </a:rPr>
              <a:t>Second approach</a:t>
            </a:r>
          </a:p>
        </p:txBody>
      </p:sp>
      <p:sp>
        <p:nvSpPr>
          <p:cNvPr id="18" name="Rettangolo con angoli arrotondati 17">
            <a:extLst>
              <a:ext uri="{FF2B5EF4-FFF2-40B4-BE49-F238E27FC236}">
                <a16:creationId xmlns:a16="http://schemas.microsoft.com/office/drawing/2014/main" id="{4944C0D0-0BD8-27AE-3D51-D1626742A469}"/>
              </a:ext>
            </a:extLst>
          </p:cNvPr>
          <p:cNvSpPr/>
          <p:nvPr/>
        </p:nvSpPr>
        <p:spPr>
          <a:xfrm>
            <a:off x="6643455" y="2760364"/>
            <a:ext cx="2802106" cy="559717"/>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lvl="0" defTabSz="1511300">
              <a:lnSpc>
                <a:spcPct val="90000"/>
              </a:lnSpc>
              <a:spcBef>
                <a:spcPct val="0"/>
              </a:spcBef>
              <a:spcAft>
                <a:spcPct val="35000"/>
              </a:spcAft>
            </a:pPr>
            <a:r>
              <a:rPr lang="en-US" sz="2000" dirty="0">
                <a:solidFill>
                  <a:schemeClr val="tx1">
                    <a:lumMod val="75000"/>
                    <a:lumOff val="25000"/>
                  </a:schemeClr>
                </a:solidFill>
                <a:latin typeface="Times New Roman" panose="02020603050405020304" pitchFamily="18" charset="0"/>
                <a:cs typeface="Times New Roman" panose="02020603050405020304" pitchFamily="18" charset="0"/>
              </a:rPr>
              <a:t>First approach</a:t>
            </a:r>
          </a:p>
        </p:txBody>
      </p:sp>
      <p:sp>
        <p:nvSpPr>
          <p:cNvPr id="19" name="Rettangolo con angoli arrotondati 18">
            <a:extLst>
              <a:ext uri="{FF2B5EF4-FFF2-40B4-BE49-F238E27FC236}">
                <a16:creationId xmlns:a16="http://schemas.microsoft.com/office/drawing/2014/main" id="{2FA7E9D1-BA7A-81B4-8ABB-56441DE097F1}"/>
              </a:ext>
            </a:extLst>
          </p:cNvPr>
          <p:cNvSpPr/>
          <p:nvPr/>
        </p:nvSpPr>
        <p:spPr>
          <a:xfrm>
            <a:off x="6643455" y="1206159"/>
            <a:ext cx="2802106" cy="559717"/>
          </a:xfrm>
          <a:prstGeom prst="roundRect">
            <a:avLst>
              <a:gd name="adj" fmla="val 10000"/>
            </a:avLst>
          </a:prstGeom>
          <a:solidFill>
            <a:schemeClr val="bg1">
              <a:lumMod val="85000"/>
            </a:schemeClr>
          </a:solidFill>
          <a:ln>
            <a:solidFill>
              <a:schemeClr val="tx2">
                <a:lumMod val="10000"/>
                <a:lumOff val="9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2000" dirty="0">
                <a:solidFill>
                  <a:schemeClr val="tx1">
                    <a:lumMod val="75000"/>
                    <a:lumOff val="25000"/>
                  </a:schemeClr>
                </a:solidFill>
                <a:latin typeface="Times New Roman" panose="02020603050405020304" pitchFamily="18" charset="0"/>
                <a:cs typeface="Times New Roman" panose="02020603050405020304" pitchFamily="18" charset="0"/>
              </a:rPr>
              <a:t>Modeling Walls</a:t>
            </a:r>
          </a:p>
        </p:txBody>
      </p:sp>
      <p:pic>
        <p:nvPicPr>
          <p:cNvPr id="9" name="Immagine 8">
            <a:extLst>
              <a:ext uri="{FF2B5EF4-FFF2-40B4-BE49-F238E27FC236}">
                <a16:creationId xmlns:a16="http://schemas.microsoft.com/office/drawing/2014/main" id="{DA4F8958-59A7-B76B-0B2A-2D965DC94954}"/>
              </a:ext>
            </a:extLst>
          </p:cNvPr>
          <p:cNvPicPr>
            <a:picLocks noChangeAspect="1"/>
          </p:cNvPicPr>
          <p:nvPr/>
        </p:nvPicPr>
        <p:blipFill>
          <a:blip r:embed="rId3"/>
          <a:stretch>
            <a:fillRect/>
          </a:stretch>
        </p:blipFill>
        <p:spPr>
          <a:xfrm>
            <a:off x="977633" y="-69642"/>
            <a:ext cx="4570913" cy="3994811"/>
          </a:xfrm>
          <a:prstGeom prst="rect">
            <a:avLst/>
          </a:prstGeom>
        </p:spPr>
      </p:pic>
      <p:pic>
        <p:nvPicPr>
          <p:cNvPr id="12" name="Immagine 11">
            <a:extLst>
              <a:ext uri="{FF2B5EF4-FFF2-40B4-BE49-F238E27FC236}">
                <a16:creationId xmlns:a16="http://schemas.microsoft.com/office/drawing/2014/main" id="{7DF8021A-9D66-65C6-7E24-23FADAE5EA09}"/>
              </a:ext>
            </a:extLst>
          </p:cNvPr>
          <p:cNvPicPr>
            <a:picLocks noChangeAspect="1"/>
          </p:cNvPicPr>
          <p:nvPr/>
        </p:nvPicPr>
        <p:blipFill>
          <a:blip r:embed="rId4"/>
          <a:stretch>
            <a:fillRect/>
          </a:stretch>
        </p:blipFill>
        <p:spPr>
          <a:xfrm>
            <a:off x="279995" y="3671738"/>
            <a:ext cx="5826546" cy="3246011"/>
          </a:xfrm>
          <a:prstGeom prst="rect">
            <a:avLst/>
          </a:prstGeom>
        </p:spPr>
      </p:pic>
    </p:spTree>
    <p:extLst>
      <p:ext uri="{BB962C8B-B14F-4D97-AF65-F5344CB8AC3E}">
        <p14:creationId xmlns:p14="http://schemas.microsoft.com/office/powerpoint/2010/main" val="3662324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BB5785C-A819-6889-F81A-E6D346BB72DA}"/>
              </a:ext>
            </a:extLst>
          </p:cNvPr>
          <p:cNvSpPr>
            <a:spLocks noGrp="1"/>
          </p:cNvSpPr>
          <p:nvPr>
            <p:ph type="title"/>
          </p:nvPr>
        </p:nvSpPr>
        <p:spPr>
          <a:xfrm>
            <a:off x="6803409" y="617920"/>
            <a:ext cx="4156512" cy="1708244"/>
          </a:xfrm>
        </p:spPr>
        <p:txBody>
          <a:bodyPr anchor="ctr">
            <a:normAutofit fontScale="90000"/>
          </a:bodyPr>
          <a:lstStyle/>
          <a:p>
            <a:r>
              <a:rPr lang="en-US" sz="4000" b="1" dirty="0">
                <a:latin typeface="Times New Roman" panose="02020603050405020304" pitchFamily="18" charset="0"/>
                <a:cs typeface="Times New Roman" panose="02020603050405020304" pitchFamily="18" charset="0"/>
              </a:rPr>
              <a:t>2. Modeling Insulation Options</a:t>
            </a:r>
            <a:endParaRPr lang="it-IT" sz="4000"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8B81E9E4-5F63-C4C7-C93E-4C44886FC6B4}"/>
              </a:ext>
            </a:extLst>
          </p:cNvPr>
          <p:cNvSpPr>
            <a:spLocks noGrp="1"/>
          </p:cNvSpPr>
          <p:nvPr>
            <p:ph idx="1"/>
          </p:nvPr>
        </p:nvSpPr>
        <p:spPr>
          <a:xfrm>
            <a:off x="6803409" y="2074277"/>
            <a:ext cx="4156512" cy="5252038"/>
          </a:xfrm>
        </p:spPr>
        <p:txBody>
          <a:bodyPr anchor="ctr">
            <a:normAutofit/>
          </a:bodyPr>
          <a:lstStyle/>
          <a:p>
            <a:r>
              <a:rPr lang="en-US" sz="2000" dirty="0">
                <a:latin typeface="Times New Roman" panose="02020603050405020304" pitchFamily="18" charset="0"/>
                <a:cs typeface="Times New Roman" panose="02020603050405020304" pitchFamily="18" charset="0"/>
              </a:rPr>
              <a:t>Approach 1: Drawing External Walls with Separate Insulation Layer</a:t>
            </a:r>
          </a:p>
          <a:p>
            <a:endParaRPr lang="en-US" sz="2000" dirty="0">
              <a:latin typeface="Times New Roman" panose="02020603050405020304" pitchFamily="18" charset="0"/>
              <a:cs typeface="Times New Roman" panose="02020603050405020304" pitchFamily="18" charset="0"/>
            </a:endParaRPr>
          </a:p>
          <a:p>
            <a:pPr marL="0" lvl="0" indent="0" eaLnBrk="0" fontAlgn="base" hangingPunct="0">
              <a:spcBef>
                <a:spcPct val="0"/>
              </a:spcBef>
              <a:spcAft>
                <a:spcPct val="0"/>
              </a:spcAft>
              <a:buNone/>
            </a:pPr>
            <a:r>
              <a:rPr lang="en-US" altLang="it-IT" sz="2000" dirty="0">
                <a:latin typeface="Times New Roman" panose="02020603050405020304" pitchFamily="18" charset="0"/>
                <a:ea typeface="Times New Roman" panose="02020603050405020304" pitchFamily="18" charset="0"/>
                <a:cs typeface="Times New Roman" panose="02020603050405020304" pitchFamily="18" charset="0"/>
              </a:rPr>
              <a:t>Methodology</a:t>
            </a:r>
            <a:endParaRPr lang="it-IT" altLang="it-IT" sz="2000" dirty="0">
              <a:latin typeface="Times New Roman" panose="02020603050405020304" pitchFamily="18" charset="0"/>
              <a:cs typeface="Times New Roman" panose="02020603050405020304" pitchFamily="18" charset="0"/>
            </a:endParaRPr>
          </a:p>
          <a:p>
            <a:pPr marL="0" lvl="0" indent="0" eaLnBrk="0" fontAlgn="base" hangingPunct="0">
              <a:spcBef>
                <a:spcPct val="0"/>
              </a:spcBef>
              <a:spcAft>
                <a:spcPct val="0"/>
              </a:spcAft>
              <a:buNone/>
            </a:pPr>
            <a:r>
              <a:rPr lang="en-US" altLang="it-IT" sz="2000" dirty="0">
                <a:latin typeface="Times New Roman" panose="02020603050405020304" pitchFamily="18" charset="0"/>
                <a:ea typeface="Times New Roman" panose="02020603050405020304" pitchFamily="18" charset="0"/>
                <a:cs typeface="Times New Roman" panose="02020603050405020304" pitchFamily="18" charset="0"/>
              </a:rPr>
              <a:t>Sustainability Considerations</a:t>
            </a:r>
          </a:p>
          <a:p>
            <a:pPr marL="0" indent="0" eaLnBrk="0" fontAlgn="base" hangingPunct="0">
              <a:spcBef>
                <a:spcPct val="0"/>
              </a:spcBef>
              <a:spcAft>
                <a:spcPct val="0"/>
              </a:spcAft>
              <a:buNone/>
            </a:pPr>
            <a:r>
              <a:rPr lang="en-US" altLang="it-IT" sz="2000" dirty="0">
                <a:latin typeface="Times New Roman" panose="02020603050405020304" pitchFamily="18" charset="0"/>
                <a:cs typeface="Times New Roman" panose="02020603050405020304" pitchFamily="18" charset="0"/>
              </a:rPr>
              <a:t>Challenges</a:t>
            </a:r>
          </a:p>
          <a:p>
            <a:pPr marL="0" lvl="0" indent="0" eaLnBrk="0" fontAlgn="base" hangingPunct="0">
              <a:spcBef>
                <a:spcPct val="0"/>
              </a:spcBef>
              <a:spcAft>
                <a:spcPct val="0"/>
              </a:spcAft>
              <a:buNone/>
            </a:pPr>
            <a:endParaRPr lang="it-IT" altLang="it-IT" sz="2000" dirty="0">
              <a:latin typeface="Times New Roman" panose="02020603050405020304" pitchFamily="18" charset="0"/>
              <a:cs typeface="Times New Roman" panose="02020603050405020304" pitchFamily="18" charset="0"/>
            </a:endParaRPr>
          </a:p>
          <a:p>
            <a:pPr eaLnBrk="0" fontAlgn="base" hangingPunct="0">
              <a:spcBef>
                <a:spcPct val="0"/>
              </a:spcBef>
              <a:spcAft>
                <a:spcPct val="0"/>
              </a:spcAft>
            </a:pPr>
            <a:r>
              <a:rPr lang="en-US" sz="2000" dirty="0">
                <a:latin typeface="Times New Roman" panose="02020603050405020304" pitchFamily="18" charset="0"/>
                <a:cs typeface="Times New Roman" panose="02020603050405020304" pitchFamily="18" charset="0"/>
              </a:rPr>
              <a:t>Approach 2: Drawing Walls with Integrated Layers</a:t>
            </a:r>
          </a:p>
          <a:p>
            <a:pPr eaLnBrk="0" fontAlgn="base" hangingPunct="0">
              <a:spcBef>
                <a:spcPct val="0"/>
              </a:spcBef>
              <a:spcAft>
                <a:spcPct val="0"/>
              </a:spcAft>
            </a:pPr>
            <a:endParaRPr lang="it-IT" sz="2000" dirty="0">
              <a:latin typeface="Times New Roman" panose="02020603050405020304" pitchFamily="18" charset="0"/>
              <a:cs typeface="Times New Roman" panose="02020603050405020304" pitchFamily="18" charset="0"/>
            </a:endParaRPr>
          </a:p>
          <a:p>
            <a:pPr marL="0" lvl="0" indent="0" eaLnBrk="0" fontAlgn="base" hangingPunct="0">
              <a:spcBef>
                <a:spcPct val="0"/>
              </a:spcBef>
              <a:spcAft>
                <a:spcPct val="0"/>
              </a:spcAft>
              <a:buNone/>
            </a:pPr>
            <a:r>
              <a:rPr lang="en-US" altLang="it-IT" sz="2000" dirty="0">
                <a:latin typeface="Times New Roman" panose="02020603050405020304" pitchFamily="18" charset="0"/>
                <a:cs typeface="Times New Roman" panose="02020603050405020304" pitchFamily="18" charset="0"/>
              </a:rPr>
              <a:t>Methodology</a:t>
            </a:r>
            <a:endParaRPr lang="it-IT" altLang="it-IT" sz="2000" dirty="0">
              <a:latin typeface="Times New Roman" panose="02020603050405020304" pitchFamily="18" charset="0"/>
              <a:cs typeface="Times New Roman" panose="02020603050405020304" pitchFamily="18" charset="0"/>
            </a:endParaRPr>
          </a:p>
          <a:p>
            <a:pPr marL="0" lvl="0" indent="0" eaLnBrk="0" fontAlgn="base" hangingPunct="0">
              <a:spcBef>
                <a:spcPct val="0"/>
              </a:spcBef>
              <a:spcAft>
                <a:spcPct val="0"/>
              </a:spcAft>
              <a:buNone/>
            </a:pPr>
            <a:r>
              <a:rPr lang="en-US" altLang="it-IT" sz="2000" dirty="0">
                <a:latin typeface="Times New Roman" panose="02020603050405020304" pitchFamily="18" charset="0"/>
                <a:cs typeface="Times New Roman" panose="02020603050405020304" pitchFamily="18" charset="0"/>
              </a:rPr>
              <a:t>Sustainability Considerations</a:t>
            </a:r>
          </a:p>
          <a:p>
            <a:pPr marL="0" indent="0" eaLnBrk="0" fontAlgn="base" hangingPunct="0">
              <a:spcBef>
                <a:spcPct val="0"/>
              </a:spcBef>
              <a:spcAft>
                <a:spcPct val="0"/>
              </a:spcAft>
              <a:buNone/>
            </a:pPr>
            <a:r>
              <a:rPr lang="en-US" altLang="it-IT" sz="2000" dirty="0">
                <a:latin typeface="Times New Roman" panose="02020603050405020304" pitchFamily="18" charset="0"/>
                <a:cs typeface="Times New Roman" panose="02020603050405020304" pitchFamily="18" charset="0"/>
              </a:rPr>
              <a:t>Challenges</a:t>
            </a:r>
          </a:p>
          <a:p>
            <a:pPr eaLnBrk="0" fontAlgn="base" hangingPunct="0">
              <a:spcBef>
                <a:spcPct val="0"/>
              </a:spcBef>
              <a:spcAft>
                <a:spcPct val="0"/>
              </a:spcAft>
            </a:pPr>
            <a:endParaRPr lang="it-IT" altLang="it-IT" sz="20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p:txBody>
      </p:sp>
      <p:pic>
        <p:nvPicPr>
          <p:cNvPr id="8" name="Immagine 7">
            <a:extLst>
              <a:ext uri="{FF2B5EF4-FFF2-40B4-BE49-F238E27FC236}">
                <a16:creationId xmlns:a16="http://schemas.microsoft.com/office/drawing/2014/main" id="{CA3552C5-A44C-DF17-A0D6-31436132DF16}"/>
              </a:ext>
            </a:extLst>
          </p:cNvPr>
          <p:cNvPicPr>
            <a:picLocks noChangeAspect="1"/>
          </p:cNvPicPr>
          <p:nvPr/>
        </p:nvPicPr>
        <p:blipFill>
          <a:blip r:embed="rId2"/>
          <a:stretch>
            <a:fillRect/>
          </a:stretch>
        </p:blipFill>
        <p:spPr>
          <a:xfrm>
            <a:off x="-775586" y="0"/>
            <a:ext cx="7302875" cy="6744047"/>
          </a:xfrm>
          <a:prstGeom prst="rect">
            <a:avLst/>
          </a:prstGeom>
        </p:spPr>
      </p:pic>
      <p:sp>
        <p:nvSpPr>
          <p:cNvPr id="10" name="CasellaDiTesto 9">
            <a:extLst>
              <a:ext uri="{FF2B5EF4-FFF2-40B4-BE49-F238E27FC236}">
                <a16:creationId xmlns:a16="http://schemas.microsoft.com/office/drawing/2014/main" id="{A432CD71-E1CB-3D64-AD76-773F2DF408B2}"/>
              </a:ext>
            </a:extLst>
          </p:cNvPr>
          <p:cNvSpPr txBox="1"/>
          <p:nvPr/>
        </p:nvSpPr>
        <p:spPr>
          <a:xfrm>
            <a:off x="9303560" y="149605"/>
            <a:ext cx="2410272" cy="2862322"/>
          </a:xfrm>
          <a:prstGeom prst="rect">
            <a:avLst/>
          </a:prstGeom>
          <a:noFill/>
        </p:spPr>
        <p:txBody>
          <a:bodyPr wrap="square">
            <a:spAutoFit/>
          </a:bodyPr>
          <a:lstStyle/>
          <a:p>
            <a:r>
              <a:rPr lang="en-US" sz="1800" kern="0" dirty="0">
                <a:effectLst/>
                <a:latin typeface="Times New Roman" panose="02020603050405020304" pitchFamily="18" charset="0"/>
                <a:ea typeface="Times New Roman" panose="02020603050405020304" pitchFamily="18" charset="0"/>
              </a:rPr>
              <a:t>integrating insulation within the wall assembly and modeling it as a separate wall component. The second method—drawing insulation as its own layer—proved more suitable for LCA purposes.</a:t>
            </a:r>
            <a:endParaRPr lang="it-IT" dirty="0"/>
          </a:p>
        </p:txBody>
      </p:sp>
    </p:spTree>
    <p:extLst>
      <p:ext uri="{BB962C8B-B14F-4D97-AF65-F5344CB8AC3E}">
        <p14:creationId xmlns:p14="http://schemas.microsoft.com/office/powerpoint/2010/main" val="224127829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17897</TotalTime>
  <Words>617</Words>
  <Application>Microsoft Office PowerPoint</Application>
  <PresentationFormat>Widescreen</PresentationFormat>
  <Paragraphs>95</Paragraphs>
  <Slides>21</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21</vt:i4>
      </vt:variant>
    </vt:vector>
  </HeadingPairs>
  <TitlesOfParts>
    <vt:vector size="27" baseType="lpstr">
      <vt:lpstr>Aptos</vt:lpstr>
      <vt:lpstr>Aptos Display</vt:lpstr>
      <vt:lpstr>Arial</vt:lpstr>
      <vt:lpstr>Calibri</vt:lpstr>
      <vt:lpstr>Times New Roman</vt:lpstr>
      <vt:lpstr>Tema di Office</vt:lpstr>
      <vt:lpstr>Presentazione standard di PowerPoint</vt:lpstr>
      <vt:lpstr>Glowbal warming problem</vt:lpstr>
      <vt:lpstr>The question is:</vt:lpstr>
      <vt:lpstr>Residential case in Chieri, To</vt:lpstr>
      <vt:lpstr>Presentazione standard di PowerPoint</vt:lpstr>
      <vt:lpstr>Methodology</vt:lpstr>
      <vt:lpstr>Modeling in Revit</vt:lpstr>
      <vt:lpstr>Presentazione standard di PowerPoint</vt:lpstr>
      <vt:lpstr>2. Modeling Insulation Options</vt:lpstr>
      <vt:lpstr>Example of graphic and alphanumerical contents of the LOD</vt:lpstr>
      <vt:lpstr>Workflow for Preparing Revit Model for LCA Analysis</vt:lpstr>
      <vt:lpstr>Workflow for Preparing Revit Model for LCA Analysis</vt:lpstr>
      <vt:lpstr>Presentazione standard di PowerPoint</vt:lpstr>
      <vt:lpstr>Life Cycle Assessment</vt:lpstr>
      <vt:lpstr>Tally and One Click LCA</vt:lpstr>
      <vt:lpstr>Dynamo</vt:lpstr>
      <vt:lpstr>Dynamo</vt:lpstr>
      <vt:lpstr>Color-Coding</vt:lpstr>
      <vt:lpstr>Color-Coding &amp; Visulization</vt:lpstr>
      <vt:lpstr>Conclusion</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Azdaki  Shima</dc:creator>
  <cp:lastModifiedBy>Azdaki  Shima</cp:lastModifiedBy>
  <cp:revision>12</cp:revision>
  <dcterms:created xsi:type="dcterms:W3CDTF">2025-08-11T15:39:59Z</dcterms:created>
  <dcterms:modified xsi:type="dcterms:W3CDTF">2025-09-23T07:50:54Z</dcterms:modified>
</cp:coreProperties>
</file>