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9" r:id="rId2"/>
    <p:sldId id="260" r:id="rId3"/>
    <p:sldId id="261" r:id="rId4"/>
    <p:sldId id="273" r:id="rId5"/>
    <p:sldId id="274" r:id="rId6"/>
    <p:sldId id="276" r:id="rId7"/>
    <p:sldId id="277" r:id="rId8"/>
    <p:sldId id="279" r:id="rId9"/>
    <p:sldId id="280" r:id="rId10"/>
    <p:sldId id="282" r:id="rId11"/>
    <p:sldId id="283" r:id="rId12"/>
    <p:sldId id="284" r:id="rId13"/>
    <p:sldId id="288" r:id="rId14"/>
    <p:sldId id="285" r:id="rId15"/>
    <p:sldId id="286" r:id="rId16"/>
    <p:sldId id="27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44F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ile medio 2 - Color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Nessuno stile, griglia tabel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125" autoAdjust="0"/>
    <p:restoredTop sz="94660"/>
  </p:normalViewPr>
  <p:slideViewPr>
    <p:cSldViewPr snapToGrid="0">
      <p:cViewPr varScale="1">
        <p:scale>
          <a:sx n="78" d="100"/>
          <a:sy n="78" d="100"/>
        </p:scale>
        <p:origin x="1243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55BADE-3817-4E69-86CA-669C21F9D251}" type="datetimeFigureOut">
              <a:rPr lang="en-US" smtClean="0"/>
              <a:t>3/22/2025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9E3E50-6FEC-4B4F-96BE-F0F9CEB2E2C0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833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9E3E50-6FEC-4B4F-96BE-F0F9CEB2E2C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1900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2E5D96-5385-6228-E874-806931A13A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26DE2C3-2D81-647C-1531-F28DBD4A49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4F8C979-42A5-0403-41C4-3B6BB076C3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3DC6E3C-44D8-988F-C762-AE5EBD0C4ED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9E3E50-6FEC-4B4F-96BE-F0F9CEB2E2C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8905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1496E7-BD28-F933-3B8A-3EDE892063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3699074-EDD8-6ADA-9AA3-BBE7024BA2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8B2E76C-BB55-B56D-474E-8CAF3DBB95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B72C964-5183-6AFB-0595-21AE830118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9E3E50-6FEC-4B4F-96BE-F0F9CEB2E2C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6685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D2F55E-6CF9-183A-6409-0D717F1938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F4B571D-37CF-0E28-05C8-6AC7077241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5EDD212-45E8-63B4-D326-FE7852FCCFB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DF24021-5986-4F8B-4492-533B78478A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9E3E50-6FEC-4B4F-96BE-F0F9CEB2E2C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0122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D2F55E-6CF9-183A-6409-0D717F1938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F4B571D-37CF-0E28-05C8-6AC7077241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5EDD212-45E8-63B4-D326-FE7852FCCFB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DF24021-5986-4F8B-4492-533B78478A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9E3E50-6FEC-4B4F-96BE-F0F9CEB2E2C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3696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5FF627-A0B7-D411-67A7-C468D65852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E186495-6541-1E5C-A7B4-D2901B264E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A836206-C4E4-F0AD-9146-5FACA0FE0F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D733D99-BC9B-26D3-8EE3-3D1269EAE67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9E3E50-6FEC-4B4F-96BE-F0F9CEB2E2C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6100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379C19-4B24-7A82-8E0E-588D436B36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F6D1EBD-1424-960E-9D07-5BDF3D59D1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796384B-432C-F082-5331-64668C0377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5E97ACD-78DB-30C0-9F93-3ED7376DB0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9E3E50-6FEC-4B4F-96BE-F0F9CEB2E2C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6634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879C56-B378-2450-B2BE-268F55953E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4D6997E9-A9A6-03B8-159C-C2996D8665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38C3712-48D6-3AE9-A2FC-32E17DC71E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4C3DFFF-0079-F8F3-74C4-B491DB4C8D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9E3E50-6FEC-4B4F-96BE-F0F9CEB2E2C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8525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036D1E-1E1A-6141-01EB-8F9CFFAF31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4C500BB-116A-04B4-44ED-BAEBF065BA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D6432C1-0445-D0A1-5936-17B4E08437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F7BF706-6837-44F7-7F89-1FFCC90EC5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9E3E50-6FEC-4B4F-96BE-F0F9CEB2E2C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8974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8BD119-F1DE-4C6C-B76F-C40854F0A6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FF6EB56-7F36-BF96-8DAD-EF48917F32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900C0A0-2315-7BE6-6DA5-2C056519CF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0DE4B48-A8AC-2AAC-D6A2-67407D94EE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9E3E50-6FEC-4B4F-96BE-F0F9CEB2E2C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1695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FCBA6A-2647-A20F-B151-A98185E269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F97AD51-23F7-A0DE-4779-62159230FB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1D564CC-247C-091E-923F-98577ED9FD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C76F363-B024-A83F-0880-03907EC746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9E3E50-6FEC-4B4F-96BE-F0F9CEB2E2C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0748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1496E7-BD28-F933-3B8A-3EDE892063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3699074-EDD8-6ADA-9AA3-BBE7024BA2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8B2E76C-BB55-B56D-474E-8CAF3DBB95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B72C964-5183-6AFB-0595-21AE830118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9E3E50-6FEC-4B4F-96BE-F0F9CEB2E2C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0203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1496E7-BD28-F933-3B8A-3EDE892063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3699074-EDD8-6ADA-9AA3-BBE7024BA2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8B2E76C-BB55-B56D-474E-8CAF3DBB95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B72C964-5183-6AFB-0595-21AE830118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9E3E50-6FEC-4B4F-96BE-F0F9CEB2E2C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9289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4A72B3-16A5-F0B6-5B32-C756648708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37E3B9-9D44-3D11-8EF5-45A3B1CDC2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0C80D9-17F1-CB23-1ACD-EA1BCC802D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42DDE-8EF5-4DDA-BFB2-E9F9DFA5E860}" type="datetimeFigureOut">
              <a:rPr lang="en-US" smtClean="0"/>
              <a:t>3/22/2025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4FB8BD-04FF-7998-4125-12CB884740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7A119A-3C25-D09E-1B4B-7AF0C05CE7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D8136-A2C3-4B2C-AC08-836E6778A5C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205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86188-BA1F-EA38-A54C-A6D040D74A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534A60D-A1BF-2658-17F1-668CF94B54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9D2BD2-73FD-09C4-9A3F-C5F1C6584E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42DDE-8EF5-4DDA-BFB2-E9F9DFA5E860}" type="datetimeFigureOut">
              <a:rPr lang="en-US" smtClean="0"/>
              <a:t>3/22/2025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23162E-6218-F8CD-A651-55F492E320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093B34-B777-D9F6-59F9-E91A6E3A6F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D8136-A2C3-4B2C-AC08-836E6778A5C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7929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096C32D-D6DB-AF8B-DB72-5D36E4781FB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4D07D6A-9534-F88A-44DB-D5942FCD53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64EEF6-97A1-0FFC-45F3-8AEA8633E0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42DDE-8EF5-4DDA-BFB2-E9F9DFA5E860}" type="datetimeFigureOut">
              <a:rPr lang="en-US" smtClean="0"/>
              <a:t>3/22/2025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730E97-643A-BAF7-C749-17E3185E8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D6936E-58AD-E606-96DD-CE9BDED7E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D8136-A2C3-4B2C-AC08-836E6778A5C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048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333F1A-31C8-AEDD-002E-15085B0D7B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497E56-FD8D-3073-428D-A3271FB306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A568DD-CC04-CCC4-7FCD-1BBDD7886F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42DDE-8EF5-4DDA-BFB2-E9F9DFA5E860}" type="datetimeFigureOut">
              <a:rPr lang="en-US" smtClean="0"/>
              <a:t>3/22/2025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034733-7EA4-8DB3-69EE-E6B7CA815F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E4B15A-F9B5-8CCD-D275-E1CDE1C8B1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D8136-A2C3-4B2C-AC08-836E6778A5C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645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F27548-D6D8-2FE4-3F40-EF421B6BF3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307AF1-4F08-EE89-4C3C-9013A2842E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05959D-5144-DB08-D326-CAA5D2CA37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42DDE-8EF5-4DDA-BFB2-E9F9DFA5E860}" type="datetimeFigureOut">
              <a:rPr lang="en-US" smtClean="0"/>
              <a:t>3/22/2025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C2E622-E4BE-5836-6EA1-E5F65EA790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666A1C-4B8B-4BCF-96B0-FE1D83CFB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D8136-A2C3-4B2C-AC08-836E6778A5C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302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2B4690-5604-851F-1DE5-767EA5255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1FD2EE-941B-21C7-832A-5EDD733A0C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81309A-FA21-F2A0-CBFD-04E690C74C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1DAF05-373A-FC28-358A-77EAEC0697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42DDE-8EF5-4DDA-BFB2-E9F9DFA5E860}" type="datetimeFigureOut">
              <a:rPr lang="en-US" smtClean="0"/>
              <a:t>3/22/2025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1AC5CA-A2CA-FCDC-A94C-3097A48CF7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053637-B89F-5663-AB60-576A24616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D8136-A2C3-4B2C-AC08-836E6778A5C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334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0B05D5-59E5-D028-46DB-54476D9AB4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DC2A75-B0A0-88FA-C6B7-CD6F96E428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D6A5D6-371B-D4E0-BA9F-2D999D75A2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B564BE-0756-C116-B909-98814F2B49D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F279F94-3212-2512-9F41-2227A8B9A4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3853F89-2603-DC3D-541D-6703E6C5D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42DDE-8EF5-4DDA-BFB2-E9F9DFA5E860}" type="datetimeFigureOut">
              <a:rPr lang="en-US" smtClean="0"/>
              <a:t>3/22/2025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D0AD447-C033-2694-C041-1B99C7C23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BA8183D-17A3-304C-49A2-C5737EC6E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D8136-A2C3-4B2C-AC08-836E6778A5C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152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002D2D-7F0C-B1C4-635E-E14F4878C8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B952890-4FCC-2937-B9AA-204175CE84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42DDE-8EF5-4DDA-BFB2-E9F9DFA5E860}" type="datetimeFigureOut">
              <a:rPr lang="en-US" smtClean="0"/>
              <a:t>3/22/2025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559C3B-04EC-175A-5F63-A776E6A8ED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5EFDA20-AC0D-F9BE-A5BB-09F0667A9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D8136-A2C3-4B2C-AC08-836E6778A5C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356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AA4EE61-40D7-72FA-D5F3-D1C72DFB2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42DDE-8EF5-4DDA-BFB2-E9F9DFA5E860}" type="datetimeFigureOut">
              <a:rPr lang="en-US" smtClean="0"/>
              <a:t>3/22/2025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0CE0181-7C75-53D3-1C60-671B6B3669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51101D-5209-3C31-1798-F7FA4CB78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D8136-A2C3-4B2C-AC08-836E6778A5C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206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4DBB16-36AE-07FF-729C-E5EB6733FB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D0CA13-5E52-A474-A872-4603AF506C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BF358A-C267-45E8-3AAA-1F299A9F05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179861-1EB0-D020-D712-4FEAB27DA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42DDE-8EF5-4DDA-BFB2-E9F9DFA5E860}" type="datetimeFigureOut">
              <a:rPr lang="en-US" smtClean="0"/>
              <a:t>3/22/2025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EBFD04-CDA3-24AA-E986-E2EB08C466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D36607-90A5-4A90-61A7-BB34C418EF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D8136-A2C3-4B2C-AC08-836E6778A5C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314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A6D9C-E118-7012-69E9-A9BA7B1E6A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4F5C2E4-7AF3-DA5C-8BBB-BBC3C4B693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7E71EA-D406-728D-CC4B-97B6D544DA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643230-0353-A2E6-D955-7165D4E86B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42DDE-8EF5-4DDA-BFB2-E9F9DFA5E860}" type="datetimeFigureOut">
              <a:rPr lang="en-US" smtClean="0"/>
              <a:t>3/22/2025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695DC1-68ED-09CB-704C-249705E3F8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6FB480-F2D8-A67E-F45E-3CF3EBE2E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D8136-A2C3-4B2C-AC08-836E6778A5C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145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0FBB5D-8993-7E7D-A986-DB1C216219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D324C1-66A0-D77B-9111-89B929DDF9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11AB77-6323-C44D-28E1-4601A7320D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B642DDE-8EF5-4DDA-BFB2-E9F9DFA5E860}" type="datetimeFigureOut">
              <a:rPr lang="en-US" smtClean="0"/>
              <a:t>3/22/2025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F07ECC-F43C-13B0-04D2-006408B3C4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C1FC6E-53DA-DB58-5934-2391734D9C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AAD8136-A2C3-4B2C-AC08-836E6778A5C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357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.png"/><Relationship Id="rId11" Type="http://schemas.openxmlformats.org/officeDocument/2006/relationships/image" Target="../media/image21.png"/><Relationship Id="rId5" Type="http://schemas.openxmlformats.org/officeDocument/2006/relationships/image" Target="../media/image1.jpg"/><Relationship Id="rId10" Type="http://schemas.openxmlformats.org/officeDocument/2006/relationships/image" Target="../media/image20.png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.jp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3" Type="http://schemas.openxmlformats.org/officeDocument/2006/relationships/image" Target="../media/image1.jp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5" Type="http://schemas.openxmlformats.org/officeDocument/2006/relationships/image" Target="../media/image41.png"/><Relationship Id="rId10" Type="http://schemas.openxmlformats.org/officeDocument/2006/relationships/image" Target="../media/image36.png"/><Relationship Id="rId4" Type="http://schemas.openxmlformats.org/officeDocument/2006/relationships/image" Target="../media/image3.png"/><Relationship Id="rId9" Type="http://schemas.openxmlformats.org/officeDocument/2006/relationships/image" Target="../media/image35.png"/><Relationship Id="rId1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3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3.png"/><Relationship Id="rId5" Type="http://schemas.openxmlformats.org/officeDocument/2006/relationships/image" Target="../media/image1.jpg"/><Relationship Id="rId10" Type="http://schemas.openxmlformats.org/officeDocument/2006/relationships/image" Target="../media/image45.png"/><Relationship Id="rId4" Type="http://schemas.openxmlformats.org/officeDocument/2006/relationships/notesSlide" Target="../notesSlides/notesSlide12.xml"/><Relationship Id="rId9" Type="http://schemas.openxmlformats.org/officeDocument/2006/relationships/image" Target="../media/image33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0.png"/><Relationship Id="rId3" Type="http://schemas.openxmlformats.org/officeDocument/2006/relationships/image" Target="../media/image1.jpg"/><Relationship Id="rId7" Type="http://schemas.openxmlformats.org/officeDocument/2006/relationships/image" Target="../media/image37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10" Type="http://schemas.openxmlformats.org/officeDocument/2006/relationships/image" Target="../media/image400.png"/><Relationship Id="rId4" Type="http://schemas.openxmlformats.org/officeDocument/2006/relationships/image" Target="../media/image3.png"/><Relationship Id="rId9" Type="http://schemas.openxmlformats.org/officeDocument/2006/relationships/image" Target="../media/image39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po 12">
            <a:extLst>
              <a:ext uri="{FF2B5EF4-FFF2-40B4-BE49-F238E27FC236}">
                <a16:creationId xmlns:a16="http://schemas.microsoft.com/office/drawing/2014/main" id="{657C0B71-649B-DAFB-6046-B00CE89FC65A}"/>
              </a:ext>
            </a:extLst>
          </p:cNvPr>
          <p:cNvGrpSpPr/>
          <p:nvPr/>
        </p:nvGrpSpPr>
        <p:grpSpPr>
          <a:xfrm>
            <a:off x="833458" y="3429000"/>
            <a:ext cx="10888876" cy="1381433"/>
            <a:chOff x="665922" y="2949679"/>
            <a:chExt cx="10860155" cy="1381433"/>
          </a:xfrm>
          <a:noFill/>
        </p:grpSpPr>
        <p:cxnSp>
          <p:nvCxnSpPr>
            <p:cNvPr id="7" name="Connettore diritto 6">
              <a:extLst>
                <a:ext uri="{FF2B5EF4-FFF2-40B4-BE49-F238E27FC236}">
                  <a16:creationId xmlns:a16="http://schemas.microsoft.com/office/drawing/2014/main" id="{AA6609DA-3342-CEF5-2960-FF21994D8943}"/>
                </a:ext>
              </a:extLst>
            </p:cNvPr>
            <p:cNvCxnSpPr>
              <a:cxnSpLocks/>
            </p:cNvCxnSpPr>
            <p:nvPr/>
          </p:nvCxnSpPr>
          <p:spPr>
            <a:xfrm>
              <a:off x="665922" y="2949679"/>
              <a:ext cx="10860155" cy="0"/>
            </a:xfrm>
            <a:prstGeom prst="line">
              <a:avLst/>
            </a:prstGeom>
            <a:grpFill/>
            <a:ln w="0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ttore diritto 10">
              <a:extLst>
                <a:ext uri="{FF2B5EF4-FFF2-40B4-BE49-F238E27FC236}">
                  <a16:creationId xmlns:a16="http://schemas.microsoft.com/office/drawing/2014/main" id="{795FEA00-46EA-51C8-9243-510D331884AA}"/>
                </a:ext>
              </a:extLst>
            </p:cNvPr>
            <p:cNvCxnSpPr>
              <a:cxnSpLocks/>
            </p:cNvCxnSpPr>
            <p:nvPr/>
          </p:nvCxnSpPr>
          <p:spPr>
            <a:xfrm>
              <a:off x="665922" y="4331112"/>
              <a:ext cx="10860155" cy="0"/>
            </a:xfrm>
            <a:prstGeom prst="line">
              <a:avLst/>
            </a:prstGeom>
            <a:grpFill/>
            <a:ln w="0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itle 1">
              <a:extLst>
                <a:ext uri="{FF2B5EF4-FFF2-40B4-BE49-F238E27FC236}">
                  <a16:creationId xmlns:a16="http://schemas.microsoft.com/office/drawing/2014/main" id="{A1F34683-8CCF-72ED-F77D-ED35AEB52B35}"/>
                </a:ext>
              </a:extLst>
            </p:cNvPr>
            <p:cNvSpPr txBox="1">
              <a:spLocks/>
            </p:cNvSpPr>
            <p:nvPr/>
          </p:nvSpPr>
          <p:spPr>
            <a:xfrm>
              <a:off x="1528006" y="3142564"/>
              <a:ext cx="9486252" cy="995663"/>
            </a:xfrm>
            <a:prstGeom prst="rect">
              <a:avLst/>
            </a:prstGeom>
            <a:grpFill/>
            <a:ln cap="flat">
              <a:noFill/>
              <a:round/>
            </a:ln>
            <a:effectLst/>
          </p:spPr>
          <p:txBody>
            <a:bodyPr vert="horz" lIns="91440" tIns="45720" rIns="91440" bIns="45720" rtlCol="0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ts val="3360"/>
                </a:lnSpc>
                <a:spcBef>
                  <a:spcPts val="0"/>
                </a:spcBef>
              </a:pPr>
              <a:r>
                <a:rPr lang="it-IT" sz="2400" b="1" dirty="0">
                  <a:solidFill>
                    <a:schemeClr val="bg1"/>
                  </a:solidFill>
                  <a:latin typeface="Palatino Linotype" panose="02040502050505030304" pitchFamily="18" charset="0"/>
                </a:rPr>
                <a:t>Studio numerico di un flusso secondario coassiale per il controllo della separazione in ugello TOP durante il transitorio di start-up</a:t>
              </a:r>
              <a:endParaRPr lang="en-US" sz="2400" b="1" dirty="0">
                <a:solidFill>
                  <a:schemeClr val="bg1"/>
                </a:solidFill>
                <a:latin typeface="Palatino Linotype" panose="02040502050505030304" pitchFamily="18" charset="0"/>
              </a:endParaRPr>
            </a:p>
          </p:txBody>
        </p:sp>
      </p:grp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E1FE574A-D06C-ABE4-AE67-8EC326903DAD}"/>
              </a:ext>
            </a:extLst>
          </p:cNvPr>
          <p:cNvSpPr txBox="1"/>
          <p:nvPr/>
        </p:nvSpPr>
        <p:spPr>
          <a:xfrm>
            <a:off x="9488129" y="5506066"/>
            <a:ext cx="2066669" cy="76937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>
              <a:lnSpc>
                <a:spcPts val="2400"/>
              </a:lnSpc>
              <a:spcAft>
                <a:spcPts val="600"/>
              </a:spcAft>
            </a:pPr>
            <a:r>
              <a:rPr lang="it-IT" b="1" u="sng" dirty="0">
                <a:solidFill>
                  <a:schemeClr val="bg1"/>
                </a:solidFill>
                <a:latin typeface="Palatino Linotype" panose="02040502050505030304" pitchFamily="18" charset="0"/>
              </a:rPr>
              <a:t>Candidato</a:t>
            </a:r>
            <a:r>
              <a:rPr lang="it-IT" dirty="0">
                <a:solidFill>
                  <a:schemeClr val="bg1"/>
                </a:solidFill>
                <a:latin typeface="Palatino Linotype" panose="02040502050505030304" pitchFamily="18" charset="0"/>
              </a:rPr>
              <a:t>    </a:t>
            </a:r>
          </a:p>
          <a:p>
            <a:pPr algn="r">
              <a:lnSpc>
                <a:spcPts val="2400"/>
              </a:lnSpc>
              <a:spcAft>
                <a:spcPts val="600"/>
              </a:spcAft>
            </a:pPr>
            <a:r>
              <a:rPr lang="it-IT" dirty="0">
                <a:solidFill>
                  <a:schemeClr val="bg1"/>
                </a:solidFill>
                <a:latin typeface="Palatino Linotype" panose="02040502050505030304" pitchFamily="18" charset="0"/>
              </a:rPr>
              <a:t>Riccardo Aceti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63260787-F7BB-5707-91D3-48CB435E72CC}"/>
              </a:ext>
            </a:extLst>
          </p:cNvPr>
          <p:cNvSpPr txBox="1"/>
          <p:nvPr/>
        </p:nvSpPr>
        <p:spPr>
          <a:xfrm>
            <a:off x="637202" y="5501149"/>
            <a:ext cx="2961404" cy="76937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spcAft>
                <a:spcPts val="600"/>
              </a:spcAft>
            </a:pPr>
            <a:r>
              <a:rPr lang="it-IT" b="1" u="sng" dirty="0">
                <a:solidFill>
                  <a:schemeClr val="bg1"/>
                </a:solidFill>
                <a:latin typeface="Palatino Linotype" panose="02040502050505030304" pitchFamily="18" charset="0"/>
              </a:rPr>
              <a:t>Relatore</a:t>
            </a:r>
            <a:r>
              <a:rPr lang="it-IT" u="sng" dirty="0">
                <a:solidFill>
                  <a:schemeClr val="bg1"/>
                </a:solidFill>
                <a:latin typeface="Palatino Linotype" panose="02040502050505030304" pitchFamily="18" charset="0"/>
              </a:rPr>
              <a:t> </a:t>
            </a:r>
            <a:r>
              <a:rPr lang="it-IT" dirty="0">
                <a:solidFill>
                  <a:schemeClr val="bg1"/>
                </a:solidFill>
                <a:latin typeface="Palatino Linotype" panose="02040502050505030304" pitchFamily="18" charset="0"/>
              </a:rPr>
              <a:t>   </a:t>
            </a:r>
          </a:p>
          <a:p>
            <a:pPr>
              <a:lnSpc>
                <a:spcPts val="2400"/>
              </a:lnSpc>
              <a:spcAft>
                <a:spcPts val="600"/>
              </a:spcAft>
            </a:pPr>
            <a:r>
              <a:rPr lang="it-IT" dirty="0">
                <a:solidFill>
                  <a:schemeClr val="bg1"/>
                </a:solidFill>
                <a:latin typeface="Palatino Linotype" panose="02040502050505030304" pitchFamily="18" charset="0"/>
              </a:rPr>
              <a:t>Prof. Emanuele Martelli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0541CD02-1FF7-2510-5374-86B316601AD2}"/>
              </a:ext>
            </a:extLst>
          </p:cNvPr>
          <p:cNvSpPr txBox="1"/>
          <p:nvPr/>
        </p:nvSpPr>
        <p:spPr>
          <a:xfrm>
            <a:off x="3598606" y="1816607"/>
            <a:ext cx="53585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i="1" dirty="0">
                <a:solidFill>
                  <a:schemeClr val="bg1"/>
                </a:solidFill>
                <a:latin typeface="Palatino Linotype" panose="02040502050505030304" pitchFamily="18" charset="0"/>
              </a:rPr>
              <a:t>Corso di Laurea Magistrale in Ingegneria Aerospaziale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E42E97DE-8829-8E39-1A46-7420B0EF388E}"/>
              </a:ext>
            </a:extLst>
          </p:cNvPr>
          <p:cNvSpPr txBox="1"/>
          <p:nvPr/>
        </p:nvSpPr>
        <p:spPr>
          <a:xfrm>
            <a:off x="4854677" y="2266494"/>
            <a:ext cx="248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i="1" dirty="0">
                <a:solidFill>
                  <a:schemeClr val="bg1"/>
                </a:solidFill>
                <a:latin typeface="Palatino Linotype" panose="02040502050505030304" pitchFamily="18" charset="0"/>
              </a:rPr>
              <a:t>Tesi di Laurea Magistrale</a:t>
            </a:r>
          </a:p>
        </p:txBody>
      </p:sp>
      <p:cxnSp>
        <p:nvCxnSpPr>
          <p:cNvPr id="23" name="Connettore diritto 22">
            <a:extLst>
              <a:ext uri="{FF2B5EF4-FFF2-40B4-BE49-F238E27FC236}">
                <a16:creationId xmlns:a16="http://schemas.microsoft.com/office/drawing/2014/main" id="{A38072C6-2102-91FA-6DAB-45554052DB58}"/>
              </a:ext>
            </a:extLst>
          </p:cNvPr>
          <p:cNvCxnSpPr>
            <a:cxnSpLocks/>
          </p:cNvCxnSpPr>
          <p:nvPr/>
        </p:nvCxnSpPr>
        <p:spPr>
          <a:xfrm>
            <a:off x="3945197" y="2155160"/>
            <a:ext cx="4618700" cy="0"/>
          </a:xfrm>
          <a:prstGeom prst="line">
            <a:avLst/>
          </a:prstGeom>
          <a:ln w="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nettore diritto 24">
            <a:extLst>
              <a:ext uri="{FF2B5EF4-FFF2-40B4-BE49-F238E27FC236}">
                <a16:creationId xmlns:a16="http://schemas.microsoft.com/office/drawing/2014/main" id="{44041987-17FB-2CE7-83F6-C830D133122D}"/>
              </a:ext>
            </a:extLst>
          </p:cNvPr>
          <p:cNvCxnSpPr>
            <a:cxnSpLocks/>
          </p:cNvCxnSpPr>
          <p:nvPr/>
        </p:nvCxnSpPr>
        <p:spPr>
          <a:xfrm>
            <a:off x="5014452" y="2605048"/>
            <a:ext cx="2172929" cy="0"/>
          </a:xfrm>
          <a:prstGeom prst="line">
            <a:avLst/>
          </a:prstGeom>
          <a:ln w="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2" name="Immagine 31" descr="Immagine che contiene testo, Elementi grafici, Carattere, logo&#10;&#10;Il contenuto generato dall'IA potrebbe non essere corretto.">
            <a:extLst>
              <a:ext uri="{FF2B5EF4-FFF2-40B4-BE49-F238E27FC236}">
                <a16:creationId xmlns:a16="http://schemas.microsoft.com/office/drawing/2014/main" id="{2266E285-EC6C-1D9F-9DF9-325F43EB59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322" y="227190"/>
            <a:ext cx="2843310" cy="124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6455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D268EEF-5432-5DBB-B6D5-71A092E453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>
            <a:extLst>
              <a:ext uri="{FF2B5EF4-FFF2-40B4-BE49-F238E27FC236}">
                <a16:creationId xmlns:a16="http://schemas.microsoft.com/office/drawing/2014/main" id="{143BE074-DDCE-F7C9-8691-F24EE251B7FE}"/>
              </a:ext>
            </a:extLst>
          </p:cNvPr>
          <p:cNvSpPr txBox="1"/>
          <p:nvPr/>
        </p:nvSpPr>
        <p:spPr>
          <a:xfrm>
            <a:off x="3151941" y="190010"/>
            <a:ext cx="588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dirty="0">
                <a:solidFill>
                  <a:schemeClr val="bg1"/>
                </a:solidFill>
                <a:latin typeface="Palatino Linotype" panose="02040502050505030304" pitchFamily="18" charset="0"/>
              </a:rPr>
              <a:t>Studio numerico dello start-up</a:t>
            </a:r>
          </a:p>
        </p:txBody>
      </p:sp>
      <p:cxnSp>
        <p:nvCxnSpPr>
          <p:cNvPr id="12" name="Connettore diritto 11">
            <a:extLst>
              <a:ext uri="{FF2B5EF4-FFF2-40B4-BE49-F238E27FC236}">
                <a16:creationId xmlns:a16="http://schemas.microsoft.com/office/drawing/2014/main" id="{AC8A40B8-A8EA-A579-D8D5-87D46CF5A5F2}"/>
              </a:ext>
            </a:extLst>
          </p:cNvPr>
          <p:cNvCxnSpPr>
            <a:cxnSpLocks/>
          </p:cNvCxnSpPr>
          <p:nvPr/>
        </p:nvCxnSpPr>
        <p:spPr>
          <a:xfrm>
            <a:off x="3222873" y="774785"/>
            <a:ext cx="5746247" cy="0"/>
          </a:xfrm>
          <a:prstGeom prst="line">
            <a:avLst/>
          </a:prstGeom>
          <a:ln w="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Immagine 12" descr="Immagine che contiene schizzo, disegno, clipart, arte&#10;&#10;Il contenuto generato dall'IA potrebbe non essere corretto.">
            <a:extLst>
              <a:ext uri="{FF2B5EF4-FFF2-40B4-BE49-F238E27FC236}">
                <a16:creationId xmlns:a16="http://schemas.microsoft.com/office/drawing/2014/main" id="{1FCA89F4-CA19-1E61-0622-4D509D771D95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59" y="190010"/>
            <a:ext cx="996973" cy="900750"/>
          </a:xfrm>
          <a:prstGeom prst="rect">
            <a:avLst/>
          </a:prstGeom>
        </p:spPr>
      </p:pic>
      <p:sp>
        <p:nvSpPr>
          <p:cNvPr id="47" name="CasellaDiTesto 46">
            <a:extLst>
              <a:ext uri="{FF2B5EF4-FFF2-40B4-BE49-F238E27FC236}">
                <a16:creationId xmlns:a16="http://schemas.microsoft.com/office/drawing/2014/main" id="{B533A279-186C-744A-3679-26A3EF54D8C8}"/>
              </a:ext>
            </a:extLst>
          </p:cNvPr>
          <p:cNvSpPr txBox="1"/>
          <p:nvPr/>
        </p:nvSpPr>
        <p:spPr>
          <a:xfrm>
            <a:off x="137655" y="6474559"/>
            <a:ext cx="46998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>
                <a:solidFill>
                  <a:schemeClr val="bg1">
                    <a:alpha val="70000"/>
                  </a:schemeClr>
                </a:solidFill>
                <a:latin typeface="Palatino Linotype" panose="02040502050505030304" pitchFamily="18" charset="0"/>
              </a:rPr>
              <a:t>Studio numerico dello start-up (1/3)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C08ABA27-CF50-B7C4-05EC-910F4E696C1F}"/>
              </a:ext>
            </a:extLst>
          </p:cNvPr>
          <p:cNvSpPr txBox="1"/>
          <p:nvPr/>
        </p:nvSpPr>
        <p:spPr>
          <a:xfrm>
            <a:off x="1022555" y="1404992"/>
            <a:ext cx="21293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dirty="0">
                <a:solidFill>
                  <a:schemeClr val="bg1"/>
                </a:solidFill>
                <a:latin typeface="Palatino Linotype" panose="02040502050505030304" pitchFamily="18" charset="0"/>
              </a:rPr>
              <a:t>Separazione FSS</a:t>
            </a:r>
          </a:p>
        </p:txBody>
      </p:sp>
      <p:cxnSp>
        <p:nvCxnSpPr>
          <p:cNvPr id="8" name="Connettore 2 7">
            <a:extLst>
              <a:ext uri="{FF2B5EF4-FFF2-40B4-BE49-F238E27FC236}">
                <a16:creationId xmlns:a16="http://schemas.microsoft.com/office/drawing/2014/main" id="{30DF6B5F-BC88-DBD3-830F-AA9182BD00A0}"/>
              </a:ext>
            </a:extLst>
          </p:cNvPr>
          <p:cNvCxnSpPr>
            <a:cxnSpLocks/>
          </p:cNvCxnSpPr>
          <p:nvPr/>
        </p:nvCxnSpPr>
        <p:spPr>
          <a:xfrm>
            <a:off x="3222873" y="1595725"/>
            <a:ext cx="5860032" cy="0"/>
          </a:xfrm>
          <a:prstGeom prst="straightConnector1">
            <a:avLst/>
          </a:prstGeom>
          <a:ln w="0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4C18A8A1-179B-ED3B-58CF-D97EC83667AC}"/>
              </a:ext>
            </a:extLst>
          </p:cNvPr>
          <p:cNvSpPr txBox="1"/>
          <p:nvPr/>
        </p:nvSpPr>
        <p:spPr>
          <a:xfrm>
            <a:off x="9269708" y="1395670"/>
            <a:ext cx="21293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dirty="0">
                <a:solidFill>
                  <a:schemeClr val="bg1"/>
                </a:solidFill>
                <a:latin typeface="Palatino Linotype" panose="02040502050505030304" pitchFamily="18" charset="0"/>
              </a:rPr>
              <a:t>Separazione RSS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BEAEEE32-3C0B-EC77-3086-AE0AD6AE8CDD}"/>
              </a:ext>
            </a:extLst>
          </p:cNvPr>
          <p:cNvSpPr txBox="1"/>
          <p:nvPr/>
        </p:nvSpPr>
        <p:spPr>
          <a:xfrm>
            <a:off x="1093487" y="5481647"/>
            <a:ext cx="21293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dirty="0">
                <a:solidFill>
                  <a:schemeClr val="bg1"/>
                </a:solidFill>
                <a:latin typeface="Palatino Linotype" panose="02040502050505030304" pitchFamily="18" charset="0"/>
              </a:rPr>
              <a:t>Full-</a:t>
            </a:r>
            <a:r>
              <a:rPr lang="it-IT" sz="2000" dirty="0" err="1">
                <a:solidFill>
                  <a:schemeClr val="bg1"/>
                </a:solidFill>
                <a:latin typeface="Palatino Linotype" panose="02040502050505030304" pitchFamily="18" charset="0"/>
              </a:rPr>
              <a:t>flowing</a:t>
            </a:r>
            <a:endParaRPr lang="it-IT" sz="2000" dirty="0">
              <a:solidFill>
                <a:schemeClr val="bg1"/>
              </a:solidFill>
              <a:latin typeface="Palatino Linotype" panose="02040502050505030304" pitchFamily="18" charset="0"/>
            </a:endParaRPr>
          </a:p>
        </p:txBody>
      </p:sp>
      <p:cxnSp>
        <p:nvCxnSpPr>
          <p:cNvPr id="15" name="Connettore 2 14">
            <a:extLst>
              <a:ext uri="{FF2B5EF4-FFF2-40B4-BE49-F238E27FC236}">
                <a16:creationId xmlns:a16="http://schemas.microsoft.com/office/drawing/2014/main" id="{94AACCA5-088D-DFCA-031B-D6DADC9E7A18}"/>
              </a:ext>
            </a:extLst>
          </p:cNvPr>
          <p:cNvCxnSpPr>
            <a:cxnSpLocks/>
          </p:cNvCxnSpPr>
          <p:nvPr/>
        </p:nvCxnSpPr>
        <p:spPr>
          <a:xfrm flipH="1">
            <a:off x="3063450" y="5680359"/>
            <a:ext cx="5860032" cy="0"/>
          </a:xfrm>
          <a:prstGeom prst="straightConnector1">
            <a:avLst/>
          </a:prstGeom>
          <a:ln w="0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5B45488B-1049-C920-1DC0-593FEB231EC5}"/>
              </a:ext>
            </a:extLst>
          </p:cNvPr>
          <p:cNvSpPr txBox="1"/>
          <p:nvPr/>
        </p:nvSpPr>
        <p:spPr>
          <a:xfrm>
            <a:off x="9027761" y="5481647"/>
            <a:ext cx="26132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dirty="0">
                <a:solidFill>
                  <a:schemeClr val="bg1"/>
                </a:solidFill>
                <a:latin typeface="Palatino Linotype" panose="02040502050505030304" pitchFamily="18" charset="0"/>
              </a:rPr>
              <a:t>Separazione FSS-end</a:t>
            </a:r>
          </a:p>
        </p:txBody>
      </p:sp>
      <p:cxnSp>
        <p:nvCxnSpPr>
          <p:cNvPr id="30" name="Connettore 2 29">
            <a:extLst>
              <a:ext uri="{FF2B5EF4-FFF2-40B4-BE49-F238E27FC236}">
                <a16:creationId xmlns:a16="http://schemas.microsoft.com/office/drawing/2014/main" id="{C57D0F19-9E09-BEE1-7450-7060F01743BA}"/>
              </a:ext>
            </a:extLst>
          </p:cNvPr>
          <p:cNvCxnSpPr>
            <a:cxnSpLocks/>
          </p:cNvCxnSpPr>
          <p:nvPr/>
        </p:nvCxnSpPr>
        <p:spPr>
          <a:xfrm>
            <a:off x="10334402" y="1864606"/>
            <a:ext cx="0" cy="3533304"/>
          </a:xfrm>
          <a:prstGeom prst="straightConnector1">
            <a:avLst/>
          </a:prstGeom>
          <a:ln w="0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5" name="TransizioneFSS_RSS_speed">
            <a:hlinkClick r:id="" action="ppaction://media"/>
            <a:extLst>
              <a:ext uri="{FF2B5EF4-FFF2-40B4-BE49-F238E27FC236}">
                <a16:creationId xmlns:a16="http://schemas.microsoft.com/office/drawing/2014/main" id="{32BBBBF6-4A23-50E1-DEE2-130484F5F0B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299342" y="1967262"/>
            <a:ext cx="5707093" cy="3315997"/>
          </a:xfrm>
          <a:prstGeom prst="rect">
            <a:avLst/>
          </a:prstGeom>
          <a:ln w="44450">
            <a:solidFill>
              <a:schemeClr val="bg1"/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6" name="CasellaDiTesto 35">
                <a:extLst>
                  <a:ext uri="{FF2B5EF4-FFF2-40B4-BE49-F238E27FC236}">
                    <a16:creationId xmlns:a16="http://schemas.microsoft.com/office/drawing/2014/main" id="{699364F5-AD14-C2A8-C57E-05B6AED6A246}"/>
                  </a:ext>
                </a:extLst>
              </p:cNvPr>
              <p:cNvSpPr txBox="1"/>
              <p:nvPr/>
            </p:nvSpPr>
            <p:spPr>
              <a:xfrm>
                <a:off x="1022555" y="1118527"/>
                <a:ext cx="212938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b="1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𝐍𝐏𝐑</m:t>
                      </m:r>
                      <m:r>
                        <a:rPr lang="it-IT" b="1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∈[</m:t>
                      </m:r>
                      <m:r>
                        <a:rPr lang="it-IT" b="1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𝟏𝟎</m:t>
                      </m:r>
                      <m:r>
                        <a:rPr lang="it-IT" b="1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it-IT" b="1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𝟏𝟔</m:t>
                      </m:r>
                      <m:r>
                        <a:rPr lang="it-IT" b="1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endParaRPr lang="it-IT" b="1" dirty="0">
                  <a:solidFill>
                    <a:srgbClr val="FF0000"/>
                  </a:solidFill>
                  <a:latin typeface="Palatino Linotype" panose="02040502050505030304" pitchFamily="18" charset="0"/>
                </a:endParaRPr>
              </a:p>
            </p:txBody>
          </p:sp>
        </mc:Choice>
        <mc:Fallback xmlns="">
          <p:sp>
            <p:nvSpPr>
              <p:cNvPr id="36" name="CasellaDiTesto 35">
                <a:extLst>
                  <a:ext uri="{FF2B5EF4-FFF2-40B4-BE49-F238E27FC236}">
                    <a16:creationId xmlns:a16="http://schemas.microsoft.com/office/drawing/2014/main" id="{699364F5-AD14-C2A8-C57E-05B6AED6A2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2555" y="1118527"/>
                <a:ext cx="2129386" cy="369332"/>
              </a:xfrm>
              <a:prstGeom prst="rect">
                <a:avLst/>
              </a:prstGeom>
              <a:blipFill>
                <a:blip r:embed="rId8"/>
                <a:stretch>
                  <a:fillRect b="-14754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CasellaDiTesto 36">
                <a:extLst>
                  <a:ext uri="{FF2B5EF4-FFF2-40B4-BE49-F238E27FC236}">
                    <a16:creationId xmlns:a16="http://schemas.microsoft.com/office/drawing/2014/main" id="{FD13C497-5017-4F44-AB83-C870714FE863}"/>
                  </a:ext>
                </a:extLst>
              </p:cNvPr>
              <p:cNvSpPr txBox="1"/>
              <p:nvPr/>
            </p:nvSpPr>
            <p:spPr>
              <a:xfrm>
                <a:off x="5088196" y="1118527"/>
                <a:ext cx="212938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b="1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𝐍𝐏𝐑</m:t>
                      </m:r>
                      <m:r>
                        <a:rPr lang="it-IT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∈(</m:t>
                      </m:r>
                      <m:r>
                        <a:rPr lang="it-IT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𝟏𝟔</m:t>
                      </m:r>
                      <m:r>
                        <a:rPr lang="it-IT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it-IT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𝟏𝟖</m:t>
                      </m:r>
                      <m:r>
                        <a:rPr lang="it-IT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it-IT" b="1" dirty="0">
                  <a:solidFill>
                    <a:srgbClr val="FF0000"/>
                  </a:solidFill>
                  <a:latin typeface="Palatino Linotype" panose="02040502050505030304" pitchFamily="18" charset="0"/>
                </a:endParaRPr>
              </a:p>
            </p:txBody>
          </p:sp>
        </mc:Choice>
        <mc:Fallback xmlns="">
          <p:sp>
            <p:nvSpPr>
              <p:cNvPr id="37" name="CasellaDiTesto 36">
                <a:extLst>
                  <a:ext uri="{FF2B5EF4-FFF2-40B4-BE49-F238E27FC236}">
                    <a16:creationId xmlns:a16="http://schemas.microsoft.com/office/drawing/2014/main" id="{FD13C497-5017-4F44-AB83-C870714FE8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8196" y="1118527"/>
                <a:ext cx="2129386" cy="369332"/>
              </a:xfrm>
              <a:prstGeom prst="rect">
                <a:avLst/>
              </a:prstGeom>
              <a:blipFill>
                <a:blip r:embed="rId9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CasellaDiTesto 37">
                <a:extLst>
                  <a:ext uri="{FF2B5EF4-FFF2-40B4-BE49-F238E27FC236}">
                    <a16:creationId xmlns:a16="http://schemas.microsoft.com/office/drawing/2014/main" id="{48C3036C-9DEE-8634-7B11-7AA711304AD1}"/>
                  </a:ext>
                </a:extLst>
              </p:cNvPr>
              <p:cNvSpPr txBox="1"/>
              <p:nvPr/>
            </p:nvSpPr>
            <p:spPr>
              <a:xfrm>
                <a:off x="9269708" y="1090760"/>
                <a:ext cx="212938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b="1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𝐍𝐏𝐑</m:t>
                      </m:r>
                      <m:r>
                        <a:rPr lang="it-IT" b="1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∈[</m:t>
                      </m:r>
                      <m:r>
                        <a:rPr lang="it-IT" b="1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𝟏𝟖</m:t>
                      </m:r>
                      <m:r>
                        <a:rPr lang="it-IT" b="1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it-IT" b="1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𝟐𝟓</m:t>
                      </m:r>
                      <m:r>
                        <a:rPr lang="it-IT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endParaRPr lang="it-IT" b="1" dirty="0">
                  <a:solidFill>
                    <a:srgbClr val="FF0000"/>
                  </a:solidFill>
                  <a:latin typeface="Palatino Linotype" panose="02040502050505030304" pitchFamily="18" charset="0"/>
                </a:endParaRPr>
              </a:p>
            </p:txBody>
          </p:sp>
        </mc:Choice>
        <mc:Fallback xmlns="">
          <p:sp>
            <p:nvSpPr>
              <p:cNvPr id="38" name="CasellaDiTesto 37">
                <a:extLst>
                  <a:ext uri="{FF2B5EF4-FFF2-40B4-BE49-F238E27FC236}">
                    <a16:creationId xmlns:a16="http://schemas.microsoft.com/office/drawing/2014/main" id="{48C3036C-9DEE-8634-7B11-7AA711304A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69708" y="1090760"/>
                <a:ext cx="2129386" cy="369332"/>
              </a:xfrm>
              <a:prstGeom prst="rect">
                <a:avLst/>
              </a:prstGeom>
              <a:blipFill>
                <a:blip r:embed="rId10"/>
                <a:stretch>
                  <a:fillRect b="-14754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CasellaDiTesto 39">
                <a:extLst>
                  <a:ext uri="{FF2B5EF4-FFF2-40B4-BE49-F238E27FC236}">
                    <a16:creationId xmlns:a16="http://schemas.microsoft.com/office/drawing/2014/main" id="{8EC47E8A-C664-A8DB-9DE0-82028D7A310B}"/>
                  </a:ext>
                </a:extLst>
              </p:cNvPr>
              <p:cNvSpPr txBox="1"/>
              <p:nvPr/>
            </p:nvSpPr>
            <p:spPr>
              <a:xfrm>
                <a:off x="9269708" y="5887294"/>
                <a:ext cx="212938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b="1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𝐍𝐏𝐑</m:t>
                      </m:r>
                      <m:r>
                        <a:rPr lang="it-IT" b="1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∈(</m:t>
                      </m:r>
                      <m:r>
                        <a:rPr lang="it-IT" b="1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𝟐𝟓</m:t>
                      </m:r>
                      <m:r>
                        <a:rPr lang="it-IT" b="1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it-IT" b="1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𝟓𝟎</m:t>
                      </m:r>
                      <m:r>
                        <a:rPr lang="it-IT" b="1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it-IT" b="1" dirty="0">
                  <a:solidFill>
                    <a:srgbClr val="FF0000"/>
                  </a:solidFill>
                  <a:latin typeface="Palatino Linotype" panose="02040502050505030304" pitchFamily="18" charset="0"/>
                </a:endParaRPr>
              </a:p>
            </p:txBody>
          </p:sp>
        </mc:Choice>
        <mc:Fallback xmlns="">
          <p:sp>
            <p:nvSpPr>
              <p:cNvPr id="40" name="CasellaDiTesto 39">
                <a:extLst>
                  <a:ext uri="{FF2B5EF4-FFF2-40B4-BE49-F238E27FC236}">
                    <a16:creationId xmlns:a16="http://schemas.microsoft.com/office/drawing/2014/main" id="{8EC47E8A-C664-A8DB-9DE0-82028D7A31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69708" y="5887294"/>
                <a:ext cx="2129386" cy="369332"/>
              </a:xfrm>
              <a:prstGeom prst="rect">
                <a:avLst/>
              </a:prstGeom>
              <a:blipFill>
                <a:blip r:embed="rId11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CasellaDiTesto 40">
                <a:extLst>
                  <a:ext uri="{FF2B5EF4-FFF2-40B4-BE49-F238E27FC236}">
                    <a16:creationId xmlns:a16="http://schemas.microsoft.com/office/drawing/2014/main" id="{E14FAECC-0626-6C21-5E37-A25D9E18E66B}"/>
                  </a:ext>
                </a:extLst>
              </p:cNvPr>
              <p:cNvSpPr txBox="1"/>
              <p:nvPr/>
            </p:nvSpPr>
            <p:spPr>
              <a:xfrm>
                <a:off x="1093487" y="5825388"/>
                <a:ext cx="212938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b="1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𝐍𝐏𝐑</m:t>
                      </m:r>
                      <m:r>
                        <a:rPr lang="it-IT" b="1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≈</m:t>
                      </m:r>
                      <m:r>
                        <a:rPr lang="it-IT" b="1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𝟓𝟎</m:t>
                      </m:r>
                    </m:oMath>
                  </m:oMathPara>
                </a14:m>
                <a:endParaRPr lang="it-IT" b="1" dirty="0">
                  <a:solidFill>
                    <a:srgbClr val="FF0000"/>
                  </a:solidFill>
                  <a:latin typeface="Palatino Linotype" panose="02040502050505030304" pitchFamily="18" charset="0"/>
                </a:endParaRPr>
              </a:p>
            </p:txBody>
          </p:sp>
        </mc:Choice>
        <mc:Fallback xmlns="">
          <p:sp>
            <p:nvSpPr>
              <p:cNvPr id="41" name="CasellaDiTesto 40">
                <a:extLst>
                  <a:ext uri="{FF2B5EF4-FFF2-40B4-BE49-F238E27FC236}">
                    <a16:creationId xmlns:a16="http://schemas.microsoft.com/office/drawing/2014/main" id="{E14FAECC-0626-6C21-5E37-A25D9E18E6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3487" y="5825388"/>
                <a:ext cx="2129386" cy="36933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CasellaDiTesto 41">
                <a:extLst>
                  <a:ext uri="{FF2B5EF4-FFF2-40B4-BE49-F238E27FC236}">
                    <a16:creationId xmlns:a16="http://schemas.microsoft.com/office/drawing/2014/main" id="{E6BF1D72-E702-A733-EC1A-E617A05849CE}"/>
                  </a:ext>
                </a:extLst>
              </p:cNvPr>
              <p:cNvSpPr txBox="1"/>
              <p:nvPr/>
            </p:nvSpPr>
            <p:spPr>
              <a:xfrm>
                <a:off x="1158099" y="3043210"/>
                <a:ext cx="1858297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sz="2400" dirty="0">
                    <a:solidFill>
                      <a:schemeClr val="bg1"/>
                    </a:solidFill>
                    <a:latin typeface="Palatino Linotype" panose="02040502050505030304" pitchFamily="18" charset="0"/>
                  </a:rPr>
                  <a:t>Mesh 2</a:t>
                </a:r>
              </a:p>
              <a:p>
                <a:pPr algn="ctr"/>
                <a:r>
                  <a:rPr lang="it-IT" sz="2400" dirty="0">
                    <a:solidFill>
                      <a:schemeClr val="bg1"/>
                    </a:solidFill>
                    <a:latin typeface="Palatino Linotype" panose="02040502050505030304" pitchFamily="18" charset="0"/>
                  </a:rPr>
                  <a:t>+</a:t>
                </a:r>
              </a:p>
              <a:p>
                <a:pPr algn="ctr"/>
                <a14:m>
                  <m:oMath xmlns:m="http://schemas.openxmlformats.org/officeDocument/2006/math">
                    <m:r>
                      <a:rPr lang="it-IT" sz="24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it-IT" sz="2400" dirty="0">
                    <a:solidFill>
                      <a:schemeClr val="bg1"/>
                    </a:solidFill>
                    <a:latin typeface="Palatino Linotype" panose="02040502050505030304" pitchFamily="18" charset="0"/>
                  </a:rPr>
                  <a:t>-</a:t>
                </a:r>
                <a14:m>
                  <m:oMath xmlns:m="http://schemas.openxmlformats.org/officeDocument/2006/math">
                    <m:r>
                      <a:rPr lang="it-IT" sz="2400" b="0" i="1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𝜔</m:t>
                    </m:r>
                  </m:oMath>
                </a14:m>
                <a:r>
                  <a:rPr lang="it-IT" sz="2400" dirty="0">
                    <a:solidFill>
                      <a:schemeClr val="bg1"/>
                    </a:solidFill>
                    <a:latin typeface="Palatino Linotype" panose="02040502050505030304" pitchFamily="18" charset="0"/>
                  </a:rPr>
                  <a:t> SST</a:t>
                </a:r>
              </a:p>
            </p:txBody>
          </p:sp>
        </mc:Choice>
        <mc:Fallback xmlns="">
          <p:sp>
            <p:nvSpPr>
              <p:cNvPr id="42" name="CasellaDiTesto 41">
                <a:extLst>
                  <a:ext uri="{FF2B5EF4-FFF2-40B4-BE49-F238E27FC236}">
                    <a16:creationId xmlns:a16="http://schemas.microsoft.com/office/drawing/2014/main" id="{E6BF1D72-E702-A733-EC1A-E617A05849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8099" y="3043210"/>
                <a:ext cx="1858297" cy="1200329"/>
              </a:xfrm>
              <a:prstGeom prst="rect">
                <a:avLst/>
              </a:prstGeom>
              <a:blipFill>
                <a:blip r:embed="rId13"/>
                <a:stretch>
                  <a:fillRect t="-4061" b="-10660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" name="CasellaDiTesto 43">
            <a:extLst>
              <a:ext uri="{FF2B5EF4-FFF2-40B4-BE49-F238E27FC236}">
                <a16:creationId xmlns:a16="http://schemas.microsoft.com/office/drawing/2014/main" id="{4DDD1B18-8E41-D88C-9B51-C2E037969643}"/>
              </a:ext>
            </a:extLst>
          </p:cNvPr>
          <p:cNvSpPr txBox="1"/>
          <p:nvPr/>
        </p:nvSpPr>
        <p:spPr>
          <a:xfrm>
            <a:off x="11759374" y="6469692"/>
            <a:ext cx="2949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>
                <a:solidFill>
                  <a:schemeClr val="bg1">
                    <a:alpha val="70000"/>
                  </a:schemeClr>
                </a:solidFill>
                <a:latin typeface="Palatino Linotype" panose="02040502050505030304" pitchFamily="18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3008616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74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D268EEF-5432-5DBB-B6D5-71A092E453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>
            <a:extLst>
              <a:ext uri="{FF2B5EF4-FFF2-40B4-BE49-F238E27FC236}">
                <a16:creationId xmlns:a16="http://schemas.microsoft.com/office/drawing/2014/main" id="{143BE074-DDCE-F7C9-8691-F24EE251B7FE}"/>
              </a:ext>
            </a:extLst>
          </p:cNvPr>
          <p:cNvSpPr txBox="1"/>
          <p:nvPr/>
        </p:nvSpPr>
        <p:spPr>
          <a:xfrm>
            <a:off x="3151941" y="190010"/>
            <a:ext cx="588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dirty="0">
                <a:solidFill>
                  <a:schemeClr val="bg1"/>
                </a:solidFill>
                <a:latin typeface="Palatino Linotype" panose="02040502050505030304" pitchFamily="18" charset="0"/>
              </a:rPr>
              <a:t>Studio numerico dello start-up</a:t>
            </a:r>
          </a:p>
        </p:txBody>
      </p:sp>
      <p:cxnSp>
        <p:nvCxnSpPr>
          <p:cNvPr id="12" name="Connettore diritto 11">
            <a:extLst>
              <a:ext uri="{FF2B5EF4-FFF2-40B4-BE49-F238E27FC236}">
                <a16:creationId xmlns:a16="http://schemas.microsoft.com/office/drawing/2014/main" id="{AC8A40B8-A8EA-A579-D8D5-87D46CF5A5F2}"/>
              </a:ext>
            </a:extLst>
          </p:cNvPr>
          <p:cNvCxnSpPr>
            <a:cxnSpLocks/>
          </p:cNvCxnSpPr>
          <p:nvPr/>
        </p:nvCxnSpPr>
        <p:spPr>
          <a:xfrm>
            <a:off x="3222873" y="774785"/>
            <a:ext cx="5746247" cy="0"/>
          </a:xfrm>
          <a:prstGeom prst="line">
            <a:avLst/>
          </a:prstGeom>
          <a:ln w="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Immagine 12" descr="Immagine che contiene schizzo, disegno, clipart, arte&#10;&#10;Il contenuto generato dall'IA potrebbe non essere corretto.">
            <a:extLst>
              <a:ext uri="{FF2B5EF4-FFF2-40B4-BE49-F238E27FC236}">
                <a16:creationId xmlns:a16="http://schemas.microsoft.com/office/drawing/2014/main" id="{1FCA89F4-CA19-1E61-0622-4D509D771D95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59" y="190010"/>
            <a:ext cx="996973" cy="900750"/>
          </a:xfrm>
          <a:prstGeom prst="rect">
            <a:avLst/>
          </a:prstGeom>
        </p:spPr>
      </p:pic>
      <p:sp>
        <p:nvSpPr>
          <p:cNvPr id="47" name="CasellaDiTesto 46">
            <a:extLst>
              <a:ext uri="{FF2B5EF4-FFF2-40B4-BE49-F238E27FC236}">
                <a16:creationId xmlns:a16="http://schemas.microsoft.com/office/drawing/2014/main" id="{B533A279-186C-744A-3679-26A3EF54D8C8}"/>
              </a:ext>
            </a:extLst>
          </p:cNvPr>
          <p:cNvSpPr txBox="1"/>
          <p:nvPr/>
        </p:nvSpPr>
        <p:spPr>
          <a:xfrm>
            <a:off x="137655" y="6474559"/>
            <a:ext cx="46998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>
                <a:solidFill>
                  <a:schemeClr val="bg1">
                    <a:alpha val="70000"/>
                  </a:schemeClr>
                </a:solidFill>
                <a:latin typeface="Palatino Linotype" panose="02040502050505030304" pitchFamily="18" charset="0"/>
              </a:rPr>
              <a:t>Studio numerico dello start-up (2/3)</a:t>
            </a:r>
          </a:p>
        </p:txBody>
      </p:sp>
      <p:sp>
        <p:nvSpPr>
          <p:cNvPr id="44" name="CasellaDiTesto 43">
            <a:extLst>
              <a:ext uri="{FF2B5EF4-FFF2-40B4-BE49-F238E27FC236}">
                <a16:creationId xmlns:a16="http://schemas.microsoft.com/office/drawing/2014/main" id="{4DDD1B18-8E41-D88C-9B51-C2E037969643}"/>
              </a:ext>
            </a:extLst>
          </p:cNvPr>
          <p:cNvSpPr txBox="1"/>
          <p:nvPr/>
        </p:nvSpPr>
        <p:spPr>
          <a:xfrm>
            <a:off x="11690555" y="6469692"/>
            <a:ext cx="3637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>
                <a:solidFill>
                  <a:schemeClr val="bg1">
                    <a:alpha val="70000"/>
                  </a:schemeClr>
                </a:solidFill>
                <a:latin typeface="Palatino Linotype" panose="02040502050505030304" pitchFamily="18" charset="0"/>
              </a:rPr>
              <a:t>10</a:t>
            </a:r>
          </a:p>
        </p:txBody>
      </p:sp>
      <p:grpSp>
        <p:nvGrpSpPr>
          <p:cNvPr id="51" name="Gruppo 50">
            <a:extLst>
              <a:ext uri="{FF2B5EF4-FFF2-40B4-BE49-F238E27FC236}">
                <a16:creationId xmlns:a16="http://schemas.microsoft.com/office/drawing/2014/main" id="{F89DEF74-44D6-B04B-BF7F-46333D3BA2B8}"/>
              </a:ext>
            </a:extLst>
          </p:cNvPr>
          <p:cNvGrpSpPr/>
          <p:nvPr/>
        </p:nvGrpSpPr>
        <p:grpSpPr>
          <a:xfrm>
            <a:off x="860702" y="1211525"/>
            <a:ext cx="4950890" cy="5140112"/>
            <a:chOff x="511387" y="1211525"/>
            <a:chExt cx="4950890" cy="5140112"/>
          </a:xfrm>
        </p:grpSpPr>
        <p:grpSp>
          <p:nvGrpSpPr>
            <p:cNvPr id="37" name="Gruppo 36">
              <a:extLst>
                <a:ext uri="{FF2B5EF4-FFF2-40B4-BE49-F238E27FC236}">
                  <a16:creationId xmlns:a16="http://schemas.microsoft.com/office/drawing/2014/main" id="{19ACEEDE-B609-23D2-CD06-412606CD50C6}"/>
                </a:ext>
              </a:extLst>
            </p:cNvPr>
            <p:cNvGrpSpPr/>
            <p:nvPr/>
          </p:nvGrpSpPr>
          <p:grpSpPr>
            <a:xfrm>
              <a:off x="585952" y="1283461"/>
              <a:ext cx="4801760" cy="4990190"/>
              <a:chOff x="821990" y="1287566"/>
              <a:chExt cx="4801765" cy="4990186"/>
            </a:xfrm>
          </p:grpSpPr>
          <p:grpSp>
            <p:nvGrpSpPr>
              <p:cNvPr id="32" name="Gruppo 31">
                <a:extLst>
                  <a:ext uri="{FF2B5EF4-FFF2-40B4-BE49-F238E27FC236}">
                    <a16:creationId xmlns:a16="http://schemas.microsoft.com/office/drawing/2014/main" id="{7BB89996-C9DD-E615-8310-E030EFF58A9B}"/>
                  </a:ext>
                </a:extLst>
              </p:cNvPr>
              <p:cNvGrpSpPr/>
              <p:nvPr/>
            </p:nvGrpSpPr>
            <p:grpSpPr>
              <a:xfrm>
                <a:off x="821990" y="1287566"/>
                <a:ext cx="4801765" cy="4990186"/>
                <a:chOff x="748398" y="1278204"/>
                <a:chExt cx="4893261" cy="5274832"/>
              </a:xfrm>
            </p:grpSpPr>
            <p:pic>
              <p:nvPicPr>
                <p:cNvPr id="11" name="Immagine 10" descr="Immagine che contiene testo, diagramma, Diagramma, linea&#10;&#10;Il contenuto generato dall'IA potrebbe non essere corretto.">
                  <a:extLst>
                    <a:ext uri="{FF2B5EF4-FFF2-40B4-BE49-F238E27FC236}">
                      <a16:creationId xmlns:a16="http://schemas.microsoft.com/office/drawing/2014/main" id="{66D6B4FA-3162-9B4D-4D52-20E9A1872D9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48400" y="2930004"/>
                  <a:ext cx="4893259" cy="3623032"/>
                </a:xfrm>
                <a:prstGeom prst="rect">
                  <a:avLst/>
                </a:prstGeom>
              </p:spPr>
            </p:pic>
            <p:grpSp>
              <p:nvGrpSpPr>
                <p:cNvPr id="26" name="Gruppo 25">
                  <a:extLst>
                    <a:ext uri="{FF2B5EF4-FFF2-40B4-BE49-F238E27FC236}">
                      <a16:creationId xmlns:a16="http://schemas.microsoft.com/office/drawing/2014/main" id="{DA2CD836-4CE3-7AA8-2686-8090383A959A}"/>
                    </a:ext>
                  </a:extLst>
                </p:cNvPr>
                <p:cNvGrpSpPr/>
                <p:nvPr/>
              </p:nvGrpSpPr>
              <p:grpSpPr>
                <a:xfrm>
                  <a:off x="748398" y="1278204"/>
                  <a:ext cx="4893260" cy="1651800"/>
                  <a:chOff x="748398" y="1278204"/>
                  <a:chExt cx="4893260" cy="1651800"/>
                </a:xfrm>
              </p:grpSpPr>
              <p:sp>
                <p:nvSpPr>
                  <p:cNvPr id="24" name="Rettangolo 23">
                    <a:extLst>
                      <a:ext uri="{FF2B5EF4-FFF2-40B4-BE49-F238E27FC236}">
                        <a16:creationId xmlns:a16="http://schemas.microsoft.com/office/drawing/2014/main" id="{153D5373-E2EC-C47C-75DE-3054E3BFC65F}"/>
                      </a:ext>
                    </a:extLst>
                  </p:cNvPr>
                  <p:cNvSpPr/>
                  <p:nvPr/>
                </p:nvSpPr>
                <p:spPr>
                  <a:xfrm>
                    <a:off x="748398" y="1278204"/>
                    <a:ext cx="4893259" cy="115889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it-IT"/>
                  </a:p>
                </p:txBody>
              </p:sp>
              <p:sp>
                <p:nvSpPr>
                  <p:cNvPr id="22" name="Rettangolo 21">
                    <a:extLst>
                      <a:ext uri="{FF2B5EF4-FFF2-40B4-BE49-F238E27FC236}">
                        <a16:creationId xmlns:a16="http://schemas.microsoft.com/office/drawing/2014/main" id="{18F920FD-EB25-216E-A432-E024EC0B0EC9}"/>
                      </a:ext>
                    </a:extLst>
                  </p:cNvPr>
                  <p:cNvSpPr/>
                  <p:nvPr/>
                </p:nvSpPr>
                <p:spPr>
                  <a:xfrm>
                    <a:off x="5333559" y="1394097"/>
                    <a:ext cx="308099" cy="1535906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it-IT"/>
                  </a:p>
                </p:txBody>
              </p:sp>
              <p:pic>
                <p:nvPicPr>
                  <p:cNvPr id="4" name="Immagine 3" descr="Immagine che contiene Policromia, Elementi grafici, grafica, schermata&#10;&#10;Il contenuto generato dall'IA potrebbe non essere corretto.">
                    <a:extLst>
                      <a:ext uri="{FF2B5EF4-FFF2-40B4-BE49-F238E27FC236}">
                        <a16:creationId xmlns:a16="http://schemas.microsoft.com/office/drawing/2014/main" id="{D5500E60-E082-8638-3EA5-DEA9CF999A0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17774" b="23685"/>
                  <a:stretch/>
                </p:blipFill>
                <p:spPr>
                  <a:xfrm>
                    <a:off x="748400" y="1394098"/>
                    <a:ext cx="4610181" cy="1535906"/>
                  </a:xfrm>
                  <a:prstGeom prst="rect">
                    <a:avLst/>
                  </a:prstGeom>
                </p:spPr>
              </p:pic>
            </p:grpSp>
          </p:grpSp>
          <p:sp>
            <p:nvSpPr>
              <p:cNvPr id="34" name="CasellaDiTesto 33">
                <a:extLst>
                  <a:ext uri="{FF2B5EF4-FFF2-40B4-BE49-F238E27FC236}">
                    <a16:creationId xmlns:a16="http://schemas.microsoft.com/office/drawing/2014/main" id="{9CED080C-DE0D-9859-D637-45B93770068E}"/>
                  </a:ext>
                </a:extLst>
              </p:cNvPr>
              <p:cNvSpPr txBox="1"/>
              <p:nvPr/>
            </p:nvSpPr>
            <p:spPr>
              <a:xfrm>
                <a:off x="1053033" y="1397201"/>
                <a:ext cx="1209368" cy="36933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it-IT" b="1" dirty="0">
                    <a:latin typeface="Palatino Linotype" panose="02040502050505030304" pitchFamily="18" charset="0"/>
                  </a:rPr>
                  <a:t>NPR = 14</a:t>
                </a:r>
              </a:p>
            </p:txBody>
          </p:sp>
        </p:grpSp>
        <p:sp>
          <p:nvSpPr>
            <p:cNvPr id="49" name="Rettangolo 48">
              <a:extLst>
                <a:ext uri="{FF2B5EF4-FFF2-40B4-BE49-F238E27FC236}">
                  <a16:creationId xmlns:a16="http://schemas.microsoft.com/office/drawing/2014/main" id="{D3E9B813-D789-BFDF-CA63-867FCBADC23E}"/>
                </a:ext>
              </a:extLst>
            </p:cNvPr>
            <p:cNvSpPr/>
            <p:nvPr/>
          </p:nvSpPr>
          <p:spPr>
            <a:xfrm>
              <a:off x="511387" y="1211525"/>
              <a:ext cx="4950890" cy="5140112"/>
            </a:xfrm>
            <a:prstGeom prst="rect">
              <a:avLst/>
            </a:prstGeom>
            <a:noFill/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52" name="Gruppo 51">
            <a:extLst>
              <a:ext uri="{FF2B5EF4-FFF2-40B4-BE49-F238E27FC236}">
                <a16:creationId xmlns:a16="http://schemas.microsoft.com/office/drawing/2014/main" id="{176AA8C0-7923-5275-A3A6-476B18A5CE65}"/>
              </a:ext>
            </a:extLst>
          </p:cNvPr>
          <p:cNvGrpSpPr/>
          <p:nvPr/>
        </p:nvGrpSpPr>
        <p:grpSpPr>
          <a:xfrm>
            <a:off x="6380408" y="1211525"/>
            <a:ext cx="4950890" cy="5140112"/>
            <a:chOff x="6729723" y="1211525"/>
            <a:chExt cx="4950890" cy="5140112"/>
          </a:xfrm>
        </p:grpSpPr>
        <p:grpSp>
          <p:nvGrpSpPr>
            <p:cNvPr id="36" name="Gruppo 35">
              <a:extLst>
                <a:ext uri="{FF2B5EF4-FFF2-40B4-BE49-F238E27FC236}">
                  <a16:creationId xmlns:a16="http://schemas.microsoft.com/office/drawing/2014/main" id="{1B581E58-A6C3-0D60-7A27-5AA7135EA755}"/>
                </a:ext>
              </a:extLst>
            </p:cNvPr>
            <p:cNvGrpSpPr/>
            <p:nvPr/>
          </p:nvGrpSpPr>
          <p:grpSpPr>
            <a:xfrm>
              <a:off x="6808707" y="1283461"/>
              <a:ext cx="4801761" cy="4990190"/>
              <a:chOff x="6568247" y="1287562"/>
              <a:chExt cx="4801761" cy="4990190"/>
            </a:xfrm>
          </p:grpSpPr>
          <p:grpSp>
            <p:nvGrpSpPr>
              <p:cNvPr id="33" name="Gruppo 32">
                <a:extLst>
                  <a:ext uri="{FF2B5EF4-FFF2-40B4-BE49-F238E27FC236}">
                    <a16:creationId xmlns:a16="http://schemas.microsoft.com/office/drawing/2014/main" id="{F5AE33BC-13F2-D604-C888-053D75C1DE27}"/>
                  </a:ext>
                </a:extLst>
              </p:cNvPr>
              <p:cNvGrpSpPr/>
              <p:nvPr/>
            </p:nvGrpSpPr>
            <p:grpSpPr>
              <a:xfrm>
                <a:off x="6568247" y="1287562"/>
                <a:ext cx="4801761" cy="4990190"/>
                <a:chOff x="6095995" y="1278204"/>
                <a:chExt cx="4843218" cy="5258990"/>
              </a:xfrm>
            </p:grpSpPr>
            <p:grpSp>
              <p:nvGrpSpPr>
                <p:cNvPr id="31" name="Gruppo 30">
                  <a:extLst>
                    <a:ext uri="{FF2B5EF4-FFF2-40B4-BE49-F238E27FC236}">
                      <a16:creationId xmlns:a16="http://schemas.microsoft.com/office/drawing/2014/main" id="{47E1F543-10EF-8995-4A75-0364161CA12F}"/>
                    </a:ext>
                  </a:extLst>
                </p:cNvPr>
                <p:cNvGrpSpPr/>
                <p:nvPr/>
              </p:nvGrpSpPr>
              <p:grpSpPr>
                <a:xfrm>
                  <a:off x="6095995" y="2926799"/>
                  <a:ext cx="4843217" cy="3610395"/>
                  <a:chOff x="6095995" y="2926799"/>
                  <a:chExt cx="4859191" cy="3610395"/>
                </a:xfrm>
              </p:grpSpPr>
              <p:pic>
                <p:nvPicPr>
                  <p:cNvPr id="29" name="Immagine 28" descr="Immagine che contiene testo, Diagramma, linea, diagramma&#10;&#10;Il contenuto generato dall'IA potrebbe non essere corretto.">
                    <a:extLst>
                      <a:ext uri="{FF2B5EF4-FFF2-40B4-BE49-F238E27FC236}">
                        <a16:creationId xmlns:a16="http://schemas.microsoft.com/office/drawing/2014/main" id="{3C547347-E679-93EF-83A3-62B52F6FFB7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095995" y="2926799"/>
                    <a:ext cx="4859191" cy="3610395"/>
                  </a:xfrm>
                  <a:prstGeom prst="rect">
                    <a:avLst/>
                  </a:prstGeom>
                </p:spPr>
              </p:pic>
              <p:sp>
                <p:nvSpPr>
                  <p:cNvPr id="30" name="Rettangolo 29">
                    <a:extLst>
                      <a:ext uri="{FF2B5EF4-FFF2-40B4-BE49-F238E27FC236}">
                        <a16:creationId xmlns:a16="http://schemas.microsoft.com/office/drawing/2014/main" id="{22888001-4D5E-0675-1120-B0B24E447040}"/>
                      </a:ext>
                    </a:extLst>
                  </p:cNvPr>
                  <p:cNvSpPr/>
                  <p:nvPr/>
                </p:nvSpPr>
                <p:spPr>
                  <a:xfrm>
                    <a:off x="6518787" y="2926799"/>
                    <a:ext cx="98323" cy="130319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it-IT"/>
                  </a:p>
                </p:txBody>
              </p:sp>
            </p:grpSp>
            <p:grpSp>
              <p:nvGrpSpPr>
                <p:cNvPr id="27" name="Gruppo 26">
                  <a:extLst>
                    <a:ext uri="{FF2B5EF4-FFF2-40B4-BE49-F238E27FC236}">
                      <a16:creationId xmlns:a16="http://schemas.microsoft.com/office/drawing/2014/main" id="{59AE8219-4CBB-DB7E-EF36-5640F2D48CFB}"/>
                    </a:ext>
                  </a:extLst>
                </p:cNvPr>
                <p:cNvGrpSpPr/>
                <p:nvPr/>
              </p:nvGrpSpPr>
              <p:grpSpPr>
                <a:xfrm>
                  <a:off x="6095996" y="1278204"/>
                  <a:ext cx="4843217" cy="1664437"/>
                  <a:chOff x="6095996" y="1278204"/>
                  <a:chExt cx="4843217" cy="1664437"/>
                </a:xfrm>
              </p:grpSpPr>
              <p:sp>
                <p:nvSpPr>
                  <p:cNvPr id="25" name="Rettangolo 24">
                    <a:extLst>
                      <a:ext uri="{FF2B5EF4-FFF2-40B4-BE49-F238E27FC236}">
                        <a16:creationId xmlns:a16="http://schemas.microsoft.com/office/drawing/2014/main" id="{17DE53F3-92BB-96B1-2C53-3FECB0BAB67E}"/>
                      </a:ext>
                    </a:extLst>
                  </p:cNvPr>
                  <p:cNvSpPr/>
                  <p:nvPr/>
                </p:nvSpPr>
                <p:spPr>
                  <a:xfrm>
                    <a:off x="6095997" y="1278204"/>
                    <a:ext cx="4843216" cy="130319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it-IT"/>
                  </a:p>
                </p:txBody>
              </p:sp>
              <p:sp>
                <p:nvSpPr>
                  <p:cNvPr id="23" name="Rettangolo 22">
                    <a:extLst>
                      <a:ext uri="{FF2B5EF4-FFF2-40B4-BE49-F238E27FC236}">
                        <a16:creationId xmlns:a16="http://schemas.microsoft.com/office/drawing/2014/main" id="{23F143E2-44CB-2F17-D69B-588B418DFEC8}"/>
                      </a:ext>
                    </a:extLst>
                  </p:cNvPr>
                  <p:cNvSpPr/>
                  <p:nvPr/>
                </p:nvSpPr>
                <p:spPr>
                  <a:xfrm>
                    <a:off x="10706177" y="1394097"/>
                    <a:ext cx="233035" cy="1532702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it-IT"/>
                  </a:p>
                </p:txBody>
              </p:sp>
              <p:pic>
                <p:nvPicPr>
                  <p:cNvPr id="8" name="Immagine 7" descr="Immagine che contiene Policromia, schermata, testo, Elementi grafici&#10;&#10;Il contenuto generato dall'IA potrebbe non essere corretto.">
                    <a:extLst>
                      <a:ext uri="{FF2B5EF4-FFF2-40B4-BE49-F238E27FC236}">
                        <a16:creationId xmlns:a16="http://schemas.microsoft.com/office/drawing/2014/main" id="{9FEDF02F-5423-2251-3972-221FABC958E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17880" b="22750"/>
                  <a:stretch/>
                </p:blipFill>
                <p:spPr>
                  <a:xfrm>
                    <a:off x="6095996" y="1394098"/>
                    <a:ext cx="4610181" cy="1548543"/>
                  </a:xfrm>
                  <a:prstGeom prst="rect">
                    <a:avLst/>
                  </a:prstGeom>
                </p:spPr>
              </p:pic>
            </p:grpSp>
          </p:grpSp>
          <p:sp>
            <p:nvSpPr>
              <p:cNvPr id="35" name="CasellaDiTesto 34">
                <a:extLst>
                  <a:ext uri="{FF2B5EF4-FFF2-40B4-BE49-F238E27FC236}">
                    <a16:creationId xmlns:a16="http://schemas.microsoft.com/office/drawing/2014/main" id="{C5E9A0B2-951E-E630-7815-8F40F8F36C0C}"/>
                  </a:ext>
                </a:extLst>
              </p:cNvPr>
              <p:cNvSpPr txBox="1"/>
              <p:nvPr/>
            </p:nvSpPr>
            <p:spPr>
              <a:xfrm>
                <a:off x="6802136" y="1411220"/>
                <a:ext cx="1209368" cy="36933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it-IT" b="1" dirty="0">
                    <a:latin typeface="Palatino Linotype" panose="02040502050505030304" pitchFamily="18" charset="0"/>
                  </a:rPr>
                  <a:t>NPR = 20</a:t>
                </a:r>
              </a:p>
            </p:txBody>
          </p:sp>
        </p:grpSp>
        <p:sp>
          <p:nvSpPr>
            <p:cNvPr id="50" name="Rettangolo 49">
              <a:extLst>
                <a:ext uri="{FF2B5EF4-FFF2-40B4-BE49-F238E27FC236}">
                  <a16:creationId xmlns:a16="http://schemas.microsoft.com/office/drawing/2014/main" id="{FB8FEB5C-158D-6D19-C7AF-C012FC3FA6E2}"/>
                </a:ext>
              </a:extLst>
            </p:cNvPr>
            <p:cNvSpPr/>
            <p:nvPr/>
          </p:nvSpPr>
          <p:spPr>
            <a:xfrm>
              <a:off x="6729723" y="1211525"/>
              <a:ext cx="4950890" cy="5140112"/>
            </a:xfrm>
            <a:prstGeom prst="rect">
              <a:avLst/>
            </a:prstGeom>
            <a:noFill/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  <p:extLst>
      <p:ext uri="{BB962C8B-B14F-4D97-AF65-F5344CB8AC3E}">
        <p14:creationId xmlns:p14="http://schemas.microsoft.com/office/powerpoint/2010/main" val="4826553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40B511D-254C-4BCB-B1EE-3F652A366B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>
            <a:extLst>
              <a:ext uri="{FF2B5EF4-FFF2-40B4-BE49-F238E27FC236}">
                <a16:creationId xmlns:a16="http://schemas.microsoft.com/office/drawing/2014/main" id="{D0FF86E3-F6A8-7B1D-CCED-1BEB40ACCD3A}"/>
              </a:ext>
            </a:extLst>
          </p:cNvPr>
          <p:cNvSpPr txBox="1"/>
          <p:nvPr/>
        </p:nvSpPr>
        <p:spPr>
          <a:xfrm>
            <a:off x="3151941" y="190010"/>
            <a:ext cx="588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dirty="0">
                <a:solidFill>
                  <a:schemeClr val="bg1"/>
                </a:solidFill>
                <a:latin typeface="Palatino Linotype" panose="02040502050505030304" pitchFamily="18" charset="0"/>
              </a:rPr>
              <a:t>Studio numerico dello start-up</a:t>
            </a:r>
          </a:p>
        </p:txBody>
      </p:sp>
      <p:cxnSp>
        <p:nvCxnSpPr>
          <p:cNvPr id="12" name="Connettore diritto 11">
            <a:extLst>
              <a:ext uri="{FF2B5EF4-FFF2-40B4-BE49-F238E27FC236}">
                <a16:creationId xmlns:a16="http://schemas.microsoft.com/office/drawing/2014/main" id="{89F2236F-7205-78BC-C9F8-E81A79AAB84B}"/>
              </a:ext>
            </a:extLst>
          </p:cNvPr>
          <p:cNvCxnSpPr>
            <a:cxnSpLocks/>
          </p:cNvCxnSpPr>
          <p:nvPr/>
        </p:nvCxnSpPr>
        <p:spPr>
          <a:xfrm>
            <a:off x="3222873" y="774785"/>
            <a:ext cx="5746247" cy="0"/>
          </a:xfrm>
          <a:prstGeom prst="line">
            <a:avLst/>
          </a:prstGeom>
          <a:ln w="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Immagine 12" descr="Immagine che contiene schizzo, disegno, clipart, arte&#10;&#10;Il contenuto generato dall'IA potrebbe non essere corretto.">
            <a:extLst>
              <a:ext uri="{FF2B5EF4-FFF2-40B4-BE49-F238E27FC236}">
                <a16:creationId xmlns:a16="http://schemas.microsoft.com/office/drawing/2014/main" id="{A5299904-5060-4023-1F23-C3525F3C7ACE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59" y="190010"/>
            <a:ext cx="996973" cy="900750"/>
          </a:xfrm>
          <a:prstGeom prst="rect">
            <a:avLst/>
          </a:prstGeom>
        </p:spPr>
      </p:pic>
      <p:sp>
        <p:nvSpPr>
          <p:cNvPr id="47" name="CasellaDiTesto 46">
            <a:extLst>
              <a:ext uri="{FF2B5EF4-FFF2-40B4-BE49-F238E27FC236}">
                <a16:creationId xmlns:a16="http://schemas.microsoft.com/office/drawing/2014/main" id="{57270391-066A-1DFD-2862-2E70A7CA5335}"/>
              </a:ext>
            </a:extLst>
          </p:cNvPr>
          <p:cNvSpPr txBox="1"/>
          <p:nvPr/>
        </p:nvSpPr>
        <p:spPr>
          <a:xfrm>
            <a:off x="137655" y="6474559"/>
            <a:ext cx="46998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>
                <a:solidFill>
                  <a:schemeClr val="bg1">
                    <a:alpha val="70000"/>
                  </a:schemeClr>
                </a:solidFill>
                <a:latin typeface="Palatino Linotype" panose="02040502050505030304" pitchFamily="18" charset="0"/>
              </a:rPr>
              <a:t>Studio numerico dello start-up (3/3)</a:t>
            </a:r>
          </a:p>
        </p:txBody>
      </p:sp>
      <p:sp>
        <p:nvSpPr>
          <p:cNvPr id="44" name="CasellaDiTesto 43">
            <a:extLst>
              <a:ext uri="{FF2B5EF4-FFF2-40B4-BE49-F238E27FC236}">
                <a16:creationId xmlns:a16="http://schemas.microsoft.com/office/drawing/2014/main" id="{1DFF2C29-5AF4-D0B0-3EB0-80D66F10C4C6}"/>
              </a:ext>
            </a:extLst>
          </p:cNvPr>
          <p:cNvSpPr txBox="1"/>
          <p:nvPr/>
        </p:nvSpPr>
        <p:spPr>
          <a:xfrm>
            <a:off x="11690555" y="6469692"/>
            <a:ext cx="3637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>
                <a:solidFill>
                  <a:schemeClr val="bg1">
                    <a:alpha val="70000"/>
                  </a:schemeClr>
                </a:solidFill>
                <a:latin typeface="Palatino Linotype" panose="02040502050505030304" pitchFamily="18" charset="0"/>
              </a:rPr>
              <a:t>11</a:t>
            </a:r>
          </a:p>
        </p:txBody>
      </p:sp>
      <p:grpSp>
        <p:nvGrpSpPr>
          <p:cNvPr id="18" name="Gruppo 17">
            <a:extLst>
              <a:ext uri="{FF2B5EF4-FFF2-40B4-BE49-F238E27FC236}">
                <a16:creationId xmlns:a16="http://schemas.microsoft.com/office/drawing/2014/main" id="{3F94B9E6-6325-DB88-0867-15BBD56A5510}"/>
              </a:ext>
            </a:extLst>
          </p:cNvPr>
          <p:cNvGrpSpPr/>
          <p:nvPr/>
        </p:nvGrpSpPr>
        <p:grpSpPr>
          <a:xfrm>
            <a:off x="557396" y="1262659"/>
            <a:ext cx="11077200" cy="5040000"/>
            <a:chOff x="530942" y="1243360"/>
            <a:chExt cx="11159613" cy="4965291"/>
          </a:xfrm>
        </p:grpSpPr>
        <p:grpSp>
          <p:nvGrpSpPr>
            <p:cNvPr id="16" name="Gruppo 15">
              <a:extLst>
                <a:ext uri="{FF2B5EF4-FFF2-40B4-BE49-F238E27FC236}">
                  <a16:creationId xmlns:a16="http://schemas.microsoft.com/office/drawing/2014/main" id="{7F4A8F79-0590-A9E8-6D5E-20B7A86186FF}"/>
                </a:ext>
              </a:extLst>
            </p:cNvPr>
            <p:cNvGrpSpPr/>
            <p:nvPr/>
          </p:nvGrpSpPr>
          <p:grpSpPr>
            <a:xfrm>
              <a:off x="649207" y="1368803"/>
              <a:ext cx="10893578" cy="4714412"/>
              <a:chOff x="730545" y="1359560"/>
              <a:chExt cx="10893578" cy="4714412"/>
            </a:xfrm>
          </p:grpSpPr>
          <p:sp>
            <p:nvSpPr>
              <p:cNvPr id="15" name="Rettangolo 14">
                <a:extLst>
                  <a:ext uri="{FF2B5EF4-FFF2-40B4-BE49-F238E27FC236}">
                    <a16:creationId xmlns:a16="http://schemas.microsoft.com/office/drawing/2014/main" id="{339C3C99-A76F-C584-8519-9129F1821CCF}"/>
                  </a:ext>
                </a:extLst>
              </p:cNvPr>
              <p:cNvSpPr/>
              <p:nvPr/>
            </p:nvSpPr>
            <p:spPr>
              <a:xfrm>
                <a:off x="6549765" y="1359560"/>
                <a:ext cx="342648" cy="471440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pic>
            <p:nvPicPr>
              <p:cNvPr id="3" name="Immagine 2" descr="Immagine che contiene testo, linea, diagramma, schermata&#10;&#10;Il contenuto generato dall'IA potrebbe non essere corretto.">
                <a:extLst>
                  <a:ext uri="{FF2B5EF4-FFF2-40B4-BE49-F238E27FC236}">
                    <a16:creationId xmlns:a16="http://schemas.microsoft.com/office/drawing/2014/main" id="{092D32C9-0C3B-5BAF-97A7-705FCCD8DE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0545" y="1359560"/>
                <a:ext cx="5819220" cy="4714412"/>
              </a:xfrm>
              <a:prstGeom prst="rect">
                <a:avLst/>
              </a:prstGeom>
            </p:spPr>
          </p:pic>
          <p:grpSp>
            <p:nvGrpSpPr>
              <p:cNvPr id="14" name="Gruppo 13">
                <a:extLst>
                  <a:ext uri="{FF2B5EF4-FFF2-40B4-BE49-F238E27FC236}">
                    <a16:creationId xmlns:a16="http://schemas.microsoft.com/office/drawing/2014/main" id="{89E5FA39-1BD3-1EC0-ABF0-55D3E4E5DA3B}"/>
                  </a:ext>
                </a:extLst>
              </p:cNvPr>
              <p:cNvGrpSpPr/>
              <p:nvPr/>
            </p:nvGrpSpPr>
            <p:grpSpPr>
              <a:xfrm>
                <a:off x="6698162" y="1359560"/>
                <a:ext cx="4925961" cy="4714412"/>
                <a:chOff x="6863485" y="1359558"/>
                <a:chExt cx="4658512" cy="4898604"/>
              </a:xfrm>
            </p:grpSpPr>
            <p:pic>
              <p:nvPicPr>
                <p:cNvPr id="6" name="Immagine 5" descr="Immagine che contiene testo, Carattere, schermata, ricevuta&#10;&#10;Il contenuto generato dall'IA potrebbe non essere corretto.">
                  <a:extLst>
                    <a:ext uri="{FF2B5EF4-FFF2-40B4-BE49-F238E27FC236}">
                      <a16:creationId xmlns:a16="http://schemas.microsoft.com/office/drawing/2014/main" id="{0B9713A8-9495-62F2-45C4-71A954F7F56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863485" y="5060374"/>
                  <a:ext cx="4658512" cy="1197788"/>
                </a:xfrm>
                <a:prstGeom prst="rect">
                  <a:avLst/>
                </a:prstGeom>
              </p:spPr>
            </p:pic>
            <p:pic>
              <p:nvPicPr>
                <p:cNvPr id="10" name="Immagine 9" descr="Immagine che contiene testo, schermata, diagramma, Diagramma&#10;&#10;Il contenuto generato dall'IA potrebbe non essere corretto.">
                  <a:extLst>
                    <a:ext uri="{FF2B5EF4-FFF2-40B4-BE49-F238E27FC236}">
                      <a16:creationId xmlns:a16="http://schemas.microsoft.com/office/drawing/2014/main" id="{596BC7B0-E1B1-41E2-C1BA-936B9F9EE16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863485" y="1359558"/>
                  <a:ext cx="4658512" cy="3700815"/>
                </a:xfrm>
                <a:prstGeom prst="rect">
                  <a:avLst/>
                </a:prstGeom>
              </p:spPr>
            </p:pic>
          </p:grpSp>
        </p:grpSp>
        <p:sp>
          <p:nvSpPr>
            <p:cNvPr id="17" name="Rettangolo 16">
              <a:extLst>
                <a:ext uri="{FF2B5EF4-FFF2-40B4-BE49-F238E27FC236}">
                  <a16:creationId xmlns:a16="http://schemas.microsoft.com/office/drawing/2014/main" id="{95BA86BC-5EE6-476F-8F89-0926969BA658}"/>
                </a:ext>
              </a:extLst>
            </p:cNvPr>
            <p:cNvSpPr/>
            <p:nvPr/>
          </p:nvSpPr>
          <p:spPr>
            <a:xfrm>
              <a:off x="530942" y="1243360"/>
              <a:ext cx="11159613" cy="4965291"/>
            </a:xfrm>
            <a:prstGeom prst="rect">
              <a:avLst/>
            </a:prstGeom>
            <a:noFill/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  <p:extLst>
      <p:ext uri="{BB962C8B-B14F-4D97-AF65-F5344CB8AC3E}">
        <p14:creationId xmlns:p14="http://schemas.microsoft.com/office/powerpoint/2010/main" val="5572971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D268EEF-5432-5DBB-B6D5-71A092E453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ttangolo 53">
            <a:extLst>
              <a:ext uri="{FF2B5EF4-FFF2-40B4-BE49-F238E27FC236}">
                <a16:creationId xmlns:a16="http://schemas.microsoft.com/office/drawing/2014/main" id="{04235A2D-23D9-DD74-1C59-40E15F1E78F9}"/>
              </a:ext>
            </a:extLst>
          </p:cNvPr>
          <p:cNvSpPr/>
          <p:nvPr/>
        </p:nvSpPr>
        <p:spPr>
          <a:xfrm>
            <a:off x="1571523" y="1252704"/>
            <a:ext cx="4330979" cy="2258934"/>
          </a:xfrm>
          <a:prstGeom prst="rect">
            <a:avLst/>
          </a:prstGeom>
          <a:noFill/>
          <a:ln w="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3" name="Immagine 12" descr="Immagine che contiene schizzo, disegno, clipart, arte&#10;&#10;Il contenuto generato dall'IA potrebbe non essere corretto.">
            <a:extLst>
              <a:ext uri="{FF2B5EF4-FFF2-40B4-BE49-F238E27FC236}">
                <a16:creationId xmlns:a16="http://schemas.microsoft.com/office/drawing/2014/main" id="{1FCA89F4-CA19-1E61-0622-4D509D771D95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59" y="190010"/>
            <a:ext cx="996973" cy="900750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3E159759-5B28-7B79-CD97-21AB79ACEA9C}"/>
              </a:ext>
            </a:extLst>
          </p:cNvPr>
          <p:cNvSpPr txBox="1"/>
          <p:nvPr/>
        </p:nvSpPr>
        <p:spPr>
          <a:xfrm>
            <a:off x="137655" y="6474559"/>
            <a:ext cx="46998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>
                <a:solidFill>
                  <a:schemeClr val="bg1">
                    <a:alpha val="70000"/>
                  </a:schemeClr>
                </a:solidFill>
                <a:latin typeface="Palatino Linotype" panose="02040502050505030304" pitchFamily="18" charset="0"/>
              </a:rPr>
              <a:t>Studio numerico del getto secondario (1/3)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38503A9C-82D4-57C9-9D35-3C8E8B3D95C3}"/>
              </a:ext>
            </a:extLst>
          </p:cNvPr>
          <p:cNvSpPr txBox="1"/>
          <p:nvPr/>
        </p:nvSpPr>
        <p:spPr>
          <a:xfrm>
            <a:off x="11690555" y="6469692"/>
            <a:ext cx="3637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>
                <a:solidFill>
                  <a:schemeClr val="bg1">
                    <a:alpha val="70000"/>
                  </a:schemeClr>
                </a:solidFill>
                <a:latin typeface="Palatino Linotype" panose="02040502050505030304" pitchFamily="18" charset="0"/>
              </a:rPr>
              <a:t>12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6230FEC7-945B-E629-032A-827775D1D040}"/>
              </a:ext>
            </a:extLst>
          </p:cNvPr>
          <p:cNvSpPr txBox="1"/>
          <p:nvPr/>
        </p:nvSpPr>
        <p:spPr>
          <a:xfrm>
            <a:off x="2534611" y="190010"/>
            <a:ext cx="71227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dirty="0">
                <a:solidFill>
                  <a:schemeClr val="bg1"/>
                </a:solidFill>
                <a:latin typeface="Palatino Linotype" panose="02040502050505030304" pitchFamily="18" charset="0"/>
              </a:rPr>
              <a:t>Studio numerico del getto secondario</a:t>
            </a:r>
          </a:p>
        </p:txBody>
      </p:sp>
      <p:cxnSp>
        <p:nvCxnSpPr>
          <p:cNvPr id="7" name="Connettore diritto 6">
            <a:extLst>
              <a:ext uri="{FF2B5EF4-FFF2-40B4-BE49-F238E27FC236}">
                <a16:creationId xmlns:a16="http://schemas.microsoft.com/office/drawing/2014/main" id="{B9BEF350-E6E3-A46E-7FE1-9E149738F233}"/>
              </a:ext>
            </a:extLst>
          </p:cNvPr>
          <p:cNvCxnSpPr>
            <a:cxnSpLocks/>
          </p:cNvCxnSpPr>
          <p:nvPr/>
        </p:nvCxnSpPr>
        <p:spPr>
          <a:xfrm>
            <a:off x="2487563" y="774785"/>
            <a:ext cx="7150152" cy="0"/>
          </a:xfrm>
          <a:prstGeom prst="line">
            <a:avLst/>
          </a:prstGeom>
          <a:ln w="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0" name="Gruppo 49">
            <a:extLst>
              <a:ext uri="{FF2B5EF4-FFF2-40B4-BE49-F238E27FC236}">
                <a16:creationId xmlns:a16="http://schemas.microsoft.com/office/drawing/2014/main" id="{7C2007EA-2CDC-37EE-D2B8-4E901A5756E5}"/>
              </a:ext>
            </a:extLst>
          </p:cNvPr>
          <p:cNvGrpSpPr/>
          <p:nvPr/>
        </p:nvGrpSpPr>
        <p:grpSpPr>
          <a:xfrm>
            <a:off x="1668778" y="1338002"/>
            <a:ext cx="4136468" cy="2114008"/>
            <a:chOff x="1258528" y="1176735"/>
            <a:chExt cx="4396750" cy="2319969"/>
          </a:xfrm>
        </p:grpSpPr>
        <p:sp>
          <p:nvSpPr>
            <p:cNvPr id="45" name="Rettangolo 44">
              <a:extLst>
                <a:ext uri="{FF2B5EF4-FFF2-40B4-BE49-F238E27FC236}">
                  <a16:creationId xmlns:a16="http://schemas.microsoft.com/office/drawing/2014/main" id="{32F76F55-6AA0-EA32-3205-736A7DEF4B26}"/>
                </a:ext>
              </a:extLst>
            </p:cNvPr>
            <p:cNvSpPr/>
            <p:nvPr/>
          </p:nvSpPr>
          <p:spPr>
            <a:xfrm>
              <a:off x="1258528" y="1176735"/>
              <a:ext cx="92705" cy="22917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grpSp>
          <p:nvGrpSpPr>
            <p:cNvPr id="40" name="Gruppo 39">
              <a:extLst>
                <a:ext uri="{FF2B5EF4-FFF2-40B4-BE49-F238E27FC236}">
                  <a16:creationId xmlns:a16="http://schemas.microsoft.com/office/drawing/2014/main" id="{0DA41E06-9029-C4AE-0A01-1AC8A5855673}"/>
                </a:ext>
              </a:extLst>
            </p:cNvPr>
            <p:cNvGrpSpPr/>
            <p:nvPr/>
          </p:nvGrpSpPr>
          <p:grpSpPr>
            <a:xfrm>
              <a:off x="1331964" y="1176735"/>
              <a:ext cx="4323314" cy="2319969"/>
              <a:chOff x="730545" y="1359560"/>
              <a:chExt cx="4352165" cy="2396857"/>
            </a:xfrm>
          </p:grpSpPr>
          <p:pic>
            <p:nvPicPr>
              <p:cNvPr id="24" name="Immagine 23" descr="Immagine che contiene Policromia, arcobaleno, Blu elettrico, blu&#10;&#10;Il contenuto generato dall'IA potrebbe non essere corretto.">
                <a:extLst>
                  <a:ext uri="{FF2B5EF4-FFF2-40B4-BE49-F238E27FC236}">
                    <a16:creationId xmlns:a16="http://schemas.microsoft.com/office/drawing/2014/main" id="{8A30DC54-F50D-B88D-5ACD-9A2CC4D67E1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0545" y="1359560"/>
                <a:ext cx="4352164" cy="1185077"/>
              </a:xfrm>
              <a:prstGeom prst="rect">
                <a:avLst/>
              </a:prstGeom>
            </p:spPr>
          </p:pic>
          <p:pic>
            <p:nvPicPr>
              <p:cNvPr id="32" name="Immagine 31" descr="Immagine che contiene Policromia, arcobaleno, Blu elettrico, blu&#10;&#10;Il contenuto generato dall'IA potrebbe non essere corretto.">
                <a:extLst>
                  <a:ext uri="{FF2B5EF4-FFF2-40B4-BE49-F238E27FC236}">
                    <a16:creationId xmlns:a16="http://schemas.microsoft.com/office/drawing/2014/main" id="{921FE887-0C49-0364-79D9-8B5D71027B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-2441"/>
              <a:stretch/>
            </p:blipFill>
            <p:spPr>
              <a:xfrm flipV="1">
                <a:off x="730545" y="2534804"/>
                <a:ext cx="4352165" cy="1221613"/>
              </a:xfrm>
              <a:prstGeom prst="rect">
                <a:avLst/>
              </a:prstGeom>
            </p:spPr>
          </p:pic>
        </p:grpSp>
      </p:grpSp>
      <p:grpSp>
        <p:nvGrpSpPr>
          <p:cNvPr id="49" name="Gruppo 48">
            <a:extLst>
              <a:ext uri="{FF2B5EF4-FFF2-40B4-BE49-F238E27FC236}">
                <a16:creationId xmlns:a16="http://schemas.microsoft.com/office/drawing/2014/main" id="{CCFBE299-8C2C-02EC-BDE7-C46648AB9564}"/>
              </a:ext>
            </a:extLst>
          </p:cNvPr>
          <p:cNvGrpSpPr/>
          <p:nvPr/>
        </p:nvGrpSpPr>
        <p:grpSpPr>
          <a:xfrm>
            <a:off x="1677563" y="3904079"/>
            <a:ext cx="4134353" cy="2088335"/>
            <a:chOff x="1015494" y="3767181"/>
            <a:chExt cx="4414569" cy="2419813"/>
          </a:xfrm>
        </p:grpSpPr>
        <p:grpSp>
          <p:nvGrpSpPr>
            <p:cNvPr id="43" name="Gruppo 42">
              <a:extLst>
                <a:ext uri="{FF2B5EF4-FFF2-40B4-BE49-F238E27FC236}">
                  <a16:creationId xmlns:a16="http://schemas.microsoft.com/office/drawing/2014/main" id="{D24A1102-9A26-58B3-BDF3-ACD1B7788AED}"/>
                </a:ext>
              </a:extLst>
            </p:cNvPr>
            <p:cNvGrpSpPr/>
            <p:nvPr/>
          </p:nvGrpSpPr>
          <p:grpSpPr>
            <a:xfrm>
              <a:off x="1086157" y="3767181"/>
              <a:ext cx="4343906" cy="2419813"/>
              <a:chOff x="722285" y="4089437"/>
              <a:chExt cx="4343906" cy="2419813"/>
            </a:xfrm>
          </p:grpSpPr>
          <p:pic>
            <p:nvPicPr>
              <p:cNvPr id="28" name="Immagine 27" descr="Immagine che contiene Policromia, arcobaleno, Blu elettrico, blu&#10;&#10;Il contenuto generato dall'IA potrebbe non essere corretto.">
                <a:extLst>
                  <a:ext uri="{FF2B5EF4-FFF2-40B4-BE49-F238E27FC236}">
                    <a16:creationId xmlns:a16="http://schemas.microsoft.com/office/drawing/2014/main" id="{94516E56-0028-4371-AF8B-4B2725402D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2286" y="4089437"/>
                <a:ext cx="4343905" cy="1213981"/>
              </a:xfrm>
              <a:prstGeom prst="rect">
                <a:avLst/>
              </a:prstGeom>
            </p:spPr>
          </p:pic>
          <p:pic>
            <p:nvPicPr>
              <p:cNvPr id="36" name="Immagine 35" descr="Immagine che contiene Policromia, arcobaleno, Blu elettrico, blu&#10;&#10;Il contenuto generato dall'IA potrebbe non essere corretto.">
                <a:extLst>
                  <a:ext uri="{FF2B5EF4-FFF2-40B4-BE49-F238E27FC236}">
                    <a16:creationId xmlns:a16="http://schemas.microsoft.com/office/drawing/2014/main" id="{DD7F12F5-DB7A-36EA-5CED-067BC0144BF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722285" y="5303417"/>
                <a:ext cx="4343905" cy="1205833"/>
              </a:xfrm>
              <a:prstGeom prst="rect">
                <a:avLst/>
              </a:prstGeom>
            </p:spPr>
          </p:pic>
        </p:grpSp>
        <p:sp>
          <p:nvSpPr>
            <p:cNvPr id="46" name="Rettangolo 45">
              <a:extLst>
                <a:ext uri="{FF2B5EF4-FFF2-40B4-BE49-F238E27FC236}">
                  <a16:creationId xmlns:a16="http://schemas.microsoft.com/office/drawing/2014/main" id="{A3AFD2BC-F3FF-516F-6FF7-F5CB31E5B921}"/>
                </a:ext>
              </a:extLst>
            </p:cNvPr>
            <p:cNvSpPr/>
            <p:nvPr/>
          </p:nvSpPr>
          <p:spPr>
            <a:xfrm>
              <a:off x="1015494" y="3767181"/>
              <a:ext cx="77033" cy="24198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52" name="Gruppo 51">
            <a:extLst>
              <a:ext uri="{FF2B5EF4-FFF2-40B4-BE49-F238E27FC236}">
                <a16:creationId xmlns:a16="http://schemas.microsoft.com/office/drawing/2014/main" id="{9BCF138A-C509-E305-55E8-DD3898A1A4EB}"/>
              </a:ext>
            </a:extLst>
          </p:cNvPr>
          <p:cNvGrpSpPr/>
          <p:nvPr/>
        </p:nvGrpSpPr>
        <p:grpSpPr>
          <a:xfrm>
            <a:off x="6302477" y="3915085"/>
            <a:ext cx="4144185" cy="2077329"/>
            <a:chOff x="6761939" y="3835261"/>
            <a:chExt cx="4425065" cy="2552754"/>
          </a:xfrm>
        </p:grpSpPr>
        <p:grpSp>
          <p:nvGrpSpPr>
            <p:cNvPr id="44" name="Gruppo 43">
              <a:extLst>
                <a:ext uri="{FF2B5EF4-FFF2-40B4-BE49-F238E27FC236}">
                  <a16:creationId xmlns:a16="http://schemas.microsoft.com/office/drawing/2014/main" id="{F3B8A9DA-C14B-5E78-E910-817C4AA3D0A8}"/>
                </a:ext>
              </a:extLst>
            </p:cNvPr>
            <p:cNvGrpSpPr/>
            <p:nvPr/>
          </p:nvGrpSpPr>
          <p:grpSpPr>
            <a:xfrm>
              <a:off x="6851357" y="3837999"/>
              <a:ext cx="4335647" cy="2550016"/>
              <a:chOff x="5874477" y="4213031"/>
              <a:chExt cx="4339776" cy="2550016"/>
            </a:xfrm>
          </p:grpSpPr>
          <p:pic>
            <p:nvPicPr>
              <p:cNvPr id="30" name="Immagine 29" descr="Immagine che contiene Policromia, Blu elettrico, arcobaleno, Elementi grafici&#10;&#10;Il contenuto generato dall'IA potrebbe non essere corretto.">
                <a:extLst>
                  <a:ext uri="{FF2B5EF4-FFF2-40B4-BE49-F238E27FC236}">
                    <a16:creationId xmlns:a16="http://schemas.microsoft.com/office/drawing/2014/main" id="{9B0C7818-5D32-99D9-6FBA-75F18AF0DE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74477" y="4213031"/>
                <a:ext cx="4339776" cy="1275919"/>
              </a:xfrm>
              <a:prstGeom prst="rect">
                <a:avLst/>
              </a:prstGeom>
            </p:spPr>
          </p:pic>
          <p:pic>
            <p:nvPicPr>
              <p:cNvPr id="38" name="Immagine 37" descr="Immagine che contiene Policromia, Blu elettrico, Elementi grafici, arcobaleno&#10;&#10;Il contenuto generato dall'IA potrebbe non essere corretto.">
                <a:extLst>
                  <a:ext uri="{FF2B5EF4-FFF2-40B4-BE49-F238E27FC236}">
                    <a16:creationId xmlns:a16="http://schemas.microsoft.com/office/drawing/2014/main" id="{0CDD7F5D-E9D3-F188-9B78-CBC77749B3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5874477" y="5487128"/>
                <a:ext cx="4339776" cy="1275919"/>
              </a:xfrm>
              <a:prstGeom prst="rect">
                <a:avLst/>
              </a:prstGeom>
            </p:spPr>
          </p:pic>
        </p:grpSp>
        <p:sp>
          <p:nvSpPr>
            <p:cNvPr id="47" name="Rettangolo 46">
              <a:extLst>
                <a:ext uri="{FF2B5EF4-FFF2-40B4-BE49-F238E27FC236}">
                  <a16:creationId xmlns:a16="http://schemas.microsoft.com/office/drawing/2014/main" id="{B4D87009-9B67-9812-BBAB-2380F895C727}"/>
                </a:ext>
              </a:extLst>
            </p:cNvPr>
            <p:cNvSpPr/>
            <p:nvPr/>
          </p:nvSpPr>
          <p:spPr>
            <a:xfrm>
              <a:off x="6761939" y="3835261"/>
              <a:ext cx="97621" cy="25527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51" name="Gruppo 50">
            <a:extLst>
              <a:ext uri="{FF2B5EF4-FFF2-40B4-BE49-F238E27FC236}">
                <a16:creationId xmlns:a16="http://schemas.microsoft.com/office/drawing/2014/main" id="{2A9D0A4F-19C0-F8B7-AC05-51C3EAE68029}"/>
              </a:ext>
            </a:extLst>
          </p:cNvPr>
          <p:cNvGrpSpPr/>
          <p:nvPr/>
        </p:nvGrpSpPr>
        <p:grpSpPr>
          <a:xfrm>
            <a:off x="6297717" y="1342239"/>
            <a:ext cx="4136467" cy="2079865"/>
            <a:chOff x="6766856" y="1190363"/>
            <a:chExt cx="4424277" cy="2341709"/>
          </a:xfrm>
        </p:grpSpPr>
        <p:grpSp>
          <p:nvGrpSpPr>
            <p:cNvPr id="42" name="Gruppo 41">
              <a:extLst>
                <a:ext uri="{FF2B5EF4-FFF2-40B4-BE49-F238E27FC236}">
                  <a16:creationId xmlns:a16="http://schemas.microsoft.com/office/drawing/2014/main" id="{17DF07FB-7F7D-C5E3-677F-27980C1FED45}"/>
                </a:ext>
              </a:extLst>
            </p:cNvPr>
            <p:cNvGrpSpPr/>
            <p:nvPr/>
          </p:nvGrpSpPr>
          <p:grpSpPr>
            <a:xfrm>
              <a:off x="6851357" y="1190364"/>
              <a:ext cx="4339776" cy="2341707"/>
              <a:chOff x="6818374" y="1359560"/>
              <a:chExt cx="4356294" cy="2419704"/>
            </a:xfrm>
          </p:grpSpPr>
          <p:pic>
            <p:nvPicPr>
              <p:cNvPr id="26" name="Immagine 25" descr="Immagine che contiene Policromia, Blu elettrico, blu, arcobaleno&#10;&#10;Il contenuto generato dall'IA potrebbe non essere corretto.">
                <a:extLst>
                  <a:ext uri="{FF2B5EF4-FFF2-40B4-BE49-F238E27FC236}">
                    <a16:creationId xmlns:a16="http://schemas.microsoft.com/office/drawing/2014/main" id="{8DFF4ED2-B82F-934A-267F-4BAC9D67E67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18374" y="1359560"/>
                <a:ext cx="4356294" cy="1209852"/>
              </a:xfrm>
              <a:prstGeom prst="rect">
                <a:avLst/>
              </a:prstGeom>
            </p:spPr>
          </p:pic>
          <p:pic>
            <p:nvPicPr>
              <p:cNvPr id="34" name="Immagine 33" descr="Immagine che contiene Policromia, arcobaleno, Blu elettrico, blu&#10;&#10;Il contenuto generato dall'IA potrebbe non essere corretto.">
                <a:extLst>
                  <a:ext uri="{FF2B5EF4-FFF2-40B4-BE49-F238E27FC236}">
                    <a16:creationId xmlns:a16="http://schemas.microsoft.com/office/drawing/2014/main" id="{4D32B3A7-B707-9ED8-E140-F23E3C2B22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6818374" y="2569412"/>
                <a:ext cx="4356294" cy="1209852"/>
              </a:xfrm>
              <a:prstGeom prst="rect">
                <a:avLst/>
              </a:prstGeom>
            </p:spPr>
          </p:pic>
        </p:grpSp>
        <p:sp>
          <p:nvSpPr>
            <p:cNvPr id="48" name="Rettangolo 47">
              <a:extLst>
                <a:ext uri="{FF2B5EF4-FFF2-40B4-BE49-F238E27FC236}">
                  <a16:creationId xmlns:a16="http://schemas.microsoft.com/office/drawing/2014/main" id="{E10840F7-D71A-9D7C-BBD0-AED140B4CC90}"/>
                </a:ext>
              </a:extLst>
            </p:cNvPr>
            <p:cNvSpPr/>
            <p:nvPr/>
          </p:nvSpPr>
          <p:spPr>
            <a:xfrm>
              <a:off x="6766856" y="1190363"/>
              <a:ext cx="92705" cy="23417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55" name="Rettangolo 54">
            <a:extLst>
              <a:ext uri="{FF2B5EF4-FFF2-40B4-BE49-F238E27FC236}">
                <a16:creationId xmlns:a16="http://schemas.microsoft.com/office/drawing/2014/main" id="{166C7DF8-AD5E-C0A1-D162-26B209957A93}"/>
              </a:ext>
            </a:extLst>
          </p:cNvPr>
          <p:cNvSpPr/>
          <p:nvPr/>
        </p:nvSpPr>
        <p:spPr>
          <a:xfrm>
            <a:off x="6201790" y="1252704"/>
            <a:ext cx="4330979" cy="2258934"/>
          </a:xfrm>
          <a:prstGeom prst="rect">
            <a:avLst/>
          </a:prstGeom>
          <a:noFill/>
          <a:ln w="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6" name="Rettangolo 55">
            <a:extLst>
              <a:ext uri="{FF2B5EF4-FFF2-40B4-BE49-F238E27FC236}">
                <a16:creationId xmlns:a16="http://schemas.microsoft.com/office/drawing/2014/main" id="{DB8161B1-0456-7A08-6CFE-5973E993F687}"/>
              </a:ext>
            </a:extLst>
          </p:cNvPr>
          <p:cNvSpPr/>
          <p:nvPr/>
        </p:nvSpPr>
        <p:spPr>
          <a:xfrm>
            <a:off x="1571523" y="3818779"/>
            <a:ext cx="4330979" cy="2258934"/>
          </a:xfrm>
          <a:prstGeom prst="rect">
            <a:avLst/>
          </a:prstGeom>
          <a:noFill/>
          <a:ln w="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7" name="Rettangolo 56">
            <a:extLst>
              <a:ext uri="{FF2B5EF4-FFF2-40B4-BE49-F238E27FC236}">
                <a16:creationId xmlns:a16="http://schemas.microsoft.com/office/drawing/2014/main" id="{3AF552EA-6446-B6A5-89C7-3895B4C6DAD3}"/>
              </a:ext>
            </a:extLst>
          </p:cNvPr>
          <p:cNvSpPr/>
          <p:nvPr/>
        </p:nvSpPr>
        <p:spPr>
          <a:xfrm>
            <a:off x="6201790" y="3824281"/>
            <a:ext cx="4330979" cy="2258934"/>
          </a:xfrm>
          <a:prstGeom prst="rect">
            <a:avLst/>
          </a:prstGeom>
          <a:noFill/>
          <a:ln w="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8" name="CasellaDiTesto 57">
            <a:extLst>
              <a:ext uri="{FF2B5EF4-FFF2-40B4-BE49-F238E27FC236}">
                <a16:creationId xmlns:a16="http://schemas.microsoft.com/office/drawing/2014/main" id="{158AF720-B4B5-C40F-900C-8B740B0C906A}"/>
              </a:ext>
            </a:extLst>
          </p:cNvPr>
          <p:cNvSpPr txBox="1"/>
          <p:nvPr/>
        </p:nvSpPr>
        <p:spPr>
          <a:xfrm>
            <a:off x="739096" y="2028228"/>
            <a:ext cx="5702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b="1" dirty="0">
                <a:solidFill>
                  <a:schemeClr val="bg1"/>
                </a:solidFill>
                <a:latin typeface="Palatino Linotype" panose="02040502050505030304" pitchFamily="18" charset="0"/>
              </a:rPr>
              <a:t>I</a:t>
            </a:r>
            <a:r>
              <a:rPr lang="it-IT" sz="4000" dirty="0">
                <a:solidFill>
                  <a:schemeClr val="bg1"/>
                </a:solidFill>
                <a:latin typeface="Palatino Linotype" panose="02040502050505030304" pitchFamily="18" charset="0"/>
              </a:rPr>
              <a:t>.</a:t>
            </a:r>
            <a:endParaRPr lang="it-IT" sz="4000" b="1" dirty="0">
              <a:solidFill>
                <a:schemeClr val="bg1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59" name="CasellaDiTesto 58">
            <a:extLst>
              <a:ext uri="{FF2B5EF4-FFF2-40B4-BE49-F238E27FC236}">
                <a16:creationId xmlns:a16="http://schemas.microsoft.com/office/drawing/2014/main" id="{A00D93E8-B7E4-3317-CCAC-BBEEFA97ACD9}"/>
              </a:ext>
            </a:extLst>
          </p:cNvPr>
          <p:cNvSpPr txBox="1"/>
          <p:nvPr/>
        </p:nvSpPr>
        <p:spPr>
          <a:xfrm>
            <a:off x="10794925" y="2028228"/>
            <a:ext cx="7383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b="1" dirty="0">
                <a:solidFill>
                  <a:schemeClr val="bg1"/>
                </a:solidFill>
                <a:latin typeface="Palatino Linotype" panose="02040502050505030304" pitchFamily="18" charset="0"/>
              </a:rPr>
              <a:t>II</a:t>
            </a:r>
            <a:r>
              <a:rPr lang="it-IT" sz="4000" dirty="0">
                <a:solidFill>
                  <a:schemeClr val="bg1"/>
                </a:solidFill>
                <a:latin typeface="Palatino Linotype" panose="02040502050505030304" pitchFamily="18" charset="0"/>
              </a:rPr>
              <a:t>.</a:t>
            </a:r>
            <a:endParaRPr lang="it-IT" sz="4000" b="1" dirty="0">
              <a:solidFill>
                <a:schemeClr val="bg1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60" name="CasellaDiTesto 59">
            <a:extLst>
              <a:ext uri="{FF2B5EF4-FFF2-40B4-BE49-F238E27FC236}">
                <a16:creationId xmlns:a16="http://schemas.microsoft.com/office/drawing/2014/main" id="{5CBFFFD7-DC27-CF4A-64F9-4BC75ADB8BEF}"/>
              </a:ext>
            </a:extLst>
          </p:cNvPr>
          <p:cNvSpPr txBox="1"/>
          <p:nvPr/>
        </p:nvSpPr>
        <p:spPr>
          <a:xfrm>
            <a:off x="413677" y="4594303"/>
            <a:ext cx="9213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b="1" dirty="0">
                <a:solidFill>
                  <a:schemeClr val="bg1"/>
                </a:solidFill>
                <a:latin typeface="Palatino Linotype" panose="02040502050505030304" pitchFamily="18" charset="0"/>
              </a:rPr>
              <a:t>III</a:t>
            </a:r>
            <a:r>
              <a:rPr lang="it-IT" sz="4000" dirty="0">
                <a:solidFill>
                  <a:schemeClr val="bg1"/>
                </a:solidFill>
                <a:latin typeface="Palatino Linotype" panose="02040502050505030304" pitchFamily="18" charset="0"/>
              </a:rPr>
              <a:t>.</a:t>
            </a:r>
            <a:endParaRPr lang="it-IT" sz="4000" b="1" dirty="0">
              <a:solidFill>
                <a:schemeClr val="bg1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61" name="CasellaDiTesto 60">
            <a:extLst>
              <a:ext uri="{FF2B5EF4-FFF2-40B4-BE49-F238E27FC236}">
                <a16:creationId xmlns:a16="http://schemas.microsoft.com/office/drawing/2014/main" id="{94D0D761-616F-55E8-91CA-99C521BF0C09}"/>
              </a:ext>
            </a:extLst>
          </p:cNvPr>
          <p:cNvSpPr txBox="1"/>
          <p:nvPr/>
        </p:nvSpPr>
        <p:spPr>
          <a:xfrm>
            <a:off x="10794925" y="4594303"/>
            <a:ext cx="9721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b="1" dirty="0">
                <a:solidFill>
                  <a:schemeClr val="bg1"/>
                </a:solidFill>
                <a:latin typeface="Palatino Linotype" panose="02040502050505030304" pitchFamily="18" charset="0"/>
              </a:rPr>
              <a:t>IV</a:t>
            </a:r>
            <a:r>
              <a:rPr lang="it-IT" sz="4000" dirty="0">
                <a:solidFill>
                  <a:schemeClr val="bg1"/>
                </a:solidFill>
                <a:latin typeface="Palatino Linotype" panose="02040502050505030304" pitchFamily="18" charset="0"/>
              </a:rPr>
              <a:t>.</a:t>
            </a:r>
            <a:endParaRPr lang="it-IT" sz="4000" b="1" dirty="0">
              <a:solidFill>
                <a:schemeClr val="bg1"/>
              </a:solidFill>
              <a:latin typeface="Palatino Linotype" panose="02040502050505030304" pitchFamily="18" charset="0"/>
            </a:endParaRPr>
          </a:p>
        </p:txBody>
      </p:sp>
      <p:cxnSp>
        <p:nvCxnSpPr>
          <p:cNvPr id="6" name="Connettore diritto 5">
            <a:extLst>
              <a:ext uri="{FF2B5EF4-FFF2-40B4-BE49-F238E27FC236}">
                <a16:creationId xmlns:a16="http://schemas.microsoft.com/office/drawing/2014/main" id="{3DB8FE19-0293-0643-4257-7F8D3D7543C3}"/>
              </a:ext>
            </a:extLst>
          </p:cNvPr>
          <p:cNvCxnSpPr>
            <a:cxnSpLocks/>
          </p:cNvCxnSpPr>
          <p:nvPr/>
        </p:nvCxnSpPr>
        <p:spPr>
          <a:xfrm flipV="1">
            <a:off x="1729076" y="2371041"/>
            <a:ext cx="4076169" cy="633"/>
          </a:xfrm>
          <a:prstGeom prst="line">
            <a:avLst/>
          </a:prstGeom>
          <a:ln w="0">
            <a:solidFill>
              <a:schemeClr val="bg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ttore diritto 13">
            <a:extLst>
              <a:ext uri="{FF2B5EF4-FFF2-40B4-BE49-F238E27FC236}">
                <a16:creationId xmlns:a16="http://schemas.microsoft.com/office/drawing/2014/main" id="{B869D0E6-8FB2-CF13-0747-A472B5F74BB4}"/>
              </a:ext>
            </a:extLst>
          </p:cNvPr>
          <p:cNvCxnSpPr>
            <a:cxnSpLocks/>
          </p:cNvCxnSpPr>
          <p:nvPr/>
        </p:nvCxnSpPr>
        <p:spPr>
          <a:xfrm>
            <a:off x="1749706" y="4948246"/>
            <a:ext cx="4062209" cy="7359"/>
          </a:xfrm>
          <a:prstGeom prst="line">
            <a:avLst/>
          </a:prstGeom>
          <a:ln w="0">
            <a:solidFill>
              <a:schemeClr val="bg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1AE56AC1-97E0-C5E1-CDFA-8B522D4D5C92}"/>
              </a:ext>
            </a:extLst>
          </p:cNvPr>
          <p:cNvCxnSpPr>
            <a:cxnSpLocks/>
          </p:cNvCxnSpPr>
          <p:nvPr/>
        </p:nvCxnSpPr>
        <p:spPr>
          <a:xfrm>
            <a:off x="6366806" y="2371674"/>
            <a:ext cx="4067378" cy="0"/>
          </a:xfrm>
          <a:prstGeom prst="line">
            <a:avLst/>
          </a:prstGeom>
          <a:ln w="0">
            <a:solidFill>
              <a:schemeClr val="bg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diritto 15">
            <a:extLst>
              <a:ext uri="{FF2B5EF4-FFF2-40B4-BE49-F238E27FC236}">
                <a16:creationId xmlns:a16="http://schemas.microsoft.com/office/drawing/2014/main" id="{90637150-41E7-75E6-943D-7CC565D578EE}"/>
              </a:ext>
            </a:extLst>
          </p:cNvPr>
          <p:cNvCxnSpPr>
            <a:cxnSpLocks/>
          </p:cNvCxnSpPr>
          <p:nvPr/>
        </p:nvCxnSpPr>
        <p:spPr>
          <a:xfrm>
            <a:off x="6371763" y="4955605"/>
            <a:ext cx="4074899" cy="0"/>
          </a:xfrm>
          <a:prstGeom prst="line">
            <a:avLst/>
          </a:prstGeom>
          <a:ln w="0">
            <a:solidFill>
              <a:schemeClr val="bg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CasellaDiTesto 22">
                <a:extLst>
                  <a:ext uri="{FF2B5EF4-FFF2-40B4-BE49-F238E27FC236}">
                    <a16:creationId xmlns:a16="http://schemas.microsoft.com/office/drawing/2014/main" id="{F75DD826-162C-D19C-9027-D22A7758D715}"/>
                  </a:ext>
                </a:extLst>
              </p:cNvPr>
              <p:cNvSpPr txBox="1"/>
              <p:nvPr/>
            </p:nvSpPr>
            <p:spPr>
              <a:xfrm>
                <a:off x="6201790" y="1389375"/>
                <a:ext cx="127321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sz="1600" b="1" i="0" smtClean="0">
                          <a:latin typeface="Cambria Math" panose="02040503050406030204" pitchFamily="18" charset="0"/>
                        </a:rPr>
                        <m:t>𝐍𝐏𝐑</m:t>
                      </m:r>
                      <m:r>
                        <a:rPr lang="it-IT" sz="1600" b="1" i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it-IT" sz="1600" b="1" i="0" smtClean="0">
                          <a:latin typeface="Cambria Math" panose="02040503050406030204" pitchFamily="18" charset="0"/>
                        </a:rPr>
                        <m:t>𝟏𝟒</m:t>
                      </m:r>
                    </m:oMath>
                  </m:oMathPara>
                </a14:m>
                <a:endParaRPr lang="it-IT" sz="1600" b="1" dirty="0">
                  <a:latin typeface="Palatino Linotype" panose="02040502050505030304" pitchFamily="18" charset="0"/>
                </a:endParaRPr>
              </a:p>
            </p:txBody>
          </p:sp>
        </mc:Choice>
        <mc:Fallback xmlns="">
          <p:sp>
            <p:nvSpPr>
              <p:cNvPr id="23" name="CasellaDiTesto 22">
                <a:extLst>
                  <a:ext uri="{FF2B5EF4-FFF2-40B4-BE49-F238E27FC236}">
                    <a16:creationId xmlns:a16="http://schemas.microsoft.com/office/drawing/2014/main" id="{F75DD826-162C-D19C-9027-D22A7758D7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1790" y="1389375"/>
                <a:ext cx="1273215" cy="338554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CasellaDiTesto 24">
                <a:extLst>
                  <a:ext uri="{FF2B5EF4-FFF2-40B4-BE49-F238E27FC236}">
                    <a16:creationId xmlns:a16="http://schemas.microsoft.com/office/drawing/2014/main" id="{20AD25AF-B10B-D7A5-5067-81BA3254A47B}"/>
                  </a:ext>
                </a:extLst>
              </p:cNvPr>
              <p:cNvSpPr txBox="1"/>
              <p:nvPr/>
            </p:nvSpPr>
            <p:spPr>
              <a:xfrm>
                <a:off x="1571523" y="3989556"/>
                <a:ext cx="127321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sz="1600" b="1" i="0" smtClean="0">
                          <a:latin typeface="Cambria Math" panose="02040503050406030204" pitchFamily="18" charset="0"/>
                        </a:rPr>
                        <m:t>𝐍𝐏𝐑</m:t>
                      </m:r>
                      <m:r>
                        <a:rPr lang="it-IT" sz="1600" b="1" i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it-IT" sz="1600" b="1" i="0" smtClean="0">
                          <a:latin typeface="Cambria Math" panose="02040503050406030204" pitchFamily="18" charset="0"/>
                        </a:rPr>
                        <m:t>𝟐𝟎</m:t>
                      </m:r>
                    </m:oMath>
                  </m:oMathPara>
                </a14:m>
                <a:endParaRPr lang="it-IT" sz="1600" b="1" dirty="0">
                  <a:latin typeface="Palatino Linotype" panose="02040502050505030304" pitchFamily="18" charset="0"/>
                </a:endParaRPr>
              </a:p>
            </p:txBody>
          </p:sp>
        </mc:Choice>
        <mc:Fallback xmlns="">
          <p:sp>
            <p:nvSpPr>
              <p:cNvPr id="25" name="CasellaDiTesto 24">
                <a:extLst>
                  <a:ext uri="{FF2B5EF4-FFF2-40B4-BE49-F238E27FC236}">
                    <a16:creationId xmlns:a16="http://schemas.microsoft.com/office/drawing/2014/main" id="{20AD25AF-B10B-D7A5-5067-81BA3254A4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1523" y="3989556"/>
                <a:ext cx="1273215" cy="338554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CasellaDiTesto 26">
                <a:extLst>
                  <a:ext uri="{FF2B5EF4-FFF2-40B4-BE49-F238E27FC236}">
                    <a16:creationId xmlns:a16="http://schemas.microsoft.com/office/drawing/2014/main" id="{1CFFB11D-5A49-DC77-DEA3-B218584AC399}"/>
                  </a:ext>
                </a:extLst>
              </p:cNvPr>
              <p:cNvSpPr txBox="1"/>
              <p:nvPr/>
            </p:nvSpPr>
            <p:spPr>
              <a:xfrm>
                <a:off x="6201790" y="3989556"/>
                <a:ext cx="127321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sz="1600" b="1" i="0" smtClean="0">
                          <a:latin typeface="Cambria Math" panose="02040503050406030204" pitchFamily="18" charset="0"/>
                        </a:rPr>
                        <m:t>𝐍𝐏𝐑</m:t>
                      </m:r>
                      <m:r>
                        <a:rPr lang="it-IT" sz="1600" b="1" i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it-IT" sz="1600" b="1" i="0" smtClean="0">
                          <a:latin typeface="Cambria Math" panose="02040503050406030204" pitchFamily="18" charset="0"/>
                        </a:rPr>
                        <m:t>𝟑𝟎</m:t>
                      </m:r>
                    </m:oMath>
                  </m:oMathPara>
                </a14:m>
                <a:endParaRPr lang="it-IT" sz="1600" b="1" dirty="0">
                  <a:latin typeface="Palatino Linotype" panose="02040502050505030304" pitchFamily="18" charset="0"/>
                </a:endParaRPr>
              </a:p>
            </p:txBody>
          </p:sp>
        </mc:Choice>
        <mc:Fallback xmlns="">
          <p:sp>
            <p:nvSpPr>
              <p:cNvPr id="27" name="CasellaDiTesto 26">
                <a:extLst>
                  <a:ext uri="{FF2B5EF4-FFF2-40B4-BE49-F238E27FC236}">
                    <a16:creationId xmlns:a16="http://schemas.microsoft.com/office/drawing/2014/main" id="{1CFFB11D-5A49-DC77-DEA3-B218584AC3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1790" y="3989556"/>
                <a:ext cx="1273215" cy="338554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CasellaDiTesto 21">
                <a:extLst>
                  <a:ext uri="{FF2B5EF4-FFF2-40B4-BE49-F238E27FC236}">
                    <a16:creationId xmlns:a16="http://schemas.microsoft.com/office/drawing/2014/main" id="{CC40BAB1-D1A7-F579-6AE9-CF227E72E63B}"/>
                  </a:ext>
                </a:extLst>
              </p:cNvPr>
              <p:cNvSpPr txBox="1"/>
              <p:nvPr/>
            </p:nvSpPr>
            <p:spPr>
              <a:xfrm>
                <a:off x="1571523" y="1389375"/>
                <a:ext cx="127321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sz="1600" b="1" i="0" smtClean="0">
                          <a:latin typeface="Cambria Math" panose="02040503050406030204" pitchFamily="18" charset="0"/>
                        </a:rPr>
                        <m:t>𝐍𝐏𝐑</m:t>
                      </m:r>
                      <m:r>
                        <a:rPr lang="it-IT" sz="1600" b="1" i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it-IT" sz="1600" b="1" i="0" smtClean="0">
                          <a:latin typeface="Cambria Math" panose="02040503050406030204" pitchFamily="18" charset="0"/>
                        </a:rPr>
                        <m:t>𝟏𝟎</m:t>
                      </m:r>
                    </m:oMath>
                  </m:oMathPara>
                </a14:m>
                <a:endParaRPr lang="it-IT" sz="1600" b="1" dirty="0">
                  <a:latin typeface="Palatino Linotype" panose="02040502050505030304" pitchFamily="18" charset="0"/>
                </a:endParaRPr>
              </a:p>
            </p:txBody>
          </p:sp>
        </mc:Choice>
        <mc:Fallback xmlns="">
          <p:sp>
            <p:nvSpPr>
              <p:cNvPr id="22" name="CasellaDiTesto 21">
                <a:extLst>
                  <a:ext uri="{FF2B5EF4-FFF2-40B4-BE49-F238E27FC236}">
                    <a16:creationId xmlns:a16="http://schemas.microsoft.com/office/drawing/2014/main" id="{CC40BAB1-D1A7-F579-6AE9-CF227E72E6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1523" y="1389375"/>
                <a:ext cx="1273215" cy="338554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834907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DE487FA-C913-9D98-A771-ACACCFE269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>
            <a:extLst>
              <a:ext uri="{FF2B5EF4-FFF2-40B4-BE49-F238E27FC236}">
                <a16:creationId xmlns:a16="http://schemas.microsoft.com/office/drawing/2014/main" id="{4DC1C6D7-23D2-9CA1-7191-8E280860097B}"/>
              </a:ext>
            </a:extLst>
          </p:cNvPr>
          <p:cNvSpPr txBox="1"/>
          <p:nvPr/>
        </p:nvSpPr>
        <p:spPr>
          <a:xfrm>
            <a:off x="2534611" y="190010"/>
            <a:ext cx="71227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dirty="0">
                <a:solidFill>
                  <a:schemeClr val="bg1"/>
                </a:solidFill>
                <a:latin typeface="Palatino Linotype" panose="02040502050505030304" pitchFamily="18" charset="0"/>
              </a:rPr>
              <a:t>Studio numerico del getto secondario</a:t>
            </a:r>
          </a:p>
        </p:txBody>
      </p:sp>
      <p:cxnSp>
        <p:nvCxnSpPr>
          <p:cNvPr id="12" name="Connettore diritto 11">
            <a:extLst>
              <a:ext uri="{FF2B5EF4-FFF2-40B4-BE49-F238E27FC236}">
                <a16:creationId xmlns:a16="http://schemas.microsoft.com/office/drawing/2014/main" id="{EB793820-E956-78DD-BB7D-2CF28DD35B67}"/>
              </a:ext>
            </a:extLst>
          </p:cNvPr>
          <p:cNvCxnSpPr>
            <a:cxnSpLocks/>
          </p:cNvCxnSpPr>
          <p:nvPr/>
        </p:nvCxnSpPr>
        <p:spPr>
          <a:xfrm>
            <a:off x="2487563" y="774785"/>
            <a:ext cx="7150152" cy="0"/>
          </a:xfrm>
          <a:prstGeom prst="line">
            <a:avLst/>
          </a:prstGeom>
          <a:ln w="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Immagine 12" descr="Immagine che contiene schizzo, disegno, clipart, arte&#10;&#10;Il contenuto generato dall'IA potrebbe non essere corretto.">
            <a:extLst>
              <a:ext uri="{FF2B5EF4-FFF2-40B4-BE49-F238E27FC236}">
                <a16:creationId xmlns:a16="http://schemas.microsoft.com/office/drawing/2014/main" id="{4F570FA2-E0E6-332D-A327-9F6F1D143F9A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59" y="190010"/>
            <a:ext cx="996973" cy="900750"/>
          </a:xfrm>
          <a:prstGeom prst="rect">
            <a:avLst/>
          </a:prstGeom>
        </p:spPr>
      </p:pic>
      <p:sp>
        <p:nvSpPr>
          <p:cNvPr id="47" name="CasellaDiTesto 46">
            <a:extLst>
              <a:ext uri="{FF2B5EF4-FFF2-40B4-BE49-F238E27FC236}">
                <a16:creationId xmlns:a16="http://schemas.microsoft.com/office/drawing/2014/main" id="{E0E87406-D96E-DEA5-14DB-A98458F1E04B}"/>
              </a:ext>
            </a:extLst>
          </p:cNvPr>
          <p:cNvSpPr txBox="1"/>
          <p:nvPr/>
        </p:nvSpPr>
        <p:spPr>
          <a:xfrm>
            <a:off x="137655" y="6474559"/>
            <a:ext cx="46998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>
                <a:solidFill>
                  <a:schemeClr val="bg1">
                    <a:alpha val="70000"/>
                  </a:schemeClr>
                </a:solidFill>
                <a:latin typeface="Palatino Linotype" panose="02040502050505030304" pitchFamily="18" charset="0"/>
              </a:rPr>
              <a:t>Studio numerico del getto secondario (2/3)</a:t>
            </a:r>
          </a:p>
        </p:txBody>
      </p:sp>
      <p:sp>
        <p:nvSpPr>
          <p:cNvPr id="44" name="CasellaDiTesto 43">
            <a:extLst>
              <a:ext uri="{FF2B5EF4-FFF2-40B4-BE49-F238E27FC236}">
                <a16:creationId xmlns:a16="http://schemas.microsoft.com/office/drawing/2014/main" id="{30216CA0-FD2A-4C15-5F49-D14D584AA4D0}"/>
              </a:ext>
            </a:extLst>
          </p:cNvPr>
          <p:cNvSpPr txBox="1"/>
          <p:nvPr/>
        </p:nvSpPr>
        <p:spPr>
          <a:xfrm>
            <a:off x="11690555" y="6469692"/>
            <a:ext cx="3637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>
                <a:solidFill>
                  <a:schemeClr val="bg1">
                    <a:alpha val="70000"/>
                  </a:schemeClr>
                </a:solidFill>
                <a:latin typeface="Palatino Linotype" panose="02040502050505030304" pitchFamily="18" charset="0"/>
              </a:rPr>
              <a:t>13</a:t>
            </a:r>
          </a:p>
        </p:txBody>
      </p:sp>
      <p:pic>
        <p:nvPicPr>
          <p:cNvPr id="5" name="Immagine 4" descr="Immagine che contiene testo, Carattere, schermata, numero&#10;&#10;Il contenuto generato dall'IA potrebbe non essere corretto.">
            <a:extLst>
              <a:ext uri="{FF2B5EF4-FFF2-40B4-BE49-F238E27FC236}">
                <a16:creationId xmlns:a16="http://schemas.microsoft.com/office/drawing/2014/main" id="{F6FB8F83-D841-5848-A506-94ED34BFDD2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6103" y="1428121"/>
            <a:ext cx="4800814" cy="2038635"/>
          </a:xfrm>
          <a:prstGeom prst="rect">
            <a:avLst/>
          </a:prstGeom>
        </p:spPr>
      </p:pic>
      <p:grpSp>
        <p:nvGrpSpPr>
          <p:cNvPr id="22" name="Gruppo 21">
            <a:extLst>
              <a:ext uri="{FF2B5EF4-FFF2-40B4-BE49-F238E27FC236}">
                <a16:creationId xmlns:a16="http://schemas.microsoft.com/office/drawing/2014/main" id="{03869FE9-A7CD-6EB7-3FCA-8D27EA25D796}"/>
              </a:ext>
            </a:extLst>
          </p:cNvPr>
          <p:cNvGrpSpPr/>
          <p:nvPr/>
        </p:nvGrpSpPr>
        <p:grpSpPr>
          <a:xfrm>
            <a:off x="730545" y="1428121"/>
            <a:ext cx="6015721" cy="4730463"/>
            <a:chOff x="514335" y="1259440"/>
            <a:chExt cx="6015721" cy="4730463"/>
          </a:xfrm>
        </p:grpSpPr>
        <p:sp>
          <p:nvSpPr>
            <p:cNvPr id="21" name="Rettangolo 20">
              <a:extLst>
                <a:ext uri="{FF2B5EF4-FFF2-40B4-BE49-F238E27FC236}">
                  <a16:creationId xmlns:a16="http://schemas.microsoft.com/office/drawing/2014/main" id="{B6CBB4B6-0BCA-94DB-2A23-C7E40CED8590}"/>
                </a:ext>
              </a:extLst>
            </p:cNvPr>
            <p:cNvSpPr/>
            <p:nvPr/>
          </p:nvSpPr>
          <p:spPr>
            <a:xfrm>
              <a:off x="514335" y="1259440"/>
              <a:ext cx="6015721" cy="3159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grpSp>
          <p:nvGrpSpPr>
            <p:cNvPr id="20" name="Gruppo 19">
              <a:extLst>
                <a:ext uri="{FF2B5EF4-FFF2-40B4-BE49-F238E27FC236}">
                  <a16:creationId xmlns:a16="http://schemas.microsoft.com/office/drawing/2014/main" id="{8E2635A6-52A0-DE6D-EF34-B582A37B66C1}"/>
                </a:ext>
              </a:extLst>
            </p:cNvPr>
            <p:cNvGrpSpPr/>
            <p:nvPr/>
          </p:nvGrpSpPr>
          <p:grpSpPr>
            <a:xfrm>
              <a:off x="514335" y="1259440"/>
              <a:ext cx="6015721" cy="4730463"/>
              <a:chOff x="602826" y="1352751"/>
              <a:chExt cx="6015721" cy="4730463"/>
            </a:xfrm>
          </p:grpSpPr>
          <p:pic>
            <p:nvPicPr>
              <p:cNvPr id="8" name="Immagine 7" descr="Immagine che contiene testo, schermata, diagramma, linea&#10;&#10;Il contenuto generato dall'IA potrebbe non essere corretto.">
                <a:extLst>
                  <a:ext uri="{FF2B5EF4-FFF2-40B4-BE49-F238E27FC236}">
                    <a16:creationId xmlns:a16="http://schemas.microsoft.com/office/drawing/2014/main" id="{A5676C98-E8E3-52EA-444E-A2C237D8B8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02826" y="1592825"/>
                <a:ext cx="6015721" cy="4490389"/>
              </a:xfrm>
              <a:prstGeom prst="rect">
                <a:avLst/>
              </a:prstGeom>
            </p:spPr>
          </p:pic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9" name="CasellaDiTesto 18">
                    <a:extLst>
                      <a:ext uri="{FF2B5EF4-FFF2-40B4-BE49-F238E27FC236}">
                        <a16:creationId xmlns:a16="http://schemas.microsoft.com/office/drawing/2014/main" id="{911C4780-B166-F0F2-C7F5-FCDBE8E83DB5}"/>
                      </a:ext>
                    </a:extLst>
                  </p:cNvPr>
                  <p:cNvSpPr txBox="1"/>
                  <p:nvPr/>
                </p:nvSpPr>
                <p:spPr>
                  <a:xfrm>
                    <a:off x="1229032" y="1352751"/>
                    <a:ext cx="4901904" cy="553998"/>
                  </a:xfrm>
                  <a:prstGeom prst="rect">
                    <a:avLst/>
                  </a:prstGeom>
                  <a:solidFill>
                    <a:schemeClr val="bg1"/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it-IT" sz="1600" b="1" dirty="0">
                        <a:latin typeface="Palatino Linotype" panose="02040502050505030304" pitchFamily="18" charset="0"/>
                      </a:rPr>
                      <a:t>Getto secondario : effetti sul punto di separazione</a:t>
                    </a:r>
                  </a:p>
                  <a:p>
                    <a:pPr algn="ctr"/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it-IT" sz="1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it-IT" sz="14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it-IT" sz="1400" b="0" i="1" smtClean="0">
                                <a:latin typeface="Cambria Math" panose="02040503050406030204" pitchFamily="18" charset="0"/>
                              </a:rPr>
                              <m:t>𝑒</m:t>
                            </m:r>
                          </m:sub>
                        </m:sSub>
                        <m:r>
                          <a:rPr lang="it-IT" sz="14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it-IT" sz="1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it-IT" sz="14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it-IT" sz="14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sub>
                        </m:sSub>
                        <m:r>
                          <a:rPr lang="it-IT" sz="1400" b="0" i="1" smtClean="0">
                            <a:latin typeface="Cambria Math" panose="02040503050406030204" pitchFamily="18" charset="0"/>
                          </a:rPr>
                          <m:t>=101325</m:t>
                        </m:r>
                      </m:oMath>
                    </a14:m>
                    <a:r>
                      <a:rPr lang="it-IT" sz="1400" dirty="0">
                        <a:latin typeface="Palatino Linotype" panose="02040502050505030304" pitchFamily="18" charset="0"/>
                      </a:rPr>
                      <a:t> Pa </a:t>
                    </a:r>
                  </a:p>
                </p:txBody>
              </p:sp>
            </mc:Choice>
            <mc:Fallback xmlns="">
              <p:sp>
                <p:nvSpPr>
                  <p:cNvPr id="19" name="CasellaDiTesto 18">
                    <a:extLst>
                      <a:ext uri="{FF2B5EF4-FFF2-40B4-BE49-F238E27FC236}">
                        <a16:creationId xmlns:a16="http://schemas.microsoft.com/office/drawing/2014/main" id="{911C4780-B166-F0F2-C7F5-FCDBE8E83DB5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229032" y="1352751"/>
                    <a:ext cx="4901904" cy="553998"/>
                  </a:xfrm>
                  <a:prstGeom prst="rect">
                    <a:avLst/>
                  </a:prstGeom>
                  <a:blipFill>
                    <a:blip r:embed="rId9"/>
                    <a:stretch>
                      <a:fillRect t="-3297" b="-10989"/>
                    </a:stretch>
                  </a:blipFill>
                </p:spPr>
                <p:txBody>
                  <a:bodyPr/>
                  <a:lstStyle/>
                  <a:p>
                    <a:r>
                      <a:rPr lang="it-IT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pic>
        <p:nvPicPr>
          <p:cNvPr id="23" name="Getto2_Me2_npr30">
            <a:hlinkClick r:id="" action="ppaction://media"/>
            <a:extLst>
              <a:ext uri="{FF2B5EF4-FFF2-40B4-BE49-F238E27FC236}">
                <a16:creationId xmlns:a16="http://schemas.microsoft.com/office/drawing/2014/main" id="{AE4233A1-5995-8BCB-6A57-9ED7D83BAA8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746266" y="3466756"/>
            <a:ext cx="4730651" cy="2691828"/>
          </a:xfrm>
          <a:prstGeom prst="rect">
            <a:avLst/>
          </a:prstGeom>
          <a:ln w="19050">
            <a:noFill/>
          </a:ln>
        </p:spPr>
      </p:pic>
      <p:sp>
        <p:nvSpPr>
          <p:cNvPr id="24" name="Rettangolo 23">
            <a:extLst>
              <a:ext uri="{FF2B5EF4-FFF2-40B4-BE49-F238E27FC236}">
                <a16:creationId xmlns:a16="http://schemas.microsoft.com/office/drawing/2014/main" id="{206BB544-D8DC-EE51-190C-6430C5A61592}"/>
              </a:ext>
            </a:extLst>
          </p:cNvPr>
          <p:cNvSpPr/>
          <p:nvPr/>
        </p:nvSpPr>
        <p:spPr>
          <a:xfrm>
            <a:off x="557449" y="1262844"/>
            <a:ext cx="11077091" cy="5039631"/>
          </a:xfrm>
          <a:prstGeom prst="rect">
            <a:avLst/>
          </a:prstGeom>
          <a:noFill/>
          <a:ln w="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49796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33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DE487FA-C913-9D98-A771-ACACCFE269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>
            <a:extLst>
              <a:ext uri="{FF2B5EF4-FFF2-40B4-BE49-F238E27FC236}">
                <a16:creationId xmlns:a16="http://schemas.microsoft.com/office/drawing/2014/main" id="{4DC1C6D7-23D2-9CA1-7191-8E280860097B}"/>
              </a:ext>
            </a:extLst>
          </p:cNvPr>
          <p:cNvSpPr txBox="1"/>
          <p:nvPr/>
        </p:nvSpPr>
        <p:spPr>
          <a:xfrm>
            <a:off x="2534611" y="190010"/>
            <a:ext cx="71227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dirty="0">
                <a:solidFill>
                  <a:schemeClr val="bg1"/>
                </a:solidFill>
                <a:latin typeface="Palatino Linotype" panose="02040502050505030304" pitchFamily="18" charset="0"/>
              </a:rPr>
              <a:t>Studio numerico del getto secondario</a:t>
            </a:r>
          </a:p>
        </p:txBody>
      </p:sp>
      <p:cxnSp>
        <p:nvCxnSpPr>
          <p:cNvPr id="12" name="Connettore diritto 11">
            <a:extLst>
              <a:ext uri="{FF2B5EF4-FFF2-40B4-BE49-F238E27FC236}">
                <a16:creationId xmlns:a16="http://schemas.microsoft.com/office/drawing/2014/main" id="{EB793820-E956-78DD-BB7D-2CF28DD35B67}"/>
              </a:ext>
            </a:extLst>
          </p:cNvPr>
          <p:cNvCxnSpPr>
            <a:cxnSpLocks/>
          </p:cNvCxnSpPr>
          <p:nvPr/>
        </p:nvCxnSpPr>
        <p:spPr>
          <a:xfrm>
            <a:off x="2487563" y="774785"/>
            <a:ext cx="7150152" cy="0"/>
          </a:xfrm>
          <a:prstGeom prst="line">
            <a:avLst/>
          </a:prstGeom>
          <a:ln w="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Immagine 12" descr="Immagine che contiene schizzo, disegno, clipart, arte&#10;&#10;Il contenuto generato dall'IA potrebbe non essere corretto.">
            <a:extLst>
              <a:ext uri="{FF2B5EF4-FFF2-40B4-BE49-F238E27FC236}">
                <a16:creationId xmlns:a16="http://schemas.microsoft.com/office/drawing/2014/main" id="{4F570FA2-E0E6-332D-A327-9F6F1D143F9A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59" y="190010"/>
            <a:ext cx="996973" cy="900750"/>
          </a:xfrm>
          <a:prstGeom prst="rect">
            <a:avLst/>
          </a:prstGeom>
        </p:spPr>
      </p:pic>
      <p:sp>
        <p:nvSpPr>
          <p:cNvPr id="47" name="CasellaDiTesto 46">
            <a:extLst>
              <a:ext uri="{FF2B5EF4-FFF2-40B4-BE49-F238E27FC236}">
                <a16:creationId xmlns:a16="http://schemas.microsoft.com/office/drawing/2014/main" id="{E0E87406-D96E-DEA5-14DB-A98458F1E04B}"/>
              </a:ext>
            </a:extLst>
          </p:cNvPr>
          <p:cNvSpPr txBox="1"/>
          <p:nvPr/>
        </p:nvSpPr>
        <p:spPr>
          <a:xfrm>
            <a:off x="137655" y="6474559"/>
            <a:ext cx="46998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>
                <a:solidFill>
                  <a:schemeClr val="bg1">
                    <a:alpha val="70000"/>
                  </a:schemeClr>
                </a:solidFill>
                <a:latin typeface="Palatino Linotype" panose="02040502050505030304" pitchFamily="18" charset="0"/>
              </a:rPr>
              <a:t>Studio numerico del getto secondario (3/3)</a:t>
            </a:r>
          </a:p>
        </p:txBody>
      </p:sp>
      <p:sp>
        <p:nvSpPr>
          <p:cNvPr id="44" name="CasellaDiTesto 43">
            <a:extLst>
              <a:ext uri="{FF2B5EF4-FFF2-40B4-BE49-F238E27FC236}">
                <a16:creationId xmlns:a16="http://schemas.microsoft.com/office/drawing/2014/main" id="{30216CA0-FD2A-4C15-5F49-D14D584AA4D0}"/>
              </a:ext>
            </a:extLst>
          </p:cNvPr>
          <p:cNvSpPr txBox="1"/>
          <p:nvPr/>
        </p:nvSpPr>
        <p:spPr>
          <a:xfrm>
            <a:off x="11690555" y="6469692"/>
            <a:ext cx="3637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>
                <a:solidFill>
                  <a:schemeClr val="bg1">
                    <a:alpha val="70000"/>
                  </a:schemeClr>
                </a:solidFill>
                <a:latin typeface="Palatino Linotype" panose="02040502050505030304" pitchFamily="18" charset="0"/>
              </a:rPr>
              <a:t>14</a:t>
            </a:r>
          </a:p>
        </p:txBody>
      </p:sp>
      <p:grpSp>
        <p:nvGrpSpPr>
          <p:cNvPr id="8" name="Gruppo 7">
            <a:extLst>
              <a:ext uri="{FF2B5EF4-FFF2-40B4-BE49-F238E27FC236}">
                <a16:creationId xmlns:a16="http://schemas.microsoft.com/office/drawing/2014/main" id="{C82ABE0C-BC62-EC33-AE41-8BFAA7E481AB}"/>
              </a:ext>
            </a:extLst>
          </p:cNvPr>
          <p:cNvGrpSpPr/>
          <p:nvPr/>
        </p:nvGrpSpPr>
        <p:grpSpPr>
          <a:xfrm>
            <a:off x="524039" y="1262659"/>
            <a:ext cx="11077200" cy="5040000"/>
            <a:chOff x="852068" y="1164520"/>
            <a:chExt cx="10648335" cy="5236279"/>
          </a:xfrm>
        </p:grpSpPr>
        <p:grpSp>
          <p:nvGrpSpPr>
            <p:cNvPr id="6" name="Gruppo 5">
              <a:extLst>
                <a:ext uri="{FF2B5EF4-FFF2-40B4-BE49-F238E27FC236}">
                  <a16:creationId xmlns:a16="http://schemas.microsoft.com/office/drawing/2014/main" id="{A06EE0D6-6D17-EB30-00DB-66F3669A0ABC}"/>
                </a:ext>
              </a:extLst>
            </p:cNvPr>
            <p:cNvGrpSpPr/>
            <p:nvPr/>
          </p:nvGrpSpPr>
          <p:grpSpPr>
            <a:xfrm>
              <a:off x="966717" y="1226278"/>
              <a:ext cx="10419038" cy="5076200"/>
              <a:chOff x="1104368" y="1189429"/>
              <a:chExt cx="9983254" cy="5112765"/>
            </a:xfrm>
          </p:grpSpPr>
          <p:grpSp>
            <p:nvGrpSpPr>
              <p:cNvPr id="4" name="Gruppo 3">
                <a:extLst>
                  <a:ext uri="{FF2B5EF4-FFF2-40B4-BE49-F238E27FC236}">
                    <a16:creationId xmlns:a16="http://schemas.microsoft.com/office/drawing/2014/main" id="{507A77FA-D8A0-8986-8D3C-D434F14D5D7C}"/>
                  </a:ext>
                </a:extLst>
              </p:cNvPr>
              <p:cNvGrpSpPr/>
              <p:nvPr/>
            </p:nvGrpSpPr>
            <p:grpSpPr>
              <a:xfrm>
                <a:off x="1104368" y="1189429"/>
                <a:ext cx="9983254" cy="4181347"/>
                <a:chOff x="1104373" y="1179596"/>
                <a:chExt cx="9983254" cy="4181347"/>
              </a:xfrm>
            </p:grpSpPr>
            <p:grpSp>
              <p:nvGrpSpPr>
                <p:cNvPr id="38" name="Gruppo 37">
                  <a:extLst>
                    <a:ext uri="{FF2B5EF4-FFF2-40B4-BE49-F238E27FC236}">
                      <a16:creationId xmlns:a16="http://schemas.microsoft.com/office/drawing/2014/main" id="{80392176-696C-2D36-349C-F334172B7664}"/>
                    </a:ext>
                  </a:extLst>
                </p:cNvPr>
                <p:cNvGrpSpPr/>
                <p:nvPr/>
              </p:nvGrpSpPr>
              <p:grpSpPr>
                <a:xfrm>
                  <a:off x="1104373" y="1207574"/>
                  <a:ext cx="9983254" cy="4153369"/>
                  <a:chOff x="1118644" y="2046044"/>
                  <a:chExt cx="9983254" cy="4153369"/>
                </a:xfrm>
              </p:grpSpPr>
              <p:grpSp>
                <p:nvGrpSpPr>
                  <p:cNvPr id="37" name="Gruppo 36">
                    <a:extLst>
                      <a:ext uri="{FF2B5EF4-FFF2-40B4-BE49-F238E27FC236}">
                        <a16:creationId xmlns:a16="http://schemas.microsoft.com/office/drawing/2014/main" id="{D2F579E1-6579-3988-7DF6-F24A6A8D15F1}"/>
                      </a:ext>
                    </a:extLst>
                  </p:cNvPr>
                  <p:cNvGrpSpPr/>
                  <p:nvPr/>
                </p:nvGrpSpPr>
                <p:grpSpPr>
                  <a:xfrm>
                    <a:off x="1118644" y="2046044"/>
                    <a:ext cx="9983254" cy="4153369"/>
                    <a:chOff x="1118644" y="1216902"/>
                    <a:chExt cx="9983254" cy="4153369"/>
                  </a:xfrm>
                </p:grpSpPr>
                <p:grpSp>
                  <p:nvGrpSpPr>
                    <p:cNvPr id="34" name="Gruppo 33">
                      <a:extLst>
                        <a:ext uri="{FF2B5EF4-FFF2-40B4-BE49-F238E27FC236}">
                          <a16:creationId xmlns:a16="http://schemas.microsoft.com/office/drawing/2014/main" id="{DE711E0C-00FC-8C0E-7434-66428FF6595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18644" y="1257900"/>
                      <a:ext cx="9983254" cy="4112371"/>
                      <a:chOff x="971749" y="1090752"/>
                      <a:chExt cx="9983254" cy="4112371"/>
                    </a:xfrm>
                  </p:grpSpPr>
                  <p:sp>
                    <p:nvSpPr>
                      <p:cNvPr id="33" name="Rettangolo 32">
                        <a:extLst>
                          <a:ext uri="{FF2B5EF4-FFF2-40B4-BE49-F238E27FC236}">
                            <a16:creationId xmlns:a16="http://schemas.microsoft.com/office/drawing/2014/main" id="{86532278-CD5C-D51F-CA81-0ED74D38DBC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787541" y="1090760"/>
                        <a:ext cx="469466" cy="41123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it-IT"/>
                      </a:p>
                    </p:txBody>
                  </p:sp>
                  <p:grpSp>
                    <p:nvGrpSpPr>
                      <p:cNvPr id="30" name="Gruppo 29">
                        <a:extLst>
                          <a:ext uri="{FF2B5EF4-FFF2-40B4-BE49-F238E27FC236}">
                            <a16:creationId xmlns:a16="http://schemas.microsoft.com/office/drawing/2014/main" id="{B5D5B99C-2CF5-B350-C72A-B0160F98F1BA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71749" y="1090752"/>
                        <a:ext cx="4815792" cy="4112371"/>
                        <a:chOff x="828903" y="1241380"/>
                        <a:chExt cx="4775490" cy="3765570"/>
                      </a:xfrm>
                    </p:grpSpPr>
                    <p:grpSp>
                      <p:nvGrpSpPr>
                        <p:cNvPr id="28" name="Gruppo 27">
                          <a:extLst>
                            <a:ext uri="{FF2B5EF4-FFF2-40B4-BE49-F238E27FC236}">
                              <a16:creationId xmlns:a16="http://schemas.microsoft.com/office/drawing/2014/main" id="{3874084D-EF26-31BC-C4AD-B93C55441D89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877250" y="1241399"/>
                          <a:ext cx="4727143" cy="3765551"/>
                          <a:chOff x="877250" y="1241399"/>
                          <a:chExt cx="4727143" cy="3765551"/>
                        </a:xfrm>
                      </p:grpSpPr>
                      <p:grpSp>
                        <p:nvGrpSpPr>
                          <p:cNvPr id="26" name="Gruppo 25">
                            <a:extLst>
                              <a:ext uri="{FF2B5EF4-FFF2-40B4-BE49-F238E27FC236}">
                                <a16:creationId xmlns:a16="http://schemas.microsoft.com/office/drawing/2014/main" id="{94B330C5-50A8-8C99-4FF6-5914A63E738B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877250" y="1241399"/>
                            <a:ext cx="4727143" cy="3765551"/>
                            <a:chOff x="1024728" y="1413314"/>
                            <a:chExt cx="4727143" cy="3765551"/>
                          </a:xfrm>
                        </p:grpSpPr>
                        <p:pic>
                          <p:nvPicPr>
                            <p:cNvPr id="3" name="Immagine 2" descr="Immagine che contiene testo, diagramma, linea, Diagramma&#10;&#10;Il contenuto generato dall'IA potrebbe non essere corretto.">
                              <a:extLst>
                                <a:ext uri="{FF2B5EF4-FFF2-40B4-BE49-F238E27FC236}">
                                  <a16:creationId xmlns:a16="http://schemas.microsoft.com/office/drawing/2014/main" id="{89BF0B06-BEEC-3A9B-B977-016E5842747F}"/>
                                </a:ext>
                              </a:extLst>
                            </p:cNvPr>
                            <p:cNvPicPr>
                              <a:picLocks noChangeAspect="1"/>
                            </p:cNvPicPr>
                            <p:nvPr/>
                          </p:nvPicPr>
                          <p:blipFill>
                            <a:blip r:embed="rId5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tretch>
                              <a:fillRect/>
                            </a:stretch>
                          </p:blipFill>
                          <p:spPr>
                            <a:xfrm>
                              <a:off x="1024728" y="1413326"/>
                              <a:ext cx="4519971" cy="3765539"/>
                            </a:xfrm>
                            <a:prstGeom prst="rect">
                              <a:avLst/>
                            </a:prstGeom>
                          </p:spPr>
                        </p:pic>
                        <p:sp>
                          <p:nvSpPr>
                            <p:cNvPr id="25" name="Rettangolo 24">
                              <a:extLst>
                                <a:ext uri="{FF2B5EF4-FFF2-40B4-BE49-F238E27FC236}">
                                  <a16:creationId xmlns:a16="http://schemas.microsoft.com/office/drawing/2014/main" id="{0B712F26-512C-B674-030D-053FA5113736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5544699" y="1413314"/>
                              <a:ext cx="207172" cy="3765527"/>
                            </a:xfrm>
                            <a:prstGeom prst="rect">
                              <a:avLst/>
                            </a:prstGeom>
                            <a:solidFill>
                              <a:schemeClr val="bg1"/>
                            </a:solidFill>
                            <a:ln>
                              <a:noFill/>
                            </a:ln>
                          </p:spPr>
                          <p:style>
                            <a:lnRef idx="2">
                              <a:schemeClr val="accent1">
                                <a:shade val="15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/>
                            <a:p>
                              <a:pPr algn="ctr"/>
                              <a:endParaRPr lang="it-IT"/>
                            </a:p>
                          </p:txBody>
                        </p:sp>
                      </p:grpSp>
                      <p:sp>
                        <p:nvSpPr>
                          <p:cNvPr id="27" name="Rettangolo 26">
                            <a:extLst>
                              <a:ext uri="{FF2B5EF4-FFF2-40B4-BE49-F238E27FC236}">
                                <a16:creationId xmlns:a16="http://schemas.microsoft.com/office/drawing/2014/main" id="{9BABB35B-5848-1B5F-F3A6-9AFF589F4BEB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651819" y="1241399"/>
                            <a:ext cx="3185652" cy="380922"/>
                          </a:xfrm>
                          <a:prstGeom prst="rect">
                            <a:avLst/>
                          </a:prstGeom>
                          <a:solidFill>
                            <a:schemeClr val="bg1"/>
                          </a:soli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15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it-IT"/>
                          </a:p>
                        </p:txBody>
                      </p:sp>
                    </p:grpSp>
                    <p:sp>
                      <p:nvSpPr>
                        <p:cNvPr id="29" name="Rettangolo 28">
                          <a:extLst>
                            <a:ext uri="{FF2B5EF4-FFF2-40B4-BE49-F238E27FC236}">
                              <a16:creationId xmlns:a16="http://schemas.microsoft.com/office/drawing/2014/main" id="{88450D22-E5DC-B0BD-9220-C4301548394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28903" y="1241380"/>
                          <a:ext cx="75700" cy="3765527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15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it-IT"/>
                        </a:p>
                      </p:txBody>
                    </p:sp>
                  </p:grpSp>
                  <p:grpSp>
                    <p:nvGrpSpPr>
                      <p:cNvPr id="32" name="Gruppo 31">
                        <a:extLst>
                          <a:ext uri="{FF2B5EF4-FFF2-40B4-BE49-F238E27FC236}">
                            <a16:creationId xmlns:a16="http://schemas.microsoft.com/office/drawing/2014/main" id="{88C6305D-0ABC-8FA4-87D9-542779D8684A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6151199" y="1090760"/>
                        <a:ext cx="4803804" cy="4112325"/>
                        <a:chOff x="5795253" y="1090759"/>
                        <a:chExt cx="4803804" cy="4112325"/>
                      </a:xfrm>
                    </p:grpSpPr>
                    <p:grpSp>
                      <p:nvGrpSpPr>
                        <p:cNvPr id="18" name="Gruppo 17">
                          <a:extLst>
                            <a:ext uri="{FF2B5EF4-FFF2-40B4-BE49-F238E27FC236}">
                              <a16:creationId xmlns:a16="http://schemas.microsoft.com/office/drawing/2014/main" id="{8B1FDEA0-6210-7AD1-365C-9E0FCB337E31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5795253" y="1258530"/>
                          <a:ext cx="4803804" cy="3944554"/>
                          <a:chOff x="6215061" y="1367989"/>
                          <a:chExt cx="5353475" cy="4122022"/>
                        </a:xfrm>
                      </p:grpSpPr>
                      <p:grpSp>
                        <p:nvGrpSpPr>
                          <p:cNvPr id="16" name="Gruppo 15">
                            <a:extLst>
                              <a:ext uri="{FF2B5EF4-FFF2-40B4-BE49-F238E27FC236}">
                                <a16:creationId xmlns:a16="http://schemas.microsoft.com/office/drawing/2014/main" id="{F8B0BB36-06F3-4A93-83FE-C008069F152F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6215061" y="1367989"/>
                            <a:ext cx="5143719" cy="4122022"/>
                            <a:chOff x="6224893" y="1413322"/>
                            <a:chExt cx="5143719" cy="4122022"/>
                          </a:xfrm>
                        </p:grpSpPr>
                        <p:pic>
                          <p:nvPicPr>
                            <p:cNvPr id="14" name="Immagine 13" descr="Immagine che contiene testo, schermata, diagramma, linea&#10;&#10;Il contenuto generato dall'IA potrebbe non essere corretto.">
                              <a:extLst>
                                <a:ext uri="{FF2B5EF4-FFF2-40B4-BE49-F238E27FC236}">
                                  <a16:creationId xmlns:a16="http://schemas.microsoft.com/office/drawing/2014/main" id="{4686E1C4-CB27-BF07-76D0-A636A715C002}"/>
                                </a:ext>
                              </a:extLst>
                            </p:cNvPr>
                            <p:cNvPicPr>
                              <a:picLocks noChangeAspect="1"/>
                            </p:cNvPicPr>
                            <p:nvPr/>
                          </p:nvPicPr>
                          <p:blipFill>
                            <a:blip r:embed="rId6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tretch>
                              <a:fillRect/>
                            </a:stretch>
                          </p:blipFill>
                          <p:spPr>
                            <a:xfrm>
                              <a:off x="6224893" y="1413323"/>
                              <a:ext cx="5143719" cy="4122021"/>
                            </a:xfrm>
                            <a:prstGeom prst="rect">
                              <a:avLst/>
                            </a:prstGeom>
                          </p:spPr>
                        </p:pic>
                        <p:sp>
                          <p:nvSpPr>
                            <p:cNvPr id="15" name="Rettangolo 14">
                              <a:extLst>
                                <a:ext uri="{FF2B5EF4-FFF2-40B4-BE49-F238E27FC236}">
                                  <a16:creationId xmlns:a16="http://schemas.microsoft.com/office/drawing/2014/main" id="{C33ADC42-EFAD-76EE-063E-F0FF0F899A82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6980903" y="1413322"/>
                              <a:ext cx="3805084" cy="356483"/>
                            </a:xfrm>
                            <a:prstGeom prst="rect">
                              <a:avLst/>
                            </a:prstGeom>
                            <a:solidFill>
                              <a:schemeClr val="bg1"/>
                            </a:solidFill>
                            <a:ln>
                              <a:noFill/>
                            </a:ln>
                          </p:spPr>
                          <p:style>
                            <a:lnRef idx="2">
                              <a:schemeClr val="accent1">
                                <a:shade val="15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/>
                            <a:p>
                              <a:pPr algn="ctr"/>
                              <a:endParaRPr lang="it-IT"/>
                            </a:p>
                          </p:txBody>
                        </p:sp>
                      </p:grpSp>
                      <p:sp>
                        <p:nvSpPr>
                          <p:cNvPr id="17" name="Rettangolo 16">
                            <a:extLst>
                              <a:ext uri="{FF2B5EF4-FFF2-40B4-BE49-F238E27FC236}">
                                <a16:creationId xmlns:a16="http://schemas.microsoft.com/office/drawing/2014/main" id="{B1DA67D2-DC3D-DB21-8D9D-70529E65071A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1339436" y="1367989"/>
                            <a:ext cx="229100" cy="4122021"/>
                          </a:xfrm>
                          <a:prstGeom prst="rect">
                            <a:avLst/>
                          </a:prstGeom>
                          <a:solidFill>
                            <a:schemeClr val="bg1"/>
                          </a:soli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15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it-IT" dirty="0"/>
                          </a:p>
                        </p:txBody>
                      </p:sp>
                    </p:grpSp>
                    <p:sp>
                      <p:nvSpPr>
                        <p:cNvPr id="31" name="Rettangolo 30">
                          <a:extLst>
                            <a:ext uri="{FF2B5EF4-FFF2-40B4-BE49-F238E27FC236}">
                              <a16:creationId xmlns:a16="http://schemas.microsoft.com/office/drawing/2014/main" id="{D34CE1CC-78AE-DC71-3A8B-2FD620235AD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795253" y="1090759"/>
                          <a:ext cx="4803804" cy="16768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15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it-IT"/>
                        </a:p>
                      </p:txBody>
                    </p:sp>
                  </p:grpSp>
                </p:grpSp>
                <p:sp>
                  <p:nvSpPr>
                    <p:cNvPr id="36" name="Rettangolo 35">
                      <a:extLst>
                        <a:ext uri="{FF2B5EF4-FFF2-40B4-BE49-F238E27FC236}">
                          <a16:creationId xmlns:a16="http://schemas.microsoft.com/office/drawing/2014/main" id="{CC77B0B2-2C43-712E-F0EF-5E783011604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18644" y="1216902"/>
                      <a:ext cx="9983254" cy="4571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it-IT"/>
                    </a:p>
                  </p:txBody>
                </p:sp>
              </p:grp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35" name="CasellaDiTesto 34">
                        <a:extLst>
                          <a:ext uri="{FF2B5EF4-FFF2-40B4-BE49-F238E27FC236}">
                            <a16:creationId xmlns:a16="http://schemas.microsoft.com/office/drawing/2014/main" id="{824DD0E3-E1B3-6421-6AF0-ADE8BB104EB6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739008" y="2046091"/>
                        <a:ext cx="3502089" cy="553998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lang="it-IT" sz="1600" b="1" dirty="0">
                            <a:latin typeface="Palatino Linotype" panose="02040502050505030304" pitchFamily="18" charset="0"/>
                          </a:rPr>
                          <a:t>Velocità assiale in sezione d’uscita</a:t>
                        </a:r>
                      </a:p>
                      <a:p>
                        <a:pPr algn="ctr"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it-IT" sz="1400" b="0" i="0" smtClean="0">
                                  <a:latin typeface="Cambria Math" panose="02040503050406030204" pitchFamily="18" charset="0"/>
                                </a:rPr>
                                <m:t>NPR</m:t>
                              </m:r>
                              <m:r>
                                <a:rPr lang="it-IT" sz="1400" b="0" i="0" smtClean="0">
                                  <a:latin typeface="Cambria Math" panose="02040503050406030204" pitchFamily="18" charset="0"/>
                                </a:rPr>
                                <m:t>=30</m:t>
                              </m:r>
                            </m:oMath>
                          </m:oMathPara>
                        </a14:m>
                        <a:endParaRPr lang="it-IT" sz="1400" dirty="0">
                          <a:latin typeface="Palatino Linotype" panose="02040502050505030304" pitchFamily="18" charset="0"/>
                        </a:endParaRPr>
                      </a:p>
                    </p:txBody>
                  </p:sp>
                </mc:Choice>
                <mc:Fallback xmlns="">
                  <p:sp>
                    <p:nvSpPr>
                      <p:cNvPr id="35" name="CasellaDiTesto 34">
                        <a:extLst>
                          <a:ext uri="{FF2B5EF4-FFF2-40B4-BE49-F238E27FC236}">
                            <a16:creationId xmlns:a16="http://schemas.microsoft.com/office/drawing/2014/main" id="{824DD0E3-E1B3-6421-6AF0-ADE8BB104EB6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1739008" y="2046091"/>
                        <a:ext cx="3502089" cy="553998"/>
                      </a:xfrm>
                      <a:prstGeom prst="rect">
                        <a:avLst/>
                      </a:prstGeom>
                      <a:blipFill>
                        <a:blip r:embed="rId7"/>
                        <a:stretch>
                          <a:fillRect t="-3297"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it-IT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</p:grp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" name="CasellaDiTesto 1">
                      <a:extLst>
                        <a:ext uri="{FF2B5EF4-FFF2-40B4-BE49-F238E27FC236}">
                          <a16:creationId xmlns:a16="http://schemas.microsoft.com/office/drawing/2014/main" id="{CCD9C138-47E4-C18F-4F09-4BC8A21E756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830365" y="1179596"/>
                      <a:ext cx="3411413" cy="57971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it-IT" sz="1600" b="1" dirty="0">
                          <a:latin typeface="Palatino Linotype" panose="02040502050505030304" pitchFamily="18" charset="0"/>
                        </a:rPr>
                        <a:t>Getto secondario </a:t>
                      </a:r>
                      <a:r>
                        <a:rPr lang="it-IT" sz="1600" b="1" dirty="0" err="1">
                          <a:latin typeface="Palatino Linotype" panose="02040502050505030304" pitchFamily="18" charset="0"/>
                        </a:rPr>
                        <a:t>sottoespanso</a:t>
                      </a:r>
                      <a:endParaRPr lang="it-IT" sz="1600" b="1" dirty="0">
                        <a:latin typeface="Palatino Linotype" panose="02040502050505030304" pitchFamily="18" charset="0"/>
                      </a:endParaRPr>
                    </a:p>
                    <a:p>
                      <a:pPr algn="ctr"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it-IT" sz="1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it-IT" sz="1400" b="0" i="0" smtClean="0">
                                    <a:latin typeface="Cambria Math" panose="02040503050406030204" pitchFamily="18" charset="0"/>
                                  </a:rPr>
                                  <m:t>NPR</m:t>
                                </m:r>
                              </m:e>
                              <m:sub>
                                <m:r>
                                  <a:rPr lang="it-IT" sz="14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it-IT" sz="1400" b="0" i="0" smtClean="0">
                                <a:latin typeface="Cambria Math" panose="02040503050406030204" pitchFamily="18" charset="0"/>
                              </a:rPr>
                              <m:t>=4.25</m:t>
                            </m:r>
                          </m:oMath>
                        </m:oMathPara>
                      </a14:m>
                      <a:endParaRPr lang="it-IT" sz="1400" dirty="0">
                        <a:latin typeface="Palatino Linotype" panose="02040502050505030304" pitchFamily="18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2" name="CasellaDiTesto 1">
                      <a:extLst>
                        <a:ext uri="{FF2B5EF4-FFF2-40B4-BE49-F238E27FC236}">
                          <a16:creationId xmlns:a16="http://schemas.microsoft.com/office/drawing/2014/main" id="{CCD9C138-47E4-C18F-4F09-4BC8A21E7562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6830365" y="1179596"/>
                      <a:ext cx="3411413" cy="579719"/>
                    </a:xfrm>
                    <a:prstGeom prst="rect">
                      <a:avLst/>
                    </a:prstGeom>
                    <a:blipFill>
                      <a:blip r:embed="rId8"/>
                      <a:stretch>
                        <a:fillRect t="-3297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it-IT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sp>
            <p:nvSpPr>
              <p:cNvPr id="5" name="Rettangolo 4">
                <a:extLst>
                  <a:ext uri="{FF2B5EF4-FFF2-40B4-BE49-F238E27FC236}">
                    <a16:creationId xmlns:a16="http://schemas.microsoft.com/office/drawing/2014/main" id="{5B84A582-BB74-E44C-10C6-B9050EEE9D11}"/>
                  </a:ext>
                </a:extLst>
              </p:cNvPr>
              <p:cNvSpPr/>
              <p:nvPr/>
            </p:nvSpPr>
            <p:spPr>
              <a:xfrm>
                <a:off x="1104368" y="5366590"/>
                <a:ext cx="9983254" cy="93560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sp>
          <p:nvSpPr>
            <p:cNvPr id="7" name="Rettangolo 6">
              <a:extLst>
                <a:ext uri="{FF2B5EF4-FFF2-40B4-BE49-F238E27FC236}">
                  <a16:creationId xmlns:a16="http://schemas.microsoft.com/office/drawing/2014/main" id="{CBEAD9EF-18D0-4ECE-B8AC-7EC34DE1461F}"/>
                </a:ext>
              </a:extLst>
            </p:cNvPr>
            <p:cNvSpPr/>
            <p:nvPr/>
          </p:nvSpPr>
          <p:spPr>
            <a:xfrm>
              <a:off x="852068" y="1164520"/>
              <a:ext cx="10648335" cy="5236279"/>
            </a:xfrm>
            <a:prstGeom prst="rect">
              <a:avLst/>
            </a:prstGeom>
            <a:noFill/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asellaDiTesto 10">
                <a:extLst>
                  <a:ext uri="{FF2B5EF4-FFF2-40B4-BE49-F238E27FC236}">
                    <a16:creationId xmlns:a16="http://schemas.microsoft.com/office/drawing/2014/main" id="{04154D35-0ADF-27D7-867F-526982179C4E}"/>
                  </a:ext>
                </a:extLst>
              </p:cNvPr>
              <p:cNvSpPr txBox="1"/>
              <p:nvPr/>
            </p:nvSpPr>
            <p:spPr>
              <a:xfrm>
                <a:off x="827791" y="5313930"/>
                <a:ext cx="5043948" cy="79252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285750" indent="-285750" algn="just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it-IT" sz="1600" dirty="0">
                    <a:latin typeface="Palatino Linotype" panose="02040502050505030304" pitchFamily="18" charset="0"/>
                  </a:rPr>
                  <a:t>Getto2 – OFF :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600" b="1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it-IT" sz="1600" b="1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it-IT" sz="1600" b="1" i="1" smtClean="0">
                                <a:latin typeface="Cambria Math" panose="02040503050406030204" pitchFamily="18" charset="0"/>
                              </a:rPr>
                              <m:t>𝒖</m:t>
                            </m:r>
                          </m:e>
                        </m:acc>
                      </m:e>
                      <m:sub>
                        <m:r>
                          <a:rPr lang="it-IT" sz="1600" b="1" i="1" dirty="0" smtClean="0">
                            <a:latin typeface="Cambria Math" panose="02040503050406030204" pitchFamily="18" charset="0"/>
                          </a:rPr>
                          <m:t>𝒂</m:t>
                        </m:r>
                      </m:sub>
                    </m:sSub>
                    <m:r>
                      <a:rPr lang="it-IT" sz="1600" b="1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it-IT" sz="1600" b="1" i="1" dirty="0" smtClean="0">
                        <a:latin typeface="Cambria Math" panose="02040503050406030204" pitchFamily="18" charset="0"/>
                      </a:rPr>
                      <m:t>𝟏𝟑𝟒</m:t>
                    </m:r>
                    <m:r>
                      <a:rPr lang="it-IT" sz="1600" b="1" i="1" dirty="0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lang="it-IT" sz="1600" b="1" i="1" dirty="0" smtClean="0">
                        <a:latin typeface="Cambria Math" panose="02040503050406030204" pitchFamily="18" charset="0"/>
                      </a:rPr>
                      <m:t>𝟕𝟓</m:t>
                    </m:r>
                    <m:r>
                      <a:rPr lang="it-IT" sz="1600" b="1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it-IT" sz="1600" b="1" i="1" dirty="0" smtClean="0">
                        <a:latin typeface="Cambria Math" panose="02040503050406030204" pitchFamily="18" charset="0"/>
                      </a:rPr>
                      <m:t>𝒎</m:t>
                    </m:r>
                    <m:r>
                      <a:rPr lang="it-IT" sz="1600" b="1" i="1" dirty="0" smtClean="0">
                        <a:latin typeface="Cambria Math" panose="02040503050406030204" pitchFamily="18" charset="0"/>
                      </a:rPr>
                      <m:t>/</m:t>
                    </m:r>
                    <m:r>
                      <a:rPr lang="it-IT" sz="1600" b="1" i="1" dirty="0" smtClean="0">
                        <a:latin typeface="Cambria Math" panose="02040503050406030204" pitchFamily="18" charset="0"/>
                      </a:rPr>
                      <m:t>𝒔</m:t>
                    </m:r>
                  </m:oMath>
                </a14:m>
                <a:r>
                  <a:rPr lang="it-IT" sz="1600" dirty="0">
                    <a:latin typeface="Palatino Linotype" panose="02040502050505030304" pitchFamily="18" charset="0"/>
                  </a:rPr>
                  <a:t> 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600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1600" b="1" i="1" smtClean="0">
                            <a:latin typeface="Cambria Math" panose="02040503050406030204" pitchFamily="18" charset="0"/>
                          </a:rPr>
                          <m:t>𝜸</m:t>
                        </m:r>
                      </m:e>
                      <m:sub>
                        <m:r>
                          <a:rPr lang="it-IT" sz="1600" b="1" i="1" smtClean="0">
                            <a:latin typeface="Cambria Math" panose="02040503050406030204" pitchFamily="18" charset="0"/>
                          </a:rPr>
                          <m:t>𝒖</m:t>
                        </m:r>
                      </m:sub>
                    </m:sSub>
                    <m:r>
                      <a:rPr lang="it-IT" sz="1600" b="1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it-IT" sz="1600" b="1" i="1" smtClean="0">
                        <a:latin typeface="Cambria Math" panose="02040503050406030204" pitchFamily="18" charset="0"/>
                      </a:rPr>
                      <m:t>𝟎</m:t>
                    </m:r>
                    <m:r>
                      <a:rPr lang="it-IT" sz="1600" b="1" i="1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lang="it-IT" sz="1600" b="1" i="1" smtClean="0">
                        <a:latin typeface="Cambria Math" panose="02040503050406030204" pitchFamily="18" charset="0"/>
                      </a:rPr>
                      <m:t>𝟓𝟑</m:t>
                    </m:r>
                  </m:oMath>
                </a14:m>
                <a:r>
                  <a:rPr lang="it-IT" sz="1600" b="1" dirty="0">
                    <a:latin typeface="Palatino Linotype" panose="02040502050505030304" pitchFamily="18" charset="0"/>
                  </a:rPr>
                  <a:t>  </a:t>
                </a:r>
              </a:p>
              <a:p>
                <a:pPr marL="285750" indent="-285750" algn="just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it-IT" sz="1600" dirty="0">
                    <a:latin typeface="Palatino Linotype" panose="02040502050505030304" pitchFamily="18" charset="0"/>
                  </a:rPr>
                  <a:t>Getto2 – ON  :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600" b="1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it-IT" sz="1600" b="1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it-IT" sz="1600" b="1" i="1" smtClean="0">
                                <a:latin typeface="Cambria Math" panose="02040503050406030204" pitchFamily="18" charset="0"/>
                              </a:rPr>
                              <m:t>𝒖</m:t>
                            </m:r>
                          </m:e>
                        </m:acc>
                      </m:e>
                      <m:sub>
                        <m:r>
                          <a:rPr lang="it-IT" sz="1600" b="1" i="1" dirty="0" smtClean="0">
                            <a:latin typeface="Cambria Math" panose="02040503050406030204" pitchFamily="18" charset="0"/>
                          </a:rPr>
                          <m:t>𝒂</m:t>
                        </m:r>
                      </m:sub>
                    </m:sSub>
                    <m:r>
                      <a:rPr lang="it-IT" sz="1600" b="1" i="1" dirty="0" smtClean="0">
                        <a:latin typeface="Cambria Math" panose="02040503050406030204" pitchFamily="18" charset="0"/>
                      </a:rPr>
                      <m:t>≈</m:t>
                    </m:r>
                    <m:r>
                      <a:rPr lang="it-IT" sz="1600" b="1" i="1" dirty="0" smtClean="0">
                        <a:latin typeface="Cambria Math" panose="02040503050406030204" pitchFamily="18" charset="0"/>
                      </a:rPr>
                      <m:t>𝟑𝟎𝟗</m:t>
                    </m:r>
                    <m:r>
                      <a:rPr lang="it-IT" sz="1600" b="1" i="1" dirty="0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lang="it-IT" sz="1600" b="1" i="1" dirty="0" smtClean="0">
                        <a:latin typeface="Cambria Math" panose="02040503050406030204" pitchFamily="18" charset="0"/>
                      </a:rPr>
                      <m:t>𝟖𝟗</m:t>
                    </m:r>
                    <m:r>
                      <a:rPr lang="it-IT" sz="1600" b="1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it-IT" sz="1600" b="1" i="1" dirty="0" smtClean="0">
                        <a:latin typeface="Cambria Math" panose="02040503050406030204" pitchFamily="18" charset="0"/>
                      </a:rPr>
                      <m:t>𝒎</m:t>
                    </m:r>
                    <m:r>
                      <a:rPr lang="it-IT" sz="1600" b="1" i="1" dirty="0" smtClean="0">
                        <a:latin typeface="Cambria Math" panose="02040503050406030204" pitchFamily="18" charset="0"/>
                      </a:rPr>
                      <m:t>/</m:t>
                    </m:r>
                    <m:r>
                      <a:rPr lang="it-IT" sz="1600" b="1" i="1" dirty="0" smtClean="0">
                        <a:latin typeface="Cambria Math" panose="02040503050406030204" pitchFamily="18" charset="0"/>
                      </a:rPr>
                      <m:t>𝒔</m:t>
                    </m:r>
                  </m:oMath>
                </a14:m>
                <a:r>
                  <a:rPr lang="it-IT" sz="1600" b="1" dirty="0">
                    <a:latin typeface="Palatino Linotype" panose="02040502050505030304" pitchFamily="18" charset="0"/>
                  </a:rPr>
                  <a:t> </a:t>
                </a:r>
                <a:r>
                  <a:rPr lang="it-IT" sz="1600" dirty="0">
                    <a:latin typeface="Palatino Linotype" panose="02040502050505030304" pitchFamily="18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600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1600" b="1" i="1" smtClean="0">
                            <a:latin typeface="Cambria Math" panose="02040503050406030204" pitchFamily="18" charset="0"/>
                          </a:rPr>
                          <m:t>𝜸</m:t>
                        </m:r>
                      </m:e>
                      <m:sub>
                        <m:r>
                          <a:rPr lang="it-IT" sz="1600" b="1" i="1" smtClean="0">
                            <a:latin typeface="Cambria Math" panose="02040503050406030204" pitchFamily="18" charset="0"/>
                          </a:rPr>
                          <m:t>𝒖</m:t>
                        </m:r>
                      </m:sub>
                    </m:sSub>
                    <m:r>
                      <a:rPr lang="it-IT" sz="1600" b="1" i="1" smtClean="0">
                        <a:latin typeface="Cambria Math" panose="02040503050406030204" pitchFamily="18" charset="0"/>
                      </a:rPr>
                      <m:t>≈</m:t>
                    </m:r>
                    <m:r>
                      <a:rPr lang="it-IT" sz="1600" b="1" i="1" smtClean="0">
                        <a:latin typeface="Cambria Math" panose="02040503050406030204" pitchFamily="18" charset="0"/>
                      </a:rPr>
                      <m:t>𝟎</m:t>
                    </m:r>
                    <m:r>
                      <a:rPr lang="it-IT" sz="1600" b="1" i="1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lang="it-IT" sz="1600" b="1" i="1" smtClean="0">
                        <a:latin typeface="Cambria Math" panose="02040503050406030204" pitchFamily="18" charset="0"/>
                      </a:rPr>
                      <m:t>𝟔𝟎</m:t>
                    </m:r>
                  </m:oMath>
                </a14:m>
                <a:r>
                  <a:rPr lang="it-IT" sz="1600" b="1" dirty="0">
                    <a:latin typeface="Palatino Linotype" panose="0204050205050503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1" name="CasellaDiTesto 10">
                <a:extLst>
                  <a:ext uri="{FF2B5EF4-FFF2-40B4-BE49-F238E27FC236}">
                    <a16:creationId xmlns:a16="http://schemas.microsoft.com/office/drawing/2014/main" id="{04154D35-0ADF-27D7-867F-526982179C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791" y="5313930"/>
                <a:ext cx="5043948" cy="792525"/>
              </a:xfrm>
              <a:prstGeom prst="rect">
                <a:avLst/>
              </a:prstGeom>
              <a:blipFill>
                <a:blip r:embed="rId9"/>
                <a:stretch>
                  <a:fillRect l="-484" b="-9231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9" name="Tabella 18">
                <a:extLst>
                  <a:ext uri="{FF2B5EF4-FFF2-40B4-BE49-F238E27FC236}">
                    <a16:creationId xmlns:a16="http://schemas.microsoft.com/office/drawing/2014/main" id="{313E6B3B-EE02-3FC6-1E25-87026F088BA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05414091"/>
                  </p:ext>
                </p:extLst>
              </p:nvPr>
            </p:nvGraphicFramePr>
            <p:xfrm>
              <a:off x="6714997" y="5394567"/>
              <a:ext cx="4283104" cy="688648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070776">
                      <a:extLst>
                        <a:ext uri="{9D8B030D-6E8A-4147-A177-3AD203B41FA5}">
                          <a16:colId xmlns:a16="http://schemas.microsoft.com/office/drawing/2014/main" val="3620268940"/>
                        </a:ext>
                      </a:extLst>
                    </a:gridCol>
                    <a:gridCol w="1070776">
                      <a:extLst>
                        <a:ext uri="{9D8B030D-6E8A-4147-A177-3AD203B41FA5}">
                          <a16:colId xmlns:a16="http://schemas.microsoft.com/office/drawing/2014/main" val="1289334650"/>
                        </a:ext>
                      </a:extLst>
                    </a:gridCol>
                    <a:gridCol w="1070776">
                      <a:extLst>
                        <a:ext uri="{9D8B030D-6E8A-4147-A177-3AD203B41FA5}">
                          <a16:colId xmlns:a16="http://schemas.microsoft.com/office/drawing/2014/main" val="444765875"/>
                        </a:ext>
                      </a:extLst>
                    </a:gridCol>
                    <a:gridCol w="1070776">
                      <a:extLst>
                        <a:ext uri="{9D8B030D-6E8A-4147-A177-3AD203B41FA5}">
                          <a16:colId xmlns:a16="http://schemas.microsoft.com/office/drawing/2014/main" val="631057434"/>
                        </a:ext>
                      </a:extLst>
                    </a:gridCol>
                  </a:tblGrid>
                  <a:tr h="214688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it-IT" sz="16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it-IT" sz="1600" b="1" i="1" smtClean="0">
                                        <a:latin typeface="Cambria Math" panose="02040503050406030204" pitchFamily="18" charset="0"/>
                                      </a:rPr>
                                      <m:t>𝒑</m:t>
                                    </m:r>
                                  </m:e>
                                  <m:sub>
                                    <m:r>
                                      <a:rPr lang="it-IT" sz="1600" b="1" i="1" smtClean="0">
                                        <a:latin typeface="Cambria Math" panose="02040503050406030204" pitchFamily="18" charset="0"/>
                                      </a:rPr>
                                      <m:t>𝒆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it-IT" sz="1600" b="1" dirty="0">
                            <a:latin typeface="Palatino Linotype" panose="02040502050505030304" pitchFamily="18" charset="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it-IT" sz="16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it-IT" sz="1600" b="1" i="1" smtClean="0">
                                        <a:latin typeface="Cambria Math" panose="02040503050406030204" pitchFamily="18" charset="0"/>
                                      </a:rPr>
                                      <m:t>𝑴</m:t>
                                    </m:r>
                                  </m:e>
                                  <m:sub>
                                    <m:r>
                                      <a:rPr lang="it-IT" sz="1600" b="1" i="1" smtClean="0">
                                        <a:latin typeface="Cambria Math" panose="02040503050406030204" pitchFamily="18" charset="0"/>
                                      </a:rPr>
                                      <m:t>𝒆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it-IT" sz="1600" b="1" dirty="0">
                            <a:latin typeface="Palatino Linotype" panose="0204050205050503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it-IT" sz="16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acc>
                                      <m:accPr>
                                        <m:chr m:val="̇"/>
                                        <m:ctrlPr>
                                          <a:rPr lang="it-IT" sz="1600" b="1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it-IT" sz="1600" b="1" i="1" smtClean="0">
                                            <a:latin typeface="Cambria Math" panose="02040503050406030204" pitchFamily="18" charset="0"/>
                                          </a:rPr>
                                          <m:t>𝒎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a:rPr lang="it-IT" sz="1600" b="1" i="1" smtClean="0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it-IT" sz="1600" b="1" i="1" dirty="0">
                            <a:latin typeface="Cambria Math" panose="020405030504060302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it-IT" sz="16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acc>
                                      <m:accPr>
                                        <m:chr m:val="̇"/>
                                        <m:ctrlPr>
                                          <a:rPr lang="it-IT" sz="1600" b="1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it-IT" sz="1600" b="1" i="1" smtClean="0">
                                            <a:latin typeface="Cambria Math" panose="02040503050406030204" pitchFamily="18" charset="0"/>
                                          </a:rPr>
                                          <m:t>𝒎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a:rPr lang="it-IT" sz="1600" b="1" i="1" smtClean="0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b>
                                </m:sSub>
                                <m:r>
                                  <a:rPr lang="it-IT" sz="1600" b="1" i="1" smtClean="0">
                                    <a:latin typeface="Cambria Math" panose="02040503050406030204" pitchFamily="18" charset="0"/>
                                  </a:rPr>
                                  <m:t>/</m:t>
                                </m:r>
                                <m:sSub>
                                  <m:sSubPr>
                                    <m:ctrlPr>
                                      <a:rPr lang="it-IT" sz="16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acc>
                                      <m:accPr>
                                        <m:chr m:val="̇"/>
                                        <m:ctrlPr>
                                          <a:rPr lang="it-IT" sz="1600" b="1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it-IT" sz="1600" b="1" i="1" smtClean="0">
                                            <a:latin typeface="Cambria Math" panose="02040503050406030204" pitchFamily="18" charset="0"/>
                                          </a:rPr>
                                          <m:t>𝒎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a:rPr lang="it-IT" sz="1600" b="1" i="1" smtClean="0">
                                        <a:latin typeface="Cambria Math" panose="02040503050406030204" pitchFamily="18" charset="0"/>
                                      </a:rPr>
                                      <m:t>𝟓𝟎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it-IT" sz="1600" b="1" dirty="0">
                            <a:latin typeface="Palatino Linotype" panose="0204050205050503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4004744475"/>
                      </a:ext>
                    </a:extLst>
                  </a:tr>
                  <a:tr h="353368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it-IT" sz="1600" b="0" i="1" smtClean="0">
                                    <a:latin typeface="Cambria Math" panose="02040503050406030204" pitchFamily="18" charset="0"/>
                                  </a:rPr>
                                  <m:t>1.2⋅</m:t>
                                </m:r>
                                <m:sSub>
                                  <m:sSubPr>
                                    <m:ctrlPr>
                                      <a:rPr lang="it-IT" sz="1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it-IT" sz="1600" b="0" i="1" smtClean="0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it-IT" sz="1600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it-IT" sz="1600" b="0" dirty="0">
                            <a:latin typeface="Palatino Linotype" panose="02040502050505030304" pitchFamily="18" charset="0"/>
                          </a:endParaRPr>
                        </a:p>
                      </a:txBody>
                      <a:tcPr anchor="ctr">
                        <a:lnL w="12700" cmpd="sng"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it-IT" sz="1600" b="0" i="1" smtClean="0">
                                    <a:latin typeface="Cambria Math" panose="02040503050406030204" pitchFamily="18" charset="0"/>
                                  </a:rPr>
                                  <m:t>1.48</m:t>
                                </m:r>
                              </m:oMath>
                            </m:oMathPara>
                          </a14:m>
                          <a:endParaRPr lang="it-IT" sz="1600" dirty="0">
                            <a:latin typeface="Palatino Linotype" panose="0204050205050503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it-IT" sz="1600" b="0" i="1" smtClean="0">
                                    <a:latin typeface="Cambria Math" panose="02040503050406030204" pitchFamily="18" charset="0"/>
                                  </a:rPr>
                                  <m:t>0.205</m:t>
                                </m:r>
                              </m:oMath>
                            </m:oMathPara>
                          </a14:m>
                          <a:endParaRPr lang="it-IT" sz="1600" dirty="0">
                            <a:latin typeface="Palatino Linotype" panose="0204050205050503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it-IT" sz="1600" b="0" i="1" smtClean="0">
                                    <a:latin typeface="Cambria Math" panose="02040503050406030204" pitchFamily="18" charset="0"/>
                                  </a:rPr>
                                  <m:t>5.66</m:t>
                                </m:r>
                              </m:oMath>
                            </m:oMathPara>
                          </a14:m>
                          <a:endParaRPr lang="it-IT" sz="1600" dirty="0">
                            <a:latin typeface="Palatino Linotype" panose="0204050205050503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303431476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9" name="Tabella 18">
                <a:extLst>
                  <a:ext uri="{FF2B5EF4-FFF2-40B4-BE49-F238E27FC236}">
                    <a16:creationId xmlns:a16="http://schemas.microsoft.com/office/drawing/2014/main" id="{313E6B3B-EE02-3FC6-1E25-87026F088BA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05414091"/>
                  </p:ext>
                </p:extLst>
              </p:nvPr>
            </p:nvGraphicFramePr>
            <p:xfrm>
              <a:off x="6714997" y="5394567"/>
              <a:ext cx="4283104" cy="688648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070776">
                      <a:extLst>
                        <a:ext uri="{9D8B030D-6E8A-4147-A177-3AD203B41FA5}">
                          <a16:colId xmlns:a16="http://schemas.microsoft.com/office/drawing/2014/main" val="3620268940"/>
                        </a:ext>
                      </a:extLst>
                    </a:gridCol>
                    <a:gridCol w="1070776">
                      <a:extLst>
                        <a:ext uri="{9D8B030D-6E8A-4147-A177-3AD203B41FA5}">
                          <a16:colId xmlns:a16="http://schemas.microsoft.com/office/drawing/2014/main" val="1289334650"/>
                        </a:ext>
                      </a:extLst>
                    </a:gridCol>
                    <a:gridCol w="1070776">
                      <a:extLst>
                        <a:ext uri="{9D8B030D-6E8A-4147-A177-3AD203B41FA5}">
                          <a16:colId xmlns:a16="http://schemas.microsoft.com/office/drawing/2014/main" val="444765875"/>
                        </a:ext>
                      </a:extLst>
                    </a:gridCol>
                    <a:gridCol w="1070776">
                      <a:extLst>
                        <a:ext uri="{9D8B030D-6E8A-4147-A177-3AD203B41FA5}">
                          <a16:colId xmlns:a16="http://schemas.microsoft.com/office/drawing/2014/main" val="631057434"/>
                        </a:ext>
                      </a:extLst>
                    </a:gridCol>
                  </a:tblGrid>
                  <a:tr h="335280">
                    <a:tc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 anchor="ctr">
                        <a:lnL w="12700" cmpd="sng"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10"/>
                          <a:stretch>
                            <a:fillRect r="-300568" b="-10535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10"/>
                          <a:stretch>
                            <a:fillRect l="-100000" r="-200568" b="-10535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10"/>
                          <a:stretch>
                            <a:fillRect l="-200000" r="-100568" b="-10535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10"/>
                          <a:stretch>
                            <a:fillRect l="-300000" r="-568" b="-10535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04744475"/>
                      </a:ext>
                    </a:extLst>
                  </a:tr>
                  <a:tr h="353368">
                    <a:tc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 anchor="ctr">
                        <a:lnL w="12700" cmpd="sng"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10"/>
                          <a:stretch>
                            <a:fillRect t="-96552" r="-300568" b="-172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10"/>
                          <a:stretch>
                            <a:fillRect l="-100000" t="-96552" r="-200568" b="-172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10"/>
                          <a:stretch>
                            <a:fillRect l="-200000" t="-96552" r="-100568" b="-172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10"/>
                          <a:stretch>
                            <a:fillRect l="-300000" t="-96552" r="-568" b="-172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34314762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7831687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38EE3ED-FAD2-05C0-76A9-BCB7086CF4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schizzo, disegno, clipart, arte&#10;&#10;Il contenuto generato dall'IA potrebbe non essere corretto.">
            <a:extLst>
              <a:ext uri="{FF2B5EF4-FFF2-40B4-BE49-F238E27FC236}">
                <a16:creationId xmlns:a16="http://schemas.microsoft.com/office/drawing/2014/main" id="{17205F1E-6BA6-DE65-6A21-D1FBC29B09D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59" y="190010"/>
            <a:ext cx="996973" cy="900750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5CE5EC1D-B277-1BB3-E1C5-DB36D37B1633}"/>
              </a:ext>
            </a:extLst>
          </p:cNvPr>
          <p:cNvSpPr txBox="1"/>
          <p:nvPr/>
        </p:nvSpPr>
        <p:spPr>
          <a:xfrm>
            <a:off x="3303637" y="3121223"/>
            <a:ext cx="558472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400" b="1" dirty="0">
                <a:solidFill>
                  <a:schemeClr val="bg1"/>
                </a:solidFill>
                <a:latin typeface="Palatino Linotype" panose="02040502050505030304" pitchFamily="18" charset="0"/>
              </a:rPr>
              <a:t>Grazie per l’attenzione</a:t>
            </a:r>
          </a:p>
        </p:txBody>
      </p:sp>
      <p:cxnSp>
        <p:nvCxnSpPr>
          <p:cNvPr id="5" name="Connettore diritto 4">
            <a:extLst>
              <a:ext uri="{FF2B5EF4-FFF2-40B4-BE49-F238E27FC236}">
                <a16:creationId xmlns:a16="http://schemas.microsoft.com/office/drawing/2014/main" id="{AD49C965-AD38-E0F6-5AC3-0194BB940304}"/>
              </a:ext>
            </a:extLst>
          </p:cNvPr>
          <p:cNvCxnSpPr>
            <a:cxnSpLocks/>
          </p:cNvCxnSpPr>
          <p:nvPr/>
        </p:nvCxnSpPr>
        <p:spPr>
          <a:xfrm>
            <a:off x="3487991" y="3799429"/>
            <a:ext cx="5216014" cy="0"/>
          </a:xfrm>
          <a:prstGeom prst="line">
            <a:avLst/>
          </a:prstGeom>
          <a:ln w="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41425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uppo 21">
            <a:extLst>
              <a:ext uri="{FF2B5EF4-FFF2-40B4-BE49-F238E27FC236}">
                <a16:creationId xmlns:a16="http://schemas.microsoft.com/office/drawing/2014/main" id="{98E4201C-450C-15F7-7B3F-989EF5D3667D}"/>
              </a:ext>
            </a:extLst>
          </p:cNvPr>
          <p:cNvGrpSpPr/>
          <p:nvPr/>
        </p:nvGrpSpPr>
        <p:grpSpPr>
          <a:xfrm>
            <a:off x="5174226" y="190010"/>
            <a:ext cx="1843548" cy="584775"/>
            <a:chOff x="5053781" y="249115"/>
            <a:chExt cx="1843548" cy="584775"/>
          </a:xfrm>
        </p:grpSpPr>
        <p:sp>
          <p:nvSpPr>
            <p:cNvPr id="7" name="CasellaDiTesto 6">
              <a:extLst>
                <a:ext uri="{FF2B5EF4-FFF2-40B4-BE49-F238E27FC236}">
                  <a16:creationId xmlns:a16="http://schemas.microsoft.com/office/drawing/2014/main" id="{77B7546C-84D2-5587-E971-AB776599EF76}"/>
                </a:ext>
              </a:extLst>
            </p:cNvPr>
            <p:cNvSpPr txBox="1"/>
            <p:nvPr/>
          </p:nvSpPr>
          <p:spPr>
            <a:xfrm>
              <a:off x="5053781" y="249115"/>
              <a:ext cx="18435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3200" dirty="0">
                  <a:solidFill>
                    <a:schemeClr val="bg1"/>
                  </a:solidFill>
                  <a:latin typeface="Palatino Linotype" panose="02040502050505030304" pitchFamily="18" charset="0"/>
                </a:rPr>
                <a:t>Indice</a:t>
              </a:r>
            </a:p>
          </p:txBody>
        </p:sp>
        <p:cxnSp>
          <p:nvCxnSpPr>
            <p:cNvPr id="9" name="Connettore diritto 8">
              <a:extLst>
                <a:ext uri="{FF2B5EF4-FFF2-40B4-BE49-F238E27FC236}">
                  <a16:creationId xmlns:a16="http://schemas.microsoft.com/office/drawing/2014/main" id="{F51BAE0E-5ED7-9757-98F3-A8F2037BF1AA}"/>
                </a:ext>
              </a:extLst>
            </p:cNvPr>
            <p:cNvCxnSpPr>
              <a:cxnSpLocks/>
            </p:cNvCxnSpPr>
            <p:nvPr/>
          </p:nvCxnSpPr>
          <p:spPr>
            <a:xfrm>
              <a:off x="5319251" y="802541"/>
              <a:ext cx="1258530" cy="0"/>
            </a:xfrm>
            <a:prstGeom prst="line">
              <a:avLst/>
            </a:prstGeom>
            <a:ln w="0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Connettore diritto 11">
            <a:extLst>
              <a:ext uri="{FF2B5EF4-FFF2-40B4-BE49-F238E27FC236}">
                <a16:creationId xmlns:a16="http://schemas.microsoft.com/office/drawing/2014/main" id="{E921978C-035F-673A-7769-5A98285A52F3}"/>
              </a:ext>
            </a:extLst>
          </p:cNvPr>
          <p:cNvCxnSpPr>
            <a:cxnSpLocks/>
          </p:cNvCxnSpPr>
          <p:nvPr/>
        </p:nvCxnSpPr>
        <p:spPr>
          <a:xfrm>
            <a:off x="2352378" y="1625276"/>
            <a:ext cx="0" cy="3784428"/>
          </a:xfrm>
          <a:prstGeom prst="line">
            <a:avLst/>
          </a:prstGeom>
          <a:ln w="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" name="Immagine 20" descr="Immagine che contiene schizzo, disegno, clipart, arte&#10;&#10;Il contenuto generato dall'IA potrebbe non essere corretto.">
            <a:extLst>
              <a:ext uri="{FF2B5EF4-FFF2-40B4-BE49-F238E27FC236}">
                <a16:creationId xmlns:a16="http://schemas.microsoft.com/office/drawing/2014/main" id="{48F27920-51A8-09B2-B5CB-A138DC05DC6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59" y="190010"/>
            <a:ext cx="996973" cy="900750"/>
          </a:xfrm>
          <a:prstGeom prst="rect">
            <a:avLst/>
          </a:prstGeom>
        </p:spPr>
      </p:pic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B6CEC65B-3624-8565-B095-95E97A7DBC61}"/>
              </a:ext>
            </a:extLst>
          </p:cNvPr>
          <p:cNvSpPr txBox="1"/>
          <p:nvPr/>
        </p:nvSpPr>
        <p:spPr>
          <a:xfrm>
            <a:off x="11759374" y="6469692"/>
            <a:ext cx="2949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>
                <a:solidFill>
                  <a:schemeClr val="bg1">
                    <a:alpha val="70000"/>
                  </a:schemeClr>
                </a:solidFill>
                <a:latin typeface="Palatino Linotype" panose="02040502050505030304" pitchFamily="18" charset="0"/>
              </a:rPr>
              <a:t>1</a:t>
            </a:r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57E3B2DE-2EE3-E533-5863-F11D4413BB45}"/>
              </a:ext>
            </a:extLst>
          </p:cNvPr>
          <p:cNvGrpSpPr/>
          <p:nvPr/>
        </p:nvGrpSpPr>
        <p:grpSpPr>
          <a:xfrm>
            <a:off x="2629514" y="1917052"/>
            <a:ext cx="8137423" cy="3200876"/>
            <a:chOff x="2000249" y="1845784"/>
            <a:chExt cx="8137423" cy="3200876"/>
          </a:xfrm>
        </p:grpSpPr>
        <p:sp>
          <p:nvSpPr>
            <p:cNvPr id="13" name="CasellaDiTesto 12">
              <a:extLst>
                <a:ext uri="{FF2B5EF4-FFF2-40B4-BE49-F238E27FC236}">
                  <a16:creationId xmlns:a16="http://schemas.microsoft.com/office/drawing/2014/main" id="{D4E49C7C-A6D0-0E21-4DCC-AE1DC78EB41B}"/>
                </a:ext>
              </a:extLst>
            </p:cNvPr>
            <p:cNvSpPr txBox="1"/>
            <p:nvPr/>
          </p:nvSpPr>
          <p:spPr>
            <a:xfrm>
              <a:off x="2000249" y="1845784"/>
              <a:ext cx="8137423" cy="32008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it-IT" dirty="0">
                  <a:solidFill>
                    <a:schemeClr val="bg1"/>
                  </a:solidFill>
                  <a:latin typeface="Palatino Linotype" panose="02040502050505030304" pitchFamily="18" charset="0"/>
                </a:rPr>
                <a:t>Introduzione                      Regimi di separazione | Carichi laterali</a:t>
              </a:r>
            </a:p>
            <a:p>
              <a:pPr>
                <a:spcAft>
                  <a:spcPts val="600"/>
                </a:spcAft>
              </a:pPr>
              <a:endParaRPr lang="it-IT" dirty="0">
                <a:solidFill>
                  <a:schemeClr val="bg1"/>
                </a:solidFill>
                <a:latin typeface="Palatino Linotype" panose="02040502050505030304" pitchFamily="18" charset="0"/>
              </a:endParaRPr>
            </a:p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it-IT" dirty="0">
                  <a:solidFill>
                    <a:schemeClr val="bg1"/>
                  </a:solidFill>
                  <a:latin typeface="Palatino Linotype" panose="02040502050505030304" pitchFamily="18" charset="0"/>
                </a:rPr>
                <a:t>Ugello VOLVO-S1</a:t>
              </a:r>
            </a:p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endParaRPr lang="it-IT" dirty="0">
                <a:solidFill>
                  <a:schemeClr val="bg1"/>
                </a:solidFill>
                <a:latin typeface="Palatino Linotype" panose="02040502050505030304" pitchFamily="18" charset="0"/>
              </a:endParaRPr>
            </a:p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it-IT" dirty="0">
                  <a:solidFill>
                    <a:schemeClr val="bg1"/>
                  </a:solidFill>
                  <a:latin typeface="Palatino Linotype" panose="02040502050505030304" pitchFamily="18" charset="0"/>
                </a:rPr>
                <a:t>Set-up delle simulazioni RANS                   Caso test di riferimento</a:t>
              </a:r>
            </a:p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endParaRPr lang="it-IT" dirty="0">
                <a:solidFill>
                  <a:schemeClr val="bg1"/>
                </a:solidFill>
                <a:latin typeface="Palatino Linotype" panose="02040502050505030304" pitchFamily="18" charset="0"/>
              </a:endParaRPr>
            </a:p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it-IT" dirty="0">
                  <a:solidFill>
                    <a:schemeClr val="bg1"/>
                  </a:solidFill>
                  <a:latin typeface="Palatino Linotype" panose="02040502050505030304" pitchFamily="18" charset="0"/>
                </a:rPr>
                <a:t>Studio numerico dello start-up</a:t>
              </a:r>
            </a:p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endParaRPr lang="it-IT" dirty="0">
                <a:solidFill>
                  <a:schemeClr val="bg1"/>
                </a:solidFill>
                <a:latin typeface="Palatino Linotype" panose="02040502050505030304" pitchFamily="18" charset="0"/>
              </a:endParaRPr>
            </a:p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it-IT" dirty="0">
                  <a:solidFill>
                    <a:schemeClr val="bg1"/>
                  </a:solidFill>
                  <a:latin typeface="Palatino Linotype" panose="02040502050505030304" pitchFamily="18" charset="0"/>
                </a:rPr>
                <a:t>Studio numerico dello start-up con getto secondario</a:t>
              </a:r>
            </a:p>
          </p:txBody>
        </p:sp>
        <p:cxnSp>
          <p:nvCxnSpPr>
            <p:cNvPr id="17" name="Connettore 2 16">
              <a:extLst>
                <a:ext uri="{FF2B5EF4-FFF2-40B4-BE49-F238E27FC236}">
                  <a16:creationId xmlns:a16="http://schemas.microsoft.com/office/drawing/2014/main" id="{E4F3AAEC-F50F-E747-DE6C-DE171A5D4DD4}"/>
                </a:ext>
              </a:extLst>
            </p:cNvPr>
            <p:cNvCxnSpPr>
              <a:cxnSpLocks/>
            </p:cNvCxnSpPr>
            <p:nvPr/>
          </p:nvCxnSpPr>
          <p:spPr>
            <a:xfrm>
              <a:off x="3834581" y="2045111"/>
              <a:ext cx="943897" cy="0"/>
            </a:xfrm>
            <a:prstGeom prst="straightConnector1">
              <a:avLst/>
            </a:prstGeom>
            <a:ln w="0">
              <a:solidFill>
                <a:schemeClr val="bg1"/>
              </a:solidFill>
              <a:tailEnd type="stealt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" name="Connettore 2 1">
              <a:extLst>
                <a:ext uri="{FF2B5EF4-FFF2-40B4-BE49-F238E27FC236}">
                  <a16:creationId xmlns:a16="http://schemas.microsoft.com/office/drawing/2014/main" id="{FF0CAF0C-514F-82D8-4262-D3B868D0B541}"/>
                </a:ext>
              </a:extLst>
            </p:cNvPr>
            <p:cNvCxnSpPr>
              <a:cxnSpLocks/>
            </p:cNvCxnSpPr>
            <p:nvPr/>
          </p:nvCxnSpPr>
          <p:spPr>
            <a:xfrm>
              <a:off x="5669525" y="3429000"/>
              <a:ext cx="852949" cy="0"/>
            </a:xfrm>
            <a:prstGeom prst="straightConnector1">
              <a:avLst/>
            </a:prstGeom>
            <a:ln w="0">
              <a:solidFill>
                <a:schemeClr val="bg1"/>
              </a:solidFill>
              <a:tailEnd type="stealt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924592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FFB686E-292D-097D-F569-4F3E3F1BC9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D7B76B97-896B-10B2-72C9-818700A42B93}"/>
              </a:ext>
            </a:extLst>
          </p:cNvPr>
          <p:cNvSpPr txBox="1"/>
          <p:nvPr/>
        </p:nvSpPr>
        <p:spPr>
          <a:xfrm>
            <a:off x="11759374" y="6469692"/>
            <a:ext cx="2949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>
                <a:solidFill>
                  <a:schemeClr val="bg1">
                    <a:alpha val="70000"/>
                  </a:schemeClr>
                </a:solidFill>
                <a:latin typeface="Palatino Linotype" panose="02040502050505030304" pitchFamily="18" charset="0"/>
              </a:rPr>
              <a:t>2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29FF91AB-5840-1222-3A7F-B9D672E80CCE}"/>
              </a:ext>
            </a:extLst>
          </p:cNvPr>
          <p:cNvSpPr txBox="1"/>
          <p:nvPr/>
        </p:nvSpPr>
        <p:spPr>
          <a:xfrm>
            <a:off x="137655" y="6474559"/>
            <a:ext cx="42966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>
                <a:solidFill>
                  <a:schemeClr val="bg1">
                    <a:alpha val="70000"/>
                  </a:schemeClr>
                </a:solidFill>
                <a:latin typeface="Palatino Linotype" panose="02040502050505030304" pitchFamily="18" charset="0"/>
              </a:rPr>
              <a:t>Introduzione / Regimi di separazione (1/2)</a:t>
            </a:r>
          </a:p>
        </p:txBody>
      </p:sp>
      <p:grpSp>
        <p:nvGrpSpPr>
          <p:cNvPr id="14" name="Gruppo 13">
            <a:extLst>
              <a:ext uri="{FF2B5EF4-FFF2-40B4-BE49-F238E27FC236}">
                <a16:creationId xmlns:a16="http://schemas.microsoft.com/office/drawing/2014/main" id="{B9254BEB-B879-F719-C85F-5786A39EEDD0}"/>
              </a:ext>
            </a:extLst>
          </p:cNvPr>
          <p:cNvGrpSpPr/>
          <p:nvPr/>
        </p:nvGrpSpPr>
        <p:grpSpPr>
          <a:xfrm>
            <a:off x="3224980" y="190010"/>
            <a:ext cx="5742040" cy="584775"/>
            <a:chOff x="3224980" y="156782"/>
            <a:chExt cx="5742040" cy="584775"/>
          </a:xfrm>
        </p:grpSpPr>
        <p:sp>
          <p:nvSpPr>
            <p:cNvPr id="9" name="CasellaDiTesto 8">
              <a:extLst>
                <a:ext uri="{FF2B5EF4-FFF2-40B4-BE49-F238E27FC236}">
                  <a16:creationId xmlns:a16="http://schemas.microsoft.com/office/drawing/2014/main" id="{8EE741E9-51A7-4426-FFA8-2ED2371C05FE}"/>
                </a:ext>
              </a:extLst>
            </p:cNvPr>
            <p:cNvSpPr txBox="1"/>
            <p:nvPr/>
          </p:nvSpPr>
          <p:spPr>
            <a:xfrm>
              <a:off x="3224980" y="156782"/>
              <a:ext cx="57420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3200" dirty="0">
                  <a:solidFill>
                    <a:schemeClr val="bg1"/>
                  </a:solidFill>
                  <a:latin typeface="Palatino Linotype" panose="02040502050505030304" pitchFamily="18" charset="0"/>
                </a:rPr>
                <a:t>Regimi di separazione</a:t>
              </a:r>
            </a:p>
          </p:txBody>
        </p:sp>
        <p:cxnSp>
          <p:nvCxnSpPr>
            <p:cNvPr id="12" name="Connettore diritto 11">
              <a:extLst>
                <a:ext uri="{FF2B5EF4-FFF2-40B4-BE49-F238E27FC236}">
                  <a16:creationId xmlns:a16="http://schemas.microsoft.com/office/drawing/2014/main" id="{F48230E4-A6E3-7537-298B-846F513445CB}"/>
                </a:ext>
              </a:extLst>
            </p:cNvPr>
            <p:cNvCxnSpPr/>
            <p:nvPr/>
          </p:nvCxnSpPr>
          <p:spPr>
            <a:xfrm>
              <a:off x="3991897" y="741557"/>
              <a:ext cx="4208206" cy="0"/>
            </a:xfrm>
            <a:prstGeom prst="line">
              <a:avLst/>
            </a:prstGeom>
            <a:ln w="0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3" name="Immagine 12" descr="Immagine che contiene schizzo, disegno, clipart, arte&#10;&#10;Il contenuto generato dall'IA potrebbe non essere corretto.">
            <a:extLst>
              <a:ext uri="{FF2B5EF4-FFF2-40B4-BE49-F238E27FC236}">
                <a16:creationId xmlns:a16="http://schemas.microsoft.com/office/drawing/2014/main" id="{5EDE9B33-51EB-08F6-CF52-9FE9BC8B9634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59" y="190010"/>
            <a:ext cx="996973" cy="900750"/>
          </a:xfrm>
          <a:prstGeom prst="rect">
            <a:avLst/>
          </a:prstGeom>
        </p:spPr>
      </p:pic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63AD6510-CC44-5289-B730-94A9558CF5FE}"/>
              </a:ext>
            </a:extLst>
          </p:cNvPr>
          <p:cNvSpPr txBox="1"/>
          <p:nvPr/>
        </p:nvSpPr>
        <p:spPr>
          <a:xfrm>
            <a:off x="4247534" y="1241838"/>
            <a:ext cx="3687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>
                <a:solidFill>
                  <a:schemeClr val="bg1"/>
                </a:solidFill>
                <a:latin typeface="Palatino Linotype" panose="02040502050505030304" pitchFamily="18" charset="0"/>
              </a:rPr>
              <a:t>Free Shock </a:t>
            </a:r>
            <a:r>
              <a:rPr lang="it-IT" sz="2000" b="1" dirty="0" err="1">
                <a:solidFill>
                  <a:schemeClr val="bg1"/>
                </a:solidFill>
                <a:latin typeface="Palatino Linotype" panose="02040502050505030304" pitchFamily="18" charset="0"/>
              </a:rPr>
              <a:t>Separation</a:t>
            </a:r>
            <a:r>
              <a:rPr lang="it-IT" sz="2000" b="1" dirty="0">
                <a:solidFill>
                  <a:schemeClr val="bg1"/>
                </a:solidFill>
                <a:latin typeface="Palatino Linotype" panose="02040502050505030304" pitchFamily="18" charset="0"/>
              </a:rPr>
              <a:t> (FSS) </a:t>
            </a:r>
            <a:r>
              <a:rPr lang="it-IT" sz="2000" baseline="30000" dirty="0">
                <a:solidFill>
                  <a:schemeClr val="bg1"/>
                </a:solidFill>
                <a:latin typeface="Palatino Linotype" panose="02040502050505030304" pitchFamily="18" charset="0"/>
              </a:rPr>
              <a:t>*</a:t>
            </a: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EABBE2B8-C079-55B6-CF67-B656C419BFB6}"/>
              </a:ext>
            </a:extLst>
          </p:cNvPr>
          <p:cNvSpPr txBox="1"/>
          <p:nvPr/>
        </p:nvSpPr>
        <p:spPr>
          <a:xfrm>
            <a:off x="4757583" y="6007506"/>
            <a:ext cx="26670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baseline="30000" dirty="0">
                <a:solidFill>
                  <a:schemeClr val="bg1">
                    <a:alpha val="70000"/>
                  </a:schemeClr>
                </a:solidFill>
                <a:latin typeface="Palatino Linotype" panose="02040502050505030304" pitchFamily="18" charset="0"/>
              </a:rPr>
              <a:t>*</a:t>
            </a:r>
            <a:r>
              <a:rPr lang="it-IT" sz="1000" dirty="0">
                <a:solidFill>
                  <a:schemeClr val="bg1">
                    <a:alpha val="70000"/>
                  </a:schemeClr>
                </a:solidFill>
                <a:latin typeface="Palatino Linotype" panose="02040502050505030304" pitchFamily="18" charset="0"/>
              </a:rPr>
              <a:t> [M. Onofri et al. – </a:t>
            </a:r>
            <a:r>
              <a:rPr lang="it-IT" sz="1000" dirty="0" err="1">
                <a:solidFill>
                  <a:schemeClr val="bg1">
                    <a:alpha val="70000"/>
                  </a:schemeClr>
                </a:solidFill>
                <a:latin typeface="Palatino Linotype" panose="02040502050505030304" pitchFamily="18" charset="0"/>
              </a:rPr>
              <a:t>Nozzle</a:t>
            </a:r>
            <a:r>
              <a:rPr lang="it-IT" sz="1000" dirty="0">
                <a:solidFill>
                  <a:schemeClr val="bg1">
                    <a:alpha val="70000"/>
                  </a:schemeClr>
                </a:solidFill>
                <a:latin typeface="Palatino Linotype" panose="02040502050505030304" pitchFamily="18" charset="0"/>
              </a:rPr>
              <a:t> Flow </a:t>
            </a:r>
            <a:r>
              <a:rPr lang="it-IT" sz="1000" dirty="0" err="1">
                <a:solidFill>
                  <a:schemeClr val="bg1">
                    <a:alpha val="70000"/>
                  </a:schemeClr>
                </a:solidFill>
                <a:latin typeface="Palatino Linotype" panose="02040502050505030304" pitchFamily="18" charset="0"/>
              </a:rPr>
              <a:t>Separation</a:t>
            </a:r>
            <a:r>
              <a:rPr lang="it-IT" sz="1000" dirty="0">
                <a:solidFill>
                  <a:schemeClr val="bg1">
                    <a:alpha val="70000"/>
                  </a:schemeClr>
                </a:solidFill>
                <a:latin typeface="Palatino Linotype" panose="02040502050505030304" pitchFamily="18" charset="0"/>
              </a:rPr>
              <a:t>]</a:t>
            </a:r>
            <a:endParaRPr lang="it-IT" sz="1000" baseline="30000" dirty="0">
              <a:solidFill>
                <a:schemeClr val="bg1">
                  <a:alpha val="70000"/>
                </a:schemeClr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26" name="Immagine 25" descr="Immagine che contiene schizzo, disegno, diagramma, linea&#10;&#10;Il contenuto generato dall'IA potrebbe non essere corretto.">
            <a:extLst>
              <a:ext uri="{FF2B5EF4-FFF2-40B4-BE49-F238E27FC236}">
                <a16:creationId xmlns:a16="http://schemas.microsoft.com/office/drawing/2014/main" id="{332D6B21-F00F-AF1F-6545-9C6892C45CE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267" y="1813431"/>
            <a:ext cx="8817631" cy="4022589"/>
          </a:xfrm>
          <a:prstGeom prst="rect">
            <a:avLst/>
          </a:prstGeom>
        </p:spPr>
      </p:pic>
      <p:sp>
        <p:nvSpPr>
          <p:cNvPr id="2" name="Rettangolo 1">
            <a:extLst>
              <a:ext uri="{FF2B5EF4-FFF2-40B4-BE49-F238E27FC236}">
                <a16:creationId xmlns:a16="http://schemas.microsoft.com/office/drawing/2014/main" id="{E321F5E9-24CF-D50F-D91A-0E2817EE6831}"/>
              </a:ext>
            </a:extLst>
          </p:cNvPr>
          <p:cNvSpPr/>
          <p:nvPr/>
        </p:nvSpPr>
        <p:spPr>
          <a:xfrm>
            <a:off x="1553496" y="1693483"/>
            <a:ext cx="9075174" cy="4262487"/>
          </a:xfrm>
          <a:prstGeom prst="rect">
            <a:avLst/>
          </a:prstGeom>
          <a:noFill/>
          <a:ln w="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265323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17B8F2F-DC67-847F-8FF9-0A24EF84F2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A57AE070-8F04-09C6-4564-D5F088CE280C}"/>
              </a:ext>
            </a:extLst>
          </p:cNvPr>
          <p:cNvSpPr txBox="1"/>
          <p:nvPr/>
        </p:nvSpPr>
        <p:spPr>
          <a:xfrm>
            <a:off x="11759374" y="6469692"/>
            <a:ext cx="2949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>
                <a:solidFill>
                  <a:schemeClr val="bg1">
                    <a:alpha val="70000"/>
                  </a:schemeClr>
                </a:solidFill>
                <a:latin typeface="Palatino Linotype" panose="02040502050505030304" pitchFamily="18" charset="0"/>
              </a:rPr>
              <a:t>3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57270CF8-6EB4-6B50-44B6-66D7CA597C0F}"/>
              </a:ext>
            </a:extLst>
          </p:cNvPr>
          <p:cNvSpPr txBox="1"/>
          <p:nvPr/>
        </p:nvSpPr>
        <p:spPr>
          <a:xfrm>
            <a:off x="137655" y="6474559"/>
            <a:ext cx="42966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>
                <a:solidFill>
                  <a:schemeClr val="bg1">
                    <a:alpha val="70000"/>
                  </a:schemeClr>
                </a:solidFill>
                <a:latin typeface="Palatino Linotype" panose="02040502050505030304" pitchFamily="18" charset="0"/>
              </a:rPr>
              <a:t>Introduzione / Regimi di separazione (2/2)</a:t>
            </a:r>
          </a:p>
        </p:txBody>
      </p:sp>
      <p:grpSp>
        <p:nvGrpSpPr>
          <p:cNvPr id="14" name="Gruppo 13">
            <a:extLst>
              <a:ext uri="{FF2B5EF4-FFF2-40B4-BE49-F238E27FC236}">
                <a16:creationId xmlns:a16="http://schemas.microsoft.com/office/drawing/2014/main" id="{A5E663EA-3B98-C0D1-B302-A9523A7C9E73}"/>
              </a:ext>
            </a:extLst>
          </p:cNvPr>
          <p:cNvGrpSpPr/>
          <p:nvPr/>
        </p:nvGrpSpPr>
        <p:grpSpPr>
          <a:xfrm>
            <a:off x="3224980" y="190010"/>
            <a:ext cx="5742040" cy="584775"/>
            <a:chOff x="3224980" y="156782"/>
            <a:chExt cx="5742040" cy="584775"/>
          </a:xfrm>
        </p:grpSpPr>
        <p:sp>
          <p:nvSpPr>
            <p:cNvPr id="9" name="CasellaDiTesto 8">
              <a:extLst>
                <a:ext uri="{FF2B5EF4-FFF2-40B4-BE49-F238E27FC236}">
                  <a16:creationId xmlns:a16="http://schemas.microsoft.com/office/drawing/2014/main" id="{6DE71972-9376-3DF4-E5E6-6DD4194D4793}"/>
                </a:ext>
              </a:extLst>
            </p:cNvPr>
            <p:cNvSpPr txBox="1"/>
            <p:nvPr/>
          </p:nvSpPr>
          <p:spPr>
            <a:xfrm>
              <a:off x="3224980" y="156782"/>
              <a:ext cx="57420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3200" dirty="0">
                  <a:solidFill>
                    <a:schemeClr val="bg1"/>
                  </a:solidFill>
                  <a:latin typeface="Palatino Linotype" panose="02040502050505030304" pitchFamily="18" charset="0"/>
                </a:rPr>
                <a:t>Regimi di separazione</a:t>
              </a:r>
            </a:p>
          </p:txBody>
        </p:sp>
        <p:cxnSp>
          <p:nvCxnSpPr>
            <p:cNvPr id="12" name="Connettore diritto 11">
              <a:extLst>
                <a:ext uri="{FF2B5EF4-FFF2-40B4-BE49-F238E27FC236}">
                  <a16:creationId xmlns:a16="http://schemas.microsoft.com/office/drawing/2014/main" id="{7C7BD645-BD74-6398-7636-9AB375288018}"/>
                </a:ext>
              </a:extLst>
            </p:cNvPr>
            <p:cNvCxnSpPr/>
            <p:nvPr/>
          </p:nvCxnSpPr>
          <p:spPr>
            <a:xfrm>
              <a:off x="3991897" y="741557"/>
              <a:ext cx="4208206" cy="0"/>
            </a:xfrm>
            <a:prstGeom prst="line">
              <a:avLst/>
            </a:prstGeom>
            <a:ln w="0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3" name="Immagine 12" descr="Immagine che contiene schizzo, disegno, clipart, arte&#10;&#10;Il contenuto generato dall'IA potrebbe non essere corretto.">
            <a:extLst>
              <a:ext uri="{FF2B5EF4-FFF2-40B4-BE49-F238E27FC236}">
                <a16:creationId xmlns:a16="http://schemas.microsoft.com/office/drawing/2014/main" id="{8C2FFC2D-F204-F7AC-6592-CC54CFA07E04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59" y="190010"/>
            <a:ext cx="996973" cy="900750"/>
          </a:xfrm>
          <a:prstGeom prst="rect">
            <a:avLst/>
          </a:prstGeom>
        </p:spPr>
      </p:pic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1E605F4B-D682-F59B-EEC9-21A17B6AA192}"/>
              </a:ext>
            </a:extLst>
          </p:cNvPr>
          <p:cNvSpPr txBox="1"/>
          <p:nvPr/>
        </p:nvSpPr>
        <p:spPr>
          <a:xfrm>
            <a:off x="3991897" y="1241838"/>
            <a:ext cx="43753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>
                <a:solidFill>
                  <a:schemeClr val="bg1"/>
                </a:solidFill>
                <a:latin typeface="Palatino Linotype" panose="02040502050505030304" pitchFamily="18" charset="0"/>
              </a:rPr>
              <a:t>Restricted Shock </a:t>
            </a:r>
            <a:r>
              <a:rPr lang="it-IT" sz="2000" b="1" dirty="0" err="1">
                <a:solidFill>
                  <a:schemeClr val="bg1"/>
                </a:solidFill>
                <a:latin typeface="Palatino Linotype" panose="02040502050505030304" pitchFamily="18" charset="0"/>
              </a:rPr>
              <a:t>Separation</a:t>
            </a:r>
            <a:r>
              <a:rPr lang="it-IT" sz="2000" b="1" dirty="0">
                <a:solidFill>
                  <a:schemeClr val="bg1"/>
                </a:solidFill>
                <a:latin typeface="Palatino Linotype" panose="02040502050505030304" pitchFamily="18" charset="0"/>
              </a:rPr>
              <a:t> (RSS) </a:t>
            </a:r>
            <a:r>
              <a:rPr lang="it-IT" sz="2000" baseline="30000" dirty="0">
                <a:solidFill>
                  <a:schemeClr val="bg1"/>
                </a:solidFill>
                <a:latin typeface="Palatino Linotype" panose="02040502050505030304" pitchFamily="18" charset="0"/>
              </a:rPr>
              <a:t>*</a:t>
            </a: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00B869E9-6D53-2236-5F49-AD424A7306D6}"/>
              </a:ext>
            </a:extLst>
          </p:cNvPr>
          <p:cNvSpPr txBox="1"/>
          <p:nvPr/>
        </p:nvSpPr>
        <p:spPr>
          <a:xfrm>
            <a:off x="4757582" y="6007506"/>
            <a:ext cx="2667001" cy="246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baseline="30000" dirty="0">
                <a:solidFill>
                  <a:schemeClr val="bg1">
                    <a:alpha val="70000"/>
                  </a:schemeClr>
                </a:solidFill>
                <a:latin typeface="Palatino Linotype" panose="02040502050505030304" pitchFamily="18" charset="0"/>
              </a:rPr>
              <a:t>*</a:t>
            </a:r>
            <a:r>
              <a:rPr lang="it-IT" sz="1000" dirty="0">
                <a:solidFill>
                  <a:schemeClr val="bg1">
                    <a:alpha val="70000"/>
                  </a:schemeClr>
                </a:solidFill>
                <a:latin typeface="Palatino Linotype" panose="02040502050505030304" pitchFamily="18" charset="0"/>
              </a:rPr>
              <a:t> [M. Onofri et al. – </a:t>
            </a:r>
            <a:r>
              <a:rPr lang="it-IT" sz="1000" dirty="0" err="1">
                <a:solidFill>
                  <a:schemeClr val="bg1">
                    <a:alpha val="70000"/>
                  </a:schemeClr>
                </a:solidFill>
                <a:latin typeface="Palatino Linotype" panose="02040502050505030304" pitchFamily="18" charset="0"/>
              </a:rPr>
              <a:t>Nozzle</a:t>
            </a:r>
            <a:r>
              <a:rPr lang="it-IT" sz="1000" dirty="0">
                <a:solidFill>
                  <a:schemeClr val="bg1">
                    <a:alpha val="70000"/>
                  </a:schemeClr>
                </a:solidFill>
                <a:latin typeface="Palatino Linotype" panose="02040502050505030304" pitchFamily="18" charset="0"/>
              </a:rPr>
              <a:t> Flow </a:t>
            </a:r>
            <a:r>
              <a:rPr lang="it-IT" sz="1000" dirty="0" err="1">
                <a:solidFill>
                  <a:schemeClr val="bg1">
                    <a:alpha val="70000"/>
                  </a:schemeClr>
                </a:solidFill>
                <a:latin typeface="Palatino Linotype" panose="02040502050505030304" pitchFamily="18" charset="0"/>
              </a:rPr>
              <a:t>Separation</a:t>
            </a:r>
            <a:r>
              <a:rPr lang="it-IT" sz="1000" dirty="0">
                <a:solidFill>
                  <a:schemeClr val="bg1">
                    <a:alpha val="70000"/>
                  </a:schemeClr>
                </a:solidFill>
                <a:latin typeface="Palatino Linotype" panose="02040502050505030304" pitchFamily="18" charset="0"/>
              </a:rPr>
              <a:t>]</a:t>
            </a:r>
            <a:endParaRPr lang="it-IT" sz="1000" baseline="30000" dirty="0">
              <a:solidFill>
                <a:schemeClr val="bg1">
                  <a:alpha val="70000"/>
                </a:schemeClr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28" name="Immagine 27">
            <a:extLst>
              <a:ext uri="{FF2B5EF4-FFF2-40B4-BE49-F238E27FC236}">
                <a16:creationId xmlns:a16="http://schemas.microsoft.com/office/drawing/2014/main" id="{7B050591-5C1A-A167-DADF-8DBD7A5E18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21"/>
          <a:stretch/>
        </p:blipFill>
        <p:spPr>
          <a:xfrm>
            <a:off x="1691147" y="1813432"/>
            <a:ext cx="8813667" cy="4022589"/>
          </a:xfrm>
          <a:prstGeom prst="rect">
            <a:avLst/>
          </a:prstGeom>
        </p:spPr>
      </p:pic>
      <p:sp>
        <p:nvSpPr>
          <p:cNvPr id="6" name="Rettangolo 5">
            <a:extLst>
              <a:ext uri="{FF2B5EF4-FFF2-40B4-BE49-F238E27FC236}">
                <a16:creationId xmlns:a16="http://schemas.microsoft.com/office/drawing/2014/main" id="{F3F9D3BD-D2DD-B1D5-B97C-16596CF6E502}"/>
              </a:ext>
            </a:extLst>
          </p:cNvPr>
          <p:cNvSpPr/>
          <p:nvPr/>
        </p:nvSpPr>
        <p:spPr>
          <a:xfrm>
            <a:off x="1553495" y="1693483"/>
            <a:ext cx="9075174" cy="4262487"/>
          </a:xfrm>
          <a:prstGeom prst="rect">
            <a:avLst/>
          </a:prstGeom>
          <a:noFill/>
          <a:ln w="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755470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6808721-D7E8-14D0-C6CC-E5A072DD90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 descr="Immagine che contiene testo, schermata, Carattere, diagramma&#10;&#10;Il contenuto generato dall'IA potrebbe non essere corretto.">
            <a:extLst>
              <a:ext uri="{FF2B5EF4-FFF2-40B4-BE49-F238E27FC236}">
                <a16:creationId xmlns:a16="http://schemas.microsoft.com/office/drawing/2014/main" id="{8960F212-3E11-6453-5D50-37682A986C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017" y="1661777"/>
            <a:ext cx="6545326" cy="4052775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B7BAFC4C-6497-A962-4284-FBABB78264B7}"/>
              </a:ext>
            </a:extLst>
          </p:cNvPr>
          <p:cNvSpPr txBox="1"/>
          <p:nvPr/>
        </p:nvSpPr>
        <p:spPr>
          <a:xfrm>
            <a:off x="11759374" y="6469692"/>
            <a:ext cx="2949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>
                <a:solidFill>
                  <a:schemeClr val="bg1">
                    <a:alpha val="70000"/>
                  </a:schemeClr>
                </a:solidFill>
                <a:latin typeface="Palatino Linotype" panose="02040502050505030304" pitchFamily="18" charset="0"/>
              </a:rPr>
              <a:t>4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5D4A56D5-9218-4A16-B8D8-F14D8091ED0C}"/>
              </a:ext>
            </a:extLst>
          </p:cNvPr>
          <p:cNvSpPr txBox="1"/>
          <p:nvPr/>
        </p:nvSpPr>
        <p:spPr>
          <a:xfrm>
            <a:off x="137655" y="6474559"/>
            <a:ext cx="42966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>
                <a:solidFill>
                  <a:schemeClr val="bg1">
                    <a:alpha val="70000"/>
                  </a:schemeClr>
                </a:solidFill>
                <a:latin typeface="Palatino Linotype" panose="02040502050505030304" pitchFamily="18" charset="0"/>
              </a:rPr>
              <a:t>Introduzione / Carichi laterali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05E134EA-257C-0191-C5D3-D3826C942007}"/>
              </a:ext>
            </a:extLst>
          </p:cNvPr>
          <p:cNvSpPr txBox="1"/>
          <p:nvPr/>
        </p:nvSpPr>
        <p:spPr>
          <a:xfrm>
            <a:off x="3224980" y="190010"/>
            <a:ext cx="5742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dirty="0">
                <a:solidFill>
                  <a:schemeClr val="bg1"/>
                </a:solidFill>
                <a:latin typeface="Palatino Linotype" panose="02040502050505030304" pitchFamily="18" charset="0"/>
              </a:rPr>
              <a:t>Carichi laterali</a:t>
            </a:r>
          </a:p>
        </p:txBody>
      </p:sp>
      <p:cxnSp>
        <p:nvCxnSpPr>
          <p:cNvPr id="12" name="Connettore diritto 11">
            <a:extLst>
              <a:ext uri="{FF2B5EF4-FFF2-40B4-BE49-F238E27FC236}">
                <a16:creationId xmlns:a16="http://schemas.microsoft.com/office/drawing/2014/main" id="{8A91B216-C8EA-4C64-A6A8-D05F873C906B}"/>
              </a:ext>
            </a:extLst>
          </p:cNvPr>
          <p:cNvCxnSpPr>
            <a:cxnSpLocks/>
          </p:cNvCxnSpPr>
          <p:nvPr/>
        </p:nvCxnSpPr>
        <p:spPr>
          <a:xfrm>
            <a:off x="4660490" y="761027"/>
            <a:ext cx="2871020" cy="0"/>
          </a:xfrm>
          <a:prstGeom prst="line">
            <a:avLst/>
          </a:prstGeom>
          <a:ln w="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Immagine 12" descr="Immagine che contiene schizzo, disegno, clipart, arte&#10;&#10;Il contenuto generato dall'IA potrebbe non essere corretto.">
            <a:extLst>
              <a:ext uri="{FF2B5EF4-FFF2-40B4-BE49-F238E27FC236}">
                <a16:creationId xmlns:a16="http://schemas.microsoft.com/office/drawing/2014/main" id="{143FF6AF-0142-8046-FEC7-047357C733CF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59" y="190010"/>
            <a:ext cx="996973" cy="900750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2E62043E-B800-23CF-DE4D-6819CC430824}"/>
              </a:ext>
            </a:extLst>
          </p:cNvPr>
          <p:cNvSpPr txBox="1"/>
          <p:nvPr/>
        </p:nvSpPr>
        <p:spPr>
          <a:xfrm>
            <a:off x="7737994" y="1980004"/>
            <a:ext cx="445400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800"/>
              </a:spcAft>
              <a:buFont typeface="+mj-lt"/>
              <a:buAutoNum type="arabicParenR"/>
            </a:pPr>
            <a:r>
              <a:rPr lang="it-IT" dirty="0">
                <a:solidFill>
                  <a:schemeClr val="bg1"/>
                </a:solidFill>
                <a:latin typeface="Palatino Linotype" panose="02040502050505030304" pitchFamily="18" charset="0"/>
              </a:rPr>
              <a:t>Ambiente esterno non omogeneo</a:t>
            </a:r>
          </a:p>
          <a:p>
            <a:pPr marL="342900" indent="-342900">
              <a:spcAft>
                <a:spcPts val="1800"/>
              </a:spcAft>
              <a:buFont typeface="+mj-lt"/>
              <a:buAutoNum type="arabicParenR"/>
            </a:pPr>
            <a:endParaRPr lang="it-IT" dirty="0">
              <a:solidFill>
                <a:schemeClr val="bg1"/>
              </a:solidFill>
              <a:latin typeface="Palatino Linotype" panose="02040502050505030304" pitchFamily="18" charset="0"/>
            </a:endParaRPr>
          </a:p>
          <a:p>
            <a:pPr marL="342900" indent="-342900">
              <a:spcAft>
                <a:spcPts val="1800"/>
              </a:spcAft>
              <a:buFont typeface="+mj-lt"/>
              <a:buAutoNum type="arabicParenR"/>
            </a:pPr>
            <a:r>
              <a:rPr lang="it-IT" dirty="0">
                <a:solidFill>
                  <a:schemeClr val="bg1"/>
                </a:solidFill>
                <a:latin typeface="Palatino Linotype" panose="02040502050505030304" pitchFamily="18" charset="0"/>
              </a:rPr>
              <a:t>Fluttuazioni aleatorie di pressione</a:t>
            </a:r>
          </a:p>
          <a:p>
            <a:pPr marL="342900" indent="-342900">
              <a:spcAft>
                <a:spcPts val="1800"/>
              </a:spcAft>
              <a:buFont typeface="+mj-lt"/>
              <a:buAutoNum type="arabicParenR"/>
            </a:pPr>
            <a:endParaRPr lang="it-IT" dirty="0">
              <a:solidFill>
                <a:schemeClr val="bg1"/>
              </a:solidFill>
              <a:latin typeface="Palatino Linotype" panose="02040502050505030304" pitchFamily="18" charset="0"/>
            </a:endParaRPr>
          </a:p>
          <a:p>
            <a:pPr marL="342900" indent="-342900">
              <a:spcAft>
                <a:spcPts val="1800"/>
              </a:spcAft>
              <a:buFont typeface="+mj-lt"/>
              <a:buAutoNum type="arabicParenR"/>
            </a:pPr>
            <a:r>
              <a:rPr lang="it-IT" dirty="0">
                <a:solidFill>
                  <a:schemeClr val="bg1"/>
                </a:solidFill>
                <a:latin typeface="Palatino Linotype" panose="02040502050505030304" pitchFamily="18" charset="0"/>
              </a:rPr>
              <a:t>Transizioni fra regimi di separazione</a:t>
            </a:r>
          </a:p>
          <a:p>
            <a:pPr marL="342900" indent="-342900">
              <a:spcAft>
                <a:spcPts val="1800"/>
              </a:spcAft>
              <a:buFont typeface="+mj-lt"/>
              <a:buAutoNum type="arabicParenR"/>
            </a:pPr>
            <a:endParaRPr lang="it-IT" dirty="0">
              <a:solidFill>
                <a:schemeClr val="bg1"/>
              </a:solidFill>
              <a:latin typeface="Palatino Linotype" panose="02040502050505030304" pitchFamily="18" charset="0"/>
            </a:endParaRPr>
          </a:p>
          <a:p>
            <a:pPr marL="342900" indent="-342900">
              <a:spcAft>
                <a:spcPts val="1800"/>
              </a:spcAft>
              <a:buFont typeface="+mj-lt"/>
              <a:buAutoNum type="arabicParenR"/>
            </a:pPr>
            <a:r>
              <a:rPr lang="it-IT" dirty="0">
                <a:solidFill>
                  <a:schemeClr val="bg1"/>
                </a:solidFill>
                <a:latin typeface="Palatino Linotype" panose="02040502050505030304" pitchFamily="18" charset="0"/>
              </a:rPr>
              <a:t>Accoppiamento aeroelastico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asellaDiTesto 14">
                <a:extLst>
                  <a:ext uri="{FF2B5EF4-FFF2-40B4-BE49-F238E27FC236}">
                    <a16:creationId xmlns:a16="http://schemas.microsoft.com/office/drawing/2014/main" id="{069BE3C9-E65F-7815-2208-F98FA2CEC6A5}"/>
                  </a:ext>
                </a:extLst>
              </p:cNvPr>
              <p:cNvSpPr txBox="1"/>
              <p:nvPr/>
            </p:nvSpPr>
            <p:spPr>
              <a:xfrm>
                <a:off x="2687165" y="3103389"/>
                <a:ext cx="137651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400" b="1" dirty="0">
                    <a:solidFill>
                      <a:srgbClr val="FF0000"/>
                    </a:solidFill>
                    <a:latin typeface="Palatino Linotype" panose="02040502050505030304" pitchFamily="18" charset="0"/>
                  </a:rPr>
                  <a:t>FSS</a:t>
                </a:r>
                <a14:m>
                  <m:oMath xmlns:m="http://schemas.openxmlformats.org/officeDocument/2006/math">
                    <m:r>
                      <a:rPr lang="it-IT" sz="1400" b="1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it-IT" sz="1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→ </m:t>
                    </m:r>
                  </m:oMath>
                </a14:m>
                <a:r>
                  <a:rPr lang="it-IT" sz="1400" b="1" dirty="0">
                    <a:solidFill>
                      <a:srgbClr val="FF0000"/>
                    </a:solidFill>
                    <a:latin typeface="Palatino Linotype" panose="02040502050505030304" pitchFamily="18" charset="0"/>
                  </a:rPr>
                  <a:t>RSS</a:t>
                </a:r>
              </a:p>
              <a:p>
                <a:endParaRPr lang="it-IT" dirty="0">
                  <a:solidFill>
                    <a:srgbClr val="FF0000"/>
                  </a:solidFill>
                  <a:latin typeface="Palatino Linotype" panose="02040502050505030304" pitchFamily="18" charset="0"/>
                </a:endParaRPr>
              </a:p>
            </p:txBody>
          </p:sp>
        </mc:Choice>
        <mc:Fallback xmlns="">
          <p:sp>
            <p:nvSpPr>
              <p:cNvPr id="15" name="CasellaDiTesto 14">
                <a:extLst>
                  <a:ext uri="{FF2B5EF4-FFF2-40B4-BE49-F238E27FC236}">
                    <a16:creationId xmlns:a16="http://schemas.microsoft.com/office/drawing/2014/main" id="{069BE3C9-E65F-7815-2208-F98FA2CEC6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7165" y="3103389"/>
                <a:ext cx="1376515" cy="584775"/>
              </a:xfrm>
              <a:prstGeom prst="rect">
                <a:avLst/>
              </a:prstGeom>
              <a:blipFill>
                <a:blip r:embed="rId6"/>
                <a:stretch>
                  <a:fillRect l="-1327" t="-2083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384A0084-FB36-3C2C-B48F-B060C8875EDB}"/>
              </a:ext>
            </a:extLst>
          </p:cNvPr>
          <p:cNvSpPr txBox="1"/>
          <p:nvPr/>
        </p:nvSpPr>
        <p:spPr>
          <a:xfrm>
            <a:off x="5771543" y="1826115"/>
            <a:ext cx="126983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400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End </a:t>
            </a:r>
            <a:r>
              <a:rPr lang="it-IT" sz="1400" b="1" dirty="0" err="1">
                <a:solidFill>
                  <a:srgbClr val="FF0000"/>
                </a:solidFill>
                <a:latin typeface="Palatino Linotype" panose="02040502050505030304" pitchFamily="18" charset="0"/>
              </a:rPr>
              <a:t>effect</a:t>
            </a:r>
            <a:endParaRPr lang="it-IT" sz="1400" dirty="0"/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FB9DBF85-0A8C-BBE9-8F88-1CEB3435D9DF}"/>
              </a:ext>
            </a:extLst>
          </p:cNvPr>
          <p:cNvSpPr txBox="1"/>
          <p:nvPr/>
        </p:nvSpPr>
        <p:spPr>
          <a:xfrm>
            <a:off x="9311152" y="1216014"/>
            <a:ext cx="1307690" cy="40011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>
                <a:solidFill>
                  <a:schemeClr val="bg1"/>
                </a:solidFill>
                <a:latin typeface="Palatino Linotype" panose="02040502050505030304" pitchFamily="18" charset="0"/>
              </a:rPr>
              <a:t>CAUSE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E45AB5CD-C262-6F07-2630-92DB09FC0C52}"/>
              </a:ext>
            </a:extLst>
          </p:cNvPr>
          <p:cNvSpPr txBox="1"/>
          <p:nvPr/>
        </p:nvSpPr>
        <p:spPr>
          <a:xfrm>
            <a:off x="1060173" y="1164617"/>
            <a:ext cx="60070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bg1"/>
                </a:solidFill>
                <a:latin typeface="Palatino Linotype" panose="02040502050505030304" pitchFamily="18" charset="0"/>
              </a:rPr>
              <a:t>Picchi di carico laterale durante start-up di ugello TOP </a:t>
            </a:r>
            <a:r>
              <a:rPr lang="it-IT" baseline="40000" dirty="0">
                <a:solidFill>
                  <a:schemeClr val="bg1"/>
                </a:solidFill>
                <a:latin typeface="Palatino Linotype" panose="02040502050505030304" pitchFamily="18" charset="0"/>
              </a:rPr>
              <a:t>*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F2A43996-9C2A-2E03-680A-DEEF66DE96E4}"/>
              </a:ext>
            </a:extLst>
          </p:cNvPr>
          <p:cNvSpPr txBox="1"/>
          <p:nvPr/>
        </p:nvSpPr>
        <p:spPr>
          <a:xfrm>
            <a:off x="970454" y="5838506"/>
            <a:ext cx="61864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baseline="30000" dirty="0">
                <a:solidFill>
                  <a:schemeClr val="bg1">
                    <a:alpha val="70000"/>
                  </a:schemeClr>
                </a:solidFill>
                <a:latin typeface="Palatino Linotype" panose="02040502050505030304" pitchFamily="18" charset="0"/>
              </a:rPr>
              <a:t>*</a:t>
            </a:r>
            <a:r>
              <a:rPr lang="it-IT" sz="1000" dirty="0">
                <a:solidFill>
                  <a:schemeClr val="bg1">
                    <a:alpha val="70000"/>
                  </a:schemeClr>
                </a:solidFill>
                <a:latin typeface="Palatino Linotype" panose="02040502050505030304" pitchFamily="18" charset="0"/>
              </a:rPr>
              <a:t> [ J. </a:t>
            </a:r>
            <a:r>
              <a:rPr lang="it-IT" sz="1000" dirty="0" err="1">
                <a:solidFill>
                  <a:schemeClr val="bg1">
                    <a:alpha val="70000"/>
                  </a:schemeClr>
                </a:solidFill>
                <a:latin typeface="Palatino Linotype" panose="02040502050505030304" pitchFamily="18" charset="0"/>
              </a:rPr>
              <a:t>Ostlund</a:t>
            </a:r>
            <a:r>
              <a:rPr lang="it-IT" sz="1000" dirty="0">
                <a:solidFill>
                  <a:schemeClr val="bg1">
                    <a:alpha val="70000"/>
                  </a:schemeClr>
                </a:solidFill>
                <a:latin typeface="Palatino Linotype" panose="02040502050505030304" pitchFamily="18" charset="0"/>
              </a:rPr>
              <a:t> et al. – Flow </a:t>
            </a:r>
            <a:r>
              <a:rPr lang="it-IT" sz="1000" dirty="0" err="1">
                <a:solidFill>
                  <a:schemeClr val="bg1">
                    <a:alpha val="70000"/>
                  </a:schemeClr>
                </a:solidFill>
                <a:latin typeface="Palatino Linotype" panose="02040502050505030304" pitchFamily="18" charset="0"/>
              </a:rPr>
              <a:t>processes</a:t>
            </a:r>
            <a:r>
              <a:rPr lang="it-IT" sz="1000" dirty="0">
                <a:solidFill>
                  <a:schemeClr val="bg1">
                    <a:alpha val="70000"/>
                  </a:schemeClr>
                </a:solidFill>
                <a:latin typeface="Palatino Linotype" panose="02040502050505030304" pitchFamily="18" charset="0"/>
              </a:rPr>
              <a:t> in rocket </a:t>
            </a:r>
            <a:r>
              <a:rPr lang="it-IT" sz="1000" dirty="0" err="1">
                <a:solidFill>
                  <a:schemeClr val="bg1">
                    <a:alpha val="70000"/>
                  </a:schemeClr>
                </a:solidFill>
                <a:latin typeface="Palatino Linotype" panose="02040502050505030304" pitchFamily="18" charset="0"/>
              </a:rPr>
              <a:t>engine</a:t>
            </a:r>
            <a:r>
              <a:rPr lang="it-IT" sz="1000" dirty="0">
                <a:solidFill>
                  <a:schemeClr val="bg1">
                    <a:alpha val="70000"/>
                  </a:schemeClr>
                </a:solidFill>
                <a:latin typeface="Palatino Linotype" panose="02040502050505030304" pitchFamily="18" charset="0"/>
              </a:rPr>
              <a:t> </a:t>
            </a:r>
            <a:r>
              <a:rPr lang="it-IT" sz="1000" dirty="0" err="1">
                <a:solidFill>
                  <a:schemeClr val="bg1">
                    <a:alpha val="70000"/>
                  </a:schemeClr>
                </a:solidFill>
                <a:latin typeface="Palatino Linotype" panose="02040502050505030304" pitchFamily="18" charset="0"/>
              </a:rPr>
              <a:t>nozzles</a:t>
            </a:r>
            <a:r>
              <a:rPr lang="it-IT" sz="1000" dirty="0">
                <a:solidFill>
                  <a:schemeClr val="bg1">
                    <a:alpha val="70000"/>
                  </a:schemeClr>
                </a:solidFill>
                <a:latin typeface="Palatino Linotype" panose="02040502050505030304" pitchFamily="18" charset="0"/>
              </a:rPr>
              <a:t> with focus on flow </a:t>
            </a:r>
            <a:r>
              <a:rPr lang="it-IT" sz="1000" dirty="0" err="1">
                <a:solidFill>
                  <a:schemeClr val="bg1">
                    <a:alpha val="70000"/>
                  </a:schemeClr>
                </a:solidFill>
                <a:latin typeface="Palatino Linotype" panose="02040502050505030304" pitchFamily="18" charset="0"/>
              </a:rPr>
              <a:t>separation</a:t>
            </a:r>
            <a:r>
              <a:rPr lang="it-IT" sz="1000" dirty="0">
                <a:solidFill>
                  <a:schemeClr val="bg1">
                    <a:alpha val="70000"/>
                  </a:schemeClr>
                </a:solidFill>
                <a:latin typeface="Palatino Linotype" panose="02040502050505030304" pitchFamily="18" charset="0"/>
              </a:rPr>
              <a:t> and side loads ]</a:t>
            </a:r>
            <a:endParaRPr lang="it-IT" sz="1000" baseline="30000" dirty="0">
              <a:solidFill>
                <a:schemeClr val="bg1">
                  <a:alpha val="70000"/>
                </a:schemeClr>
              </a:solidFill>
              <a:latin typeface="Palatino Linotype" panose="02040502050505030304" pitchFamily="18" charset="0"/>
            </a:endParaRP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5E6AE1C8-34D4-7E8A-FFF5-6B2713806618}"/>
              </a:ext>
            </a:extLst>
          </p:cNvPr>
          <p:cNvSpPr/>
          <p:nvPr/>
        </p:nvSpPr>
        <p:spPr>
          <a:xfrm>
            <a:off x="679905" y="1585346"/>
            <a:ext cx="6767549" cy="4211933"/>
          </a:xfrm>
          <a:prstGeom prst="rect">
            <a:avLst/>
          </a:prstGeom>
          <a:noFill/>
          <a:ln w="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52909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DA30140-55F4-8DD5-3296-5820ED1569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822DCE7C-44E8-9D75-88A1-DDC86C1EDE1E}"/>
              </a:ext>
            </a:extLst>
          </p:cNvPr>
          <p:cNvSpPr txBox="1"/>
          <p:nvPr/>
        </p:nvSpPr>
        <p:spPr>
          <a:xfrm>
            <a:off x="11759374" y="6469692"/>
            <a:ext cx="2949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>
                <a:solidFill>
                  <a:schemeClr val="bg1">
                    <a:alpha val="70000"/>
                  </a:schemeClr>
                </a:solidFill>
                <a:latin typeface="Palatino Linotype" panose="02040502050505030304" pitchFamily="18" charset="0"/>
              </a:rPr>
              <a:t>5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0DE7CDEB-B2E3-27C2-4B22-8141B0DF1D79}"/>
              </a:ext>
            </a:extLst>
          </p:cNvPr>
          <p:cNvSpPr txBox="1"/>
          <p:nvPr/>
        </p:nvSpPr>
        <p:spPr>
          <a:xfrm>
            <a:off x="4066555" y="190010"/>
            <a:ext cx="39427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dirty="0">
                <a:solidFill>
                  <a:schemeClr val="bg1"/>
                </a:solidFill>
                <a:latin typeface="Palatino Linotype" panose="02040502050505030304" pitchFamily="18" charset="0"/>
              </a:rPr>
              <a:t>Ugello VOLVO-S1   </a:t>
            </a:r>
          </a:p>
        </p:txBody>
      </p:sp>
      <p:cxnSp>
        <p:nvCxnSpPr>
          <p:cNvPr id="12" name="Connettore diritto 11">
            <a:extLst>
              <a:ext uri="{FF2B5EF4-FFF2-40B4-BE49-F238E27FC236}">
                <a16:creationId xmlns:a16="http://schemas.microsoft.com/office/drawing/2014/main" id="{A6E84EA3-9B73-D80A-26C3-E9671B04D855}"/>
              </a:ext>
            </a:extLst>
          </p:cNvPr>
          <p:cNvCxnSpPr>
            <a:cxnSpLocks/>
          </p:cNvCxnSpPr>
          <p:nvPr/>
        </p:nvCxnSpPr>
        <p:spPr>
          <a:xfrm>
            <a:off x="4314819" y="774785"/>
            <a:ext cx="3446207" cy="0"/>
          </a:xfrm>
          <a:prstGeom prst="line">
            <a:avLst/>
          </a:prstGeom>
          <a:ln w="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Immagine 12" descr="Immagine che contiene schizzo, disegno, clipart, arte&#10;&#10;Il contenuto generato dall'IA potrebbe non essere corretto.">
            <a:extLst>
              <a:ext uri="{FF2B5EF4-FFF2-40B4-BE49-F238E27FC236}">
                <a16:creationId xmlns:a16="http://schemas.microsoft.com/office/drawing/2014/main" id="{CF6A7AC8-79C3-3CE6-F8EE-6300B4DA7064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59" y="190010"/>
            <a:ext cx="996973" cy="900750"/>
          </a:xfrm>
          <a:prstGeom prst="rect">
            <a:avLst/>
          </a:prstGeom>
        </p:spPr>
      </p:pic>
      <p:grpSp>
        <p:nvGrpSpPr>
          <p:cNvPr id="41" name="Gruppo 40">
            <a:extLst>
              <a:ext uri="{FF2B5EF4-FFF2-40B4-BE49-F238E27FC236}">
                <a16:creationId xmlns:a16="http://schemas.microsoft.com/office/drawing/2014/main" id="{0788CAF0-3826-2160-9901-A58E878DA52B}"/>
              </a:ext>
            </a:extLst>
          </p:cNvPr>
          <p:cNvGrpSpPr/>
          <p:nvPr/>
        </p:nvGrpSpPr>
        <p:grpSpPr>
          <a:xfrm>
            <a:off x="796413" y="1281202"/>
            <a:ext cx="10599173" cy="3869093"/>
            <a:chOff x="501445" y="1538635"/>
            <a:chExt cx="10599173" cy="3869093"/>
          </a:xfrm>
        </p:grpSpPr>
        <p:sp>
          <p:nvSpPr>
            <p:cNvPr id="37" name="Rettangolo 36">
              <a:extLst>
                <a:ext uri="{FF2B5EF4-FFF2-40B4-BE49-F238E27FC236}">
                  <a16:creationId xmlns:a16="http://schemas.microsoft.com/office/drawing/2014/main" id="{3543B878-4142-85E4-E285-080FCABD692B}"/>
                </a:ext>
              </a:extLst>
            </p:cNvPr>
            <p:cNvSpPr/>
            <p:nvPr/>
          </p:nvSpPr>
          <p:spPr>
            <a:xfrm>
              <a:off x="501445" y="1538635"/>
              <a:ext cx="10599173" cy="3869093"/>
            </a:xfrm>
            <a:prstGeom prst="rect">
              <a:avLst/>
            </a:prstGeom>
            <a:noFill/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grpSp>
          <p:nvGrpSpPr>
            <p:cNvPr id="40" name="Gruppo 39">
              <a:extLst>
                <a:ext uri="{FF2B5EF4-FFF2-40B4-BE49-F238E27FC236}">
                  <a16:creationId xmlns:a16="http://schemas.microsoft.com/office/drawing/2014/main" id="{DDC49D77-ACA2-7D92-DDE7-303A155CCA8D}"/>
                </a:ext>
              </a:extLst>
            </p:cNvPr>
            <p:cNvGrpSpPr/>
            <p:nvPr/>
          </p:nvGrpSpPr>
          <p:grpSpPr>
            <a:xfrm>
              <a:off x="671921" y="1729795"/>
              <a:ext cx="10258220" cy="3532234"/>
              <a:chOff x="1501154" y="1657911"/>
              <a:chExt cx="10258220" cy="3532234"/>
            </a:xfrm>
          </p:grpSpPr>
          <p:sp>
            <p:nvSpPr>
              <p:cNvPr id="38" name="Rettangolo 37">
                <a:extLst>
                  <a:ext uri="{FF2B5EF4-FFF2-40B4-BE49-F238E27FC236}">
                    <a16:creationId xmlns:a16="http://schemas.microsoft.com/office/drawing/2014/main" id="{A0597198-0EE3-51F4-B401-30636AB161E8}"/>
                  </a:ext>
                </a:extLst>
              </p:cNvPr>
              <p:cNvSpPr/>
              <p:nvPr/>
            </p:nvSpPr>
            <p:spPr>
              <a:xfrm>
                <a:off x="1501154" y="1657911"/>
                <a:ext cx="376091" cy="353223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grpSp>
            <p:nvGrpSpPr>
              <p:cNvPr id="34" name="Gruppo 33">
                <a:extLst>
                  <a:ext uri="{FF2B5EF4-FFF2-40B4-BE49-F238E27FC236}">
                    <a16:creationId xmlns:a16="http://schemas.microsoft.com/office/drawing/2014/main" id="{12A2F668-3242-A476-CB9E-A05089513732}"/>
                  </a:ext>
                </a:extLst>
              </p:cNvPr>
              <p:cNvGrpSpPr/>
              <p:nvPr/>
            </p:nvGrpSpPr>
            <p:grpSpPr>
              <a:xfrm>
                <a:off x="1789465" y="1658020"/>
                <a:ext cx="9969909" cy="3532125"/>
                <a:chOff x="1140542" y="1792036"/>
                <a:chExt cx="9593818" cy="3283749"/>
              </a:xfrm>
            </p:grpSpPr>
            <p:pic>
              <p:nvPicPr>
                <p:cNvPr id="28" name="Immagine 27" descr="Immagine che contiene linea, diagramma, Diagramma&#10;&#10;Il contenuto generato dall'IA potrebbe non essere corretto.">
                  <a:extLst>
                    <a:ext uri="{FF2B5EF4-FFF2-40B4-BE49-F238E27FC236}">
                      <a16:creationId xmlns:a16="http://schemas.microsoft.com/office/drawing/2014/main" id="{AD24170B-BE00-D4EC-B5E5-D9A5D20917B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879374" y="1792036"/>
                  <a:ext cx="4854986" cy="3283749"/>
                </a:xfrm>
                <a:prstGeom prst="rect">
                  <a:avLst/>
                </a:prstGeom>
              </p:spPr>
            </p:pic>
            <p:pic>
              <p:nvPicPr>
                <p:cNvPr id="30" name="Immagine 29" descr="Immagine che contiene schizzo, disegno, bianco e nero, arte&#10;&#10;Il contenuto generato dall'IA potrebbe non essere corretto.">
                  <a:extLst>
                    <a:ext uri="{FF2B5EF4-FFF2-40B4-BE49-F238E27FC236}">
                      <a16:creationId xmlns:a16="http://schemas.microsoft.com/office/drawing/2014/main" id="{A4C614FA-106F-8C9E-A60F-DDA2F84F6CF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40542" y="1792036"/>
                  <a:ext cx="4758503" cy="1646791"/>
                </a:xfrm>
                <a:prstGeom prst="rect">
                  <a:avLst/>
                </a:prstGeom>
              </p:spPr>
            </p:pic>
            <p:pic>
              <p:nvPicPr>
                <p:cNvPr id="32" name="Immagine 31" descr="Immagine che contiene schizzo, disegno, bianco e nero, arte&#10;&#10;Il contenuto generato dall'IA potrebbe non essere corretto.">
                  <a:extLst>
                    <a:ext uri="{FF2B5EF4-FFF2-40B4-BE49-F238E27FC236}">
                      <a16:creationId xmlns:a16="http://schemas.microsoft.com/office/drawing/2014/main" id="{0B883AC7-F7CA-DDCA-487B-8A8ECCA59E0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V="1">
                  <a:off x="1140542" y="3428995"/>
                  <a:ext cx="4758503" cy="1646790"/>
                </a:xfrm>
                <a:prstGeom prst="rect">
                  <a:avLst/>
                </a:prstGeom>
              </p:spPr>
            </p:pic>
          </p:grpSp>
        </p:grpSp>
      </p:grp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2" name="Tabella 41">
                <a:extLst>
                  <a:ext uri="{FF2B5EF4-FFF2-40B4-BE49-F238E27FC236}">
                    <a16:creationId xmlns:a16="http://schemas.microsoft.com/office/drawing/2014/main" id="{8737B66E-891F-EEA6-E77B-57BDB12E06B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11515418"/>
                  </p:ext>
                </p:extLst>
              </p:nvPr>
            </p:nvGraphicFramePr>
            <p:xfrm>
              <a:off x="2115800" y="5385529"/>
              <a:ext cx="8128002" cy="78383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354667">
                      <a:extLst>
                        <a:ext uri="{9D8B030D-6E8A-4147-A177-3AD203B41FA5}">
                          <a16:colId xmlns:a16="http://schemas.microsoft.com/office/drawing/2014/main" val="1828451515"/>
                        </a:ext>
                      </a:extLst>
                    </a:gridCol>
                    <a:gridCol w="1354667">
                      <a:extLst>
                        <a:ext uri="{9D8B030D-6E8A-4147-A177-3AD203B41FA5}">
                          <a16:colId xmlns:a16="http://schemas.microsoft.com/office/drawing/2014/main" val="747682689"/>
                        </a:ext>
                      </a:extLst>
                    </a:gridCol>
                    <a:gridCol w="1354667">
                      <a:extLst>
                        <a:ext uri="{9D8B030D-6E8A-4147-A177-3AD203B41FA5}">
                          <a16:colId xmlns:a16="http://schemas.microsoft.com/office/drawing/2014/main" val="2720697054"/>
                        </a:ext>
                      </a:extLst>
                    </a:gridCol>
                    <a:gridCol w="1354667">
                      <a:extLst>
                        <a:ext uri="{9D8B030D-6E8A-4147-A177-3AD203B41FA5}">
                          <a16:colId xmlns:a16="http://schemas.microsoft.com/office/drawing/2014/main" val="83197017"/>
                        </a:ext>
                      </a:extLst>
                    </a:gridCol>
                    <a:gridCol w="1354667">
                      <a:extLst>
                        <a:ext uri="{9D8B030D-6E8A-4147-A177-3AD203B41FA5}">
                          <a16:colId xmlns:a16="http://schemas.microsoft.com/office/drawing/2014/main" val="93011237"/>
                        </a:ext>
                      </a:extLst>
                    </a:gridCol>
                    <a:gridCol w="1354667">
                      <a:extLst>
                        <a:ext uri="{9D8B030D-6E8A-4147-A177-3AD203B41FA5}">
                          <a16:colId xmlns:a16="http://schemas.microsoft.com/office/drawing/2014/main" val="3510910228"/>
                        </a:ext>
                      </a:extLst>
                    </a:gridCol>
                  </a:tblGrid>
                  <a:tr h="391917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it-IT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it-IT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𝒓</m:t>
                                    </m:r>
                                  </m:e>
                                  <m:sub>
                                    <m:r>
                                      <a:rPr lang="it-IT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it-IT" dirty="0">
                            <a:solidFill>
                              <a:schemeClr val="bg1"/>
                            </a:solidFill>
                            <a:latin typeface="Palatino Linotype" panose="0204050205050503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00244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it-IT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it-IT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𝒓</m:t>
                                    </m:r>
                                  </m:e>
                                  <m:sub>
                                    <m:r>
                                      <a:rPr lang="it-IT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𝒕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it-IT" dirty="0">
                            <a:solidFill>
                              <a:schemeClr val="bg1"/>
                            </a:solidFill>
                            <a:latin typeface="Palatino Linotype" panose="0204050205050503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00244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it-IT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it-IT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𝒓</m:t>
                                    </m:r>
                                  </m:e>
                                  <m:sub>
                                    <m:r>
                                      <a:rPr lang="it-IT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𝒆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it-IT" dirty="0">
                            <a:solidFill>
                              <a:schemeClr val="bg1"/>
                            </a:solidFill>
                            <a:latin typeface="Palatino Linotype" panose="0204050205050503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00244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it-IT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it-IT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𝑳</m:t>
                                    </m:r>
                                  </m:e>
                                  <m:sub>
                                    <m:r>
                                      <a:rPr lang="it-IT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𝒕𝒐𝒕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it-IT" dirty="0">
                            <a:solidFill>
                              <a:schemeClr val="bg1"/>
                            </a:solidFill>
                            <a:latin typeface="Palatino Linotype" panose="0204050205050503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00244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it-IT" b="1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𝑳</m:t>
                                </m:r>
                              </m:oMath>
                            </m:oMathPara>
                          </a14:m>
                          <a:endParaRPr lang="it-IT" dirty="0">
                            <a:solidFill>
                              <a:schemeClr val="bg1"/>
                            </a:solidFill>
                            <a:latin typeface="Palatino Linotype" panose="0204050205050503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00244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it-IT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𝜺</m:t>
                                </m:r>
                              </m:oMath>
                            </m:oMathPara>
                          </a14:m>
                          <a:endParaRPr lang="it-IT" dirty="0">
                            <a:solidFill>
                              <a:schemeClr val="bg1"/>
                            </a:solidFill>
                            <a:latin typeface="Palatino Linotype" panose="0204050205050503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00244F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59718585"/>
                      </a:ext>
                    </a:extLst>
                  </a:tr>
                  <a:tr h="39191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dirty="0">
                              <a:solidFill>
                                <a:schemeClr val="bg1"/>
                              </a:solidFill>
                              <a:latin typeface="Palatino Linotype" panose="02040502050505030304" pitchFamily="18" charset="0"/>
                            </a:rPr>
                            <a:t>2.1495 cm</a:t>
                          </a: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00244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dirty="0">
                              <a:solidFill>
                                <a:schemeClr val="bg1"/>
                              </a:solidFill>
                              <a:latin typeface="Palatino Linotype" panose="02040502050505030304" pitchFamily="18" charset="0"/>
                            </a:rPr>
                            <a:t>1.0 cm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00244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dirty="0">
                              <a:solidFill>
                                <a:schemeClr val="bg1"/>
                              </a:solidFill>
                              <a:latin typeface="Palatino Linotype" panose="02040502050505030304" pitchFamily="18" charset="0"/>
                            </a:rPr>
                            <a:t>4.4720 cm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00244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dirty="0">
                              <a:solidFill>
                                <a:schemeClr val="bg1"/>
                              </a:solidFill>
                              <a:latin typeface="Palatino Linotype" panose="02040502050505030304" pitchFamily="18" charset="0"/>
                            </a:rPr>
                            <a:t>14.4350 cm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00244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dirty="0">
                              <a:solidFill>
                                <a:schemeClr val="bg1"/>
                              </a:solidFill>
                              <a:latin typeface="Palatino Linotype" panose="02040502050505030304" pitchFamily="18" charset="0"/>
                            </a:rPr>
                            <a:t>10.4350 cm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00244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dirty="0">
                              <a:solidFill>
                                <a:schemeClr val="bg1"/>
                              </a:solidFill>
                              <a:latin typeface="Palatino Linotype" panose="02040502050505030304" pitchFamily="18" charset="0"/>
                            </a:rPr>
                            <a:t>20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00244F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2696546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2" name="Tabella 41">
                <a:extLst>
                  <a:ext uri="{FF2B5EF4-FFF2-40B4-BE49-F238E27FC236}">
                    <a16:creationId xmlns:a16="http://schemas.microsoft.com/office/drawing/2014/main" id="{8737B66E-891F-EEA6-E77B-57BDB12E06B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11515418"/>
                  </p:ext>
                </p:extLst>
              </p:nvPr>
            </p:nvGraphicFramePr>
            <p:xfrm>
              <a:off x="2115800" y="5385529"/>
              <a:ext cx="8128002" cy="78383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354667">
                      <a:extLst>
                        <a:ext uri="{9D8B030D-6E8A-4147-A177-3AD203B41FA5}">
                          <a16:colId xmlns:a16="http://schemas.microsoft.com/office/drawing/2014/main" val="1828451515"/>
                        </a:ext>
                      </a:extLst>
                    </a:gridCol>
                    <a:gridCol w="1354667">
                      <a:extLst>
                        <a:ext uri="{9D8B030D-6E8A-4147-A177-3AD203B41FA5}">
                          <a16:colId xmlns:a16="http://schemas.microsoft.com/office/drawing/2014/main" val="747682689"/>
                        </a:ext>
                      </a:extLst>
                    </a:gridCol>
                    <a:gridCol w="1354667">
                      <a:extLst>
                        <a:ext uri="{9D8B030D-6E8A-4147-A177-3AD203B41FA5}">
                          <a16:colId xmlns:a16="http://schemas.microsoft.com/office/drawing/2014/main" val="2720697054"/>
                        </a:ext>
                      </a:extLst>
                    </a:gridCol>
                    <a:gridCol w="1354667">
                      <a:extLst>
                        <a:ext uri="{9D8B030D-6E8A-4147-A177-3AD203B41FA5}">
                          <a16:colId xmlns:a16="http://schemas.microsoft.com/office/drawing/2014/main" val="83197017"/>
                        </a:ext>
                      </a:extLst>
                    </a:gridCol>
                    <a:gridCol w="1354667">
                      <a:extLst>
                        <a:ext uri="{9D8B030D-6E8A-4147-A177-3AD203B41FA5}">
                          <a16:colId xmlns:a16="http://schemas.microsoft.com/office/drawing/2014/main" val="93011237"/>
                        </a:ext>
                      </a:extLst>
                    </a:gridCol>
                    <a:gridCol w="1354667">
                      <a:extLst>
                        <a:ext uri="{9D8B030D-6E8A-4147-A177-3AD203B41FA5}">
                          <a16:colId xmlns:a16="http://schemas.microsoft.com/office/drawing/2014/main" val="3510910228"/>
                        </a:ext>
                      </a:extLst>
                    </a:gridCol>
                  </a:tblGrid>
                  <a:tr h="391917">
                    <a:tc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7"/>
                          <a:stretch>
                            <a:fillRect r="-501351" b="-12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7"/>
                          <a:stretch>
                            <a:fillRect l="-99552" r="-399103" b="-12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7"/>
                          <a:stretch>
                            <a:fillRect l="-200450" r="-300901" b="-12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7"/>
                          <a:stretch>
                            <a:fillRect l="-300450" r="-200901" b="-12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7"/>
                          <a:stretch>
                            <a:fillRect l="-398655" r="-100000" b="-12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7"/>
                          <a:stretch>
                            <a:fillRect l="-500901" r="-450" b="-12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59718585"/>
                      </a:ext>
                    </a:extLst>
                  </a:tr>
                  <a:tr h="39191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dirty="0">
                              <a:solidFill>
                                <a:schemeClr val="bg1"/>
                              </a:solidFill>
                              <a:latin typeface="Palatino Linotype" panose="02040502050505030304" pitchFamily="18" charset="0"/>
                            </a:rPr>
                            <a:t>2.1495 cm</a:t>
                          </a: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00244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dirty="0">
                              <a:solidFill>
                                <a:schemeClr val="bg1"/>
                              </a:solidFill>
                              <a:latin typeface="Palatino Linotype" panose="02040502050505030304" pitchFamily="18" charset="0"/>
                            </a:rPr>
                            <a:t>1.0 cm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00244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dirty="0">
                              <a:solidFill>
                                <a:schemeClr val="bg1"/>
                              </a:solidFill>
                              <a:latin typeface="Palatino Linotype" panose="02040502050505030304" pitchFamily="18" charset="0"/>
                            </a:rPr>
                            <a:t>4.4720 cm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00244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dirty="0">
                              <a:solidFill>
                                <a:schemeClr val="bg1"/>
                              </a:solidFill>
                              <a:latin typeface="Palatino Linotype" panose="02040502050505030304" pitchFamily="18" charset="0"/>
                            </a:rPr>
                            <a:t>14.4350 cm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00244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dirty="0">
                              <a:solidFill>
                                <a:schemeClr val="bg1"/>
                              </a:solidFill>
                              <a:latin typeface="Palatino Linotype" panose="02040502050505030304" pitchFamily="18" charset="0"/>
                            </a:rPr>
                            <a:t>10.4350 cm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00244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it-IT" dirty="0">
                              <a:solidFill>
                                <a:schemeClr val="bg1"/>
                              </a:solidFill>
                              <a:latin typeface="Palatino Linotype" panose="02040502050505030304" pitchFamily="18" charset="0"/>
                            </a:rPr>
                            <a:t>20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00244F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2696546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3" name="CasellaDiTesto 42">
            <a:extLst>
              <a:ext uri="{FF2B5EF4-FFF2-40B4-BE49-F238E27FC236}">
                <a16:creationId xmlns:a16="http://schemas.microsoft.com/office/drawing/2014/main" id="{2F37CD2B-ACCC-6860-1080-97857B609913}"/>
              </a:ext>
            </a:extLst>
          </p:cNvPr>
          <p:cNvSpPr txBox="1"/>
          <p:nvPr/>
        </p:nvSpPr>
        <p:spPr>
          <a:xfrm>
            <a:off x="137655" y="6474559"/>
            <a:ext cx="42966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>
                <a:solidFill>
                  <a:schemeClr val="bg1">
                    <a:alpha val="70000"/>
                  </a:schemeClr>
                </a:solidFill>
                <a:latin typeface="Palatino Linotype" panose="02040502050505030304" pitchFamily="18" charset="0"/>
              </a:rPr>
              <a:t>Ugello VOLVO-S1 (1/2)</a:t>
            </a:r>
          </a:p>
        </p:txBody>
      </p:sp>
    </p:spTree>
    <p:extLst>
      <p:ext uri="{BB962C8B-B14F-4D97-AF65-F5344CB8AC3E}">
        <p14:creationId xmlns:p14="http://schemas.microsoft.com/office/powerpoint/2010/main" val="9448155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F2B2E7C-9C37-CBE6-A488-F32E630B44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5D745F29-754F-2B60-7118-67B5D5D0215F}"/>
              </a:ext>
            </a:extLst>
          </p:cNvPr>
          <p:cNvSpPr txBox="1"/>
          <p:nvPr/>
        </p:nvSpPr>
        <p:spPr>
          <a:xfrm>
            <a:off x="11759374" y="6469692"/>
            <a:ext cx="2949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>
                <a:solidFill>
                  <a:schemeClr val="bg1">
                    <a:alpha val="70000"/>
                  </a:schemeClr>
                </a:solidFill>
                <a:latin typeface="Palatino Linotype" panose="02040502050505030304" pitchFamily="18" charset="0"/>
              </a:rPr>
              <a:t>6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DB500D60-821C-EA5A-9FC6-46CF3A9F8C53}"/>
              </a:ext>
            </a:extLst>
          </p:cNvPr>
          <p:cNvSpPr txBox="1"/>
          <p:nvPr/>
        </p:nvSpPr>
        <p:spPr>
          <a:xfrm>
            <a:off x="4066555" y="190010"/>
            <a:ext cx="39427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dirty="0">
                <a:solidFill>
                  <a:schemeClr val="bg1"/>
                </a:solidFill>
                <a:latin typeface="Palatino Linotype" panose="02040502050505030304" pitchFamily="18" charset="0"/>
              </a:rPr>
              <a:t>Ugello VOLVO-S1   </a:t>
            </a:r>
          </a:p>
        </p:txBody>
      </p:sp>
      <p:cxnSp>
        <p:nvCxnSpPr>
          <p:cNvPr id="12" name="Connettore diritto 11">
            <a:extLst>
              <a:ext uri="{FF2B5EF4-FFF2-40B4-BE49-F238E27FC236}">
                <a16:creationId xmlns:a16="http://schemas.microsoft.com/office/drawing/2014/main" id="{E84FAD99-73BE-4BCC-0323-806706A473FA}"/>
              </a:ext>
            </a:extLst>
          </p:cNvPr>
          <p:cNvCxnSpPr>
            <a:cxnSpLocks/>
          </p:cNvCxnSpPr>
          <p:nvPr/>
        </p:nvCxnSpPr>
        <p:spPr>
          <a:xfrm>
            <a:off x="4314819" y="774785"/>
            <a:ext cx="3446207" cy="0"/>
          </a:xfrm>
          <a:prstGeom prst="line">
            <a:avLst/>
          </a:prstGeom>
          <a:ln w="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Immagine 12" descr="Immagine che contiene schizzo, disegno, clipart, arte&#10;&#10;Il contenuto generato dall'IA potrebbe non essere corretto.">
            <a:extLst>
              <a:ext uri="{FF2B5EF4-FFF2-40B4-BE49-F238E27FC236}">
                <a16:creationId xmlns:a16="http://schemas.microsoft.com/office/drawing/2014/main" id="{E8E30673-73F2-46E3-CF29-16E6CE689728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59" y="190010"/>
            <a:ext cx="996973" cy="900750"/>
          </a:xfrm>
          <a:prstGeom prst="rect">
            <a:avLst/>
          </a:prstGeom>
        </p:spPr>
      </p:pic>
      <p:sp>
        <p:nvSpPr>
          <p:cNvPr id="43" name="CasellaDiTesto 42">
            <a:extLst>
              <a:ext uri="{FF2B5EF4-FFF2-40B4-BE49-F238E27FC236}">
                <a16:creationId xmlns:a16="http://schemas.microsoft.com/office/drawing/2014/main" id="{47C91D25-F6D5-5D03-61B8-2D85C15B3353}"/>
              </a:ext>
            </a:extLst>
          </p:cNvPr>
          <p:cNvSpPr txBox="1"/>
          <p:nvPr/>
        </p:nvSpPr>
        <p:spPr>
          <a:xfrm>
            <a:off x="137655" y="6474559"/>
            <a:ext cx="42966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>
                <a:solidFill>
                  <a:schemeClr val="bg1">
                    <a:alpha val="70000"/>
                  </a:schemeClr>
                </a:solidFill>
                <a:latin typeface="Palatino Linotype" panose="02040502050505030304" pitchFamily="18" charset="0"/>
              </a:rPr>
              <a:t>Ugello VOLVO-S1 (2/2)</a:t>
            </a:r>
          </a:p>
        </p:txBody>
      </p:sp>
      <p:grpSp>
        <p:nvGrpSpPr>
          <p:cNvPr id="14" name="Gruppo 13">
            <a:extLst>
              <a:ext uri="{FF2B5EF4-FFF2-40B4-BE49-F238E27FC236}">
                <a16:creationId xmlns:a16="http://schemas.microsoft.com/office/drawing/2014/main" id="{3B397985-2A7E-5D81-2CF7-566BCA49102B}"/>
              </a:ext>
            </a:extLst>
          </p:cNvPr>
          <p:cNvGrpSpPr/>
          <p:nvPr/>
        </p:nvGrpSpPr>
        <p:grpSpPr>
          <a:xfrm>
            <a:off x="653781" y="1796373"/>
            <a:ext cx="7322075" cy="4057988"/>
            <a:chOff x="645494" y="1514172"/>
            <a:chExt cx="7577714" cy="4217704"/>
          </a:xfrm>
        </p:grpSpPr>
        <p:grpSp>
          <p:nvGrpSpPr>
            <p:cNvPr id="8" name="Gruppo 7">
              <a:extLst>
                <a:ext uri="{FF2B5EF4-FFF2-40B4-BE49-F238E27FC236}">
                  <a16:creationId xmlns:a16="http://schemas.microsoft.com/office/drawing/2014/main" id="{A290E7B6-E24C-3009-94EB-3DF8F0FDF75E}"/>
                </a:ext>
              </a:extLst>
            </p:cNvPr>
            <p:cNvGrpSpPr/>
            <p:nvPr/>
          </p:nvGrpSpPr>
          <p:grpSpPr>
            <a:xfrm>
              <a:off x="645495" y="1713662"/>
              <a:ext cx="7577713" cy="3822018"/>
              <a:chOff x="730545" y="1751790"/>
              <a:chExt cx="7410565" cy="3745763"/>
            </a:xfrm>
          </p:grpSpPr>
          <p:pic>
            <p:nvPicPr>
              <p:cNvPr id="3" name="Immagine 2" descr="Immagine che contiene schermata, testo, Policromia&#10;&#10;Il contenuto generato dall'IA potrebbe non essere corretto.">
                <a:extLst>
                  <a:ext uri="{FF2B5EF4-FFF2-40B4-BE49-F238E27FC236}">
                    <a16:creationId xmlns:a16="http://schemas.microsoft.com/office/drawing/2014/main" id="{C7BB3AA4-5851-ACB5-E2E8-CF114B2FE5B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0545" y="1751790"/>
                <a:ext cx="7190662" cy="3745763"/>
              </a:xfrm>
              <a:prstGeom prst="rect">
                <a:avLst/>
              </a:prstGeom>
            </p:spPr>
          </p:pic>
          <p:sp>
            <p:nvSpPr>
              <p:cNvPr id="7" name="Rettangolo 6">
                <a:extLst>
                  <a:ext uri="{FF2B5EF4-FFF2-40B4-BE49-F238E27FC236}">
                    <a16:creationId xmlns:a16="http://schemas.microsoft.com/office/drawing/2014/main" id="{1477F2CC-E2EB-B219-572F-C969CF19645E}"/>
                  </a:ext>
                </a:extLst>
              </p:cNvPr>
              <p:cNvSpPr/>
              <p:nvPr/>
            </p:nvSpPr>
            <p:spPr>
              <a:xfrm>
                <a:off x="7921208" y="1751790"/>
                <a:ext cx="219902" cy="37457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sp>
          <p:nvSpPr>
            <p:cNvPr id="10" name="Rettangolo 9">
              <a:extLst>
                <a:ext uri="{FF2B5EF4-FFF2-40B4-BE49-F238E27FC236}">
                  <a16:creationId xmlns:a16="http://schemas.microsoft.com/office/drawing/2014/main" id="{9DA3C39A-B463-797E-8A89-161A78F66737}"/>
                </a:ext>
              </a:extLst>
            </p:cNvPr>
            <p:cNvSpPr/>
            <p:nvPr/>
          </p:nvSpPr>
          <p:spPr>
            <a:xfrm>
              <a:off x="645495" y="1514172"/>
              <a:ext cx="7577713" cy="1961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1" name="Rettangolo 10">
              <a:extLst>
                <a:ext uri="{FF2B5EF4-FFF2-40B4-BE49-F238E27FC236}">
                  <a16:creationId xmlns:a16="http://schemas.microsoft.com/office/drawing/2014/main" id="{3425A831-C61B-E4CF-9D97-32B6FAEB82B4}"/>
                </a:ext>
              </a:extLst>
            </p:cNvPr>
            <p:cNvSpPr/>
            <p:nvPr/>
          </p:nvSpPr>
          <p:spPr>
            <a:xfrm>
              <a:off x="645494" y="5535680"/>
              <a:ext cx="7577713" cy="1961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asellaDiTesto 14">
                <a:extLst>
                  <a:ext uri="{FF2B5EF4-FFF2-40B4-BE49-F238E27FC236}">
                    <a16:creationId xmlns:a16="http://schemas.microsoft.com/office/drawing/2014/main" id="{E5E9E8E6-AE9B-748C-AF6D-4A6F96EDD780}"/>
                  </a:ext>
                </a:extLst>
              </p:cNvPr>
              <p:cNvSpPr txBox="1"/>
              <p:nvPr/>
            </p:nvSpPr>
            <p:spPr>
              <a:xfrm>
                <a:off x="8578715" y="1984518"/>
                <a:ext cx="3180659" cy="38124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sz="2000" b="1" u="sng" dirty="0">
                    <a:solidFill>
                      <a:schemeClr val="bg1"/>
                    </a:solidFill>
                    <a:latin typeface="Palatino Linotype" panose="02040502050505030304" pitchFamily="18" charset="0"/>
                  </a:rPr>
                  <a:t>Simulazione RANS</a:t>
                </a:r>
              </a:p>
              <a:p>
                <a:r>
                  <a:rPr lang="it-IT" sz="2000" b="1" dirty="0">
                    <a:solidFill>
                      <a:schemeClr val="bg1"/>
                    </a:solidFill>
                    <a:latin typeface="Palatino Linotype" panose="02040502050505030304" pitchFamily="18" charset="0"/>
                  </a:rPr>
                  <a:t> 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it-IT" sz="2000" dirty="0">
                    <a:solidFill>
                      <a:schemeClr val="bg1"/>
                    </a:solidFill>
                    <a:latin typeface="Palatino Linotype" panose="02040502050505030304" pitchFamily="18" charset="0"/>
                  </a:rPr>
                  <a:t>Mesh 120 x 100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it-IT" sz="2000" dirty="0">
                  <a:solidFill>
                    <a:schemeClr val="bg1"/>
                  </a:solidFill>
                  <a:latin typeface="Palatino Linotype" panose="0204050205050503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it-IT" sz="2000" dirty="0">
                    <a:solidFill>
                      <a:schemeClr val="bg1"/>
                    </a:solidFill>
                    <a:latin typeface="Palatino Linotype" panose="02040502050505030304" pitchFamily="18" charset="0"/>
                  </a:rPr>
                  <a:t>Modello </a:t>
                </a:r>
                <a14:m>
                  <m:oMath xmlns:m="http://schemas.openxmlformats.org/officeDocument/2006/math">
                    <m:r>
                      <a:rPr lang="it-IT" sz="20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it-IT" sz="2000" dirty="0">
                    <a:solidFill>
                      <a:schemeClr val="bg1"/>
                    </a:solidFill>
                    <a:latin typeface="Palatino Linotype" panose="02040502050505030304" pitchFamily="18" charset="0"/>
                  </a:rPr>
                  <a:t>-</a:t>
                </a:r>
                <a14:m>
                  <m:oMath xmlns:m="http://schemas.openxmlformats.org/officeDocument/2006/math">
                    <m:r>
                      <a:rPr lang="it-IT" sz="2000" b="0" i="1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𝜔</m:t>
                    </m:r>
                  </m:oMath>
                </a14:m>
                <a:r>
                  <a:rPr lang="it-IT" sz="2000" dirty="0">
                    <a:solidFill>
                      <a:schemeClr val="bg1"/>
                    </a:solidFill>
                    <a:latin typeface="Palatino Linotype" panose="02040502050505030304" pitchFamily="18" charset="0"/>
                  </a:rPr>
                  <a:t> SST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it-IT" sz="2000" dirty="0">
                  <a:solidFill>
                    <a:schemeClr val="bg1"/>
                  </a:solidFill>
                  <a:latin typeface="Palatino Linotype" panose="0204050205050503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it-IT" sz="20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𝑁𝑃𝑅</m:t>
                    </m:r>
                    <m:r>
                      <a:rPr lang="it-IT" sz="20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type m:val="lin"/>
                        <m:ctrlPr>
                          <a:rPr lang="it-IT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it-IT" sz="20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it-IT" sz="20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it-IT" sz="20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it-IT" sz="20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it-IT" sz="20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it-IT" sz="20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sub>
                        </m:sSub>
                      </m:den>
                    </m:f>
                    <m:r>
                      <a:rPr lang="it-IT" sz="20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=50</m:t>
                    </m:r>
                  </m:oMath>
                </a14:m>
                <a:endParaRPr lang="it-IT" sz="2000" b="0" dirty="0">
                  <a:solidFill>
                    <a:schemeClr val="bg1"/>
                  </a:solidFill>
                  <a:latin typeface="Palatino Linotype" panose="0204050205050503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it-IT" sz="2000" dirty="0">
                  <a:solidFill>
                    <a:schemeClr val="bg1"/>
                  </a:solidFill>
                  <a:latin typeface="Palatino Linotype" panose="0204050205050503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it-IT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it-IT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it-IT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it-IT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𝑖𝑠</m:t>
                        </m:r>
                      </m:sub>
                    </m:sSub>
                    <m:r>
                      <a:rPr lang="it-IT" sz="20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=0.1265</m:t>
                    </m:r>
                  </m:oMath>
                </a14:m>
                <a:endParaRPr lang="it-IT" sz="2000" b="0" dirty="0">
                  <a:solidFill>
                    <a:schemeClr val="bg1"/>
                  </a:solidFill>
                  <a:latin typeface="Palatino Linotype" panose="0204050205050503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it-IT" sz="2000" b="0" dirty="0">
                  <a:solidFill>
                    <a:schemeClr val="bg1"/>
                  </a:solidFill>
                  <a:latin typeface="Palatino Linotype" panose="0204050205050503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it-IT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it-IT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  <m:r>
                          <a:rPr lang="it-IT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it-IT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𝑖𝑠</m:t>
                        </m:r>
                      </m:sub>
                    </m:sSub>
                    <m:r>
                      <a:rPr lang="it-IT" sz="20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=4.7254</m:t>
                    </m:r>
                  </m:oMath>
                </a14:m>
                <a:endParaRPr lang="it-IT" sz="2000" dirty="0">
                  <a:solidFill>
                    <a:schemeClr val="bg1"/>
                  </a:solidFill>
                  <a:latin typeface="Palatino Linotype" panose="02040502050505030304" pitchFamily="18" charset="0"/>
                </a:endParaRPr>
              </a:p>
              <a:p>
                <a:pPr algn="ctr"/>
                <a:endParaRPr lang="it-IT" sz="2000" dirty="0">
                  <a:solidFill>
                    <a:schemeClr val="bg1"/>
                  </a:solidFill>
                  <a:latin typeface="Palatino Linotype" panose="02040502050505030304" pitchFamily="18" charset="0"/>
                </a:endParaRPr>
              </a:p>
            </p:txBody>
          </p:sp>
        </mc:Choice>
        <mc:Fallback xmlns="">
          <p:sp>
            <p:nvSpPr>
              <p:cNvPr id="15" name="CasellaDiTesto 14">
                <a:extLst>
                  <a:ext uri="{FF2B5EF4-FFF2-40B4-BE49-F238E27FC236}">
                    <a16:creationId xmlns:a16="http://schemas.microsoft.com/office/drawing/2014/main" id="{E5E9E8E6-AE9B-748C-AF6D-4A6F96EDD7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78715" y="1984518"/>
                <a:ext cx="3180659" cy="3812454"/>
              </a:xfrm>
              <a:prstGeom prst="rect">
                <a:avLst/>
              </a:prstGeom>
              <a:blipFill>
                <a:blip r:embed="rId6"/>
                <a:stretch>
                  <a:fillRect l="-1724" t="-960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5EFCD50A-A9A4-6510-6387-F5B8B5FBA59B}"/>
              </a:ext>
            </a:extLst>
          </p:cNvPr>
          <p:cNvSpPr txBox="1"/>
          <p:nvPr/>
        </p:nvSpPr>
        <p:spPr>
          <a:xfrm>
            <a:off x="1918981" y="1207497"/>
            <a:ext cx="50307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>
                <a:solidFill>
                  <a:schemeClr val="bg1"/>
                </a:solidFill>
                <a:latin typeface="Palatino Linotype" panose="02040502050505030304" pitchFamily="18" charset="0"/>
              </a:rPr>
              <a:t>Campo di Mach : condizioni full-</a:t>
            </a:r>
            <a:r>
              <a:rPr lang="it-IT" sz="2000" b="1" dirty="0" err="1">
                <a:solidFill>
                  <a:schemeClr val="bg1"/>
                </a:solidFill>
                <a:latin typeface="Palatino Linotype" panose="02040502050505030304" pitchFamily="18" charset="0"/>
              </a:rPr>
              <a:t>flowing</a:t>
            </a:r>
            <a:endParaRPr lang="it-IT" sz="2000" b="1" dirty="0">
              <a:solidFill>
                <a:schemeClr val="bg1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16BF2AC7-8BD0-F1CB-EEE2-95214E4F399A}"/>
              </a:ext>
            </a:extLst>
          </p:cNvPr>
          <p:cNvSpPr/>
          <p:nvPr/>
        </p:nvSpPr>
        <p:spPr>
          <a:xfrm>
            <a:off x="521109" y="1691148"/>
            <a:ext cx="7580671" cy="4306525"/>
          </a:xfrm>
          <a:prstGeom prst="rect">
            <a:avLst/>
          </a:prstGeom>
          <a:noFill/>
          <a:ln w="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23053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08D5598-BDBB-245D-FC30-1898B6EC75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4AFDC55D-12F5-CA12-64C1-965663678D3F}"/>
              </a:ext>
            </a:extLst>
          </p:cNvPr>
          <p:cNvSpPr/>
          <p:nvPr/>
        </p:nvSpPr>
        <p:spPr>
          <a:xfrm>
            <a:off x="5947210" y="2078655"/>
            <a:ext cx="160701" cy="3600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7191E5F0-1CAB-4CE8-9732-5C43673068A4}"/>
              </a:ext>
            </a:extLst>
          </p:cNvPr>
          <p:cNvSpPr txBox="1"/>
          <p:nvPr/>
        </p:nvSpPr>
        <p:spPr>
          <a:xfrm>
            <a:off x="11759374" y="6469692"/>
            <a:ext cx="2949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>
                <a:solidFill>
                  <a:schemeClr val="bg1">
                    <a:alpha val="70000"/>
                  </a:schemeClr>
                </a:solidFill>
                <a:latin typeface="Palatino Linotype" panose="02040502050505030304" pitchFamily="18" charset="0"/>
              </a:rPr>
              <a:t>7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3DB59088-4F6F-1BFB-644E-8E6982732645}"/>
              </a:ext>
            </a:extLst>
          </p:cNvPr>
          <p:cNvSpPr txBox="1"/>
          <p:nvPr/>
        </p:nvSpPr>
        <p:spPr>
          <a:xfrm>
            <a:off x="3483533" y="190010"/>
            <a:ext cx="52249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dirty="0">
                <a:solidFill>
                  <a:schemeClr val="bg1"/>
                </a:solidFill>
                <a:latin typeface="Palatino Linotype" panose="02040502050505030304" pitchFamily="18" charset="0"/>
              </a:rPr>
              <a:t>Set-up simulazioni RANS</a:t>
            </a:r>
          </a:p>
        </p:txBody>
      </p:sp>
      <p:cxnSp>
        <p:nvCxnSpPr>
          <p:cNvPr id="12" name="Connettore diritto 11">
            <a:extLst>
              <a:ext uri="{FF2B5EF4-FFF2-40B4-BE49-F238E27FC236}">
                <a16:creationId xmlns:a16="http://schemas.microsoft.com/office/drawing/2014/main" id="{6EF2FECD-9317-3AA3-C966-F41181DADBA0}"/>
              </a:ext>
            </a:extLst>
          </p:cNvPr>
          <p:cNvCxnSpPr>
            <a:cxnSpLocks/>
          </p:cNvCxnSpPr>
          <p:nvPr/>
        </p:nvCxnSpPr>
        <p:spPr>
          <a:xfrm>
            <a:off x="3586041" y="774785"/>
            <a:ext cx="5019911" cy="0"/>
          </a:xfrm>
          <a:prstGeom prst="line">
            <a:avLst/>
          </a:prstGeom>
          <a:ln w="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Immagine 12" descr="Immagine che contiene schizzo, disegno, clipart, arte&#10;&#10;Il contenuto generato dall'IA potrebbe non essere corretto.">
            <a:extLst>
              <a:ext uri="{FF2B5EF4-FFF2-40B4-BE49-F238E27FC236}">
                <a16:creationId xmlns:a16="http://schemas.microsoft.com/office/drawing/2014/main" id="{D623F731-AE37-E28B-22CE-747589FE966A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59" y="190010"/>
            <a:ext cx="996973" cy="900750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0C190528-97F3-C487-AE5C-7AC3F1EFA9B6}"/>
              </a:ext>
            </a:extLst>
          </p:cNvPr>
          <p:cNvSpPr txBox="1"/>
          <p:nvPr/>
        </p:nvSpPr>
        <p:spPr>
          <a:xfrm>
            <a:off x="6837731" y="1420672"/>
            <a:ext cx="1604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>
                <a:solidFill>
                  <a:schemeClr val="bg1"/>
                </a:solidFill>
                <a:latin typeface="Palatino Linotype" panose="02040502050505030304" pitchFamily="18" charset="0"/>
              </a:rPr>
              <a:t>2) Mesh ?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E48596BA-733A-AB81-BC67-132AFBE4E3C3}"/>
              </a:ext>
            </a:extLst>
          </p:cNvPr>
          <p:cNvSpPr txBox="1"/>
          <p:nvPr/>
        </p:nvSpPr>
        <p:spPr>
          <a:xfrm>
            <a:off x="6837731" y="5039492"/>
            <a:ext cx="40349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>
                <a:solidFill>
                  <a:schemeClr val="bg1"/>
                </a:solidFill>
                <a:latin typeface="Palatino Linotype" panose="02040502050505030304" pitchFamily="18" charset="0"/>
              </a:rPr>
              <a:t>3) Modello di turbolenza ?</a:t>
            </a:r>
          </a:p>
        </p:txBody>
      </p:sp>
      <p:grpSp>
        <p:nvGrpSpPr>
          <p:cNvPr id="17" name="Gruppo 16">
            <a:extLst>
              <a:ext uri="{FF2B5EF4-FFF2-40B4-BE49-F238E27FC236}">
                <a16:creationId xmlns:a16="http://schemas.microsoft.com/office/drawing/2014/main" id="{72F4A249-109F-5E53-888A-08688208CC12}"/>
              </a:ext>
            </a:extLst>
          </p:cNvPr>
          <p:cNvGrpSpPr/>
          <p:nvPr/>
        </p:nvGrpSpPr>
        <p:grpSpPr>
          <a:xfrm>
            <a:off x="6837731" y="1986124"/>
            <a:ext cx="4734837" cy="2817370"/>
            <a:chOff x="373626" y="2753032"/>
            <a:chExt cx="5860026" cy="2991255"/>
          </a:xfrm>
        </p:grpSpPr>
        <p:pic>
          <p:nvPicPr>
            <p:cNvPr id="15" name="Immagine 14" descr="Immagine che contiene testo, schermata, Carattere, numero&#10;&#10;Il contenuto generato dall'IA potrebbe non essere corretto.">
              <a:extLst>
                <a:ext uri="{FF2B5EF4-FFF2-40B4-BE49-F238E27FC236}">
                  <a16:creationId xmlns:a16="http://schemas.microsoft.com/office/drawing/2014/main" id="{009207B7-CF84-BAFA-CF5B-0132D46727A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7526" y="2870076"/>
              <a:ext cx="5598474" cy="2763803"/>
            </a:xfrm>
            <a:prstGeom prst="rect">
              <a:avLst/>
            </a:prstGeom>
          </p:spPr>
        </p:pic>
        <p:sp>
          <p:nvSpPr>
            <p:cNvPr id="16" name="Rettangolo 15">
              <a:extLst>
                <a:ext uri="{FF2B5EF4-FFF2-40B4-BE49-F238E27FC236}">
                  <a16:creationId xmlns:a16="http://schemas.microsoft.com/office/drawing/2014/main" id="{FA8891C1-5E1F-30D9-32CB-2F169C3D6474}"/>
                </a:ext>
              </a:extLst>
            </p:cNvPr>
            <p:cNvSpPr/>
            <p:nvPr/>
          </p:nvSpPr>
          <p:spPr>
            <a:xfrm>
              <a:off x="373626" y="2753032"/>
              <a:ext cx="5860026" cy="2991255"/>
            </a:xfrm>
            <a:prstGeom prst="rect">
              <a:avLst/>
            </a:prstGeom>
            <a:noFill/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CasellaDiTesto 23">
                <a:extLst>
                  <a:ext uri="{FF2B5EF4-FFF2-40B4-BE49-F238E27FC236}">
                    <a16:creationId xmlns:a16="http://schemas.microsoft.com/office/drawing/2014/main" id="{4A03DDAA-AC1F-DC41-711E-CF737B6A23C3}"/>
                  </a:ext>
                </a:extLst>
              </p:cNvPr>
              <p:cNvSpPr txBox="1"/>
              <p:nvPr/>
            </p:nvSpPr>
            <p:spPr>
              <a:xfrm>
                <a:off x="7059215" y="5437328"/>
                <a:ext cx="3298494" cy="9685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it-IT" sz="20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it-IT" sz="2000" dirty="0">
                    <a:solidFill>
                      <a:schemeClr val="bg1"/>
                    </a:solidFill>
                    <a:latin typeface="Palatino Linotype" panose="02040502050505030304" pitchFamily="18" charset="0"/>
                  </a:rPr>
                  <a:t>-</a:t>
                </a:r>
                <a14:m>
                  <m:oMath xmlns:m="http://schemas.openxmlformats.org/officeDocument/2006/math">
                    <m:r>
                      <a:rPr lang="it-IT" sz="2000" b="0" i="1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𝜔</m:t>
                    </m:r>
                  </m:oMath>
                </a14:m>
                <a:r>
                  <a:rPr lang="it-IT" sz="2000" dirty="0">
                    <a:solidFill>
                      <a:schemeClr val="bg1"/>
                    </a:solidFill>
                    <a:latin typeface="Palatino Linotype" panose="02040502050505030304" pitchFamily="18" charset="0"/>
                  </a:rPr>
                  <a:t> SST</a:t>
                </a:r>
              </a:p>
              <a:p>
                <a:pPr marL="342900" indent="-3429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it-IT" sz="2000" dirty="0" err="1">
                    <a:solidFill>
                      <a:schemeClr val="bg1"/>
                    </a:solidFill>
                    <a:latin typeface="Palatino Linotype" panose="02040502050505030304" pitchFamily="18" charset="0"/>
                  </a:rPr>
                  <a:t>Spalart-Allmaras</a:t>
                </a:r>
                <a:endParaRPr lang="it-IT" sz="2000" dirty="0">
                  <a:solidFill>
                    <a:schemeClr val="bg1"/>
                  </a:solidFill>
                  <a:latin typeface="Palatino Linotype" panose="02040502050505030304" pitchFamily="18" charset="0"/>
                </a:endParaRPr>
              </a:p>
            </p:txBody>
          </p:sp>
        </mc:Choice>
        <mc:Fallback xmlns="">
          <p:sp>
            <p:nvSpPr>
              <p:cNvPr id="24" name="CasellaDiTesto 23">
                <a:extLst>
                  <a:ext uri="{FF2B5EF4-FFF2-40B4-BE49-F238E27FC236}">
                    <a16:creationId xmlns:a16="http://schemas.microsoft.com/office/drawing/2014/main" id="{4A03DDAA-AC1F-DC41-711E-CF737B6A23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59215" y="5437328"/>
                <a:ext cx="3298494" cy="968535"/>
              </a:xfrm>
              <a:prstGeom prst="rect">
                <a:avLst/>
              </a:prstGeom>
              <a:blipFill>
                <a:blip r:embed="rId6"/>
                <a:stretch>
                  <a:fillRect l="-1664" b="-10063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D9A30A2B-7B07-7E08-D812-5FC3100F46F2}"/>
              </a:ext>
            </a:extLst>
          </p:cNvPr>
          <p:cNvSpPr txBox="1"/>
          <p:nvPr/>
        </p:nvSpPr>
        <p:spPr>
          <a:xfrm>
            <a:off x="455030" y="1420672"/>
            <a:ext cx="4650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>
                <a:solidFill>
                  <a:schemeClr val="bg1"/>
                </a:solidFill>
                <a:latin typeface="Palatino Linotype" panose="02040502050505030304" pitchFamily="18" charset="0"/>
              </a:rPr>
              <a:t>1) Dominio computazionale ?</a:t>
            </a:r>
          </a:p>
        </p:txBody>
      </p:sp>
      <p:grpSp>
        <p:nvGrpSpPr>
          <p:cNvPr id="46" name="Gruppo 45">
            <a:extLst>
              <a:ext uri="{FF2B5EF4-FFF2-40B4-BE49-F238E27FC236}">
                <a16:creationId xmlns:a16="http://schemas.microsoft.com/office/drawing/2014/main" id="{2D1E248F-440E-4042-2D7F-B6D1BC82E551}"/>
              </a:ext>
            </a:extLst>
          </p:cNvPr>
          <p:cNvGrpSpPr/>
          <p:nvPr/>
        </p:nvGrpSpPr>
        <p:grpSpPr>
          <a:xfrm>
            <a:off x="232059" y="1986124"/>
            <a:ext cx="6001593" cy="3785397"/>
            <a:chOff x="232059" y="1986124"/>
            <a:chExt cx="6001593" cy="3785397"/>
          </a:xfrm>
        </p:grpSpPr>
        <p:sp>
          <p:nvSpPr>
            <p:cNvPr id="45" name="Rettangolo 44">
              <a:extLst>
                <a:ext uri="{FF2B5EF4-FFF2-40B4-BE49-F238E27FC236}">
                  <a16:creationId xmlns:a16="http://schemas.microsoft.com/office/drawing/2014/main" id="{4D7CDBEE-51DE-DB14-F84A-A27599148DD7}"/>
                </a:ext>
              </a:extLst>
            </p:cNvPr>
            <p:cNvSpPr/>
            <p:nvPr/>
          </p:nvSpPr>
          <p:spPr>
            <a:xfrm>
              <a:off x="232059" y="1986124"/>
              <a:ext cx="6001593" cy="3785397"/>
            </a:xfrm>
            <a:prstGeom prst="rect">
              <a:avLst/>
            </a:prstGeom>
            <a:noFill/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grpSp>
          <p:nvGrpSpPr>
            <p:cNvPr id="44" name="Gruppo 43">
              <a:extLst>
                <a:ext uri="{FF2B5EF4-FFF2-40B4-BE49-F238E27FC236}">
                  <a16:creationId xmlns:a16="http://schemas.microsoft.com/office/drawing/2014/main" id="{3C52984E-9834-1F03-DDFD-0CA8400CF84D}"/>
                </a:ext>
              </a:extLst>
            </p:cNvPr>
            <p:cNvGrpSpPr/>
            <p:nvPr/>
          </p:nvGrpSpPr>
          <p:grpSpPr>
            <a:xfrm>
              <a:off x="357799" y="2078656"/>
              <a:ext cx="5750112" cy="3600331"/>
              <a:chOff x="345884" y="1986124"/>
              <a:chExt cx="5750112" cy="3600331"/>
            </a:xfrm>
          </p:grpSpPr>
          <p:sp>
            <p:nvSpPr>
              <p:cNvPr id="42" name="Rettangolo 41">
                <a:extLst>
                  <a:ext uri="{FF2B5EF4-FFF2-40B4-BE49-F238E27FC236}">
                    <a16:creationId xmlns:a16="http://schemas.microsoft.com/office/drawing/2014/main" id="{336E30E5-3A85-8A63-5CB8-E95EAB2F86FA}"/>
                  </a:ext>
                </a:extLst>
              </p:cNvPr>
              <p:cNvSpPr/>
              <p:nvPr/>
            </p:nvSpPr>
            <p:spPr>
              <a:xfrm>
                <a:off x="345884" y="5411192"/>
                <a:ext cx="271220" cy="1752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grpSp>
            <p:nvGrpSpPr>
              <p:cNvPr id="41" name="Gruppo 40">
                <a:extLst>
                  <a:ext uri="{FF2B5EF4-FFF2-40B4-BE49-F238E27FC236}">
                    <a16:creationId xmlns:a16="http://schemas.microsoft.com/office/drawing/2014/main" id="{7689F4EF-669B-82C5-356F-6DA341FFF2F2}"/>
                  </a:ext>
                </a:extLst>
              </p:cNvPr>
              <p:cNvGrpSpPr/>
              <p:nvPr/>
            </p:nvGrpSpPr>
            <p:grpSpPr>
              <a:xfrm>
                <a:off x="345884" y="1986124"/>
                <a:ext cx="5750112" cy="3600331"/>
                <a:chOff x="374112" y="2212249"/>
                <a:chExt cx="5750112" cy="3600331"/>
              </a:xfrm>
            </p:grpSpPr>
            <p:sp>
              <p:nvSpPr>
                <p:cNvPr id="40" name="Rettangolo 39">
                  <a:extLst>
                    <a:ext uri="{FF2B5EF4-FFF2-40B4-BE49-F238E27FC236}">
                      <a16:creationId xmlns:a16="http://schemas.microsoft.com/office/drawing/2014/main" id="{00E3C445-5A58-4569-F46F-25D148780F3C}"/>
                    </a:ext>
                  </a:extLst>
                </p:cNvPr>
                <p:cNvSpPr/>
                <p:nvPr/>
              </p:nvSpPr>
              <p:spPr>
                <a:xfrm>
                  <a:off x="374112" y="2212249"/>
                  <a:ext cx="97231" cy="358964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/>
                </a:p>
              </p:txBody>
            </p:sp>
            <p:grpSp>
              <p:nvGrpSpPr>
                <p:cNvPr id="39" name="Gruppo 38">
                  <a:extLst>
                    <a:ext uri="{FF2B5EF4-FFF2-40B4-BE49-F238E27FC236}">
                      <a16:creationId xmlns:a16="http://schemas.microsoft.com/office/drawing/2014/main" id="{9F1B3992-A647-044E-708D-BB4882C242ED}"/>
                    </a:ext>
                  </a:extLst>
                </p:cNvPr>
                <p:cNvGrpSpPr/>
                <p:nvPr/>
              </p:nvGrpSpPr>
              <p:grpSpPr>
                <a:xfrm>
                  <a:off x="471343" y="2212249"/>
                  <a:ext cx="5652881" cy="3600331"/>
                  <a:chOff x="232059" y="1986124"/>
                  <a:chExt cx="5652881" cy="3600331"/>
                </a:xfrm>
              </p:grpSpPr>
              <p:sp>
                <p:nvSpPr>
                  <p:cNvPr id="36" name="Rettangolo 35">
                    <a:extLst>
                      <a:ext uri="{FF2B5EF4-FFF2-40B4-BE49-F238E27FC236}">
                        <a16:creationId xmlns:a16="http://schemas.microsoft.com/office/drawing/2014/main" id="{6ACC2CAE-A395-3118-93AB-F3A5ADC86EEE}"/>
                      </a:ext>
                    </a:extLst>
                  </p:cNvPr>
                  <p:cNvSpPr/>
                  <p:nvPr/>
                </p:nvSpPr>
                <p:spPr>
                  <a:xfrm>
                    <a:off x="5516489" y="5400504"/>
                    <a:ext cx="368451" cy="175263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it-IT"/>
                  </a:p>
                </p:txBody>
              </p:sp>
              <p:grpSp>
                <p:nvGrpSpPr>
                  <p:cNvPr id="35" name="Gruppo 34">
                    <a:extLst>
                      <a:ext uri="{FF2B5EF4-FFF2-40B4-BE49-F238E27FC236}">
                        <a16:creationId xmlns:a16="http://schemas.microsoft.com/office/drawing/2014/main" id="{70A3A5EB-9F76-3026-B0DA-7723D4CF1BE3}"/>
                      </a:ext>
                    </a:extLst>
                  </p:cNvPr>
                  <p:cNvGrpSpPr/>
                  <p:nvPr/>
                </p:nvGrpSpPr>
                <p:grpSpPr>
                  <a:xfrm>
                    <a:off x="232059" y="1986124"/>
                    <a:ext cx="5640970" cy="3600331"/>
                    <a:chOff x="471343" y="2212249"/>
                    <a:chExt cx="5640970" cy="3600331"/>
                  </a:xfrm>
                </p:grpSpPr>
                <p:sp>
                  <p:nvSpPr>
                    <p:cNvPr id="34" name="Rettangolo 33">
                      <a:extLst>
                        <a:ext uri="{FF2B5EF4-FFF2-40B4-BE49-F238E27FC236}">
                          <a16:creationId xmlns:a16="http://schemas.microsoft.com/office/drawing/2014/main" id="{7D47776D-FEA8-AEC7-4FA0-41AF1D7EF69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84606" y="2222937"/>
                      <a:ext cx="127707" cy="3578955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it-IT"/>
                    </a:p>
                  </p:txBody>
                </p:sp>
                <p:sp>
                  <p:nvSpPr>
                    <p:cNvPr id="31" name="Rettangolo 30">
                      <a:extLst>
                        <a:ext uri="{FF2B5EF4-FFF2-40B4-BE49-F238E27FC236}">
                          <a16:creationId xmlns:a16="http://schemas.microsoft.com/office/drawing/2014/main" id="{BF042797-FD12-97DE-00A5-21F4F7A5750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1343" y="2212249"/>
                      <a:ext cx="5496838" cy="9831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it-IT"/>
                    </a:p>
                  </p:txBody>
                </p:sp>
                <p:pic>
                  <p:nvPicPr>
                    <p:cNvPr id="30" name="Immagine 29" descr="Immagine che contiene diagramma, linea, Rettangolo, Parallelo&#10;&#10;Il contenuto generato dall'IA potrebbe non essere corretto.">
                      <a:extLst>
                        <a:ext uri="{FF2B5EF4-FFF2-40B4-BE49-F238E27FC236}">
                          <a16:creationId xmlns:a16="http://schemas.microsoft.com/office/drawing/2014/main" id="{6BC2DA62-45BF-1808-0941-BC5145E5FB37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7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471343" y="2310572"/>
                      <a:ext cx="5496838" cy="3403689"/>
                    </a:xfrm>
                    <a:prstGeom prst="rect">
                      <a:avLst/>
                    </a:prstGeom>
                  </p:spPr>
                </p:pic>
                <p:sp>
                  <p:nvSpPr>
                    <p:cNvPr id="32" name="Rettangolo 31">
                      <a:extLst>
                        <a:ext uri="{FF2B5EF4-FFF2-40B4-BE49-F238E27FC236}">
                          <a16:creationId xmlns:a16="http://schemas.microsoft.com/office/drawing/2014/main" id="{61DB5449-B510-5539-33FC-3B4B076BDD6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1343" y="5714261"/>
                      <a:ext cx="5496838" cy="9831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it-IT"/>
                    </a:p>
                  </p:txBody>
                </p:sp>
              </p:grpSp>
            </p:grpSp>
          </p:grpSp>
        </p:grpSp>
      </p:grpSp>
      <p:sp>
        <p:nvSpPr>
          <p:cNvPr id="47" name="CasellaDiTesto 46">
            <a:extLst>
              <a:ext uri="{FF2B5EF4-FFF2-40B4-BE49-F238E27FC236}">
                <a16:creationId xmlns:a16="http://schemas.microsoft.com/office/drawing/2014/main" id="{9E212153-B42E-104D-021D-0377F777A5EE}"/>
              </a:ext>
            </a:extLst>
          </p:cNvPr>
          <p:cNvSpPr txBox="1"/>
          <p:nvPr/>
        </p:nvSpPr>
        <p:spPr>
          <a:xfrm>
            <a:off x="137655" y="6474559"/>
            <a:ext cx="42966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>
                <a:solidFill>
                  <a:schemeClr val="bg1">
                    <a:alpha val="70000"/>
                  </a:schemeClr>
                </a:solidFill>
                <a:latin typeface="Palatino Linotype" panose="02040502050505030304" pitchFamily="18" charset="0"/>
              </a:rPr>
              <a:t>Set-up simulazioni RANS </a:t>
            </a:r>
          </a:p>
        </p:txBody>
      </p:sp>
    </p:spTree>
    <p:extLst>
      <p:ext uri="{BB962C8B-B14F-4D97-AF65-F5344CB8AC3E}">
        <p14:creationId xmlns:p14="http://schemas.microsoft.com/office/powerpoint/2010/main" val="9300280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A28BC24-A2D4-A6EC-1DCF-39D3AB393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>
            <a:extLst>
              <a:ext uri="{FF2B5EF4-FFF2-40B4-BE49-F238E27FC236}">
                <a16:creationId xmlns:a16="http://schemas.microsoft.com/office/drawing/2014/main" id="{A39A0B74-1547-29DE-B47F-5CBE7CD48309}"/>
              </a:ext>
            </a:extLst>
          </p:cNvPr>
          <p:cNvSpPr txBox="1"/>
          <p:nvPr/>
        </p:nvSpPr>
        <p:spPr>
          <a:xfrm>
            <a:off x="3708172" y="190010"/>
            <a:ext cx="47756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dirty="0">
                <a:solidFill>
                  <a:schemeClr val="bg1"/>
                </a:solidFill>
                <a:latin typeface="Palatino Linotype" panose="02040502050505030304" pitchFamily="18" charset="0"/>
              </a:rPr>
              <a:t>Caso test di riferimento</a:t>
            </a:r>
          </a:p>
        </p:txBody>
      </p:sp>
      <p:cxnSp>
        <p:nvCxnSpPr>
          <p:cNvPr id="12" name="Connettore diritto 11">
            <a:extLst>
              <a:ext uri="{FF2B5EF4-FFF2-40B4-BE49-F238E27FC236}">
                <a16:creationId xmlns:a16="http://schemas.microsoft.com/office/drawing/2014/main" id="{D8E35317-4205-6E8B-7777-425493CA4E4F}"/>
              </a:ext>
            </a:extLst>
          </p:cNvPr>
          <p:cNvCxnSpPr>
            <a:cxnSpLocks/>
          </p:cNvCxnSpPr>
          <p:nvPr/>
        </p:nvCxnSpPr>
        <p:spPr>
          <a:xfrm flipV="1">
            <a:off x="3918151" y="772822"/>
            <a:ext cx="4355692" cy="1963"/>
          </a:xfrm>
          <a:prstGeom prst="line">
            <a:avLst/>
          </a:prstGeom>
          <a:ln w="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Immagine 12" descr="Immagine che contiene schizzo, disegno, clipart, arte&#10;&#10;Il contenuto generato dall'IA potrebbe non essere corretto.">
            <a:extLst>
              <a:ext uri="{FF2B5EF4-FFF2-40B4-BE49-F238E27FC236}">
                <a16:creationId xmlns:a16="http://schemas.microsoft.com/office/drawing/2014/main" id="{0E585B0B-A03F-B553-2229-866EE60C484F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59" y="190010"/>
            <a:ext cx="996973" cy="900750"/>
          </a:xfrm>
          <a:prstGeom prst="rect">
            <a:avLst/>
          </a:prstGeom>
        </p:spPr>
      </p:pic>
      <p:sp>
        <p:nvSpPr>
          <p:cNvPr id="47" name="CasellaDiTesto 46">
            <a:extLst>
              <a:ext uri="{FF2B5EF4-FFF2-40B4-BE49-F238E27FC236}">
                <a16:creationId xmlns:a16="http://schemas.microsoft.com/office/drawing/2014/main" id="{B0660D8B-67E3-B582-137E-842E771A183E}"/>
              </a:ext>
            </a:extLst>
          </p:cNvPr>
          <p:cNvSpPr txBox="1"/>
          <p:nvPr/>
        </p:nvSpPr>
        <p:spPr>
          <a:xfrm>
            <a:off x="137655" y="6474559"/>
            <a:ext cx="46998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>
                <a:solidFill>
                  <a:schemeClr val="bg1">
                    <a:alpha val="70000"/>
                  </a:schemeClr>
                </a:solidFill>
                <a:latin typeface="Palatino Linotype" panose="02040502050505030304" pitchFamily="18" charset="0"/>
              </a:rPr>
              <a:t>Set-up simulazioni RANS / Caso test di riferimento </a:t>
            </a:r>
          </a:p>
        </p:txBody>
      </p:sp>
      <p:grpSp>
        <p:nvGrpSpPr>
          <p:cNvPr id="27" name="Gruppo 26">
            <a:extLst>
              <a:ext uri="{FF2B5EF4-FFF2-40B4-BE49-F238E27FC236}">
                <a16:creationId xmlns:a16="http://schemas.microsoft.com/office/drawing/2014/main" id="{C6C76FBD-152D-1D4B-074D-6189B1096EC6}"/>
              </a:ext>
            </a:extLst>
          </p:cNvPr>
          <p:cNvGrpSpPr/>
          <p:nvPr/>
        </p:nvGrpSpPr>
        <p:grpSpPr>
          <a:xfrm>
            <a:off x="658759" y="1383221"/>
            <a:ext cx="10874477" cy="4480939"/>
            <a:chOff x="648929" y="1378807"/>
            <a:chExt cx="10874477" cy="4480939"/>
          </a:xfrm>
        </p:grpSpPr>
        <p:grpSp>
          <p:nvGrpSpPr>
            <p:cNvPr id="23" name="Gruppo 22">
              <a:extLst>
                <a:ext uri="{FF2B5EF4-FFF2-40B4-BE49-F238E27FC236}">
                  <a16:creationId xmlns:a16="http://schemas.microsoft.com/office/drawing/2014/main" id="{888146DF-8993-ED1B-5769-AEC7BBE44597}"/>
                </a:ext>
              </a:extLst>
            </p:cNvPr>
            <p:cNvGrpSpPr/>
            <p:nvPr/>
          </p:nvGrpSpPr>
          <p:grpSpPr>
            <a:xfrm>
              <a:off x="839674" y="1502182"/>
              <a:ext cx="10512647" cy="4234188"/>
              <a:chOff x="598888" y="1484906"/>
              <a:chExt cx="10347457" cy="4113186"/>
            </a:xfrm>
          </p:grpSpPr>
          <p:pic>
            <p:nvPicPr>
              <p:cNvPr id="11" name="Immagine 10" descr="Immagine che contiene testo, diagramma, linea, Diagramma&#10;&#10;Il contenuto generato dall'IA potrebbe non essere corretto.">
                <a:extLst>
                  <a:ext uri="{FF2B5EF4-FFF2-40B4-BE49-F238E27FC236}">
                    <a16:creationId xmlns:a16="http://schemas.microsoft.com/office/drawing/2014/main" id="{08ED3A3A-3898-28C5-E665-35C35AABDBF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8888" y="1484906"/>
                <a:ext cx="5173729" cy="4113186"/>
              </a:xfrm>
              <a:prstGeom prst="rect">
                <a:avLst/>
              </a:prstGeom>
            </p:spPr>
          </p:pic>
          <p:pic>
            <p:nvPicPr>
              <p:cNvPr id="18" name="Immagine 17" descr="Immagine che contiene testo, schermata, diagramma, linea&#10;&#10;Il contenuto generato dall'IA potrebbe non essere corretto.">
                <a:extLst>
                  <a:ext uri="{FF2B5EF4-FFF2-40B4-BE49-F238E27FC236}">
                    <a16:creationId xmlns:a16="http://schemas.microsoft.com/office/drawing/2014/main" id="{15BA4252-876A-DDD5-A230-B3CBBFB4A95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72617" y="1484906"/>
                <a:ext cx="5173728" cy="4113186"/>
              </a:xfrm>
              <a:prstGeom prst="rect">
                <a:avLst/>
              </a:prstGeom>
            </p:spPr>
          </p:pic>
        </p:grpSp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394A86C6-EB7A-D85C-4901-FFF5B07EBEBE}"/>
                </a:ext>
              </a:extLst>
            </p:cNvPr>
            <p:cNvSpPr/>
            <p:nvPr/>
          </p:nvSpPr>
          <p:spPr>
            <a:xfrm>
              <a:off x="648929" y="1378807"/>
              <a:ext cx="10874477" cy="4480939"/>
            </a:xfrm>
            <a:prstGeom prst="rect">
              <a:avLst/>
            </a:prstGeom>
            <a:noFill/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032122C0-C42B-A182-D6AE-9C7762FEC9B5}"/>
              </a:ext>
            </a:extLst>
          </p:cNvPr>
          <p:cNvSpPr txBox="1"/>
          <p:nvPr/>
        </p:nvSpPr>
        <p:spPr>
          <a:xfrm>
            <a:off x="11759374" y="6469692"/>
            <a:ext cx="2949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>
                <a:solidFill>
                  <a:schemeClr val="bg1">
                    <a:alpha val="70000"/>
                  </a:schemeClr>
                </a:solidFill>
                <a:latin typeface="Palatino Linotype" panose="02040502050505030304" pitchFamily="18" charset="0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26634661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3097</TotalTime>
  <Words>538</Words>
  <Application>Microsoft Office PowerPoint</Application>
  <PresentationFormat>Widescreen</PresentationFormat>
  <Paragraphs>154</Paragraphs>
  <Slides>16</Slides>
  <Notes>13</Notes>
  <HiddenSlides>0</HiddenSlides>
  <MMClips>2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16</vt:i4>
      </vt:variant>
    </vt:vector>
  </HeadingPairs>
  <TitlesOfParts>
    <vt:vector size="22" baseType="lpstr">
      <vt:lpstr>Aptos</vt:lpstr>
      <vt:lpstr>Aptos Display</vt:lpstr>
      <vt:lpstr>Arial</vt:lpstr>
      <vt:lpstr>Cambria Math</vt:lpstr>
      <vt:lpstr>Palatino Linotype</vt:lpstr>
      <vt:lpstr>Office Theme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Riccardo Aceti</dc:creator>
  <cp:lastModifiedBy>Riccardo Aceti</cp:lastModifiedBy>
  <cp:revision>176</cp:revision>
  <dcterms:created xsi:type="dcterms:W3CDTF">2024-10-20T07:49:05Z</dcterms:created>
  <dcterms:modified xsi:type="dcterms:W3CDTF">2025-03-22T14:21:31Z</dcterms:modified>
</cp:coreProperties>
</file>