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notesMasterIdLst>
    <p:notesMasterId r:id="rId25"/>
  </p:notesMasterIdLst>
  <p:handoutMasterIdLst>
    <p:handoutMasterId r:id="rId26"/>
  </p:handoutMasterIdLst>
  <p:sldIdLst>
    <p:sldId id="270" r:id="rId5"/>
    <p:sldId id="287" r:id="rId6"/>
    <p:sldId id="290" r:id="rId7"/>
    <p:sldId id="288" r:id="rId8"/>
    <p:sldId id="257" r:id="rId9"/>
    <p:sldId id="258" r:id="rId10"/>
    <p:sldId id="259" r:id="rId11"/>
    <p:sldId id="260" r:id="rId12"/>
    <p:sldId id="266" r:id="rId13"/>
    <p:sldId id="269" r:id="rId14"/>
    <p:sldId id="291" r:id="rId15"/>
    <p:sldId id="303" r:id="rId16"/>
    <p:sldId id="304" r:id="rId17"/>
    <p:sldId id="295" r:id="rId18"/>
    <p:sldId id="298" r:id="rId19"/>
    <p:sldId id="297" r:id="rId20"/>
    <p:sldId id="301" r:id="rId21"/>
    <p:sldId id="302" r:id="rId22"/>
    <p:sldId id="293" r:id="rId23"/>
    <p:sldId id="305" r:id="rId24"/>
  </p:sldIdLst>
  <p:sldSz cx="9144000" cy="6858000" type="screen4x3"/>
  <p:notesSz cx="6858000" cy="9144000"/>
  <p:defaultTextStyle>
    <a:defPPr>
      <a:defRPr lang="en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C5F9"/>
    <a:srgbClr val="E46C59"/>
    <a:srgbClr val="062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63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74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83FA76-52ED-4653-8A57-A76844435702}" type="doc">
      <dgm:prSet loTypeId="urn:microsoft.com/office/officeart/2008/layout/LinedList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ACD3753-C984-4532-9819-79B90085A874}">
      <dgm:prSet/>
      <dgm:spPr/>
      <dgm:t>
        <a:bodyPr anchor="ctr" anchorCtr="0"/>
        <a:lstStyle/>
        <a:p>
          <a:pPr algn="just"/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Gli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elementi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del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modello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sono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disposti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su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un piano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comune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tranne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gli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appoggi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sono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nella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loro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posizione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effettiva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tramite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b="1" dirty="0">
              <a:latin typeface="Times New Roman" panose="02020603050405020304" pitchFamily="18" charset="0"/>
              <a:cs typeface="Times New Roman" panose="02020603050405020304" pitchFamily="18" charset="0"/>
            </a:rPr>
            <a:t>link rigidi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2E219E-7C87-4021-BEBC-CF26EEA0AAE2}" type="parTrans" cxnId="{E6E4A3F7-1B2D-4514-A242-B2E2641C07E9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DB36C1-3FE2-4898-A0CE-010ED3A98561}" type="sibTrans" cxnId="{E6E4A3F7-1B2D-4514-A242-B2E2641C07E9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E416F7-BD86-4CB6-9F18-ABEA2D19BAEE}">
      <dgm:prSet/>
      <dgm:spPr/>
      <dgm:t>
        <a:bodyPr anchor="ctr" anchorCtr="0"/>
        <a:lstStyle/>
        <a:p>
          <a:pPr algn="just"/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Le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sezioni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delle </a:t>
          </a:r>
          <a:r>
            <a:rPr lang="en-GB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travi</a:t>
          </a:r>
          <a:r>
            <a:rPr lang="en-GB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longitudinali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includono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soletta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+ trave, con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sezioni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differenti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per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travi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interne e di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bordo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per la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diversa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larghezza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della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soletta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collaborante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E7E3B3-310E-4382-883F-B29559FFA28B}" type="parTrans" cxnId="{EA906FE7-BF52-4B41-8705-1374581F118A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4BD5B6-34B3-46A3-BE37-2487B1B36536}" type="sibTrans" cxnId="{EA906FE7-BF52-4B41-8705-1374581F118A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1505298-C9D3-488C-A42D-58630C5B8384}">
      <dgm:prSet/>
      <dgm:spPr/>
      <dgm:t>
        <a:bodyPr anchor="ctr" anchorCtr="0"/>
        <a:lstStyle/>
        <a:p>
          <a:pPr algn="just"/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Le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sezioni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dei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traversi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includono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una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porzione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di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soletta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collaborante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(0,3 volte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l’interasse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travi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longitudinali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), con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sezioni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diverse per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traversi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intermedi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e di testata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C83FA8-51C8-4B8F-9A02-BAADD22E7AFE}" type="parTrans" cxnId="{9CE9F86F-9DE2-433A-8C7D-8FAFD0E7CBE8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AC26B9-CA66-45AC-891E-C7118C7E4A3C}" type="sibTrans" cxnId="{9CE9F86F-9DE2-433A-8C7D-8FAFD0E7CBE8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0F9284-B2DF-4ED5-BE99-777008E921EA}">
      <dgm:prSet/>
      <dgm:spPr/>
      <dgm:t>
        <a:bodyPr anchor="ctr" anchorCtr="0"/>
        <a:lstStyle/>
        <a:p>
          <a:pPr algn="just"/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Le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sezioni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dei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campi</a:t>
          </a:r>
          <a:r>
            <a:rPr lang="en-GB" b="1" dirty="0">
              <a:latin typeface="Times New Roman" panose="02020603050405020304" pitchFamily="18" charset="0"/>
              <a:cs typeface="Times New Roman" panose="02020603050405020304" pitchFamily="18" charset="0"/>
            </a:rPr>
            <a:t> di </a:t>
          </a:r>
          <a:r>
            <a:rPr lang="en-GB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soletta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dipendono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dallo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spessore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e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dall’interasse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adottato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(0,6 m)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6E5853-1DE1-4861-A476-C7206A3A8FE0}" type="parTrans" cxnId="{7DD35CDD-2B7F-4A8D-9276-49705FD199C5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9C08AB6-2E57-4107-B7E7-AC560589B2BB}" type="sibTrans" cxnId="{7DD35CDD-2B7F-4A8D-9276-49705FD199C5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511D5A-77B7-4FA2-B989-3CEB57A149A2}">
      <dgm:prSet/>
      <dgm:spPr/>
      <dgm:t>
        <a:bodyPr anchor="ctr" anchorCtr="0"/>
        <a:lstStyle/>
        <a:p>
          <a:pPr algn="just"/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Le </a:t>
          </a:r>
          <a:r>
            <a:rPr lang="en-GB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travi</a:t>
          </a:r>
          <a:r>
            <a:rPr lang="en-GB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longitudinali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includono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peso proprio e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rigidezze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flessionali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reali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flessioni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in due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direzioni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torsione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nulla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35EF2E-E53E-41E7-8388-57504163124B}" type="parTrans" cxnId="{1513E33F-75CD-477E-98C4-F9EEE1D3D9E1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8403AE-6EE1-4600-9818-4891D0079DD2}" type="sibTrans" cxnId="{1513E33F-75CD-477E-98C4-F9EEE1D3D9E1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1F31F49-668E-43FC-8C66-608FC0272555}">
      <dgm:prSet/>
      <dgm:spPr/>
      <dgm:t>
        <a:bodyPr anchor="ctr" anchorCtr="0"/>
        <a:lstStyle/>
        <a:p>
          <a:pPr algn="just"/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I </a:t>
          </a:r>
          <a:r>
            <a:rPr lang="en-GB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traversi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hanno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rigidezze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flessionali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reali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e peso proprio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applicato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come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carico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distribuito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69202F-0837-4570-ABF1-E68E2793060A}" type="parTrans" cxnId="{53C294ED-AA28-44BB-B796-5E7BC63BFC28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FC82D54-9ECC-4640-A7E2-D3EE48308D68}" type="sibTrans" cxnId="{53C294ED-AA28-44BB-B796-5E7BC63BFC28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85AB1A6-EBBC-4D34-BF08-60D046DC649E}">
      <dgm:prSet/>
      <dgm:spPr/>
      <dgm:t>
        <a:bodyPr anchor="ctr" anchorCtr="0"/>
        <a:lstStyle/>
        <a:p>
          <a:pPr algn="just"/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I </a:t>
          </a:r>
          <a:r>
            <a:rPr lang="en-GB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campi</a:t>
          </a:r>
          <a:r>
            <a:rPr lang="en-GB" b="1" dirty="0">
              <a:latin typeface="Times New Roman" panose="02020603050405020304" pitchFamily="18" charset="0"/>
              <a:cs typeface="Times New Roman" panose="02020603050405020304" pitchFamily="18" charset="0"/>
            </a:rPr>
            <a:t> di </a:t>
          </a:r>
          <a:r>
            <a:rPr lang="en-GB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soletta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hanno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rigidezza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flessionale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solo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trasversale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e peso proprio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nullo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E0B7CC4-F3AA-45B7-AFBF-7C1D4326609D}" type="parTrans" cxnId="{E74CB8A7-6DE9-4178-AEE8-146F6303C9AD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F4F130-2262-4F28-B25E-5AE5353896B0}" type="sibTrans" cxnId="{E74CB8A7-6DE9-4178-AEE8-146F6303C9AD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D48EA5-8978-47AD-B6EB-11DE6641E836}">
      <dgm:prSet/>
      <dgm:spPr/>
      <dgm:t>
        <a:bodyPr anchor="ctr" anchorCtr="0"/>
        <a:lstStyle/>
        <a:p>
          <a:pPr algn="just"/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Proprietà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geometriche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riferite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alla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sezione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di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calcestruzzo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non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fessurato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23BCA1-F1F4-4C58-B43E-7B3E3B0BF7E4}" type="parTrans" cxnId="{AEE1E2F2-4A1A-498C-ABA9-DE9C28EA57EA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7CE6ACD-BFE9-40A6-B6F8-15EB9B7E6BD5}" type="sibTrans" cxnId="{AEE1E2F2-4A1A-498C-ABA9-DE9C28EA57EA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53352E-C514-448E-927E-82536DA4D55A}">
      <dgm:prSet/>
      <dgm:spPr/>
      <dgm:t>
        <a:bodyPr anchor="ctr" anchorCtr="0"/>
        <a:lstStyle/>
        <a:p>
          <a:pPr algn="just"/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Gli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appoggi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sono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collegati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loro da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elementi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rigidi con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sconnessioni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per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rendere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l’impalcato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isostatico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rispetto alle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variazioni</a:t>
          </a:r>
          <a:r>
            <a:rPr lang="en-GB" dirty="0">
              <a:latin typeface="Times New Roman" panose="02020603050405020304" pitchFamily="18" charset="0"/>
              <a:cs typeface="Times New Roman" panose="02020603050405020304" pitchFamily="18" charset="0"/>
            </a:rPr>
            <a:t> di </a:t>
          </a:r>
          <a:r>
            <a:rPr lang="en-GB" dirty="0" err="1">
              <a:latin typeface="Times New Roman" panose="02020603050405020304" pitchFamily="18" charset="0"/>
              <a:cs typeface="Times New Roman" panose="02020603050405020304" pitchFamily="18" charset="0"/>
            </a:rPr>
            <a:t>temperatura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8A929D-C99A-4184-BB0B-7A8B7156204F}" type="parTrans" cxnId="{6FC3E90B-34C6-4A76-A6EF-608F7DAD4ED7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B8BC36-2EBF-49B0-9666-0F6873F71E30}" type="sibTrans" cxnId="{6FC3E90B-34C6-4A76-A6EF-608F7DAD4ED7}">
      <dgm:prSet/>
      <dgm:spPr/>
      <dgm:t>
        <a:bodyPr/>
        <a:lstStyle/>
        <a:p>
          <a:pPr algn="just"/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CD096E4-8741-0F41-A13F-168CB7FE3D5C}" type="pres">
      <dgm:prSet presAssocID="{0E83FA76-52ED-4653-8A57-A76844435702}" presName="vert0" presStyleCnt="0">
        <dgm:presLayoutVars>
          <dgm:dir/>
          <dgm:animOne val="branch"/>
          <dgm:animLvl val="lvl"/>
        </dgm:presLayoutVars>
      </dgm:prSet>
      <dgm:spPr/>
    </dgm:pt>
    <dgm:pt modelId="{8DABF232-AD98-7E41-A7CE-76C4880C96A2}" type="pres">
      <dgm:prSet presAssocID="{6ACD3753-C984-4532-9819-79B90085A874}" presName="thickLine" presStyleLbl="alignNode1" presStyleIdx="0" presStyleCnt="9"/>
      <dgm:spPr/>
    </dgm:pt>
    <dgm:pt modelId="{AE08E70E-391D-BF45-B2C6-19E6AD9D1830}" type="pres">
      <dgm:prSet presAssocID="{6ACD3753-C984-4532-9819-79B90085A874}" presName="horz1" presStyleCnt="0"/>
      <dgm:spPr/>
    </dgm:pt>
    <dgm:pt modelId="{5A8A4F39-3752-0444-A682-0E24CC1CF7FA}" type="pres">
      <dgm:prSet presAssocID="{6ACD3753-C984-4532-9819-79B90085A874}" presName="tx1" presStyleLbl="revTx" presStyleIdx="0" presStyleCnt="9"/>
      <dgm:spPr/>
    </dgm:pt>
    <dgm:pt modelId="{CBB0A598-BE4B-AA40-B9DE-0DBA4C6D5376}" type="pres">
      <dgm:prSet presAssocID="{6ACD3753-C984-4532-9819-79B90085A874}" presName="vert1" presStyleCnt="0"/>
      <dgm:spPr/>
    </dgm:pt>
    <dgm:pt modelId="{2E1AE798-042E-564F-8959-DE16F5744475}" type="pres">
      <dgm:prSet presAssocID="{87E416F7-BD86-4CB6-9F18-ABEA2D19BAEE}" presName="thickLine" presStyleLbl="alignNode1" presStyleIdx="1" presStyleCnt="9"/>
      <dgm:spPr/>
    </dgm:pt>
    <dgm:pt modelId="{AE124004-8EDF-0B40-A681-3AF478C38424}" type="pres">
      <dgm:prSet presAssocID="{87E416F7-BD86-4CB6-9F18-ABEA2D19BAEE}" presName="horz1" presStyleCnt="0"/>
      <dgm:spPr/>
    </dgm:pt>
    <dgm:pt modelId="{57702293-0DFF-9D4A-9591-F865F34FE3D3}" type="pres">
      <dgm:prSet presAssocID="{87E416F7-BD86-4CB6-9F18-ABEA2D19BAEE}" presName="tx1" presStyleLbl="revTx" presStyleIdx="1" presStyleCnt="9"/>
      <dgm:spPr/>
    </dgm:pt>
    <dgm:pt modelId="{3844F856-67E3-374C-81FC-730C96BC4FC4}" type="pres">
      <dgm:prSet presAssocID="{87E416F7-BD86-4CB6-9F18-ABEA2D19BAEE}" presName="vert1" presStyleCnt="0"/>
      <dgm:spPr/>
    </dgm:pt>
    <dgm:pt modelId="{A05A4C4E-A3E4-774C-8D66-FFD7BCCF7F65}" type="pres">
      <dgm:prSet presAssocID="{51505298-C9D3-488C-A42D-58630C5B8384}" presName="thickLine" presStyleLbl="alignNode1" presStyleIdx="2" presStyleCnt="9"/>
      <dgm:spPr/>
    </dgm:pt>
    <dgm:pt modelId="{D54C67E3-A69D-974C-B32C-0CE4E650459E}" type="pres">
      <dgm:prSet presAssocID="{51505298-C9D3-488C-A42D-58630C5B8384}" presName="horz1" presStyleCnt="0"/>
      <dgm:spPr/>
    </dgm:pt>
    <dgm:pt modelId="{60BBC53D-DB4F-3043-896D-5B5737AB5671}" type="pres">
      <dgm:prSet presAssocID="{51505298-C9D3-488C-A42D-58630C5B8384}" presName="tx1" presStyleLbl="revTx" presStyleIdx="2" presStyleCnt="9"/>
      <dgm:spPr/>
    </dgm:pt>
    <dgm:pt modelId="{E585D428-2CA0-D247-8BE8-C5DBA60C1A6B}" type="pres">
      <dgm:prSet presAssocID="{51505298-C9D3-488C-A42D-58630C5B8384}" presName="vert1" presStyleCnt="0"/>
      <dgm:spPr/>
    </dgm:pt>
    <dgm:pt modelId="{C7B65261-2248-E94D-80EF-8E2B0C38C454}" type="pres">
      <dgm:prSet presAssocID="{810F9284-B2DF-4ED5-BE99-777008E921EA}" presName="thickLine" presStyleLbl="alignNode1" presStyleIdx="3" presStyleCnt="9"/>
      <dgm:spPr/>
    </dgm:pt>
    <dgm:pt modelId="{D3072978-5FDC-F348-B927-1B805E405E00}" type="pres">
      <dgm:prSet presAssocID="{810F9284-B2DF-4ED5-BE99-777008E921EA}" presName="horz1" presStyleCnt="0"/>
      <dgm:spPr/>
    </dgm:pt>
    <dgm:pt modelId="{02D68041-A94A-FD40-B3D9-86CD5DB7A083}" type="pres">
      <dgm:prSet presAssocID="{810F9284-B2DF-4ED5-BE99-777008E921EA}" presName="tx1" presStyleLbl="revTx" presStyleIdx="3" presStyleCnt="9"/>
      <dgm:spPr/>
    </dgm:pt>
    <dgm:pt modelId="{3408FE14-AC4D-AF44-B9BB-EC54A56E9E7E}" type="pres">
      <dgm:prSet presAssocID="{810F9284-B2DF-4ED5-BE99-777008E921EA}" presName="vert1" presStyleCnt="0"/>
      <dgm:spPr/>
    </dgm:pt>
    <dgm:pt modelId="{DBA3789B-6BEC-984F-BB07-530350BF4A1F}" type="pres">
      <dgm:prSet presAssocID="{C0511D5A-77B7-4FA2-B989-3CEB57A149A2}" presName="thickLine" presStyleLbl="alignNode1" presStyleIdx="4" presStyleCnt="9"/>
      <dgm:spPr/>
    </dgm:pt>
    <dgm:pt modelId="{BCDB28BB-F1B9-B44D-8A5A-FC8DAF8F7D71}" type="pres">
      <dgm:prSet presAssocID="{C0511D5A-77B7-4FA2-B989-3CEB57A149A2}" presName="horz1" presStyleCnt="0"/>
      <dgm:spPr/>
    </dgm:pt>
    <dgm:pt modelId="{07A5BACB-E86F-C542-A536-B605D6DADE14}" type="pres">
      <dgm:prSet presAssocID="{C0511D5A-77B7-4FA2-B989-3CEB57A149A2}" presName="tx1" presStyleLbl="revTx" presStyleIdx="4" presStyleCnt="9"/>
      <dgm:spPr/>
    </dgm:pt>
    <dgm:pt modelId="{1A85924B-522C-874E-A63F-FE130CF7B534}" type="pres">
      <dgm:prSet presAssocID="{C0511D5A-77B7-4FA2-B989-3CEB57A149A2}" presName="vert1" presStyleCnt="0"/>
      <dgm:spPr/>
    </dgm:pt>
    <dgm:pt modelId="{41BDA3AF-D263-D64B-9897-BBFF06ADF606}" type="pres">
      <dgm:prSet presAssocID="{D1F31F49-668E-43FC-8C66-608FC0272555}" presName="thickLine" presStyleLbl="alignNode1" presStyleIdx="5" presStyleCnt="9"/>
      <dgm:spPr/>
    </dgm:pt>
    <dgm:pt modelId="{E8FD912B-8E41-9D4B-9C91-B700C03E5D3D}" type="pres">
      <dgm:prSet presAssocID="{D1F31F49-668E-43FC-8C66-608FC0272555}" presName="horz1" presStyleCnt="0"/>
      <dgm:spPr/>
    </dgm:pt>
    <dgm:pt modelId="{97156FAE-68DA-3E4D-B358-145C9C88F56F}" type="pres">
      <dgm:prSet presAssocID="{D1F31F49-668E-43FC-8C66-608FC0272555}" presName="tx1" presStyleLbl="revTx" presStyleIdx="5" presStyleCnt="9"/>
      <dgm:spPr/>
    </dgm:pt>
    <dgm:pt modelId="{95C61310-B810-094D-992D-3ABD2E808B42}" type="pres">
      <dgm:prSet presAssocID="{D1F31F49-668E-43FC-8C66-608FC0272555}" presName="vert1" presStyleCnt="0"/>
      <dgm:spPr/>
    </dgm:pt>
    <dgm:pt modelId="{13423ABD-DBEE-8649-8673-0CD36A626467}" type="pres">
      <dgm:prSet presAssocID="{685AB1A6-EBBC-4D34-BF08-60D046DC649E}" presName="thickLine" presStyleLbl="alignNode1" presStyleIdx="6" presStyleCnt="9"/>
      <dgm:spPr/>
    </dgm:pt>
    <dgm:pt modelId="{53A75E77-C458-8843-8C59-4D648198962E}" type="pres">
      <dgm:prSet presAssocID="{685AB1A6-EBBC-4D34-BF08-60D046DC649E}" presName="horz1" presStyleCnt="0"/>
      <dgm:spPr/>
    </dgm:pt>
    <dgm:pt modelId="{43B189F5-2F42-1A40-9A0A-08700AACDCF0}" type="pres">
      <dgm:prSet presAssocID="{685AB1A6-EBBC-4D34-BF08-60D046DC649E}" presName="tx1" presStyleLbl="revTx" presStyleIdx="6" presStyleCnt="9"/>
      <dgm:spPr/>
    </dgm:pt>
    <dgm:pt modelId="{35BD5F35-CAED-AE44-B1AE-436F1640517A}" type="pres">
      <dgm:prSet presAssocID="{685AB1A6-EBBC-4D34-BF08-60D046DC649E}" presName="vert1" presStyleCnt="0"/>
      <dgm:spPr/>
    </dgm:pt>
    <dgm:pt modelId="{AA28FAEC-4FBC-F143-9EA6-708B90517849}" type="pres">
      <dgm:prSet presAssocID="{26D48EA5-8978-47AD-B6EB-11DE6641E836}" presName="thickLine" presStyleLbl="alignNode1" presStyleIdx="7" presStyleCnt="9"/>
      <dgm:spPr/>
    </dgm:pt>
    <dgm:pt modelId="{A72E3F6C-2544-924E-A40C-DA32F0CB4D0F}" type="pres">
      <dgm:prSet presAssocID="{26D48EA5-8978-47AD-B6EB-11DE6641E836}" presName="horz1" presStyleCnt="0"/>
      <dgm:spPr/>
    </dgm:pt>
    <dgm:pt modelId="{F3959F3F-E0A2-0649-AEA5-1BF4128CAF88}" type="pres">
      <dgm:prSet presAssocID="{26D48EA5-8978-47AD-B6EB-11DE6641E836}" presName="tx1" presStyleLbl="revTx" presStyleIdx="7" presStyleCnt="9"/>
      <dgm:spPr/>
    </dgm:pt>
    <dgm:pt modelId="{C9145DC4-C9CA-AF49-832E-93520910D1FB}" type="pres">
      <dgm:prSet presAssocID="{26D48EA5-8978-47AD-B6EB-11DE6641E836}" presName="vert1" presStyleCnt="0"/>
      <dgm:spPr/>
    </dgm:pt>
    <dgm:pt modelId="{13135EEA-A9B3-374D-8504-FCFF6CFF8611}" type="pres">
      <dgm:prSet presAssocID="{5453352E-C514-448E-927E-82536DA4D55A}" presName="thickLine" presStyleLbl="alignNode1" presStyleIdx="8" presStyleCnt="9"/>
      <dgm:spPr/>
    </dgm:pt>
    <dgm:pt modelId="{1551D79A-8413-FF45-8197-E8F48387439F}" type="pres">
      <dgm:prSet presAssocID="{5453352E-C514-448E-927E-82536DA4D55A}" presName="horz1" presStyleCnt="0"/>
      <dgm:spPr/>
    </dgm:pt>
    <dgm:pt modelId="{653FE8F4-41B8-A442-B870-3A9CFD88A80A}" type="pres">
      <dgm:prSet presAssocID="{5453352E-C514-448E-927E-82536DA4D55A}" presName="tx1" presStyleLbl="revTx" presStyleIdx="8" presStyleCnt="9"/>
      <dgm:spPr/>
    </dgm:pt>
    <dgm:pt modelId="{01F790FB-2B66-C141-AB0B-752D39ADCFFB}" type="pres">
      <dgm:prSet presAssocID="{5453352E-C514-448E-927E-82536DA4D55A}" presName="vert1" presStyleCnt="0"/>
      <dgm:spPr/>
    </dgm:pt>
  </dgm:ptLst>
  <dgm:cxnLst>
    <dgm:cxn modelId="{6FC3E90B-34C6-4A76-A6EF-608F7DAD4ED7}" srcId="{0E83FA76-52ED-4653-8A57-A76844435702}" destId="{5453352E-C514-448E-927E-82536DA4D55A}" srcOrd="8" destOrd="0" parTransId="{F08A929D-C99A-4184-BB0B-7A8B7156204F}" sibTransId="{72B8BC36-2EBF-49B0-9666-0F6873F71E30}"/>
    <dgm:cxn modelId="{1513E33F-75CD-477E-98C4-F9EEE1D3D9E1}" srcId="{0E83FA76-52ED-4653-8A57-A76844435702}" destId="{C0511D5A-77B7-4FA2-B989-3CEB57A149A2}" srcOrd="4" destOrd="0" parTransId="{6135EF2E-E53E-41E7-8388-57504163124B}" sibTransId="{428403AE-6EE1-4600-9818-4891D0079DD2}"/>
    <dgm:cxn modelId="{D598B160-2E99-FC40-A3BC-9F41DBC224DD}" type="presOf" srcId="{D1F31F49-668E-43FC-8C66-608FC0272555}" destId="{97156FAE-68DA-3E4D-B358-145C9C88F56F}" srcOrd="0" destOrd="0" presId="urn:microsoft.com/office/officeart/2008/layout/LinedList"/>
    <dgm:cxn modelId="{9CE9F86F-9DE2-433A-8C7D-8FAFD0E7CBE8}" srcId="{0E83FA76-52ED-4653-8A57-A76844435702}" destId="{51505298-C9D3-488C-A42D-58630C5B8384}" srcOrd="2" destOrd="0" parTransId="{79C83FA8-51C8-4B8F-9A02-BAADD22E7AFE}" sibTransId="{FEAC26B9-CA66-45AC-891E-C7118C7E4A3C}"/>
    <dgm:cxn modelId="{DAF4AD52-C1F3-E944-9A02-613C0492304B}" type="presOf" srcId="{810F9284-B2DF-4ED5-BE99-777008E921EA}" destId="{02D68041-A94A-FD40-B3D9-86CD5DB7A083}" srcOrd="0" destOrd="0" presId="urn:microsoft.com/office/officeart/2008/layout/LinedList"/>
    <dgm:cxn modelId="{4F001297-8F41-F444-8D5D-E874DC190FF3}" type="presOf" srcId="{685AB1A6-EBBC-4D34-BF08-60D046DC649E}" destId="{43B189F5-2F42-1A40-9A0A-08700AACDCF0}" srcOrd="0" destOrd="0" presId="urn:microsoft.com/office/officeart/2008/layout/LinedList"/>
    <dgm:cxn modelId="{71F7789F-C1AC-1F41-BDE6-35E6D225286A}" type="presOf" srcId="{C0511D5A-77B7-4FA2-B989-3CEB57A149A2}" destId="{07A5BACB-E86F-C542-A536-B605D6DADE14}" srcOrd="0" destOrd="0" presId="urn:microsoft.com/office/officeart/2008/layout/LinedList"/>
    <dgm:cxn modelId="{E74CB8A7-6DE9-4178-AEE8-146F6303C9AD}" srcId="{0E83FA76-52ED-4653-8A57-A76844435702}" destId="{685AB1A6-EBBC-4D34-BF08-60D046DC649E}" srcOrd="6" destOrd="0" parTransId="{5E0B7CC4-F3AA-45B7-AFBF-7C1D4326609D}" sibTransId="{99F4F130-2262-4F28-B25E-5AE5353896B0}"/>
    <dgm:cxn modelId="{14DF32A9-3941-FE4C-A97C-5297D7691916}" type="presOf" srcId="{5453352E-C514-448E-927E-82536DA4D55A}" destId="{653FE8F4-41B8-A442-B870-3A9CFD88A80A}" srcOrd="0" destOrd="0" presId="urn:microsoft.com/office/officeart/2008/layout/LinedList"/>
    <dgm:cxn modelId="{F5675AC9-9F53-D545-822A-3B5515E9693A}" type="presOf" srcId="{6ACD3753-C984-4532-9819-79B90085A874}" destId="{5A8A4F39-3752-0444-A682-0E24CC1CF7FA}" srcOrd="0" destOrd="0" presId="urn:microsoft.com/office/officeart/2008/layout/LinedList"/>
    <dgm:cxn modelId="{7DD35CDD-2B7F-4A8D-9276-49705FD199C5}" srcId="{0E83FA76-52ED-4653-8A57-A76844435702}" destId="{810F9284-B2DF-4ED5-BE99-777008E921EA}" srcOrd="3" destOrd="0" parTransId="{376E5853-1DE1-4861-A476-C7206A3A8FE0}" sibTransId="{A9C08AB6-2E57-4107-B7E7-AC560589B2BB}"/>
    <dgm:cxn modelId="{16B285E2-E226-604D-B92E-5018BE7E6B1A}" type="presOf" srcId="{87E416F7-BD86-4CB6-9F18-ABEA2D19BAEE}" destId="{57702293-0DFF-9D4A-9591-F865F34FE3D3}" srcOrd="0" destOrd="0" presId="urn:microsoft.com/office/officeart/2008/layout/LinedList"/>
    <dgm:cxn modelId="{EA906FE7-BF52-4B41-8705-1374581F118A}" srcId="{0E83FA76-52ED-4653-8A57-A76844435702}" destId="{87E416F7-BD86-4CB6-9F18-ABEA2D19BAEE}" srcOrd="1" destOrd="0" parTransId="{94E7E3B3-310E-4382-883F-B29559FFA28B}" sibTransId="{024BD5B6-34B3-46A3-BE37-2487B1B36536}"/>
    <dgm:cxn modelId="{421ED8EC-4855-1346-A399-36401CFEE872}" type="presOf" srcId="{51505298-C9D3-488C-A42D-58630C5B8384}" destId="{60BBC53D-DB4F-3043-896D-5B5737AB5671}" srcOrd="0" destOrd="0" presId="urn:microsoft.com/office/officeart/2008/layout/LinedList"/>
    <dgm:cxn modelId="{53C294ED-AA28-44BB-B796-5E7BC63BFC28}" srcId="{0E83FA76-52ED-4653-8A57-A76844435702}" destId="{D1F31F49-668E-43FC-8C66-608FC0272555}" srcOrd="5" destOrd="0" parTransId="{8769202F-0837-4570-ABF1-E68E2793060A}" sibTransId="{2FC82D54-9ECC-4640-A7E2-D3EE48308D68}"/>
    <dgm:cxn modelId="{ECD708EE-05D1-8342-A9C3-2D1BB1F6BA6A}" type="presOf" srcId="{0E83FA76-52ED-4653-8A57-A76844435702}" destId="{4CD096E4-8741-0F41-A13F-168CB7FE3D5C}" srcOrd="0" destOrd="0" presId="urn:microsoft.com/office/officeart/2008/layout/LinedList"/>
    <dgm:cxn modelId="{0B27D5EF-D985-7249-8F57-4CA346DBAE47}" type="presOf" srcId="{26D48EA5-8978-47AD-B6EB-11DE6641E836}" destId="{F3959F3F-E0A2-0649-AEA5-1BF4128CAF88}" srcOrd="0" destOrd="0" presId="urn:microsoft.com/office/officeart/2008/layout/LinedList"/>
    <dgm:cxn modelId="{AEE1E2F2-4A1A-498C-ABA9-DE9C28EA57EA}" srcId="{0E83FA76-52ED-4653-8A57-A76844435702}" destId="{26D48EA5-8978-47AD-B6EB-11DE6641E836}" srcOrd="7" destOrd="0" parTransId="{0F23BCA1-F1F4-4C58-B43E-7B3E3B0BF7E4}" sibTransId="{77CE6ACD-BFE9-40A6-B6F8-15EB9B7E6BD5}"/>
    <dgm:cxn modelId="{E6E4A3F7-1B2D-4514-A242-B2E2641C07E9}" srcId="{0E83FA76-52ED-4653-8A57-A76844435702}" destId="{6ACD3753-C984-4532-9819-79B90085A874}" srcOrd="0" destOrd="0" parTransId="{E32E219E-7C87-4021-BEBC-CF26EEA0AAE2}" sibTransId="{B6DB36C1-3FE2-4898-A0CE-010ED3A98561}"/>
    <dgm:cxn modelId="{ACA26295-6D2E-5D42-BC59-E4362A326104}" type="presParOf" srcId="{4CD096E4-8741-0F41-A13F-168CB7FE3D5C}" destId="{8DABF232-AD98-7E41-A7CE-76C4880C96A2}" srcOrd="0" destOrd="0" presId="urn:microsoft.com/office/officeart/2008/layout/LinedList"/>
    <dgm:cxn modelId="{1F5224BE-A07A-6A45-B6EC-0AE82A06A863}" type="presParOf" srcId="{4CD096E4-8741-0F41-A13F-168CB7FE3D5C}" destId="{AE08E70E-391D-BF45-B2C6-19E6AD9D1830}" srcOrd="1" destOrd="0" presId="urn:microsoft.com/office/officeart/2008/layout/LinedList"/>
    <dgm:cxn modelId="{9CF7197E-CD0E-9848-9540-1BF176FB9C82}" type="presParOf" srcId="{AE08E70E-391D-BF45-B2C6-19E6AD9D1830}" destId="{5A8A4F39-3752-0444-A682-0E24CC1CF7FA}" srcOrd="0" destOrd="0" presId="urn:microsoft.com/office/officeart/2008/layout/LinedList"/>
    <dgm:cxn modelId="{3E9A3EC4-ACCB-3841-8547-4E186BC3FD32}" type="presParOf" srcId="{AE08E70E-391D-BF45-B2C6-19E6AD9D1830}" destId="{CBB0A598-BE4B-AA40-B9DE-0DBA4C6D5376}" srcOrd="1" destOrd="0" presId="urn:microsoft.com/office/officeart/2008/layout/LinedList"/>
    <dgm:cxn modelId="{36B3EBDB-4548-034E-B25B-7001AFD298D5}" type="presParOf" srcId="{4CD096E4-8741-0F41-A13F-168CB7FE3D5C}" destId="{2E1AE798-042E-564F-8959-DE16F5744475}" srcOrd="2" destOrd="0" presId="urn:microsoft.com/office/officeart/2008/layout/LinedList"/>
    <dgm:cxn modelId="{DB988AEF-9C33-FD47-A5C1-01902132BD6D}" type="presParOf" srcId="{4CD096E4-8741-0F41-A13F-168CB7FE3D5C}" destId="{AE124004-8EDF-0B40-A681-3AF478C38424}" srcOrd="3" destOrd="0" presId="urn:microsoft.com/office/officeart/2008/layout/LinedList"/>
    <dgm:cxn modelId="{7DBD6C61-145F-C44C-89CD-B0A4EB70ED86}" type="presParOf" srcId="{AE124004-8EDF-0B40-A681-3AF478C38424}" destId="{57702293-0DFF-9D4A-9591-F865F34FE3D3}" srcOrd="0" destOrd="0" presId="urn:microsoft.com/office/officeart/2008/layout/LinedList"/>
    <dgm:cxn modelId="{7E521C73-424A-E946-93F7-AD02C9FC5119}" type="presParOf" srcId="{AE124004-8EDF-0B40-A681-3AF478C38424}" destId="{3844F856-67E3-374C-81FC-730C96BC4FC4}" srcOrd="1" destOrd="0" presId="urn:microsoft.com/office/officeart/2008/layout/LinedList"/>
    <dgm:cxn modelId="{486E052B-E7F8-9947-8B83-64F9CD38D67E}" type="presParOf" srcId="{4CD096E4-8741-0F41-A13F-168CB7FE3D5C}" destId="{A05A4C4E-A3E4-774C-8D66-FFD7BCCF7F65}" srcOrd="4" destOrd="0" presId="urn:microsoft.com/office/officeart/2008/layout/LinedList"/>
    <dgm:cxn modelId="{ED0BA1A0-B9C4-0649-91A9-26E8843079AB}" type="presParOf" srcId="{4CD096E4-8741-0F41-A13F-168CB7FE3D5C}" destId="{D54C67E3-A69D-974C-B32C-0CE4E650459E}" srcOrd="5" destOrd="0" presId="urn:microsoft.com/office/officeart/2008/layout/LinedList"/>
    <dgm:cxn modelId="{071E1346-FA77-054F-A718-DE3543381778}" type="presParOf" srcId="{D54C67E3-A69D-974C-B32C-0CE4E650459E}" destId="{60BBC53D-DB4F-3043-896D-5B5737AB5671}" srcOrd="0" destOrd="0" presId="urn:microsoft.com/office/officeart/2008/layout/LinedList"/>
    <dgm:cxn modelId="{A7BC263C-BC8A-174C-9600-B86275243317}" type="presParOf" srcId="{D54C67E3-A69D-974C-B32C-0CE4E650459E}" destId="{E585D428-2CA0-D247-8BE8-C5DBA60C1A6B}" srcOrd="1" destOrd="0" presId="urn:microsoft.com/office/officeart/2008/layout/LinedList"/>
    <dgm:cxn modelId="{AA82BE5E-FF73-6F4A-B6F0-FD27FC910991}" type="presParOf" srcId="{4CD096E4-8741-0F41-A13F-168CB7FE3D5C}" destId="{C7B65261-2248-E94D-80EF-8E2B0C38C454}" srcOrd="6" destOrd="0" presId="urn:microsoft.com/office/officeart/2008/layout/LinedList"/>
    <dgm:cxn modelId="{A95C95D1-E839-3C46-A333-BBBA379106FC}" type="presParOf" srcId="{4CD096E4-8741-0F41-A13F-168CB7FE3D5C}" destId="{D3072978-5FDC-F348-B927-1B805E405E00}" srcOrd="7" destOrd="0" presId="urn:microsoft.com/office/officeart/2008/layout/LinedList"/>
    <dgm:cxn modelId="{3AE42376-429D-D442-ACBC-2ED310EA6369}" type="presParOf" srcId="{D3072978-5FDC-F348-B927-1B805E405E00}" destId="{02D68041-A94A-FD40-B3D9-86CD5DB7A083}" srcOrd="0" destOrd="0" presId="urn:microsoft.com/office/officeart/2008/layout/LinedList"/>
    <dgm:cxn modelId="{69E3CEAE-48C8-5C43-859A-0D5B3BD89318}" type="presParOf" srcId="{D3072978-5FDC-F348-B927-1B805E405E00}" destId="{3408FE14-AC4D-AF44-B9BB-EC54A56E9E7E}" srcOrd="1" destOrd="0" presId="urn:microsoft.com/office/officeart/2008/layout/LinedList"/>
    <dgm:cxn modelId="{519A8CAF-40B9-4940-A6CB-D0244F357B20}" type="presParOf" srcId="{4CD096E4-8741-0F41-A13F-168CB7FE3D5C}" destId="{DBA3789B-6BEC-984F-BB07-530350BF4A1F}" srcOrd="8" destOrd="0" presId="urn:microsoft.com/office/officeart/2008/layout/LinedList"/>
    <dgm:cxn modelId="{F14293D8-DAD7-9A46-9BCA-02C302BFED2D}" type="presParOf" srcId="{4CD096E4-8741-0F41-A13F-168CB7FE3D5C}" destId="{BCDB28BB-F1B9-B44D-8A5A-FC8DAF8F7D71}" srcOrd="9" destOrd="0" presId="urn:microsoft.com/office/officeart/2008/layout/LinedList"/>
    <dgm:cxn modelId="{CFB3E29C-C818-BE48-8FD5-32E56AD8C34D}" type="presParOf" srcId="{BCDB28BB-F1B9-B44D-8A5A-FC8DAF8F7D71}" destId="{07A5BACB-E86F-C542-A536-B605D6DADE14}" srcOrd="0" destOrd="0" presId="urn:microsoft.com/office/officeart/2008/layout/LinedList"/>
    <dgm:cxn modelId="{1D0FDB29-12F2-ED46-9ED4-DFEB56C4D550}" type="presParOf" srcId="{BCDB28BB-F1B9-B44D-8A5A-FC8DAF8F7D71}" destId="{1A85924B-522C-874E-A63F-FE130CF7B534}" srcOrd="1" destOrd="0" presId="urn:microsoft.com/office/officeart/2008/layout/LinedList"/>
    <dgm:cxn modelId="{648ACA00-1E1C-574B-8596-30D562EE96AA}" type="presParOf" srcId="{4CD096E4-8741-0F41-A13F-168CB7FE3D5C}" destId="{41BDA3AF-D263-D64B-9897-BBFF06ADF606}" srcOrd="10" destOrd="0" presId="urn:microsoft.com/office/officeart/2008/layout/LinedList"/>
    <dgm:cxn modelId="{D528518A-C3F8-E64A-98B4-E43E20421FCA}" type="presParOf" srcId="{4CD096E4-8741-0F41-A13F-168CB7FE3D5C}" destId="{E8FD912B-8E41-9D4B-9C91-B700C03E5D3D}" srcOrd="11" destOrd="0" presId="urn:microsoft.com/office/officeart/2008/layout/LinedList"/>
    <dgm:cxn modelId="{EB230874-20FF-9040-BBE5-8B5303E2AED2}" type="presParOf" srcId="{E8FD912B-8E41-9D4B-9C91-B700C03E5D3D}" destId="{97156FAE-68DA-3E4D-B358-145C9C88F56F}" srcOrd="0" destOrd="0" presId="urn:microsoft.com/office/officeart/2008/layout/LinedList"/>
    <dgm:cxn modelId="{7C458CF3-BA5E-3245-BE5E-B5CBEF83D23E}" type="presParOf" srcId="{E8FD912B-8E41-9D4B-9C91-B700C03E5D3D}" destId="{95C61310-B810-094D-992D-3ABD2E808B42}" srcOrd="1" destOrd="0" presId="urn:microsoft.com/office/officeart/2008/layout/LinedList"/>
    <dgm:cxn modelId="{63D65061-1F74-2344-BD1A-499A0631B529}" type="presParOf" srcId="{4CD096E4-8741-0F41-A13F-168CB7FE3D5C}" destId="{13423ABD-DBEE-8649-8673-0CD36A626467}" srcOrd="12" destOrd="0" presId="urn:microsoft.com/office/officeart/2008/layout/LinedList"/>
    <dgm:cxn modelId="{600CB813-7ED2-724E-A16F-CE7B76D5E4C0}" type="presParOf" srcId="{4CD096E4-8741-0F41-A13F-168CB7FE3D5C}" destId="{53A75E77-C458-8843-8C59-4D648198962E}" srcOrd="13" destOrd="0" presId="urn:microsoft.com/office/officeart/2008/layout/LinedList"/>
    <dgm:cxn modelId="{EF12522A-C752-384C-99A1-D7749DA69798}" type="presParOf" srcId="{53A75E77-C458-8843-8C59-4D648198962E}" destId="{43B189F5-2F42-1A40-9A0A-08700AACDCF0}" srcOrd="0" destOrd="0" presId="urn:microsoft.com/office/officeart/2008/layout/LinedList"/>
    <dgm:cxn modelId="{9B7BAB33-62EC-A349-9367-A51DECEB5F11}" type="presParOf" srcId="{53A75E77-C458-8843-8C59-4D648198962E}" destId="{35BD5F35-CAED-AE44-B1AE-436F1640517A}" srcOrd="1" destOrd="0" presId="urn:microsoft.com/office/officeart/2008/layout/LinedList"/>
    <dgm:cxn modelId="{5A2B707F-F340-C246-8802-3E4187C6BC6F}" type="presParOf" srcId="{4CD096E4-8741-0F41-A13F-168CB7FE3D5C}" destId="{AA28FAEC-4FBC-F143-9EA6-708B90517849}" srcOrd="14" destOrd="0" presId="urn:microsoft.com/office/officeart/2008/layout/LinedList"/>
    <dgm:cxn modelId="{39B526A6-9013-BF4C-8C99-73B2D9361043}" type="presParOf" srcId="{4CD096E4-8741-0F41-A13F-168CB7FE3D5C}" destId="{A72E3F6C-2544-924E-A40C-DA32F0CB4D0F}" srcOrd="15" destOrd="0" presId="urn:microsoft.com/office/officeart/2008/layout/LinedList"/>
    <dgm:cxn modelId="{BA7CA490-717A-C340-8574-A3B5028E8809}" type="presParOf" srcId="{A72E3F6C-2544-924E-A40C-DA32F0CB4D0F}" destId="{F3959F3F-E0A2-0649-AEA5-1BF4128CAF88}" srcOrd="0" destOrd="0" presId="urn:microsoft.com/office/officeart/2008/layout/LinedList"/>
    <dgm:cxn modelId="{799E5AFA-24D6-3740-BF9E-2C55E4D2CA91}" type="presParOf" srcId="{A72E3F6C-2544-924E-A40C-DA32F0CB4D0F}" destId="{C9145DC4-C9CA-AF49-832E-93520910D1FB}" srcOrd="1" destOrd="0" presId="urn:microsoft.com/office/officeart/2008/layout/LinedList"/>
    <dgm:cxn modelId="{3F2C28B5-69BF-964F-8DA8-8DB942C07278}" type="presParOf" srcId="{4CD096E4-8741-0F41-A13F-168CB7FE3D5C}" destId="{13135EEA-A9B3-374D-8504-FCFF6CFF8611}" srcOrd="16" destOrd="0" presId="urn:microsoft.com/office/officeart/2008/layout/LinedList"/>
    <dgm:cxn modelId="{5E08D547-427C-BA42-A516-9442E041151F}" type="presParOf" srcId="{4CD096E4-8741-0F41-A13F-168CB7FE3D5C}" destId="{1551D79A-8413-FF45-8197-E8F48387439F}" srcOrd="17" destOrd="0" presId="urn:microsoft.com/office/officeart/2008/layout/LinedList"/>
    <dgm:cxn modelId="{2B250BFD-D864-4F46-8B6B-9019B305878E}" type="presParOf" srcId="{1551D79A-8413-FF45-8197-E8F48387439F}" destId="{653FE8F4-41B8-A442-B870-3A9CFD88A80A}" srcOrd="0" destOrd="0" presId="urn:microsoft.com/office/officeart/2008/layout/LinedList"/>
    <dgm:cxn modelId="{9690E562-BF52-CC47-B1B5-35B473F1F616}" type="presParOf" srcId="{1551D79A-8413-FF45-8197-E8F48387439F}" destId="{01F790FB-2B66-C141-AB0B-752D39ADCFF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ABF232-AD98-7E41-A7CE-76C4880C96A2}">
      <dsp:nvSpPr>
        <dsp:cNvPr id="0" name=""/>
        <dsp:cNvSpPr/>
      </dsp:nvSpPr>
      <dsp:spPr>
        <a:xfrm>
          <a:off x="0" y="731"/>
          <a:ext cx="3932534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A8A4F39-3752-0444-A682-0E24CC1CF7FA}">
      <dsp:nvSpPr>
        <dsp:cNvPr id="0" name=""/>
        <dsp:cNvSpPr/>
      </dsp:nvSpPr>
      <dsp:spPr>
        <a:xfrm>
          <a:off x="0" y="731"/>
          <a:ext cx="3932534" cy="665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Gli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elementi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del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modello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sono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disposti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su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un piano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comune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tranne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gli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appoggi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sono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nella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loro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posizione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effettiva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tramite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sz="1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link rigidi</a:t>
          </a:r>
          <a:endParaRPr lang="en-US" sz="1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731"/>
        <a:ext cx="3932534" cy="665340"/>
      </dsp:txXfrm>
    </dsp:sp>
    <dsp:sp modelId="{2E1AE798-042E-564F-8959-DE16F5744475}">
      <dsp:nvSpPr>
        <dsp:cNvPr id="0" name=""/>
        <dsp:cNvSpPr/>
      </dsp:nvSpPr>
      <dsp:spPr>
        <a:xfrm>
          <a:off x="0" y="666072"/>
          <a:ext cx="3932534" cy="0"/>
        </a:xfrm>
        <a:prstGeom prst="line">
          <a:avLst/>
        </a:prstGeom>
        <a:gradFill rotWithShape="0">
          <a:gsLst>
            <a:gs pos="0">
              <a:schemeClr val="accent2">
                <a:hueOff val="805452"/>
                <a:satOff val="-2312"/>
                <a:lumOff val="-370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805452"/>
                <a:satOff val="-2312"/>
                <a:lumOff val="-370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805452"/>
                <a:satOff val="-2312"/>
                <a:lumOff val="-370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805452"/>
              <a:satOff val="-2312"/>
              <a:lumOff val="-3701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7702293-0DFF-9D4A-9591-F865F34FE3D3}">
      <dsp:nvSpPr>
        <dsp:cNvPr id="0" name=""/>
        <dsp:cNvSpPr/>
      </dsp:nvSpPr>
      <dsp:spPr>
        <a:xfrm>
          <a:off x="0" y="666072"/>
          <a:ext cx="3932534" cy="665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Le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sezioni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delle </a:t>
          </a:r>
          <a:r>
            <a:rPr lang="en-GB" sz="1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travi</a:t>
          </a:r>
          <a:r>
            <a:rPr lang="en-GB" sz="1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longitudinali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includono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soletta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+ trave, con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sezioni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differenti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per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travi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interne e di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bordo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per la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diversa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larghezza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della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soletta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collaborante</a:t>
          </a:r>
          <a:endParaRPr lang="en-US" sz="1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666072"/>
        <a:ext cx="3932534" cy="665340"/>
      </dsp:txXfrm>
    </dsp:sp>
    <dsp:sp modelId="{A05A4C4E-A3E4-774C-8D66-FFD7BCCF7F65}">
      <dsp:nvSpPr>
        <dsp:cNvPr id="0" name=""/>
        <dsp:cNvSpPr/>
      </dsp:nvSpPr>
      <dsp:spPr>
        <a:xfrm>
          <a:off x="0" y="1331413"/>
          <a:ext cx="3932534" cy="0"/>
        </a:xfrm>
        <a:prstGeom prst="line">
          <a:avLst/>
        </a:prstGeom>
        <a:gradFill rotWithShape="0">
          <a:gsLst>
            <a:gs pos="0">
              <a:schemeClr val="accent2">
                <a:hueOff val="1610903"/>
                <a:satOff val="-4623"/>
                <a:lumOff val="-740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1610903"/>
                <a:satOff val="-4623"/>
                <a:lumOff val="-740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1610903"/>
                <a:satOff val="-4623"/>
                <a:lumOff val="-740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1610903"/>
              <a:satOff val="-4623"/>
              <a:lumOff val="-7402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0BBC53D-DB4F-3043-896D-5B5737AB5671}">
      <dsp:nvSpPr>
        <dsp:cNvPr id="0" name=""/>
        <dsp:cNvSpPr/>
      </dsp:nvSpPr>
      <dsp:spPr>
        <a:xfrm>
          <a:off x="0" y="1331413"/>
          <a:ext cx="3932534" cy="665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Le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sezioni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dei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sz="1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traversi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includono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una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porzione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di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soletta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collaborante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(0,3 volte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l’interasse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travi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longitudinali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), con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sezioni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diverse per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traversi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intermedi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e di testata</a:t>
          </a:r>
          <a:endParaRPr lang="en-US" sz="1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331413"/>
        <a:ext cx="3932534" cy="665340"/>
      </dsp:txXfrm>
    </dsp:sp>
    <dsp:sp modelId="{C7B65261-2248-E94D-80EF-8E2B0C38C454}">
      <dsp:nvSpPr>
        <dsp:cNvPr id="0" name=""/>
        <dsp:cNvSpPr/>
      </dsp:nvSpPr>
      <dsp:spPr>
        <a:xfrm>
          <a:off x="0" y="1996754"/>
          <a:ext cx="3932534" cy="0"/>
        </a:xfrm>
        <a:prstGeom prst="line">
          <a:avLst/>
        </a:prstGeom>
        <a:gradFill rotWithShape="0">
          <a:gsLst>
            <a:gs pos="0">
              <a:schemeClr val="accent2">
                <a:hueOff val="2416355"/>
                <a:satOff val="-6935"/>
                <a:lumOff val="-1110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2416355"/>
                <a:satOff val="-6935"/>
                <a:lumOff val="-1110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2416355"/>
                <a:satOff val="-6935"/>
                <a:lumOff val="-1110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2416355"/>
              <a:satOff val="-6935"/>
              <a:lumOff val="-11103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2D68041-A94A-FD40-B3D9-86CD5DB7A083}">
      <dsp:nvSpPr>
        <dsp:cNvPr id="0" name=""/>
        <dsp:cNvSpPr/>
      </dsp:nvSpPr>
      <dsp:spPr>
        <a:xfrm>
          <a:off x="0" y="1996754"/>
          <a:ext cx="3932534" cy="665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Le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sezioni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dei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sz="1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campi</a:t>
          </a:r>
          <a:r>
            <a:rPr lang="en-GB" sz="1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di </a:t>
          </a:r>
          <a:r>
            <a:rPr lang="en-GB" sz="1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soletta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dipendono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dallo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spessore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e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dall’interasse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adottato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(0,6 m)</a:t>
          </a:r>
          <a:endParaRPr lang="en-US" sz="1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996754"/>
        <a:ext cx="3932534" cy="665340"/>
      </dsp:txXfrm>
    </dsp:sp>
    <dsp:sp modelId="{DBA3789B-6BEC-984F-BB07-530350BF4A1F}">
      <dsp:nvSpPr>
        <dsp:cNvPr id="0" name=""/>
        <dsp:cNvSpPr/>
      </dsp:nvSpPr>
      <dsp:spPr>
        <a:xfrm>
          <a:off x="0" y="2662095"/>
          <a:ext cx="3932534" cy="0"/>
        </a:xfrm>
        <a:prstGeom prst="line">
          <a:avLst/>
        </a:prstGeom>
        <a:gradFill rotWithShape="0">
          <a:gsLst>
            <a:gs pos="0">
              <a:schemeClr val="accent2">
                <a:hueOff val="3221807"/>
                <a:satOff val="-9246"/>
                <a:lumOff val="-1480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3221807"/>
                <a:satOff val="-9246"/>
                <a:lumOff val="-1480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3221807"/>
                <a:satOff val="-9246"/>
                <a:lumOff val="-1480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3221807"/>
              <a:satOff val="-9246"/>
              <a:lumOff val="-14805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7A5BACB-E86F-C542-A536-B605D6DADE14}">
      <dsp:nvSpPr>
        <dsp:cNvPr id="0" name=""/>
        <dsp:cNvSpPr/>
      </dsp:nvSpPr>
      <dsp:spPr>
        <a:xfrm>
          <a:off x="0" y="2662095"/>
          <a:ext cx="3932534" cy="665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Le </a:t>
          </a:r>
          <a:r>
            <a:rPr lang="en-GB" sz="1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travi</a:t>
          </a:r>
          <a:r>
            <a:rPr lang="en-GB" sz="1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longitudinali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includono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peso proprio e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rigidezze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flessionali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reali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(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flessioni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in due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direzioni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torsione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nulla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en-US" sz="1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662095"/>
        <a:ext cx="3932534" cy="665340"/>
      </dsp:txXfrm>
    </dsp:sp>
    <dsp:sp modelId="{41BDA3AF-D263-D64B-9897-BBFF06ADF606}">
      <dsp:nvSpPr>
        <dsp:cNvPr id="0" name=""/>
        <dsp:cNvSpPr/>
      </dsp:nvSpPr>
      <dsp:spPr>
        <a:xfrm>
          <a:off x="0" y="3327435"/>
          <a:ext cx="3932534" cy="0"/>
        </a:xfrm>
        <a:prstGeom prst="line">
          <a:avLst/>
        </a:prstGeom>
        <a:gradFill rotWithShape="0">
          <a:gsLst>
            <a:gs pos="0">
              <a:schemeClr val="accent2">
                <a:hueOff val="4027259"/>
                <a:satOff val="-11558"/>
                <a:lumOff val="-185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4027259"/>
                <a:satOff val="-11558"/>
                <a:lumOff val="-185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4027259"/>
                <a:satOff val="-11558"/>
                <a:lumOff val="-185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4027259"/>
              <a:satOff val="-11558"/>
              <a:lumOff val="-18506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7156FAE-68DA-3E4D-B358-145C9C88F56F}">
      <dsp:nvSpPr>
        <dsp:cNvPr id="0" name=""/>
        <dsp:cNvSpPr/>
      </dsp:nvSpPr>
      <dsp:spPr>
        <a:xfrm>
          <a:off x="0" y="3327435"/>
          <a:ext cx="3932534" cy="665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I </a:t>
          </a:r>
          <a:r>
            <a:rPr lang="en-GB" sz="1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traversi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hanno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rigidezze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flessionali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reali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e peso proprio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applicato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come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carico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distribuito</a:t>
          </a:r>
          <a:endParaRPr lang="en-US" sz="1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327435"/>
        <a:ext cx="3932534" cy="665340"/>
      </dsp:txXfrm>
    </dsp:sp>
    <dsp:sp modelId="{13423ABD-DBEE-8649-8673-0CD36A626467}">
      <dsp:nvSpPr>
        <dsp:cNvPr id="0" name=""/>
        <dsp:cNvSpPr/>
      </dsp:nvSpPr>
      <dsp:spPr>
        <a:xfrm>
          <a:off x="0" y="3992776"/>
          <a:ext cx="3932534" cy="0"/>
        </a:xfrm>
        <a:prstGeom prst="line">
          <a:avLst/>
        </a:prstGeom>
        <a:gradFill rotWithShape="0">
          <a:gsLst>
            <a:gs pos="0">
              <a:schemeClr val="accent2">
                <a:hueOff val="4832710"/>
                <a:satOff val="-13870"/>
                <a:lumOff val="-222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4832710"/>
                <a:satOff val="-13870"/>
                <a:lumOff val="-222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4832710"/>
                <a:satOff val="-13870"/>
                <a:lumOff val="-222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4832710"/>
              <a:satOff val="-13870"/>
              <a:lumOff val="-22207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3B189F5-2F42-1A40-9A0A-08700AACDCF0}">
      <dsp:nvSpPr>
        <dsp:cNvPr id="0" name=""/>
        <dsp:cNvSpPr/>
      </dsp:nvSpPr>
      <dsp:spPr>
        <a:xfrm>
          <a:off x="0" y="3992776"/>
          <a:ext cx="3932534" cy="665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I </a:t>
          </a:r>
          <a:r>
            <a:rPr lang="en-GB" sz="1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campi</a:t>
          </a:r>
          <a:r>
            <a:rPr lang="en-GB" sz="13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di </a:t>
          </a:r>
          <a:r>
            <a:rPr lang="en-GB" sz="1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soletta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hanno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rigidezza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flessionale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solo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trasversale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e peso proprio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nullo</a:t>
          </a:r>
          <a:endParaRPr lang="en-US" sz="1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992776"/>
        <a:ext cx="3932534" cy="665340"/>
      </dsp:txXfrm>
    </dsp:sp>
    <dsp:sp modelId="{AA28FAEC-4FBC-F143-9EA6-708B90517849}">
      <dsp:nvSpPr>
        <dsp:cNvPr id="0" name=""/>
        <dsp:cNvSpPr/>
      </dsp:nvSpPr>
      <dsp:spPr>
        <a:xfrm>
          <a:off x="0" y="4658117"/>
          <a:ext cx="3932534" cy="0"/>
        </a:xfrm>
        <a:prstGeom prst="line">
          <a:avLst/>
        </a:prstGeom>
        <a:gradFill rotWithShape="0">
          <a:gsLst>
            <a:gs pos="0">
              <a:schemeClr val="accent2">
                <a:hueOff val="5638162"/>
                <a:satOff val="-16181"/>
                <a:lumOff val="-259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5638162"/>
                <a:satOff val="-16181"/>
                <a:lumOff val="-259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5638162"/>
                <a:satOff val="-16181"/>
                <a:lumOff val="-259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5638162"/>
              <a:satOff val="-16181"/>
              <a:lumOff val="-25908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3959F3F-E0A2-0649-AEA5-1BF4128CAF88}">
      <dsp:nvSpPr>
        <dsp:cNvPr id="0" name=""/>
        <dsp:cNvSpPr/>
      </dsp:nvSpPr>
      <dsp:spPr>
        <a:xfrm>
          <a:off x="0" y="4658117"/>
          <a:ext cx="3932534" cy="665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Proprietà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geometriche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riferite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alla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sezione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di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calcestruzzo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non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fessurato</a:t>
          </a:r>
          <a:endParaRPr lang="en-US" sz="1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4658117"/>
        <a:ext cx="3932534" cy="665340"/>
      </dsp:txXfrm>
    </dsp:sp>
    <dsp:sp modelId="{13135EEA-A9B3-374D-8504-FCFF6CFF8611}">
      <dsp:nvSpPr>
        <dsp:cNvPr id="0" name=""/>
        <dsp:cNvSpPr/>
      </dsp:nvSpPr>
      <dsp:spPr>
        <a:xfrm>
          <a:off x="0" y="5323458"/>
          <a:ext cx="3932534" cy="0"/>
        </a:xfrm>
        <a:prstGeom prst="line">
          <a:avLst/>
        </a:prstGeom>
        <a:gradFill rotWithShape="0">
          <a:gsLst>
            <a:gs pos="0">
              <a:schemeClr val="accent2">
                <a:hueOff val="6443614"/>
                <a:satOff val="-18493"/>
                <a:lumOff val="-296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6443614"/>
                <a:satOff val="-18493"/>
                <a:lumOff val="-296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6443614"/>
                <a:satOff val="-18493"/>
                <a:lumOff val="-296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2">
              <a:hueOff val="6443614"/>
              <a:satOff val="-18493"/>
              <a:lumOff val="-29609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53FE8F4-41B8-A442-B870-3A9CFD88A80A}">
      <dsp:nvSpPr>
        <dsp:cNvPr id="0" name=""/>
        <dsp:cNvSpPr/>
      </dsp:nvSpPr>
      <dsp:spPr>
        <a:xfrm>
          <a:off x="0" y="5323458"/>
          <a:ext cx="3932534" cy="6653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just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Gli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sz="13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appoggi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 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sono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collegati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tra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loro da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elementi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rigidi con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sconnessioni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per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rendere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l’impalcato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isostatico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rispetto alle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variazioni</a:t>
          </a:r>
          <a:r>
            <a:rPr lang="en-GB" sz="13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di </a:t>
          </a:r>
          <a:r>
            <a:rPr lang="en-GB" sz="13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temperatura</a:t>
          </a:r>
          <a:endParaRPr lang="en-US" sz="1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5323458"/>
        <a:ext cx="3932534" cy="6653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DA1D08E-8A9F-4B54-A5DC-B52D110753BE}" type="datetime1">
              <a:rPr lang="it-IT" smtClean="0"/>
              <a:t>08/10/2024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6834459-7356-44BF-850D-8B30C4FB3B6B}" type="slidenum">
              <a:rPr lang="it-IT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 noProof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1E1426A-FEA2-4562-8B81-624F47BF2E70}" type="datetime1">
              <a:rPr lang="it-IT" noProof="0" smtClean="0"/>
              <a:t>08/10/2024</a:t>
            </a:fld>
            <a:endParaRPr lang="it-IT" noProof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A3C37BE-C303-496D-B5CD-85F2937540FC}" type="slidenum">
              <a:rPr lang="it-IT" noProof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A3C37BE-C303-496D-B5CD-85F2937540FC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3239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A3C37BE-C303-496D-B5CD-85F2937540FC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7214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A3C37BE-C303-496D-B5CD-85F2937540FC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8917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A3C37BE-C303-496D-B5CD-85F2937540FC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45584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A3C37BE-C303-496D-B5CD-85F2937540FC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46864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C04AD6-1E39-846A-FF5F-BD1659A8D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6882F1A-871E-AFAA-B411-A868C3E92E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856D628-BB8D-1D4B-A858-273A61D3EC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751C636-BE46-F020-A1F9-E6A12A56A2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A3C37BE-C303-496D-B5CD-85F2937540FC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5972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9A2918-C068-FF02-9F9B-1CF45D958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1B1D2CE-CF81-EDCA-F273-C6AA4DD1D1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E9E8E08-E6D5-BC0D-5D06-AE0B18E1A1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DB21ECE-7AC3-D157-91BB-C254F3BFC8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A3C37BE-C303-496D-B5CD-85F2937540FC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04841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3C6D5F-7B85-D463-4D0B-4B1C56906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A8F9858-7C5C-77E5-1BDB-D4DD423A11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932C661-EE7D-B8A5-FF46-61063BE635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5107BA3-7ED0-A658-DEEA-413AA6E7BC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A3C37BE-C303-496D-B5CD-85F2937540FC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8091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39EBE-D997-207E-36A2-E15605E24F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08E4F3-B54C-9360-F37A-403D8BB2D3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50F2D0-2AFA-188B-61A5-9DDA085CA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120D766-8702-4376-BA25-6EE9DAAC971C}" type="datetime1">
              <a:rPr lang="it-IT" noProof="0" smtClean="0"/>
              <a:t>08/10/2024</a:t>
            </a:fld>
            <a:endParaRPr lang="it-IT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A8B8E-BE57-822F-EFE7-4396D34E6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D6CA4-A50A-05AD-2271-72BA8816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22751922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96D0B-DD52-B346-F68E-7AA315834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C39A42-89C7-776B-7DEA-298D4951A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863B23-C63E-2FA3-F2C4-4D610EAEC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120D766-8702-4376-BA25-6EE9DAAC971C}" type="datetime1">
              <a:rPr lang="it-IT" noProof="0" smtClean="0"/>
              <a:t>08/10/2024</a:t>
            </a:fld>
            <a:endParaRPr lang="it-IT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58BCA1-6E0D-110A-DF40-D1932F84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DC0287-52FD-0D55-303D-FFC39E3F4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44599809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FC4563-1D05-FA98-25CC-66FB28E23B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A6C8A0-2CB9-322C-0F43-A40D2CFFE6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E0F23D-556E-CC46-9166-EA77DF20D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120D766-8702-4376-BA25-6EE9DAAC971C}" type="datetime1">
              <a:rPr lang="it-IT" noProof="0" smtClean="0"/>
              <a:t>08/10/2024</a:t>
            </a:fld>
            <a:endParaRPr lang="it-IT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243B2E-EA72-7585-DB20-44B60729B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56589F-3B97-83BA-ADCE-65D144563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482391132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59B4B-A9BE-CC96-8863-00421E07E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ABDC48-C652-4438-0ECA-D4A1AD369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EFABA8-3431-57DC-C6A7-04CCD3C05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120D766-8702-4376-BA25-6EE9DAAC971C}" type="datetime1">
              <a:rPr lang="it-IT" noProof="0" smtClean="0"/>
              <a:t>08/10/2024</a:t>
            </a:fld>
            <a:endParaRPr lang="it-IT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898D93-B901-6954-7C49-2FED7189D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CD5DD5-B838-43FC-036E-212549B26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25035294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725231-5640-397D-B6EB-F4DD79395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F840C6-F825-8F42-6AB6-39D77710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6457F-FB06-575B-5EA3-3430DF70B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120D766-8702-4376-BA25-6EE9DAAC971C}" type="datetime1">
              <a:rPr lang="it-IT" noProof="0" smtClean="0"/>
              <a:t>08/10/2024</a:t>
            </a:fld>
            <a:endParaRPr lang="it-IT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802E7A-D955-9BFE-23DD-9B5169309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85EEF6-492D-732E-2A7E-1E0FF60F7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584974103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48899-C31A-1E5F-096A-24B5E8A83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25263-8561-1640-86C1-3A63BAA6F3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16F478-E281-3BA9-F7A1-6C590B8CD4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93330C-5BA4-CB26-7C48-1CEF26BB8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120D766-8702-4376-BA25-6EE9DAAC971C}" type="datetime1">
              <a:rPr lang="it-IT" noProof="0" smtClean="0"/>
              <a:t>08/10/2024</a:t>
            </a:fld>
            <a:endParaRPr lang="it-IT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FDC6F8-9534-0B40-74AB-1888E84FD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CA7444-7046-B888-68FF-0283EE18F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72559416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A04D5-587C-F195-347A-A34651AB9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08D07A-A39C-1C19-495F-6AEFBB448E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739875-9DB5-4332-E8DA-692FB6C2A3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5B9D2F-53B1-F4EC-1FD5-CBEA34EDCF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354FFF-B771-0A97-C21B-6EE0A82A9B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ADFA51-C560-C51F-6ED4-A19761719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120D766-8702-4376-BA25-6EE9DAAC971C}" type="datetime1">
              <a:rPr lang="it-IT" noProof="0" smtClean="0"/>
              <a:t>08/10/2024</a:t>
            </a:fld>
            <a:endParaRPr lang="it-IT" noProof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C3DEF8-E7DB-D198-513D-C5BBCE268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46D43D-5D2D-172F-5AB9-625A20F88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31755336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30157-B5F2-F78B-EE99-471AE2BFD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2C0A20-176D-5698-43D7-A547B9DA4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120D766-8702-4376-BA25-6EE9DAAC971C}" type="datetime1">
              <a:rPr lang="it-IT" noProof="0" smtClean="0"/>
              <a:t>08/10/2024</a:t>
            </a:fld>
            <a:endParaRPr lang="it-IT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9AFE16-7226-610B-7498-FA6AC2F68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2C4B2C-92EC-0F82-4E44-DCC2FB92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46045028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5EC7A6-5D7E-BD6D-63AC-E8C1914A2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120D766-8702-4376-BA25-6EE9DAAC971C}" type="datetime1">
              <a:rPr lang="it-IT" noProof="0" smtClean="0"/>
              <a:t>08/10/2024</a:t>
            </a:fld>
            <a:endParaRPr lang="it-IT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F7EF7B-0A80-7902-5817-7B5067FA6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096BE-201C-4F19-152A-405E8EE0D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58702470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2D31C-4AD2-4814-3AEC-AF8744728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7045F5-D447-D3CF-DC40-7D4CB9467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D0AC25-A746-B83B-8757-56CE9046F4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1ADDF6-1714-4268-6C36-F6B43D212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120D766-8702-4376-BA25-6EE9DAAC971C}" type="datetime1">
              <a:rPr lang="it-IT" noProof="0" smtClean="0"/>
              <a:t>08/10/2024</a:t>
            </a:fld>
            <a:endParaRPr lang="it-IT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7235B5-D30C-704E-4993-9021534C8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40E114-9C3B-21C4-1CFB-28BAC21A6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11747649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E6A-2BB7-BB07-8506-4DBDBF853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DC42E-2610-2A27-BA41-8A9DEBB0CB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0F6B95-80D0-F2DF-5682-CE00A65F89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EAC183-381D-3683-BDBB-DE3B91F1B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0120D766-8702-4376-BA25-6EE9DAAC971C}" type="datetime1">
              <a:rPr lang="it-IT" noProof="0" smtClean="0"/>
              <a:t>08/10/2024</a:t>
            </a:fld>
            <a:endParaRPr lang="it-IT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33A646-0798-D259-ADF1-12A9F8F5A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it-IT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AEFCC5-D37B-A637-D8E0-A142BF552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0FF54DE5-C571-48E8-A5BC-B369434E2F44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42652639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5840AF-7F8C-49F0-7511-42877E80F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I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3E7987-BC12-117E-C6E7-7E7381F62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502AB-F3C2-6443-BDB1-E702A29361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rtl="0"/>
            <a:fld id="{0120D766-8702-4376-BA25-6EE9DAAC971C}" type="datetime1">
              <a:rPr lang="it-IT" noProof="0" smtClean="0"/>
              <a:t>08/10/2024</a:t>
            </a:fld>
            <a:endParaRPr lang="it-IT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74D837-4659-42BE-657F-94BA513A24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rtl="0"/>
            <a:endParaRPr lang="it-IT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4B5281-25FE-ACF1-B821-CEDFBBB960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 rtl="0"/>
            <a:fld id="{0FF54DE5-C571-48E8-A5BC-B369434E2F44}" type="slidenum">
              <a:rPr lang="it-IT" noProof="0" smtClean="0"/>
              <a:pPr rtl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4028878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IT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2">
          <p15:clr>
            <a:srgbClr val="F26B43"/>
          </p15:clr>
        </p15:guide>
        <p15:guide id="2" pos="5238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46ACC12D-5683-4D22-9812-CB30F8163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232" y="2929068"/>
            <a:ext cx="7487525" cy="225069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it-IT" sz="3200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Ingegneria Forense: i metodi "Bow-Tie" e "Swiss Cheese" per il </a:t>
            </a:r>
            <a:r>
              <a:rPr lang="it-IT" sz="3200" b="1" kern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Safety</a:t>
            </a:r>
            <a:r>
              <a:rPr lang="it-IT" sz="3200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Management dei ponti</a:t>
            </a:r>
            <a:endParaRPr lang="it-IT" sz="3200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687072AB-3E75-A84E-DDFA-B7EED54EC690}"/>
              </a:ext>
            </a:extLst>
          </p:cNvPr>
          <p:cNvSpPr txBox="1"/>
          <p:nvPr/>
        </p:nvSpPr>
        <p:spPr>
          <a:xfrm>
            <a:off x="1360881" y="1769776"/>
            <a:ext cx="6422230" cy="11592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it-IT" sz="1600" b="1" kern="100" dirty="0">
                <a:latin typeface="Times New Roman" panose="02020603050405020304" pitchFamily="18" charset="0"/>
                <a:ea typeface="Calibri" panose="020F0502020204030204" pitchFamily="34" charset="0"/>
              </a:rPr>
              <a:t>POLITECNICO DI TORINO </a:t>
            </a:r>
          </a:p>
          <a:p>
            <a:pPr algn="ctr">
              <a:spcAft>
                <a:spcPts val="750"/>
              </a:spcAft>
            </a:pPr>
            <a:r>
              <a:rPr lang="it-IT" sz="1600" b="1" kern="100" dirty="0">
                <a:latin typeface="Times New Roman" panose="02020603050405020304" pitchFamily="18" charset="0"/>
                <a:ea typeface="Calibri" panose="020F0502020204030204" pitchFamily="34" charset="0"/>
              </a:rPr>
              <a:t>Corso di Laurea Magistrale in Ingegneria Civile </a:t>
            </a:r>
          </a:p>
          <a:p>
            <a:pPr algn="ctr">
              <a:spcAft>
                <a:spcPts val="750"/>
              </a:spcAft>
            </a:pPr>
            <a:r>
              <a:rPr lang="it-IT" sz="1600" kern="100" dirty="0">
                <a:latin typeface="Times New Roman" panose="02020603050405020304" pitchFamily="18" charset="0"/>
                <a:ea typeface="Calibri" panose="020F0502020204030204" pitchFamily="34" charset="0"/>
              </a:rPr>
              <a:t>Gestione e riqualificazione delle costruzioni e delle infrastrutture 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6133EF5-9921-315A-5F6C-3D327B6E87BC}"/>
              </a:ext>
            </a:extLst>
          </p:cNvPr>
          <p:cNvSpPr txBox="1"/>
          <p:nvPr/>
        </p:nvSpPr>
        <p:spPr>
          <a:xfrm>
            <a:off x="146393" y="5566826"/>
            <a:ext cx="3577314" cy="889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it-IT" sz="1600" b="1" kern="100" dirty="0">
                <a:latin typeface="Times New Roman" panose="02020603050405020304" pitchFamily="18" charset="0"/>
                <a:ea typeface="Calibri" panose="020F0502020204030204" pitchFamily="34" charset="0"/>
              </a:rPr>
              <a:t>Relatore:</a:t>
            </a:r>
          </a:p>
          <a:p>
            <a:pPr>
              <a:lnSpc>
                <a:spcPct val="150000"/>
              </a:lnSpc>
              <a:spcAft>
                <a:spcPts val="750"/>
              </a:spcAft>
            </a:pPr>
            <a:r>
              <a:rPr lang="it-IT" sz="1600" kern="100" dirty="0">
                <a:latin typeface="Times New Roman" panose="02020603050405020304" pitchFamily="18" charset="0"/>
                <a:ea typeface="Calibri" panose="020F0502020204030204" pitchFamily="34" charset="0"/>
              </a:rPr>
              <a:t>Chiar.mo Prof. Bernardino </a:t>
            </a:r>
            <a:r>
              <a:rPr lang="it-IT" sz="1600" b="1" kern="100" dirty="0">
                <a:latin typeface="Times New Roman" panose="02020603050405020304" pitchFamily="18" charset="0"/>
                <a:ea typeface="Calibri" panose="020F0502020204030204" pitchFamily="34" charset="0"/>
              </a:rPr>
              <a:t>CHIAIA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0091DA89-1C89-9494-733F-B41DB8FAE1E4}"/>
              </a:ext>
            </a:extLst>
          </p:cNvPr>
          <p:cNvSpPr txBox="1"/>
          <p:nvPr/>
        </p:nvSpPr>
        <p:spPr>
          <a:xfrm>
            <a:off x="2281916" y="6456172"/>
            <a:ext cx="4580163" cy="336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it-IT" sz="1200" kern="0" dirty="0">
                <a:latin typeface="Times New Roman" panose="02020603050405020304" pitchFamily="18" charset="0"/>
                <a:ea typeface="Calibri" panose="020F0502020204030204" pitchFamily="34" charset="0"/>
              </a:rPr>
              <a:t>Anno Accademico 2023-2024</a:t>
            </a:r>
            <a:endParaRPr lang="it-IT" sz="1000" kern="100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1026" name="Picture 2" descr="Politecnico di Torino : CONCORDIA">
            <a:extLst>
              <a:ext uri="{FF2B5EF4-FFF2-40B4-BE49-F238E27FC236}">
                <a16:creationId xmlns:a16="http://schemas.microsoft.com/office/drawing/2014/main" id="{8274A3E3-3973-941E-7340-830B400CEE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707" y="309877"/>
            <a:ext cx="1696577" cy="1547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2">
            <a:extLst>
              <a:ext uri="{FF2B5EF4-FFF2-40B4-BE49-F238E27FC236}">
                <a16:creationId xmlns:a16="http://schemas.microsoft.com/office/drawing/2014/main" id="{DC932261-852D-C0BC-D57B-AFDA15BC0424}"/>
              </a:ext>
            </a:extLst>
          </p:cNvPr>
          <p:cNvSpPr txBox="1"/>
          <p:nvPr/>
        </p:nvSpPr>
        <p:spPr>
          <a:xfrm>
            <a:off x="6067531" y="5566826"/>
            <a:ext cx="3156857" cy="88934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IT"/>
            </a:defPPr>
            <a:lvl1pPr>
              <a:lnSpc>
                <a:spcPct val="150000"/>
              </a:lnSpc>
              <a:spcAft>
                <a:spcPts val="750"/>
              </a:spcAft>
              <a:defRPr sz="1200" b="1" kern="100">
                <a:solidFill>
                  <a:srgbClr val="062747"/>
                </a:solidFill>
                <a:latin typeface="Times New Roman" panose="02020603050405020304" pitchFamily="18" charset="0"/>
                <a:ea typeface="Calibri" panose="020F0502020204030204" pitchFamily="34" charset="0"/>
              </a:defRPr>
            </a:lvl1pPr>
          </a:lstStyle>
          <a:p>
            <a:r>
              <a:rPr lang="it-IT" sz="1600" dirty="0">
                <a:solidFill>
                  <a:schemeClr val="tx1"/>
                </a:solidFill>
              </a:rPr>
              <a:t>Candidata:</a:t>
            </a:r>
          </a:p>
          <a:p>
            <a:r>
              <a:rPr lang="it-IT" sz="1600" b="0" dirty="0">
                <a:solidFill>
                  <a:schemeClr val="tx1"/>
                </a:solidFill>
              </a:rPr>
              <a:t>Clara Francesca Anna </a:t>
            </a:r>
            <a:r>
              <a:rPr lang="it-IT" sz="1600" dirty="0">
                <a:solidFill>
                  <a:schemeClr val="tx1"/>
                </a:solidFill>
              </a:rPr>
              <a:t>Colazzo</a:t>
            </a:r>
          </a:p>
        </p:txBody>
      </p:sp>
      <p:cxnSp>
        <p:nvCxnSpPr>
          <p:cNvPr id="3" name="Connettore diritto 6">
            <a:extLst>
              <a:ext uri="{FF2B5EF4-FFF2-40B4-BE49-F238E27FC236}">
                <a16:creationId xmlns:a16="http://schemas.microsoft.com/office/drawing/2014/main" id="{B97D3E2F-91FA-04D1-C909-1EA87D0FC489}"/>
              </a:ext>
            </a:extLst>
          </p:cNvPr>
          <p:cNvCxnSpPr>
            <a:cxnSpLocks/>
          </p:cNvCxnSpPr>
          <p:nvPr/>
        </p:nvCxnSpPr>
        <p:spPr>
          <a:xfrm>
            <a:off x="176974" y="2956722"/>
            <a:ext cx="8790039" cy="147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342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1" descr="Immagine che contiene testo, schermata, numero, Carattere&#10;&#10;Descrizione generata automaticamente">
            <a:extLst>
              <a:ext uri="{FF2B5EF4-FFF2-40B4-BE49-F238E27FC236}">
                <a16:creationId xmlns:a16="http://schemas.microsoft.com/office/drawing/2014/main" id="{CE8223F3-0D1D-ABD1-8104-D2E3E9155DE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15" t="15119" r="723"/>
          <a:stretch/>
        </p:blipFill>
        <p:spPr>
          <a:xfrm>
            <a:off x="213260" y="3370399"/>
            <a:ext cx="8501154" cy="3228884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2221BB3-7B5D-C899-7745-66D7AC323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768" y="6737718"/>
            <a:ext cx="9155399" cy="123363"/>
            <a:chOff x="-5025" y="6737718"/>
            <a:chExt cx="12207200" cy="123363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FD2D571-38D7-DB0F-166C-14FEDA7005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88AEF72-50CD-C201-F6BF-C595BBBED8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04307984-244D-6D3E-9899-158FB35CE4E3}"/>
              </a:ext>
            </a:extLst>
          </p:cNvPr>
          <p:cNvSpPr txBox="1"/>
          <p:nvPr/>
        </p:nvSpPr>
        <p:spPr>
          <a:xfrm>
            <a:off x="3352800" y="532311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T" dirty="0"/>
          </a:p>
        </p:txBody>
      </p:sp>
      <p:sp>
        <p:nvSpPr>
          <p:cNvPr id="26" name="Content Placeholder 8">
            <a:extLst>
              <a:ext uri="{FF2B5EF4-FFF2-40B4-BE49-F238E27FC236}">
                <a16:creationId xmlns:a16="http://schemas.microsoft.com/office/drawing/2014/main" id="{F8344470-AF12-7727-75B1-ED03EC39450B}"/>
              </a:ext>
            </a:extLst>
          </p:cNvPr>
          <p:cNvSpPr txBox="1">
            <a:spLocks/>
          </p:cNvSpPr>
          <p:nvPr/>
        </p:nvSpPr>
        <p:spPr>
          <a:xfrm>
            <a:off x="137528" y="746493"/>
            <a:ext cx="3837754" cy="268250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28600" defTabSz="914400">
              <a:spcAft>
                <a:spcPts val="1000"/>
              </a:spcAft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Determinazione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della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pre-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deformazione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cavi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28600" defTabSz="914400">
              <a:spcAft>
                <a:spcPts val="1000"/>
              </a:spcAft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Definizione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posizione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dell’asse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neutro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𝑥</a:t>
            </a:r>
            <a:r>
              <a:rPr lang="en-U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𝑢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primo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tentativo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28600" defTabSz="914400">
              <a:spcAft>
                <a:spcPts val="1000"/>
              </a:spcAft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Valutazione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della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deformazione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elastica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complementare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avendo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priori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ipotizzato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il campo di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rottura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E346460-FA25-BD05-9189-6E45AB6864FB}"/>
              </a:ext>
            </a:extLst>
          </p:cNvPr>
          <p:cNvSpPr txBox="1"/>
          <p:nvPr/>
        </p:nvSpPr>
        <p:spPr>
          <a:xfrm>
            <a:off x="4223240" y="612539"/>
            <a:ext cx="4577442" cy="275786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285750" indent="-228600">
              <a:lnSpc>
                <a:spcPct val="90000"/>
              </a:lnSpc>
              <a:spcBef>
                <a:spcPts val="75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100">
                <a:effectLst/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en-US" sz="1600" dirty="0" err="1"/>
              <a:t>Valutazione</a:t>
            </a:r>
            <a:r>
              <a:rPr lang="en-US" sz="1600" dirty="0"/>
              <a:t> </a:t>
            </a:r>
            <a:r>
              <a:rPr lang="en-US" sz="1600" dirty="0" err="1"/>
              <a:t>della</a:t>
            </a:r>
            <a:r>
              <a:rPr lang="en-US" sz="1600" dirty="0"/>
              <a:t> </a:t>
            </a:r>
            <a:r>
              <a:rPr lang="en-US" sz="1600" dirty="0" err="1"/>
              <a:t>condizione</a:t>
            </a:r>
            <a:r>
              <a:rPr lang="en-US" sz="1600" dirty="0"/>
              <a:t> </a:t>
            </a:r>
            <a:r>
              <a:rPr lang="en-US" sz="1600" dirty="0" err="1"/>
              <a:t>dei</a:t>
            </a:r>
            <a:r>
              <a:rPr lang="en-US" sz="1600" dirty="0"/>
              <a:t> </a:t>
            </a:r>
            <a:r>
              <a:rPr lang="en-US" sz="1600" dirty="0" err="1"/>
              <a:t>cavi</a:t>
            </a:r>
            <a:r>
              <a:rPr lang="en-US" sz="1600" dirty="0"/>
              <a:t> e </a:t>
            </a:r>
            <a:r>
              <a:rPr lang="en-US" sz="1600" dirty="0" err="1"/>
              <a:t>calcolo</a:t>
            </a:r>
            <a:r>
              <a:rPr lang="en-US" sz="1600" dirty="0"/>
              <a:t> del </a:t>
            </a:r>
            <a:r>
              <a:rPr lang="en-US" sz="1600" dirty="0" err="1"/>
              <a:t>corrispondente</a:t>
            </a:r>
            <a:r>
              <a:rPr lang="en-US" sz="1600" dirty="0"/>
              <a:t> </a:t>
            </a:r>
            <a:r>
              <a:rPr lang="en-US" sz="1600" dirty="0" err="1"/>
              <a:t>valore</a:t>
            </a:r>
            <a:r>
              <a:rPr lang="en-US" sz="1600" dirty="0"/>
              <a:t> di </a:t>
            </a:r>
            <a:r>
              <a:rPr lang="en-US" sz="1600" dirty="0" err="1"/>
              <a:t>tensione</a:t>
            </a:r>
            <a:endParaRPr lang="en-US" sz="1600" dirty="0"/>
          </a:p>
          <a:p>
            <a:r>
              <a:rPr lang="en-US" sz="1600" dirty="0" err="1"/>
              <a:t>Calcolo</a:t>
            </a:r>
            <a:r>
              <a:rPr lang="en-US" sz="1600" dirty="0"/>
              <a:t> delle </a:t>
            </a:r>
            <a:r>
              <a:rPr lang="en-US" sz="1600" dirty="0" err="1"/>
              <a:t>risultanti</a:t>
            </a:r>
            <a:r>
              <a:rPr lang="en-US" sz="1600" dirty="0"/>
              <a:t> di </a:t>
            </a:r>
            <a:r>
              <a:rPr lang="en-US" sz="1600" dirty="0" err="1"/>
              <a:t>compressione</a:t>
            </a:r>
            <a:r>
              <a:rPr lang="en-US" sz="1600" dirty="0"/>
              <a:t> C e di </a:t>
            </a:r>
            <a:r>
              <a:rPr lang="en-US" sz="1600" dirty="0" err="1"/>
              <a:t>trazione</a:t>
            </a:r>
            <a:r>
              <a:rPr lang="en-US" sz="1600" dirty="0"/>
              <a:t> T</a:t>
            </a:r>
          </a:p>
          <a:p>
            <a:r>
              <a:rPr lang="en-US" sz="1600" dirty="0"/>
              <a:t> </a:t>
            </a:r>
            <a:r>
              <a:rPr lang="en-US" sz="1600" dirty="0" err="1"/>
              <a:t>Impostazione</a:t>
            </a:r>
            <a:r>
              <a:rPr lang="en-US" sz="1600" dirty="0"/>
              <a:t> di un </a:t>
            </a:r>
            <a:r>
              <a:rPr lang="en-US" sz="1600" dirty="0" err="1"/>
              <a:t>ciclo</a:t>
            </a:r>
            <a:r>
              <a:rPr lang="en-US" sz="1600" dirty="0"/>
              <a:t> </a:t>
            </a:r>
            <a:r>
              <a:rPr lang="en-US" sz="1600" dirty="0" err="1"/>
              <a:t>iterativo</a:t>
            </a:r>
            <a:r>
              <a:rPr lang="en-US" sz="1600" dirty="0"/>
              <a:t> a </a:t>
            </a:r>
            <a:r>
              <a:rPr lang="en-US" sz="1600" dirty="0" err="1"/>
              <a:t>convergenza</a:t>
            </a:r>
            <a:r>
              <a:rPr lang="en-US" sz="1600" dirty="0"/>
              <a:t> e </a:t>
            </a:r>
            <a:r>
              <a:rPr lang="en-US" sz="1600" dirty="0" err="1"/>
              <a:t>verifica</a:t>
            </a:r>
            <a:r>
              <a:rPr lang="en-US" sz="1600" dirty="0"/>
              <a:t> delle </a:t>
            </a:r>
            <a:r>
              <a:rPr lang="en-US" sz="1600" dirty="0" err="1"/>
              <a:t>ipotesi</a:t>
            </a:r>
            <a:r>
              <a:rPr lang="en-US" sz="1600" dirty="0"/>
              <a:t> </a:t>
            </a:r>
            <a:r>
              <a:rPr lang="en-US" sz="1600" dirty="0" err="1"/>
              <a:t>iniziali</a:t>
            </a:r>
            <a:endParaRPr lang="en-US" sz="1600" dirty="0"/>
          </a:p>
        </p:txBody>
      </p:sp>
      <p:sp>
        <p:nvSpPr>
          <p:cNvPr id="33" name="Titolo 1">
            <a:extLst>
              <a:ext uri="{FF2B5EF4-FFF2-40B4-BE49-F238E27FC236}">
                <a16:creationId xmlns:a16="http://schemas.microsoft.com/office/drawing/2014/main" id="{9D105997-C2AB-929A-B82C-98504BDD0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856" y="-11690"/>
            <a:ext cx="7421963" cy="1033669"/>
          </a:xfrm>
        </p:spPr>
        <p:txBody>
          <a:bodyPr vert="horz" lIns="91440" tIns="45720" rIns="91440" bIns="45720" rtlCol="0">
            <a:normAutofit/>
          </a:bodyPr>
          <a:lstStyle/>
          <a:p>
            <a:pPr defTabSz="914400"/>
            <a:r>
              <a:rPr lang="en-US" sz="32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Verifica</a:t>
            </a:r>
            <a:r>
              <a:rPr lang="en-US" sz="32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allo</a:t>
            </a:r>
            <a:r>
              <a:rPr lang="en-US" sz="32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SLU per </a:t>
            </a:r>
            <a:r>
              <a:rPr lang="en-US" sz="32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flessione</a:t>
            </a:r>
            <a:endPara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F95E8A8-E747-5350-4545-C8CD38C11212}"/>
              </a:ext>
            </a:extLst>
          </p:cNvPr>
          <p:cNvSpPr txBox="1"/>
          <p:nvPr/>
        </p:nvSpPr>
        <p:spPr>
          <a:xfrm>
            <a:off x="6414940" y="223273"/>
            <a:ext cx="1759879" cy="523220"/>
          </a:xfrm>
          <a:prstGeom prst="rect">
            <a:avLst/>
          </a:prstGeom>
          <a:noFill/>
          <a:ln>
            <a:solidFill>
              <a:srgbClr val="E46C59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𝑀</a:t>
            </a:r>
            <a:r>
              <a:rPr lang="it-IT" sz="2800" baseline="-25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𝐸𝑑</a:t>
            </a:r>
            <a:r>
              <a:rPr lang="it-IT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≤ 𝑀</a:t>
            </a:r>
            <a:r>
              <a:rPr lang="it-IT" sz="2800" baseline="-25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𝑅𝑑</a:t>
            </a:r>
            <a:r>
              <a:rPr lang="it-IT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IT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77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2C9A9DA9-7DC8-488B-A882-123947B0F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57F6BDD4-E066-4008-8011-6CC31AEB45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7181" y="633619"/>
            <a:ext cx="3209537" cy="5495925"/>
          </a:xfrm>
          <a:prstGeom prst="rect">
            <a:avLst/>
          </a:prstGeom>
          <a:ln w="9525">
            <a:solidFill>
              <a:srgbClr val="DEDEDE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1F600CB-08AB-85DA-3AFF-A4ED26DA5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975" y="873792"/>
            <a:ext cx="3044743" cy="1106424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Applicazione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del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danneggiamento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711A8FB-68FC-45FC-B01E-38F809E2D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9175" y="1171300"/>
            <a:ext cx="96012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A865FE3-5FC9-4049-87CF-30019C46C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8094" y="2093976"/>
            <a:ext cx="2496312" cy="9144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522B1C-C40A-6B30-B268-F02EE43B3A12}"/>
              </a:ext>
            </a:extLst>
          </p:cNvPr>
          <p:cNvSpPr txBox="1"/>
          <p:nvPr/>
        </p:nvSpPr>
        <p:spPr>
          <a:xfrm>
            <a:off x="355186" y="2085043"/>
            <a:ext cx="3044743" cy="3945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7150">
              <a:lnSpc>
                <a:spcPct val="150000"/>
              </a:lnSpc>
              <a:spcAft>
                <a:spcPts val="600"/>
              </a:spcAft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Ipotesi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Perdite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durante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tesatura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286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Fenomeni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reologici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Errata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esecuzione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iniezione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delle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guaine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Cavi</a:t>
            </a:r>
            <a:r>
              <a:rPr lang="en-US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1-4: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ntasamento</a:t>
            </a:r>
            <a:r>
              <a:rPr lang="en-US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nei</a:t>
            </a:r>
            <a:r>
              <a:rPr lang="en-US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giunti</a:t>
            </a:r>
            <a:r>
              <a:rPr lang="en-US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per </a:t>
            </a:r>
            <a:r>
              <a:rPr lang="en-US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acqua</a:t>
            </a:r>
            <a:r>
              <a:rPr lang="en-US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detriti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Cavi</a:t>
            </a:r>
            <a:r>
              <a:rPr lang="en-US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5, 6, 7: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orrosione</a:t>
            </a:r>
            <a:r>
              <a:rPr lang="en-US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per </a:t>
            </a:r>
            <a:r>
              <a:rPr lang="en-US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infiltrazioni</a:t>
            </a:r>
            <a:r>
              <a:rPr lang="en-US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’acqua</a:t>
            </a:r>
            <a:endParaRPr lang="en-US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E3C33E4-4A91-71FF-CD2D-23F4C66EBACF}"/>
              </a:ext>
            </a:extLst>
          </p:cNvPr>
          <p:cNvGrpSpPr/>
          <p:nvPr/>
        </p:nvGrpSpPr>
        <p:grpSpPr>
          <a:xfrm>
            <a:off x="3707113" y="554736"/>
            <a:ext cx="5129705" cy="5574808"/>
            <a:chOff x="3608230" y="313587"/>
            <a:chExt cx="5492649" cy="5848906"/>
          </a:xfrm>
        </p:grpSpPr>
        <p:pic>
          <p:nvPicPr>
            <p:cNvPr id="6" name="Immagine 1" descr="Immagine che contiene testo, schermata, numero, Carattere&#10;&#10;Descrizione generata automaticamente">
              <a:extLst>
                <a:ext uri="{FF2B5EF4-FFF2-40B4-BE49-F238E27FC236}">
                  <a16:creationId xmlns:a16="http://schemas.microsoft.com/office/drawing/2014/main" id="{10318FCB-3EEA-C1AC-550D-90379B233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8230" y="4061556"/>
              <a:ext cx="5492649" cy="2100937"/>
            </a:xfrm>
            <a:prstGeom prst="rect">
              <a:avLst/>
            </a:prstGeom>
          </p:spPr>
        </p:pic>
        <p:pic>
          <p:nvPicPr>
            <p:cNvPr id="5" name="Picture 4" descr="A screenshot of a table&#10;&#10;Description automatically generated">
              <a:extLst>
                <a:ext uri="{FF2B5EF4-FFF2-40B4-BE49-F238E27FC236}">
                  <a16:creationId xmlns:a16="http://schemas.microsoft.com/office/drawing/2014/main" id="{6B94274E-4415-8BEE-2B23-D25B1D6F76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1349" y="313587"/>
              <a:ext cx="5406409" cy="36898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90088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BCED4D40-4B67-4331-AC48-79B82B4A4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E334CB3-9940-0594-AC53-8EA7B85A6D98}"/>
              </a:ext>
            </a:extLst>
          </p:cNvPr>
          <p:cNvSpPr txBox="1"/>
          <p:nvPr/>
        </p:nvSpPr>
        <p:spPr>
          <a:xfrm>
            <a:off x="479160" y="417576"/>
            <a:ext cx="8182230" cy="12493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i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Metodo</a:t>
            </a:r>
            <a:r>
              <a:rPr lang="en-US" sz="3200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Bow – Tie</a:t>
            </a:r>
            <a:r>
              <a:rPr lang="en-US" sz="32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</a:t>
            </a:r>
            <a:r>
              <a:rPr lang="en-US" sz="320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applicato</a:t>
            </a:r>
            <a:r>
              <a:rPr lang="en-US" sz="32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al </a:t>
            </a:r>
            <a:r>
              <a:rPr lang="en-US" sz="320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caso</a:t>
            </a:r>
            <a:r>
              <a:rPr lang="en-US" sz="32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di studio 1</a:t>
            </a:r>
          </a:p>
        </p:txBody>
      </p:sp>
      <p:sp>
        <p:nvSpPr>
          <p:cNvPr id="30" name="sketch line">
            <a:extLst>
              <a:ext uri="{FF2B5EF4-FFF2-40B4-BE49-F238E27FC236}">
                <a16:creationId xmlns:a16="http://schemas.microsoft.com/office/drawing/2014/main" id="{670CEDEF-4F34-412E-84EE-329C1E936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55776" y="1733454"/>
            <a:ext cx="3429000" cy="18288"/>
          </a:xfrm>
          <a:custGeom>
            <a:avLst/>
            <a:gdLst>
              <a:gd name="connsiteX0" fmla="*/ 0 w 3429000"/>
              <a:gd name="connsiteY0" fmla="*/ 0 h 18288"/>
              <a:gd name="connsiteX1" fmla="*/ 685800 w 3429000"/>
              <a:gd name="connsiteY1" fmla="*/ 0 h 18288"/>
              <a:gd name="connsiteX2" fmla="*/ 1371600 w 3429000"/>
              <a:gd name="connsiteY2" fmla="*/ 0 h 18288"/>
              <a:gd name="connsiteX3" fmla="*/ 2057400 w 3429000"/>
              <a:gd name="connsiteY3" fmla="*/ 0 h 18288"/>
              <a:gd name="connsiteX4" fmla="*/ 2674620 w 3429000"/>
              <a:gd name="connsiteY4" fmla="*/ 0 h 18288"/>
              <a:gd name="connsiteX5" fmla="*/ 3429000 w 3429000"/>
              <a:gd name="connsiteY5" fmla="*/ 0 h 18288"/>
              <a:gd name="connsiteX6" fmla="*/ 3429000 w 3429000"/>
              <a:gd name="connsiteY6" fmla="*/ 18288 h 18288"/>
              <a:gd name="connsiteX7" fmla="*/ 2811780 w 3429000"/>
              <a:gd name="connsiteY7" fmla="*/ 18288 h 18288"/>
              <a:gd name="connsiteX8" fmla="*/ 2228850 w 3429000"/>
              <a:gd name="connsiteY8" fmla="*/ 18288 h 18288"/>
              <a:gd name="connsiteX9" fmla="*/ 1543050 w 3429000"/>
              <a:gd name="connsiteY9" fmla="*/ 18288 h 18288"/>
              <a:gd name="connsiteX10" fmla="*/ 925830 w 3429000"/>
              <a:gd name="connsiteY10" fmla="*/ 18288 h 18288"/>
              <a:gd name="connsiteX11" fmla="*/ 0 w 3429000"/>
              <a:gd name="connsiteY11" fmla="*/ 18288 h 18288"/>
              <a:gd name="connsiteX12" fmla="*/ 0 w 342900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29000" h="18288" fill="none" extrusionOk="0">
                <a:moveTo>
                  <a:pt x="0" y="0"/>
                </a:moveTo>
                <a:cubicBezTo>
                  <a:pt x="219865" y="20479"/>
                  <a:pt x="493281" y="26186"/>
                  <a:pt x="685800" y="0"/>
                </a:cubicBezTo>
                <a:cubicBezTo>
                  <a:pt x="878319" y="-26186"/>
                  <a:pt x="1121382" y="-11869"/>
                  <a:pt x="1371600" y="0"/>
                </a:cubicBezTo>
                <a:cubicBezTo>
                  <a:pt x="1621818" y="11869"/>
                  <a:pt x="1878793" y="32281"/>
                  <a:pt x="2057400" y="0"/>
                </a:cubicBezTo>
                <a:cubicBezTo>
                  <a:pt x="2236007" y="-32281"/>
                  <a:pt x="2433797" y="-18251"/>
                  <a:pt x="2674620" y="0"/>
                </a:cubicBezTo>
                <a:cubicBezTo>
                  <a:pt x="2915443" y="18251"/>
                  <a:pt x="3205923" y="-1443"/>
                  <a:pt x="3429000" y="0"/>
                </a:cubicBezTo>
                <a:cubicBezTo>
                  <a:pt x="3429442" y="4516"/>
                  <a:pt x="3428173" y="12266"/>
                  <a:pt x="3429000" y="18288"/>
                </a:cubicBezTo>
                <a:cubicBezTo>
                  <a:pt x="3221081" y="48608"/>
                  <a:pt x="3088001" y="8066"/>
                  <a:pt x="2811780" y="18288"/>
                </a:cubicBezTo>
                <a:cubicBezTo>
                  <a:pt x="2535559" y="28510"/>
                  <a:pt x="2481355" y="24898"/>
                  <a:pt x="2228850" y="18288"/>
                </a:cubicBezTo>
                <a:cubicBezTo>
                  <a:pt x="1976345" y="11679"/>
                  <a:pt x="1807520" y="48356"/>
                  <a:pt x="1543050" y="18288"/>
                </a:cubicBezTo>
                <a:cubicBezTo>
                  <a:pt x="1278580" y="-11780"/>
                  <a:pt x="1181944" y="5123"/>
                  <a:pt x="925830" y="18288"/>
                </a:cubicBezTo>
                <a:cubicBezTo>
                  <a:pt x="669716" y="31453"/>
                  <a:pt x="410304" y="34815"/>
                  <a:pt x="0" y="18288"/>
                </a:cubicBezTo>
                <a:cubicBezTo>
                  <a:pt x="-306" y="11477"/>
                  <a:pt x="485" y="4355"/>
                  <a:pt x="0" y="0"/>
                </a:cubicBezTo>
                <a:close/>
              </a:path>
              <a:path w="3429000" h="18288" stroke="0" extrusionOk="0">
                <a:moveTo>
                  <a:pt x="0" y="0"/>
                </a:moveTo>
                <a:cubicBezTo>
                  <a:pt x="174095" y="-12874"/>
                  <a:pt x="443087" y="-14090"/>
                  <a:pt x="617220" y="0"/>
                </a:cubicBezTo>
                <a:cubicBezTo>
                  <a:pt x="791353" y="14090"/>
                  <a:pt x="1072677" y="8451"/>
                  <a:pt x="1200150" y="0"/>
                </a:cubicBezTo>
                <a:cubicBezTo>
                  <a:pt x="1327623" y="-8451"/>
                  <a:pt x="1526638" y="19866"/>
                  <a:pt x="1817370" y="0"/>
                </a:cubicBezTo>
                <a:cubicBezTo>
                  <a:pt x="2108102" y="-19866"/>
                  <a:pt x="2221289" y="26161"/>
                  <a:pt x="2503170" y="0"/>
                </a:cubicBezTo>
                <a:cubicBezTo>
                  <a:pt x="2785051" y="-26161"/>
                  <a:pt x="3022134" y="39178"/>
                  <a:pt x="3429000" y="0"/>
                </a:cubicBezTo>
                <a:cubicBezTo>
                  <a:pt x="3429577" y="4624"/>
                  <a:pt x="3429819" y="11191"/>
                  <a:pt x="3429000" y="18288"/>
                </a:cubicBezTo>
                <a:cubicBezTo>
                  <a:pt x="3103464" y="593"/>
                  <a:pt x="2887909" y="22940"/>
                  <a:pt x="2743200" y="18288"/>
                </a:cubicBezTo>
                <a:cubicBezTo>
                  <a:pt x="2598491" y="13636"/>
                  <a:pt x="2362615" y="10656"/>
                  <a:pt x="1988820" y="18288"/>
                </a:cubicBezTo>
                <a:cubicBezTo>
                  <a:pt x="1615025" y="25920"/>
                  <a:pt x="1580494" y="3693"/>
                  <a:pt x="1405890" y="18288"/>
                </a:cubicBezTo>
                <a:cubicBezTo>
                  <a:pt x="1231286" y="32884"/>
                  <a:pt x="885259" y="-16285"/>
                  <a:pt x="651510" y="18288"/>
                </a:cubicBezTo>
                <a:cubicBezTo>
                  <a:pt x="417761" y="52861"/>
                  <a:pt x="138362" y="-13856"/>
                  <a:pt x="0" y="18288"/>
                </a:cubicBezTo>
                <a:cubicBezTo>
                  <a:pt x="-171" y="12755"/>
                  <a:pt x="-690" y="793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A diagram of a problem&#10;&#10;Description automatically generated">
            <a:extLst>
              <a:ext uri="{FF2B5EF4-FFF2-40B4-BE49-F238E27FC236}">
                <a16:creationId xmlns:a16="http://schemas.microsoft.com/office/drawing/2014/main" id="{3BDA86CB-43F0-C68E-4E16-04D9DB9753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28" y="1908713"/>
            <a:ext cx="8468543" cy="444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623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E42109-E780-87DB-6124-156F66E0B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BCED4D40-4B67-4331-AC48-79B82B4A4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7623670-771A-B782-C1C1-904E8A2BC19D}"/>
              </a:ext>
            </a:extLst>
          </p:cNvPr>
          <p:cNvSpPr txBox="1"/>
          <p:nvPr/>
        </p:nvSpPr>
        <p:spPr>
          <a:xfrm>
            <a:off x="479160" y="417576"/>
            <a:ext cx="8182230" cy="12493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i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Swiss Cheese Model</a:t>
            </a:r>
            <a:endParaRPr lang="en-US" sz="3600" kern="1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</a:t>
            </a:r>
            <a:r>
              <a:rPr lang="en-US" sz="360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applicato</a:t>
            </a:r>
            <a:r>
              <a:rPr lang="en-US" sz="36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al </a:t>
            </a:r>
            <a:r>
              <a:rPr lang="en-US" sz="3600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caso</a:t>
            </a:r>
            <a:r>
              <a:rPr lang="en-US" sz="3600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di studio 1</a:t>
            </a:r>
          </a:p>
        </p:txBody>
      </p:sp>
      <p:sp>
        <p:nvSpPr>
          <p:cNvPr id="37" name="sketch line">
            <a:extLst>
              <a:ext uri="{FF2B5EF4-FFF2-40B4-BE49-F238E27FC236}">
                <a16:creationId xmlns:a16="http://schemas.microsoft.com/office/drawing/2014/main" id="{670CEDEF-4F34-412E-84EE-329C1E936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55776" y="1733454"/>
            <a:ext cx="3429000" cy="18288"/>
          </a:xfrm>
          <a:custGeom>
            <a:avLst/>
            <a:gdLst>
              <a:gd name="connsiteX0" fmla="*/ 0 w 3429000"/>
              <a:gd name="connsiteY0" fmla="*/ 0 h 18288"/>
              <a:gd name="connsiteX1" fmla="*/ 685800 w 3429000"/>
              <a:gd name="connsiteY1" fmla="*/ 0 h 18288"/>
              <a:gd name="connsiteX2" fmla="*/ 1371600 w 3429000"/>
              <a:gd name="connsiteY2" fmla="*/ 0 h 18288"/>
              <a:gd name="connsiteX3" fmla="*/ 2057400 w 3429000"/>
              <a:gd name="connsiteY3" fmla="*/ 0 h 18288"/>
              <a:gd name="connsiteX4" fmla="*/ 2674620 w 3429000"/>
              <a:gd name="connsiteY4" fmla="*/ 0 h 18288"/>
              <a:gd name="connsiteX5" fmla="*/ 3429000 w 3429000"/>
              <a:gd name="connsiteY5" fmla="*/ 0 h 18288"/>
              <a:gd name="connsiteX6" fmla="*/ 3429000 w 3429000"/>
              <a:gd name="connsiteY6" fmla="*/ 18288 h 18288"/>
              <a:gd name="connsiteX7" fmla="*/ 2811780 w 3429000"/>
              <a:gd name="connsiteY7" fmla="*/ 18288 h 18288"/>
              <a:gd name="connsiteX8" fmla="*/ 2228850 w 3429000"/>
              <a:gd name="connsiteY8" fmla="*/ 18288 h 18288"/>
              <a:gd name="connsiteX9" fmla="*/ 1543050 w 3429000"/>
              <a:gd name="connsiteY9" fmla="*/ 18288 h 18288"/>
              <a:gd name="connsiteX10" fmla="*/ 925830 w 3429000"/>
              <a:gd name="connsiteY10" fmla="*/ 18288 h 18288"/>
              <a:gd name="connsiteX11" fmla="*/ 0 w 3429000"/>
              <a:gd name="connsiteY11" fmla="*/ 18288 h 18288"/>
              <a:gd name="connsiteX12" fmla="*/ 0 w 342900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29000" h="18288" fill="none" extrusionOk="0">
                <a:moveTo>
                  <a:pt x="0" y="0"/>
                </a:moveTo>
                <a:cubicBezTo>
                  <a:pt x="219865" y="20479"/>
                  <a:pt x="493281" y="26186"/>
                  <a:pt x="685800" y="0"/>
                </a:cubicBezTo>
                <a:cubicBezTo>
                  <a:pt x="878319" y="-26186"/>
                  <a:pt x="1121382" y="-11869"/>
                  <a:pt x="1371600" y="0"/>
                </a:cubicBezTo>
                <a:cubicBezTo>
                  <a:pt x="1621818" y="11869"/>
                  <a:pt x="1878793" y="32281"/>
                  <a:pt x="2057400" y="0"/>
                </a:cubicBezTo>
                <a:cubicBezTo>
                  <a:pt x="2236007" y="-32281"/>
                  <a:pt x="2433797" y="-18251"/>
                  <a:pt x="2674620" y="0"/>
                </a:cubicBezTo>
                <a:cubicBezTo>
                  <a:pt x="2915443" y="18251"/>
                  <a:pt x="3205923" y="-1443"/>
                  <a:pt x="3429000" y="0"/>
                </a:cubicBezTo>
                <a:cubicBezTo>
                  <a:pt x="3429442" y="4516"/>
                  <a:pt x="3428173" y="12266"/>
                  <a:pt x="3429000" y="18288"/>
                </a:cubicBezTo>
                <a:cubicBezTo>
                  <a:pt x="3221081" y="48608"/>
                  <a:pt x="3088001" y="8066"/>
                  <a:pt x="2811780" y="18288"/>
                </a:cubicBezTo>
                <a:cubicBezTo>
                  <a:pt x="2535559" y="28510"/>
                  <a:pt x="2481355" y="24898"/>
                  <a:pt x="2228850" y="18288"/>
                </a:cubicBezTo>
                <a:cubicBezTo>
                  <a:pt x="1976345" y="11679"/>
                  <a:pt x="1807520" y="48356"/>
                  <a:pt x="1543050" y="18288"/>
                </a:cubicBezTo>
                <a:cubicBezTo>
                  <a:pt x="1278580" y="-11780"/>
                  <a:pt x="1181944" y="5123"/>
                  <a:pt x="925830" y="18288"/>
                </a:cubicBezTo>
                <a:cubicBezTo>
                  <a:pt x="669716" y="31453"/>
                  <a:pt x="410304" y="34815"/>
                  <a:pt x="0" y="18288"/>
                </a:cubicBezTo>
                <a:cubicBezTo>
                  <a:pt x="-306" y="11477"/>
                  <a:pt x="485" y="4355"/>
                  <a:pt x="0" y="0"/>
                </a:cubicBezTo>
                <a:close/>
              </a:path>
              <a:path w="3429000" h="18288" stroke="0" extrusionOk="0">
                <a:moveTo>
                  <a:pt x="0" y="0"/>
                </a:moveTo>
                <a:cubicBezTo>
                  <a:pt x="174095" y="-12874"/>
                  <a:pt x="443087" y="-14090"/>
                  <a:pt x="617220" y="0"/>
                </a:cubicBezTo>
                <a:cubicBezTo>
                  <a:pt x="791353" y="14090"/>
                  <a:pt x="1072677" y="8451"/>
                  <a:pt x="1200150" y="0"/>
                </a:cubicBezTo>
                <a:cubicBezTo>
                  <a:pt x="1327623" y="-8451"/>
                  <a:pt x="1526638" y="19866"/>
                  <a:pt x="1817370" y="0"/>
                </a:cubicBezTo>
                <a:cubicBezTo>
                  <a:pt x="2108102" y="-19866"/>
                  <a:pt x="2221289" y="26161"/>
                  <a:pt x="2503170" y="0"/>
                </a:cubicBezTo>
                <a:cubicBezTo>
                  <a:pt x="2785051" y="-26161"/>
                  <a:pt x="3022134" y="39178"/>
                  <a:pt x="3429000" y="0"/>
                </a:cubicBezTo>
                <a:cubicBezTo>
                  <a:pt x="3429577" y="4624"/>
                  <a:pt x="3429819" y="11191"/>
                  <a:pt x="3429000" y="18288"/>
                </a:cubicBezTo>
                <a:cubicBezTo>
                  <a:pt x="3103464" y="593"/>
                  <a:pt x="2887909" y="22940"/>
                  <a:pt x="2743200" y="18288"/>
                </a:cubicBezTo>
                <a:cubicBezTo>
                  <a:pt x="2598491" y="13636"/>
                  <a:pt x="2362615" y="10656"/>
                  <a:pt x="1988820" y="18288"/>
                </a:cubicBezTo>
                <a:cubicBezTo>
                  <a:pt x="1615025" y="25920"/>
                  <a:pt x="1580494" y="3693"/>
                  <a:pt x="1405890" y="18288"/>
                </a:cubicBezTo>
                <a:cubicBezTo>
                  <a:pt x="1231286" y="32884"/>
                  <a:pt x="885259" y="-16285"/>
                  <a:pt x="651510" y="18288"/>
                </a:cubicBezTo>
                <a:cubicBezTo>
                  <a:pt x="417761" y="52861"/>
                  <a:pt x="138362" y="-13856"/>
                  <a:pt x="0" y="18288"/>
                </a:cubicBezTo>
                <a:cubicBezTo>
                  <a:pt x="-171" y="12755"/>
                  <a:pt x="-690" y="793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Diagram of cheese with arrows and lines&#10;&#10;Description automatically generated with medium confidence">
            <a:extLst>
              <a:ext uri="{FF2B5EF4-FFF2-40B4-BE49-F238E27FC236}">
                <a16:creationId xmlns:a16="http://schemas.microsoft.com/office/drawing/2014/main" id="{C303F367-DF62-B80C-B87C-ADFEEF9625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16" y="2077212"/>
            <a:ext cx="8859317" cy="4363212"/>
          </a:xfrm>
          <a:prstGeom prst="rect">
            <a:avLst/>
          </a:prstGeom>
        </p:spPr>
      </p:pic>
      <p:sp>
        <p:nvSpPr>
          <p:cNvPr id="7" name="Right Arrow 6">
            <a:extLst>
              <a:ext uri="{FF2B5EF4-FFF2-40B4-BE49-F238E27FC236}">
                <a16:creationId xmlns:a16="http://schemas.microsoft.com/office/drawing/2014/main" id="{E03E92A8-44D1-448C-C3DA-878191582CE1}"/>
              </a:ext>
            </a:extLst>
          </p:cNvPr>
          <p:cNvSpPr/>
          <p:nvPr/>
        </p:nvSpPr>
        <p:spPr>
          <a:xfrm flipH="1" flipV="1">
            <a:off x="2296663" y="1629988"/>
            <a:ext cx="4547222" cy="206932"/>
          </a:xfrm>
          <a:prstGeom prst="rightArrow">
            <a:avLst/>
          </a:prstGeom>
          <a:solidFill>
            <a:srgbClr val="9DC5F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203370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59976F-121F-277D-8D9A-3996F9B62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005171A-6012-AA1E-5AC5-6202B9DA5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202" y="639520"/>
            <a:ext cx="2770930" cy="171907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just" defTabSz="914400"/>
            <a:r>
              <a:rPr lang="en-US" sz="36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Caso studio 2: </a:t>
            </a:r>
            <a:r>
              <a:rPr lang="en-US" sz="3600" b="1" kern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PONTE STRALLATO</a:t>
            </a:r>
            <a:endParaRPr lang="en-US" sz="3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sketch line">
            <a:extLst>
              <a:ext uri="{FF2B5EF4-FFF2-40B4-BE49-F238E27FC236}">
                <a16:creationId xmlns:a16="http://schemas.microsoft.com/office/drawing/2014/main" id="{6357EC4F-235E-4222-A36F-C7878ACE37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2573756"/>
            <a:ext cx="2441321" cy="18288"/>
          </a:xfrm>
          <a:custGeom>
            <a:avLst/>
            <a:gdLst>
              <a:gd name="connsiteX0" fmla="*/ 0 w 2441321"/>
              <a:gd name="connsiteY0" fmla="*/ 0 h 18288"/>
              <a:gd name="connsiteX1" fmla="*/ 585917 w 2441321"/>
              <a:gd name="connsiteY1" fmla="*/ 0 h 18288"/>
              <a:gd name="connsiteX2" fmla="*/ 1196247 w 2441321"/>
              <a:gd name="connsiteY2" fmla="*/ 0 h 18288"/>
              <a:gd name="connsiteX3" fmla="*/ 1806578 w 2441321"/>
              <a:gd name="connsiteY3" fmla="*/ 0 h 18288"/>
              <a:gd name="connsiteX4" fmla="*/ 2441321 w 2441321"/>
              <a:gd name="connsiteY4" fmla="*/ 0 h 18288"/>
              <a:gd name="connsiteX5" fmla="*/ 2441321 w 2441321"/>
              <a:gd name="connsiteY5" fmla="*/ 18288 h 18288"/>
              <a:gd name="connsiteX6" fmla="*/ 1830991 w 2441321"/>
              <a:gd name="connsiteY6" fmla="*/ 18288 h 18288"/>
              <a:gd name="connsiteX7" fmla="*/ 1269487 w 2441321"/>
              <a:gd name="connsiteY7" fmla="*/ 18288 h 18288"/>
              <a:gd name="connsiteX8" fmla="*/ 707983 w 2441321"/>
              <a:gd name="connsiteY8" fmla="*/ 18288 h 18288"/>
              <a:gd name="connsiteX9" fmla="*/ 0 w 2441321"/>
              <a:gd name="connsiteY9" fmla="*/ 18288 h 18288"/>
              <a:gd name="connsiteX10" fmla="*/ 0 w 2441321"/>
              <a:gd name="connsiteY10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8288" fill="none" extrusionOk="0">
                <a:moveTo>
                  <a:pt x="0" y="0"/>
                </a:moveTo>
                <a:cubicBezTo>
                  <a:pt x="273217" y="-17533"/>
                  <a:pt x="355785" y="-4171"/>
                  <a:pt x="585917" y="0"/>
                </a:cubicBezTo>
                <a:cubicBezTo>
                  <a:pt x="816049" y="4171"/>
                  <a:pt x="991446" y="-9419"/>
                  <a:pt x="1196247" y="0"/>
                </a:cubicBezTo>
                <a:cubicBezTo>
                  <a:pt x="1401048" y="9419"/>
                  <a:pt x="1589984" y="-731"/>
                  <a:pt x="1806578" y="0"/>
                </a:cubicBezTo>
                <a:cubicBezTo>
                  <a:pt x="2023172" y="731"/>
                  <a:pt x="2247754" y="8393"/>
                  <a:pt x="2441321" y="0"/>
                </a:cubicBezTo>
                <a:cubicBezTo>
                  <a:pt x="2441167" y="8655"/>
                  <a:pt x="2440437" y="9975"/>
                  <a:pt x="2441321" y="18288"/>
                </a:cubicBezTo>
                <a:cubicBezTo>
                  <a:pt x="2169723" y="30506"/>
                  <a:pt x="2045712" y="39140"/>
                  <a:pt x="1830991" y="18288"/>
                </a:cubicBezTo>
                <a:cubicBezTo>
                  <a:pt x="1616270" y="-2564"/>
                  <a:pt x="1505876" y="3949"/>
                  <a:pt x="1269487" y="18288"/>
                </a:cubicBezTo>
                <a:cubicBezTo>
                  <a:pt x="1033098" y="32627"/>
                  <a:pt x="908661" y="41191"/>
                  <a:pt x="707983" y="18288"/>
                </a:cubicBezTo>
                <a:cubicBezTo>
                  <a:pt x="507305" y="-4615"/>
                  <a:pt x="333592" y="20759"/>
                  <a:pt x="0" y="18288"/>
                </a:cubicBezTo>
                <a:cubicBezTo>
                  <a:pt x="-688" y="11716"/>
                  <a:pt x="875" y="6357"/>
                  <a:pt x="0" y="0"/>
                </a:cubicBezTo>
                <a:close/>
              </a:path>
              <a:path w="2441321" h="18288" stroke="0" extrusionOk="0">
                <a:moveTo>
                  <a:pt x="0" y="0"/>
                </a:moveTo>
                <a:cubicBezTo>
                  <a:pt x="207071" y="-14617"/>
                  <a:pt x="444194" y="-15606"/>
                  <a:pt x="585917" y="0"/>
                </a:cubicBezTo>
                <a:cubicBezTo>
                  <a:pt x="727640" y="15606"/>
                  <a:pt x="904326" y="-79"/>
                  <a:pt x="1123008" y="0"/>
                </a:cubicBezTo>
                <a:cubicBezTo>
                  <a:pt x="1341690" y="79"/>
                  <a:pt x="1600014" y="10401"/>
                  <a:pt x="1782164" y="0"/>
                </a:cubicBezTo>
                <a:cubicBezTo>
                  <a:pt x="1964314" y="-10401"/>
                  <a:pt x="2143537" y="-21488"/>
                  <a:pt x="2441321" y="0"/>
                </a:cubicBezTo>
                <a:cubicBezTo>
                  <a:pt x="2441735" y="5928"/>
                  <a:pt x="2441551" y="11133"/>
                  <a:pt x="2441321" y="18288"/>
                </a:cubicBezTo>
                <a:cubicBezTo>
                  <a:pt x="2166745" y="28773"/>
                  <a:pt x="2078726" y="15476"/>
                  <a:pt x="1879817" y="18288"/>
                </a:cubicBezTo>
                <a:cubicBezTo>
                  <a:pt x="1680908" y="21100"/>
                  <a:pt x="1548770" y="-4127"/>
                  <a:pt x="1318313" y="18288"/>
                </a:cubicBezTo>
                <a:cubicBezTo>
                  <a:pt x="1087856" y="40703"/>
                  <a:pt x="894613" y="3927"/>
                  <a:pt x="659157" y="18288"/>
                </a:cubicBezTo>
                <a:cubicBezTo>
                  <a:pt x="423701" y="32649"/>
                  <a:pt x="246611" y="33975"/>
                  <a:pt x="0" y="18288"/>
                </a:cubicBezTo>
                <a:cubicBezTo>
                  <a:pt x="-348" y="10388"/>
                  <a:pt x="-12" y="396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ECF35B-AB85-72BC-4BBF-2460192C42D2}"/>
              </a:ext>
            </a:extLst>
          </p:cNvPr>
          <p:cNvSpPr txBox="1"/>
          <p:nvPr/>
        </p:nvSpPr>
        <p:spPr>
          <a:xfrm>
            <a:off x="473202" y="2807208"/>
            <a:ext cx="2937908" cy="3716042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indent="-228600" algn="just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Impalcato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a cassone con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sezione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scatolare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chiusa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algn="just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Dimensioni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10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sezioni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10m</a:t>
            </a:r>
          </a:p>
          <a:p>
            <a:pPr indent="-228600" algn="just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Sistema di </a:t>
            </a:r>
            <a:r>
              <a:rPr lang="en-US" sz="1500" b="1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sospensione</a:t>
            </a:r>
            <a:r>
              <a:rPr lang="en-US" sz="1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di </a:t>
            </a:r>
            <a:r>
              <a:rPr lang="en-US" sz="15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tipo</a:t>
            </a:r>
            <a:r>
              <a:rPr lang="en-US" sz="15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centrale 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algn="just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Pilone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altezza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complessiva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60m e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geometria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variabile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algn="just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Stralli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modellati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elemento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cable e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collegati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all’impalcato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link rigidi </a:t>
            </a:r>
            <a:r>
              <a:rPr lang="en-US" sz="1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all’estremità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Immagine 1" descr="Immagine che contiene linea, design&#10;&#10;Descrizione generata automaticamente">
            <a:extLst>
              <a:ext uri="{FF2B5EF4-FFF2-40B4-BE49-F238E27FC236}">
                <a16:creationId xmlns:a16="http://schemas.microsoft.com/office/drawing/2014/main" id="{A202D64D-25B5-3CBE-9373-52C685877C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b="8576"/>
          <a:stretch/>
        </p:blipFill>
        <p:spPr>
          <a:xfrm>
            <a:off x="3932325" y="1889055"/>
            <a:ext cx="5177790" cy="32071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C474217-51E4-15F8-B303-B5699AEE872F}"/>
              </a:ext>
            </a:extLst>
          </p:cNvPr>
          <p:cNvSpPr txBox="1"/>
          <p:nvPr/>
        </p:nvSpPr>
        <p:spPr>
          <a:xfrm>
            <a:off x="4311738" y="5422788"/>
            <a:ext cx="4057759" cy="17755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AZIONI AGENTI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400"/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Carichi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Permanenti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Strutturali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Peso Proprio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66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E436B4-B8F4-1B69-D633-B75AC5CD4C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0B9EE3F3-89B7-43C3-8651-C4C968309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itolo 1">
            <a:extLst>
              <a:ext uri="{FF2B5EF4-FFF2-40B4-BE49-F238E27FC236}">
                <a16:creationId xmlns:a16="http://schemas.microsoft.com/office/drawing/2014/main" id="{88EF7F1C-1C31-53C2-8154-983184F11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89" y="254228"/>
            <a:ext cx="2985219" cy="1087819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/>
            <a:r>
              <a:rPr lang="en-US" sz="30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Verifica</a:t>
            </a:r>
            <a:r>
              <a:rPr lang="en-US" sz="30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allo</a:t>
            </a:r>
            <a:r>
              <a:rPr lang="en-US" sz="30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SLU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3AE4636-AEEC-45D6-84D4-7AC2DA48EC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77773" y="456519"/>
            <a:ext cx="73152" cy="4114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D9CE0F4-2EB2-4F1F-8AAC-DB3571D9FE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8610" y="2285541"/>
            <a:ext cx="32918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Content Placeholder 8">
            <a:extLst>
              <a:ext uri="{FF2B5EF4-FFF2-40B4-BE49-F238E27FC236}">
                <a16:creationId xmlns:a16="http://schemas.microsoft.com/office/drawing/2014/main" id="{CF7B6B64-DA57-9924-761F-7F119C5FD410}"/>
              </a:ext>
            </a:extLst>
          </p:cNvPr>
          <p:cNvSpPr txBox="1">
            <a:spLocks/>
          </p:cNvSpPr>
          <p:nvPr/>
        </p:nvSpPr>
        <p:spPr>
          <a:xfrm>
            <a:off x="308610" y="2684095"/>
            <a:ext cx="3332365" cy="34928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28600" defTabSz="914400">
              <a:lnSpc>
                <a:spcPct val="150000"/>
              </a:lnSpc>
              <a:spcAft>
                <a:spcPts val="1000"/>
              </a:spcAft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Obiettivo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valutare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capacità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resistente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degli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stralli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confronti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azioni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eccezionali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causate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dalla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rottura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uno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strallo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28600" defTabSz="914400">
              <a:lnSpc>
                <a:spcPct val="150000"/>
              </a:lnSpc>
              <a:spcAft>
                <a:spcPts val="1000"/>
              </a:spcAft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Azione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eccezionale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rimozione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1 o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più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stralli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Immagine 1" descr="Immagine che contiene testo, documento, numero, schermata&#10;&#10;Descrizione generata automaticamente">
            <a:extLst>
              <a:ext uri="{FF2B5EF4-FFF2-40B4-BE49-F238E27FC236}">
                <a16:creationId xmlns:a16="http://schemas.microsoft.com/office/drawing/2014/main" id="{F46D9E18-07E1-8CC7-F3C3-F2668CA86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455" y="158170"/>
            <a:ext cx="4350205" cy="65416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E5281F2-3EDD-01D5-7928-E670FAAB6BE1}"/>
              </a:ext>
            </a:extLst>
          </p:cNvPr>
          <p:cNvSpPr txBox="1"/>
          <p:nvPr/>
        </p:nvSpPr>
        <p:spPr>
          <a:xfrm>
            <a:off x="3352800" y="532311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I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AF7FCAD-08F8-DCF6-0621-42130F864608}"/>
                  </a:ext>
                </a:extLst>
              </p:cNvPr>
              <p:cNvSpPr txBox="1"/>
              <p:nvPr/>
            </p:nvSpPr>
            <p:spPr>
              <a:xfrm>
                <a:off x="975638" y="1411063"/>
                <a:ext cx="1957784" cy="828000"/>
              </a:xfrm>
              <a:prstGeom prst="rect">
                <a:avLst/>
              </a:prstGeom>
              <a:noFill/>
              <a:ln>
                <a:solidFill>
                  <a:srgbClr val="E46C59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it-IT" sz="280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it-IT" sz="28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𝑁</m:t>
                        </m:r>
                        <m:r>
                          <a:rPr lang="it-IT" sz="2800" b="0" i="1" baseline="-25000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𝐸𝑑</m:t>
                        </m:r>
                      </m:num>
                      <m:den>
                        <m:r>
                          <a:rPr lang="it-IT" sz="2800" b="0" i="1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𝑁</m:t>
                        </m:r>
                        <m:r>
                          <a:rPr lang="it-IT" sz="2800" b="0" i="1" baseline="-25000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𝑅</m:t>
                        </m:r>
                        <m:r>
                          <a:rPr lang="it-IT" sz="2800" i="1" baseline="-25000" dirty="0" smtClean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≤ 1</a:t>
                </a:r>
                <a:r>
                  <a:rPr lang="en-IT" sz="28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IT" sz="28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AF7FCAD-08F8-DCF6-0621-42130F8646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638" y="1411063"/>
                <a:ext cx="1957784" cy="8280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rgbClr val="E46C59"/>
                </a:solidFill>
              </a:ln>
            </p:spPr>
            <p:txBody>
              <a:bodyPr/>
              <a:lstStyle/>
              <a:p>
                <a:r>
                  <a:rPr lang="en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2657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E69E82-77A7-F8CF-8693-AA06A77C3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B9EE3F3-89B7-43C3-8651-C4C9683099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2A4605-3AC7-8191-98AB-12EAE813E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610" y="991443"/>
            <a:ext cx="3332365" cy="108781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/>
            <a:r>
              <a:rPr lang="en-US" sz="30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Applicazione</a:t>
            </a:r>
            <a:r>
              <a:rPr lang="en-US" sz="30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del </a:t>
            </a:r>
            <a:r>
              <a:rPr lang="en-US" sz="30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danneggiamento</a:t>
            </a:r>
            <a:endParaRPr lang="en-US" sz="30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3AE4636-AEEC-45D6-84D4-7AC2DA48EC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77773" y="456519"/>
            <a:ext cx="73152" cy="4114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D9CE0F4-2EB2-4F1F-8AAC-DB3571D9FE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8610" y="2285541"/>
            <a:ext cx="32918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2C4A5B-04ED-2F3A-27D7-1A25C1960157}"/>
              </a:ext>
            </a:extLst>
          </p:cNvPr>
          <p:cNvSpPr txBox="1"/>
          <p:nvPr/>
        </p:nvSpPr>
        <p:spPr>
          <a:xfrm>
            <a:off x="308610" y="2467290"/>
            <a:ext cx="3332365" cy="4211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Scenari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proposti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28600">
              <a:lnSpc>
                <a:spcPct val="9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Scenario 1: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rimozione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dello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strallo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1_SX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28600">
              <a:lnSpc>
                <a:spcPct val="9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Scenario 2: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rimozione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degli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stralli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1_SX e 1_DX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28600">
              <a:lnSpc>
                <a:spcPct val="9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Scenario 3: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rimozione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degli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stralli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1_SX, 2_SX, 3_SX, 4_SX e 1_DX, 2_DX, 3_DX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28600">
              <a:lnSpc>
                <a:spcPct val="9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Scenario 4: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rimozione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degli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stralli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1_SX, 2_SX, 3_SX, 4_SX, 5_SX, 6_SX, 7_SX e 1_DX, 2_DX, 3_DX, 4_DX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28600">
              <a:lnSpc>
                <a:spcPct val="9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Scenario 5: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rimozione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degli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stralli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1_SX, 4_SX, 9_SX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28600">
              <a:lnSpc>
                <a:spcPct val="9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Scenario 6: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rimozione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degli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stralli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1_SX, 4_SX, 9_SX e 1_DX, 12_DX, 17_DX</a:t>
            </a:r>
          </a:p>
        </p:txBody>
      </p:sp>
      <p:pic>
        <p:nvPicPr>
          <p:cNvPr id="3" name="Immagine 1" descr="Immagine che contiene testo, numero, schermata, Carattere&#10;&#10;Descrizione generata automaticamente">
            <a:extLst>
              <a:ext uri="{FF2B5EF4-FFF2-40B4-BE49-F238E27FC236}">
                <a16:creationId xmlns:a16="http://schemas.microsoft.com/office/drawing/2014/main" id="{4869389B-3469-86F7-7843-07A7E247E8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975" y="1300841"/>
            <a:ext cx="5545692" cy="425631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05F531D-0562-C63E-B0BA-927D328A868D}"/>
              </a:ext>
            </a:extLst>
          </p:cNvPr>
          <p:cNvSpPr/>
          <p:nvPr/>
        </p:nvSpPr>
        <p:spPr>
          <a:xfrm>
            <a:off x="332462" y="4436828"/>
            <a:ext cx="3118403" cy="906449"/>
          </a:xfrm>
          <a:prstGeom prst="rect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1001656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EC212C-440D-0B58-59E1-14AB90DB8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CED4D40-4B67-4331-AC48-79B82B4A4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01D7BF8-C2A2-2EC3-437B-A6EFCCF95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160" y="417576"/>
            <a:ext cx="8182230" cy="12493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/>
            <a:r>
              <a:rPr lang="en-US" sz="3200" i="1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Metodo</a:t>
            </a:r>
            <a:r>
              <a:rPr lang="en-US" sz="3200" i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Bow – Tie</a:t>
            </a:r>
            <a:r>
              <a:rPr lang="en-US" sz="32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applicato</a:t>
            </a:r>
            <a:r>
              <a:rPr lang="en-US" sz="32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 </a:t>
            </a:r>
            <a:r>
              <a:rPr lang="en-US" sz="32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caso</a:t>
            </a:r>
            <a:r>
              <a:rPr lang="en-US" sz="32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studio 2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670CEDEF-4F34-412E-84EE-329C1E936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55776" y="1733454"/>
            <a:ext cx="3429000" cy="18288"/>
          </a:xfrm>
          <a:custGeom>
            <a:avLst/>
            <a:gdLst>
              <a:gd name="connsiteX0" fmla="*/ 0 w 3429000"/>
              <a:gd name="connsiteY0" fmla="*/ 0 h 18288"/>
              <a:gd name="connsiteX1" fmla="*/ 685800 w 3429000"/>
              <a:gd name="connsiteY1" fmla="*/ 0 h 18288"/>
              <a:gd name="connsiteX2" fmla="*/ 1371600 w 3429000"/>
              <a:gd name="connsiteY2" fmla="*/ 0 h 18288"/>
              <a:gd name="connsiteX3" fmla="*/ 2057400 w 3429000"/>
              <a:gd name="connsiteY3" fmla="*/ 0 h 18288"/>
              <a:gd name="connsiteX4" fmla="*/ 2674620 w 3429000"/>
              <a:gd name="connsiteY4" fmla="*/ 0 h 18288"/>
              <a:gd name="connsiteX5" fmla="*/ 3429000 w 3429000"/>
              <a:gd name="connsiteY5" fmla="*/ 0 h 18288"/>
              <a:gd name="connsiteX6" fmla="*/ 3429000 w 3429000"/>
              <a:gd name="connsiteY6" fmla="*/ 18288 h 18288"/>
              <a:gd name="connsiteX7" fmla="*/ 2811780 w 3429000"/>
              <a:gd name="connsiteY7" fmla="*/ 18288 h 18288"/>
              <a:gd name="connsiteX8" fmla="*/ 2228850 w 3429000"/>
              <a:gd name="connsiteY8" fmla="*/ 18288 h 18288"/>
              <a:gd name="connsiteX9" fmla="*/ 1543050 w 3429000"/>
              <a:gd name="connsiteY9" fmla="*/ 18288 h 18288"/>
              <a:gd name="connsiteX10" fmla="*/ 925830 w 3429000"/>
              <a:gd name="connsiteY10" fmla="*/ 18288 h 18288"/>
              <a:gd name="connsiteX11" fmla="*/ 0 w 3429000"/>
              <a:gd name="connsiteY11" fmla="*/ 18288 h 18288"/>
              <a:gd name="connsiteX12" fmla="*/ 0 w 342900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29000" h="18288" fill="none" extrusionOk="0">
                <a:moveTo>
                  <a:pt x="0" y="0"/>
                </a:moveTo>
                <a:cubicBezTo>
                  <a:pt x="219865" y="20479"/>
                  <a:pt x="493281" y="26186"/>
                  <a:pt x="685800" y="0"/>
                </a:cubicBezTo>
                <a:cubicBezTo>
                  <a:pt x="878319" y="-26186"/>
                  <a:pt x="1121382" y="-11869"/>
                  <a:pt x="1371600" y="0"/>
                </a:cubicBezTo>
                <a:cubicBezTo>
                  <a:pt x="1621818" y="11869"/>
                  <a:pt x="1878793" y="32281"/>
                  <a:pt x="2057400" y="0"/>
                </a:cubicBezTo>
                <a:cubicBezTo>
                  <a:pt x="2236007" y="-32281"/>
                  <a:pt x="2433797" y="-18251"/>
                  <a:pt x="2674620" y="0"/>
                </a:cubicBezTo>
                <a:cubicBezTo>
                  <a:pt x="2915443" y="18251"/>
                  <a:pt x="3205923" y="-1443"/>
                  <a:pt x="3429000" y="0"/>
                </a:cubicBezTo>
                <a:cubicBezTo>
                  <a:pt x="3429442" y="4516"/>
                  <a:pt x="3428173" y="12266"/>
                  <a:pt x="3429000" y="18288"/>
                </a:cubicBezTo>
                <a:cubicBezTo>
                  <a:pt x="3221081" y="48608"/>
                  <a:pt x="3088001" y="8066"/>
                  <a:pt x="2811780" y="18288"/>
                </a:cubicBezTo>
                <a:cubicBezTo>
                  <a:pt x="2535559" y="28510"/>
                  <a:pt x="2481355" y="24898"/>
                  <a:pt x="2228850" y="18288"/>
                </a:cubicBezTo>
                <a:cubicBezTo>
                  <a:pt x="1976345" y="11679"/>
                  <a:pt x="1807520" y="48356"/>
                  <a:pt x="1543050" y="18288"/>
                </a:cubicBezTo>
                <a:cubicBezTo>
                  <a:pt x="1278580" y="-11780"/>
                  <a:pt x="1181944" y="5123"/>
                  <a:pt x="925830" y="18288"/>
                </a:cubicBezTo>
                <a:cubicBezTo>
                  <a:pt x="669716" y="31453"/>
                  <a:pt x="410304" y="34815"/>
                  <a:pt x="0" y="18288"/>
                </a:cubicBezTo>
                <a:cubicBezTo>
                  <a:pt x="-306" y="11477"/>
                  <a:pt x="485" y="4355"/>
                  <a:pt x="0" y="0"/>
                </a:cubicBezTo>
                <a:close/>
              </a:path>
              <a:path w="3429000" h="18288" stroke="0" extrusionOk="0">
                <a:moveTo>
                  <a:pt x="0" y="0"/>
                </a:moveTo>
                <a:cubicBezTo>
                  <a:pt x="174095" y="-12874"/>
                  <a:pt x="443087" y="-14090"/>
                  <a:pt x="617220" y="0"/>
                </a:cubicBezTo>
                <a:cubicBezTo>
                  <a:pt x="791353" y="14090"/>
                  <a:pt x="1072677" y="8451"/>
                  <a:pt x="1200150" y="0"/>
                </a:cubicBezTo>
                <a:cubicBezTo>
                  <a:pt x="1327623" y="-8451"/>
                  <a:pt x="1526638" y="19866"/>
                  <a:pt x="1817370" y="0"/>
                </a:cubicBezTo>
                <a:cubicBezTo>
                  <a:pt x="2108102" y="-19866"/>
                  <a:pt x="2221289" y="26161"/>
                  <a:pt x="2503170" y="0"/>
                </a:cubicBezTo>
                <a:cubicBezTo>
                  <a:pt x="2785051" y="-26161"/>
                  <a:pt x="3022134" y="39178"/>
                  <a:pt x="3429000" y="0"/>
                </a:cubicBezTo>
                <a:cubicBezTo>
                  <a:pt x="3429577" y="4624"/>
                  <a:pt x="3429819" y="11191"/>
                  <a:pt x="3429000" y="18288"/>
                </a:cubicBezTo>
                <a:cubicBezTo>
                  <a:pt x="3103464" y="593"/>
                  <a:pt x="2887909" y="22940"/>
                  <a:pt x="2743200" y="18288"/>
                </a:cubicBezTo>
                <a:cubicBezTo>
                  <a:pt x="2598491" y="13636"/>
                  <a:pt x="2362615" y="10656"/>
                  <a:pt x="1988820" y="18288"/>
                </a:cubicBezTo>
                <a:cubicBezTo>
                  <a:pt x="1615025" y="25920"/>
                  <a:pt x="1580494" y="3693"/>
                  <a:pt x="1405890" y="18288"/>
                </a:cubicBezTo>
                <a:cubicBezTo>
                  <a:pt x="1231286" y="32884"/>
                  <a:pt x="885259" y="-16285"/>
                  <a:pt x="651510" y="18288"/>
                </a:cubicBezTo>
                <a:cubicBezTo>
                  <a:pt x="417761" y="52861"/>
                  <a:pt x="138362" y="-13856"/>
                  <a:pt x="0" y="18288"/>
                </a:cubicBezTo>
                <a:cubicBezTo>
                  <a:pt x="-171" y="12755"/>
                  <a:pt x="-690" y="793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diagram of a diagram&#10;&#10;Description automatically generated">
            <a:extLst>
              <a:ext uri="{FF2B5EF4-FFF2-40B4-BE49-F238E27FC236}">
                <a16:creationId xmlns:a16="http://schemas.microsoft.com/office/drawing/2014/main" id="{EF4730E8-B565-F75D-B118-3B885D18C3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17148"/>
            <a:ext cx="9053565" cy="360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45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796CA8-FC92-3B0D-A6B1-3816AEEBB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CED4D40-4B67-4331-AC48-79B82B4A4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olo 1">
            <a:extLst>
              <a:ext uri="{FF2B5EF4-FFF2-40B4-BE49-F238E27FC236}">
                <a16:creationId xmlns:a16="http://schemas.microsoft.com/office/drawing/2014/main" id="{5FDAE575-F023-270C-BBA0-5291B3E2E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906" y="431390"/>
            <a:ext cx="8354739" cy="12493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/>
            <a:r>
              <a:rPr lang="en-US" sz="3200" i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Swiss Cheese Model</a:t>
            </a:r>
            <a:r>
              <a:rPr lang="en-US" sz="32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applicato</a:t>
            </a:r>
            <a:r>
              <a:rPr lang="en-US" sz="32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 </a:t>
            </a:r>
            <a:r>
              <a:rPr lang="en-US" sz="32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caso</a:t>
            </a:r>
            <a:r>
              <a:rPr lang="en-US" sz="32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studio 2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670CEDEF-4F34-412E-84EE-329C1E936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55776" y="1733454"/>
            <a:ext cx="3429000" cy="18288"/>
          </a:xfrm>
          <a:custGeom>
            <a:avLst/>
            <a:gdLst>
              <a:gd name="connsiteX0" fmla="*/ 0 w 3429000"/>
              <a:gd name="connsiteY0" fmla="*/ 0 h 18288"/>
              <a:gd name="connsiteX1" fmla="*/ 685800 w 3429000"/>
              <a:gd name="connsiteY1" fmla="*/ 0 h 18288"/>
              <a:gd name="connsiteX2" fmla="*/ 1371600 w 3429000"/>
              <a:gd name="connsiteY2" fmla="*/ 0 h 18288"/>
              <a:gd name="connsiteX3" fmla="*/ 2057400 w 3429000"/>
              <a:gd name="connsiteY3" fmla="*/ 0 h 18288"/>
              <a:gd name="connsiteX4" fmla="*/ 2674620 w 3429000"/>
              <a:gd name="connsiteY4" fmla="*/ 0 h 18288"/>
              <a:gd name="connsiteX5" fmla="*/ 3429000 w 3429000"/>
              <a:gd name="connsiteY5" fmla="*/ 0 h 18288"/>
              <a:gd name="connsiteX6" fmla="*/ 3429000 w 3429000"/>
              <a:gd name="connsiteY6" fmla="*/ 18288 h 18288"/>
              <a:gd name="connsiteX7" fmla="*/ 2811780 w 3429000"/>
              <a:gd name="connsiteY7" fmla="*/ 18288 h 18288"/>
              <a:gd name="connsiteX8" fmla="*/ 2228850 w 3429000"/>
              <a:gd name="connsiteY8" fmla="*/ 18288 h 18288"/>
              <a:gd name="connsiteX9" fmla="*/ 1543050 w 3429000"/>
              <a:gd name="connsiteY9" fmla="*/ 18288 h 18288"/>
              <a:gd name="connsiteX10" fmla="*/ 925830 w 3429000"/>
              <a:gd name="connsiteY10" fmla="*/ 18288 h 18288"/>
              <a:gd name="connsiteX11" fmla="*/ 0 w 3429000"/>
              <a:gd name="connsiteY11" fmla="*/ 18288 h 18288"/>
              <a:gd name="connsiteX12" fmla="*/ 0 w 342900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29000" h="18288" fill="none" extrusionOk="0">
                <a:moveTo>
                  <a:pt x="0" y="0"/>
                </a:moveTo>
                <a:cubicBezTo>
                  <a:pt x="219865" y="20479"/>
                  <a:pt x="493281" y="26186"/>
                  <a:pt x="685800" y="0"/>
                </a:cubicBezTo>
                <a:cubicBezTo>
                  <a:pt x="878319" y="-26186"/>
                  <a:pt x="1121382" y="-11869"/>
                  <a:pt x="1371600" y="0"/>
                </a:cubicBezTo>
                <a:cubicBezTo>
                  <a:pt x="1621818" y="11869"/>
                  <a:pt x="1878793" y="32281"/>
                  <a:pt x="2057400" y="0"/>
                </a:cubicBezTo>
                <a:cubicBezTo>
                  <a:pt x="2236007" y="-32281"/>
                  <a:pt x="2433797" y="-18251"/>
                  <a:pt x="2674620" y="0"/>
                </a:cubicBezTo>
                <a:cubicBezTo>
                  <a:pt x="2915443" y="18251"/>
                  <a:pt x="3205923" y="-1443"/>
                  <a:pt x="3429000" y="0"/>
                </a:cubicBezTo>
                <a:cubicBezTo>
                  <a:pt x="3429442" y="4516"/>
                  <a:pt x="3428173" y="12266"/>
                  <a:pt x="3429000" y="18288"/>
                </a:cubicBezTo>
                <a:cubicBezTo>
                  <a:pt x="3221081" y="48608"/>
                  <a:pt x="3088001" y="8066"/>
                  <a:pt x="2811780" y="18288"/>
                </a:cubicBezTo>
                <a:cubicBezTo>
                  <a:pt x="2535559" y="28510"/>
                  <a:pt x="2481355" y="24898"/>
                  <a:pt x="2228850" y="18288"/>
                </a:cubicBezTo>
                <a:cubicBezTo>
                  <a:pt x="1976345" y="11679"/>
                  <a:pt x="1807520" y="48356"/>
                  <a:pt x="1543050" y="18288"/>
                </a:cubicBezTo>
                <a:cubicBezTo>
                  <a:pt x="1278580" y="-11780"/>
                  <a:pt x="1181944" y="5123"/>
                  <a:pt x="925830" y="18288"/>
                </a:cubicBezTo>
                <a:cubicBezTo>
                  <a:pt x="669716" y="31453"/>
                  <a:pt x="410304" y="34815"/>
                  <a:pt x="0" y="18288"/>
                </a:cubicBezTo>
                <a:cubicBezTo>
                  <a:pt x="-306" y="11477"/>
                  <a:pt x="485" y="4355"/>
                  <a:pt x="0" y="0"/>
                </a:cubicBezTo>
                <a:close/>
              </a:path>
              <a:path w="3429000" h="18288" stroke="0" extrusionOk="0">
                <a:moveTo>
                  <a:pt x="0" y="0"/>
                </a:moveTo>
                <a:cubicBezTo>
                  <a:pt x="174095" y="-12874"/>
                  <a:pt x="443087" y="-14090"/>
                  <a:pt x="617220" y="0"/>
                </a:cubicBezTo>
                <a:cubicBezTo>
                  <a:pt x="791353" y="14090"/>
                  <a:pt x="1072677" y="8451"/>
                  <a:pt x="1200150" y="0"/>
                </a:cubicBezTo>
                <a:cubicBezTo>
                  <a:pt x="1327623" y="-8451"/>
                  <a:pt x="1526638" y="19866"/>
                  <a:pt x="1817370" y="0"/>
                </a:cubicBezTo>
                <a:cubicBezTo>
                  <a:pt x="2108102" y="-19866"/>
                  <a:pt x="2221289" y="26161"/>
                  <a:pt x="2503170" y="0"/>
                </a:cubicBezTo>
                <a:cubicBezTo>
                  <a:pt x="2785051" y="-26161"/>
                  <a:pt x="3022134" y="39178"/>
                  <a:pt x="3429000" y="0"/>
                </a:cubicBezTo>
                <a:cubicBezTo>
                  <a:pt x="3429577" y="4624"/>
                  <a:pt x="3429819" y="11191"/>
                  <a:pt x="3429000" y="18288"/>
                </a:cubicBezTo>
                <a:cubicBezTo>
                  <a:pt x="3103464" y="593"/>
                  <a:pt x="2887909" y="22940"/>
                  <a:pt x="2743200" y="18288"/>
                </a:cubicBezTo>
                <a:cubicBezTo>
                  <a:pt x="2598491" y="13636"/>
                  <a:pt x="2362615" y="10656"/>
                  <a:pt x="1988820" y="18288"/>
                </a:cubicBezTo>
                <a:cubicBezTo>
                  <a:pt x="1615025" y="25920"/>
                  <a:pt x="1580494" y="3693"/>
                  <a:pt x="1405890" y="18288"/>
                </a:cubicBezTo>
                <a:cubicBezTo>
                  <a:pt x="1231286" y="32884"/>
                  <a:pt x="885259" y="-16285"/>
                  <a:pt x="651510" y="18288"/>
                </a:cubicBezTo>
                <a:cubicBezTo>
                  <a:pt x="417761" y="52861"/>
                  <a:pt x="138362" y="-13856"/>
                  <a:pt x="0" y="18288"/>
                </a:cubicBezTo>
                <a:cubicBezTo>
                  <a:pt x="-171" y="12755"/>
                  <a:pt x="-690" y="793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diagram of cheese with arrows and words&#10;&#10;Description automatically generated">
            <a:extLst>
              <a:ext uri="{FF2B5EF4-FFF2-40B4-BE49-F238E27FC236}">
                <a16:creationId xmlns:a16="http://schemas.microsoft.com/office/drawing/2014/main" id="{51F99C16-2690-9D2C-1DE1-2B62E05A2E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" r="784" b="2677"/>
          <a:stretch/>
        </p:blipFill>
        <p:spPr>
          <a:xfrm>
            <a:off x="88102" y="1889590"/>
            <a:ext cx="8964345" cy="4968410"/>
          </a:xfrm>
          <a:prstGeom prst="rect">
            <a:avLst/>
          </a:prstGeom>
        </p:spPr>
      </p:pic>
      <p:sp>
        <p:nvSpPr>
          <p:cNvPr id="20" name="Right Arrow 19">
            <a:extLst>
              <a:ext uri="{FF2B5EF4-FFF2-40B4-BE49-F238E27FC236}">
                <a16:creationId xmlns:a16="http://schemas.microsoft.com/office/drawing/2014/main" id="{993C61DF-340F-942A-4FF8-EEEABA7777EB}"/>
              </a:ext>
            </a:extLst>
          </p:cNvPr>
          <p:cNvSpPr/>
          <p:nvPr/>
        </p:nvSpPr>
        <p:spPr>
          <a:xfrm flipH="1" flipV="1">
            <a:off x="2296663" y="1629988"/>
            <a:ext cx="4547222" cy="206932"/>
          </a:xfrm>
          <a:prstGeom prst="rightArrow">
            <a:avLst/>
          </a:prstGeom>
          <a:solidFill>
            <a:srgbClr val="9DC5F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77108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12" name="Rectangle 2111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C2E7C3-DB6D-6EB3-176A-43B494099EF7}"/>
              </a:ext>
            </a:extLst>
          </p:cNvPr>
          <p:cNvSpPr txBox="1"/>
          <p:nvPr/>
        </p:nvSpPr>
        <p:spPr>
          <a:xfrm>
            <a:off x="438912" y="-17914"/>
            <a:ext cx="8263890" cy="14344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Conclusioni</a:t>
            </a:r>
            <a:endParaRPr lang="en-US" sz="3600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114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9369" y="1681544"/>
            <a:ext cx="8229600" cy="18288"/>
          </a:xfrm>
          <a:custGeom>
            <a:avLst/>
            <a:gdLst>
              <a:gd name="connsiteX0" fmla="*/ 0 w 8229600"/>
              <a:gd name="connsiteY0" fmla="*/ 0 h 18288"/>
              <a:gd name="connsiteX1" fmla="*/ 521208 w 8229600"/>
              <a:gd name="connsiteY1" fmla="*/ 0 h 18288"/>
              <a:gd name="connsiteX2" fmla="*/ 1371600 w 8229600"/>
              <a:gd name="connsiteY2" fmla="*/ 0 h 18288"/>
              <a:gd name="connsiteX3" fmla="*/ 2221992 w 8229600"/>
              <a:gd name="connsiteY3" fmla="*/ 0 h 18288"/>
              <a:gd name="connsiteX4" fmla="*/ 3072384 w 8229600"/>
              <a:gd name="connsiteY4" fmla="*/ 0 h 18288"/>
              <a:gd name="connsiteX5" fmla="*/ 3511296 w 8229600"/>
              <a:gd name="connsiteY5" fmla="*/ 0 h 18288"/>
              <a:gd name="connsiteX6" fmla="*/ 4114800 w 8229600"/>
              <a:gd name="connsiteY6" fmla="*/ 0 h 18288"/>
              <a:gd name="connsiteX7" fmla="*/ 4553712 w 8229600"/>
              <a:gd name="connsiteY7" fmla="*/ 0 h 18288"/>
              <a:gd name="connsiteX8" fmla="*/ 5239512 w 8229600"/>
              <a:gd name="connsiteY8" fmla="*/ 0 h 18288"/>
              <a:gd name="connsiteX9" fmla="*/ 5843016 w 8229600"/>
              <a:gd name="connsiteY9" fmla="*/ 0 h 18288"/>
              <a:gd name="connsiteX10" fmla="*/ 6611112 w 8229600"/>
              <a:gd name="connsiteY10" fmla="*/ 0 h 18288"/>
              <a:gd name="connsiteX11" fmla="*/ 7461504 w 8229600"/>
              <a:gd name="connsiteY11" fmla="*/ 0 h 18288"/>
              <a:gd name="connsiteX12" fmla="*/ 8229600 w 8229600"/>
              <a:gd name="connsiteY12" fmla="*/ 0 h 18288"/>
              <a:gd name="connsiteX13" fmla="*/ 8229600 w 8229600"/>
              <a:gd name="connsiteY13" fmla="*/ 18288 h 18288"/>
              <a:gd name="connsiteX14" fmla="*/ 7461504 w 8229600"/>
              <a:gd name="connsiteY14" fmla="*/ 18288 h 18288"/>
              <a:gd name="connsiteX15" fmla="*/ 6940296 w 8229600"/>
              <a:gd name="connsiteY15" fmla="*/ 18288 h 18288"/>
              <a:gd name="connsiteX16" fmla="*/ 6419088 w 8229600"/>
              <a:gd name="connsiteY16" fmla="*/ 18288 h 18288"/>
              <a:gd name="connsiteX17" fmla="*/ 5650992 w 8229600"/>
              <a:gd name="connsiteY17" fmla="*/ 18288 h 18288"/>
              <a:gd name="connsiteX18" fmla="*/ 5129784 w 8229600"/>
              <a:gd name="connsiteY18" fmla="*/ 18288 h 18288"/>
              <a:gd name="connsiteX19" fmla="*/ 4690872 w 8229600"/>
              <a:gd name="connsiteY19" fmla="*/ 18288 h 18288"/>
              <a:gd name="connsiteX20" fmla="*/ 4087368 w 8229600"/>
              <a:gd name="connsiteY20" fmla="*/ 18288 h 18288"/>
              <a:gd name="connsiteX21" fmla="*/ 3401568 w 8229600"/>
              <a:gd name="connsiteY21" fmla="*/ 18288 h 18288"/>
              <a:gd name="connsiteX22" fmla="*/ 2798064 w 8229600"/>
              <a:gd name="connsiteY22" fmla="*/ 18288 h 18288"/>
              <a:gd name="connsiteX23" fmla="*/ 2276856 w 8229600"/>
              <a:gd name="connsiteY23" fmla="*/ 18288 h 18288"/>
              <a:gd name="connsiteX24" fmla="*/ 1426464 w 8229600"/>
              <a:gd name="connsiteY24" fmla="*/ 18288 h 18288"/>
              <a:gd name="connsiteX25" fmla="*/ 740664 w 8229600"/>
              <a:gd name="connsiteY25" fmla="*/ 18288 h 18288"/>
              <a:gd name="connsiteX26" fmla="*/ 0 w 8229600"/>
              <a:gd name="connsiteY26" fmla="*/ 18288 h 18288"/>
              <a:gd name="connsiteX27" fmla="*/ 0 w 8229600"/>
              <a:gd name="connsiteY2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229600" h="18288" fill="none" extrusionOk="0">
                <a:moveTo>
                  <a:pt x="0" y="0"/>
                </a:moveTo>
                <a:cubicBezTo>
                  <a:pt x="227594" y="-4267"/>
                  <a:pt x="329693" y="13251"/>
                  <a:pt x="521208" y="0"/>
                </a:cubicBezTo>
                <a:cubicBezTo>
                  <a:pt x="712723" y="-13251"/>
                  <a:pt x="1137373" y="-13618"/>
                  <a:pt x="1371600" y="0"/>
                </a:cubicBezTo>
                <a:cubicBezTo>
                  <a:pt x="1605827" y="13618"/>
                  <a:pt x="1975382" y="-27374"/>
                  <a:pt x="2221992" y="0"/>
                </a:cubicBezTo>
                <a:cubicBezTo>
                  <a:pt x="2468602" y="27374"/>
                  <a:pt x="2863316" y="-20517"/>
                  <a:pt x="3072384" y="0"/>
                </a:cubicBezTo>
                <a:cubicBezTo>
                  <a:pt x="3281452" y="20517"/>
                  <a:pt x="3331438" y="10793"/>
                  <a:pt x="3511296" y="0"/>
                </a:cubicBezTo>
                <a:cubicBezTo>
                  <a:pt x="3691154" y="-10793"/>
                  <a:pt x="3906405" y="-29737"/>
                  <a:pt x="4114800" y="0"/>
                </a:cubicBezTo>
                <a:cubicBezTo>
                  <a:pt x="4323195" y="29737"/>
                  <a:pt x="4428852" y="-2234"/>
                  <a:pt x="4553712" y="0"/>
                </a:cubicBezTo>
                <a:cubicBezTo>
                  <a:pt x="4678572" y="2234"/>
                  <a:pt x="5065629" y="29368"/>
                  <a:pt x="5239512" y="0"/>
                </a:cubicBezTo>
                <a:cubicBezTo>
                  <a:pt x="5413395" y="-29368"/>
                  <a:pt x="5703888" y="11839"/>
                  <a:pt x="5843016" y="0"/>
                </a:cubicBezTo>
                <a:cubicBezTo>
                  <a:pt x="5982144" y="-11839"/>
                  <a:pt x="6260765" y="24719"/>
                  <a:pt x="6611112" y="0"/>
                </a:cubicBezTo>
                <a:cubicBezTo>
                  <a:pt x="6961459" y="-24719"/>
                  <a:pt x="7228293" y="32959"/>
                  <a:pt x="7461504" y="0"/>
                </a:cubicBezTo>
                <a:cubicBezTo>
                  <a:pt x="7694715" y="-32959"/>
                  <a:pt x="7990029" y="-3422"/>
                  <a:pt x="8229600" y="0"/>
                </a:cubicBezTo>
                <a:cubicBezTo>
                  <a:pt x="8228940" y="5812"/>
                  <a:pt x="8229447" y="9773"/>
                  <a:pt x="8229600" y="18288"/>
                </a:cubicBezTo>
                <a:cubicBezTo>
                  <a:pt x="7940706" y="-9293"/>
                  <a:pt x="7792584" y="-16009"/>
                  <a:pt x="7461504" y="18288"/>
                </a:cubicBezTo>
                <a:cubicBezTo>
                  <a:pt x="7130424" y="52585"/>
                  <a:pt x="7080072" y="43845"/>
                  <a:pt x="6940296" y="18288"/>
                </a:cubicBezTo>
                <a:cubicBezTo>
                  <a:pt x="6800520" y="-7269"/>
                  <a:pt x="6672872" y="26671"/>
                  <a:pt x="6419088" y="18288"/>
                </a:cubicBezTo>
                <a:cubicBezTo>
                  <a:pt x="6165304" y="9905"/>
                  <a:pt x="5869721" y="4987"/>
                  <a:pt x="5650992" y="18288"/>
                </a:cubicBezTo>
                <a:cubicBezTo>
                  <a:pt x="5432263" y="31589"/>
                  <a:pt x="5308310" y="3023"/>
                  <a:pt x="5129784" y="18288"/>
                </a:cubicBezTo>
                <a:cubicBezTo>
                  <a:pt x="4951258" y="33553"/>
                  <a:pt x="4799696" y="15357"/>
                  <a:pt x="4690872" y="18288"/>
                </a:cubicBezTo>
                <a:cubicBezTo>
                  <a:pt x="4582048" y="21219"/>
                  <a:pt x="4311124" y="-7836"/>
                  <a:pt x="4087368" y="18288"/>
                </a:cubicBezTo>
                <a:cubicBezTo>
                  <a:pt x="3863612" y="44412"/>
                  <a:pt x="3730288" y="13374"/>
                  <a:pt x="3401568" y="18288"/>
                </a:cubicBezTo>
                <a:cubicBezTo>
                  <a:pt x="3072848" y="23202"/>
                  <a:pt x="3020684" y="32425"/>
                  <a:pt x="2798064" y="18288"/>
                </a:cubicBezTo>
                <a:cubicBezTo>
                  <a:pt x="2575444" y="4151"/>
                  <a:pt x="2440915" y="-7352"/>
                  <a:pt x="2276856" y="18288"/>
                </a:cubicBezTo>
                <a:cubicBezTo>
                  <a:pt x="2112797" y="43928"/>
                  <a:pt x="1726502" y="-9560"/>
                  <a:pt x="1426464" y="18288"/>
                </a:cubicBezTo>
                <a:cubicBezTo>
                  <a:pt x="1126426" y="46136"/>
                  <a:pt x="992925" y="21016"/>
                  <a:pt x="740664" y="18288"/>
                </a:cubicBezTo>
                <a:cubicBezTo>
                  <a:pt x="488403" y="15560"/>
                  <a:pt x="195650" y="-16061"/>
                  <a:pt x="0" y="18288"/>
                </a:cubicBezTo>
                <a:cubicBezTo>
                  <a:pt x="348" y="9455"/>
                  <a:pt x="654" y="3983"/>
                  <a:pt x="0" y="0"/>
                </a:cubicBezTo>
                <a:close/>
              </a:path>
              <a:path w="8229600" h="18288" stroke="0" extrusionOk="0">
                <a:moveTo>
                  <a:pt x="0" y="0"/>
                </a:moveTo>
                <a:cubicBezTo>
                  <a:pt x="259263" y="-9445"/>
                  <a:pt x="404731" y="4427"/>
                  <a:pt x="521208" y="0"/>
                </a:cubicBezTo>
                <a:cubicBezTo>
                  <a:pt x="637685" y="-4427"/>
                  <a:pt x="839187" y="564"/>
                  <a:pt x="960120" y="0"/>
                </a:cubicBezTo>
                <a:cubicBezTo>
                  <a:pt x="1081053" y="-564"/>
                  <a:pt x="1313469" y="-16481"/>
                  <a:pt x="1481328" y="0"/>
                </a:cubicBezTo>
                <a:cubicBezTo>
                  <a:pt x="1649187" y="16481"/>
                  <a:pt x="1885247" y="26161"/>
                  <a:pt x="2167128" y="0"/>
                </a:cubicBezTo>
                <a:cubicBezTo>
                  <a:pt x="2449009" y="-26161"/>
                  <a:pt x="2761875" y="-22202"/>
                  <a:pt x="2935224" y="0"/>
                </a:cubicBezTo>
                <a:cubicBezTo>
                  <a:pt x="3108573" y="22202"/>
                  <a:pt x="3540687" y="-2863"/>
                  <a:pt x="3785616" y="0"/>
                </a:cubicBezTo>
                <a:cubicBezTo>
                  <a:pt x="4030545" y="2863"/>
                  <a:pt x="4280774" y="-12442"/>
                  <a:pt x="4636008" y="0"/>
                </a:cubicBezTo>
                <a:cubicBezTo>
                  <a:pt x="4991242" y="12442"/>
                  <a:pt x="5025483" y="16914"/>
                  <a:pt x="5239512" y="0"/>
                </a:cubicBezTo>
                <a:cubicBezTo>
                  <a:pt x="5453541" y="-16914"/>
                  <a:pt x="5754008" y="16592"/>
                  <a:pt x="6007608" y="0"/>
                </a:cubicBezTo>
                <a:cubicBezTo>
                  <a:pt x="6261208" y="-16592"/>
                  <a:pt x="6407957" y="-11909"/>
                  <a:pt x="6693408" y="0"/>
                </a:cubicBezTo>
                <a:cubicBezTo>
                  <a:pt x="6978859" y="11909"/>
                  <a:pt x="7015437" y="-20890"/>
                  <a:pt x="7296912" y="0"/>
                </a:cubicBezTo>
                <a:cubicBezTo>
                  <a:pt x="7578387" y="20890"/>
                  <a:pt x="7859622" y="46406"/>
                  <a:pt x="8229600" y="0"/>
                </a:cubicBezTo>
                <a:cubicBezTo>
                  <a:pt x="8230508" y="6337"/>
                  <a:pt x="8228722" y="11778"/>
                  <a:pt x="8229600" y="18288"/>
                </a:cubicBezTo>
                <a:cubicBezTo>
                  <a:pt x="8075287" y="35054"/>
                  <a:pt x="7821366" y="21850"/>
                  <a:pt x="7626096" y="18288"/>
                </a:cubicBezTo>
                <a:cubicBezTo>
                  <a:pt x="7430826" y="14726"/>
                  <a:pt x="7320004" y="-9669"/>
                  <a:pt x="7022592" y="18288"/>
                </a:cubicBezTo>
                <a:cubicBezTo>
                  <a:pt x="6725180" y="46245"/>
                  <a:pt x="6348804" y="-14025"/>
                  <a:pt x="6172200" y="18288"/>
                </a:cubicBezTo>
                <a:cubicBezTo>
                  <a:pt x="5995596" y="50601"/>
                  <a:pt x="5788102" y="22890"/>
                  <a:pt x="5650992" y="18288"/>
                </a:cubicBezTo>
                <a:cubicBezTo>
                  <a:pt x="5513882" y="13686"/>
                  <a:pt x="5198399" y="29121"/>
                  <a:pt x="4882896" y="18288"/>
                </a:cubicBezTo>
                <a:cubicBezTo>
                  <a:pt x="4567393" y="7455"/>
                  <a:pt x="4557008" y="26965"/>
                  <a:pt x="4443984" y="18288"/>
                </a:cubicBezTo>
                <a:cubicBezTo>
                  <a:pt x="4330960" y="9611"/>
                  <a:pt x="4061674" y="28891"/>
                  <a:pt x="3758184" y="18288"/>
                </a:cubicBezTo>
                <a:cubicBezTo>
                  <a:pt x="3454694" y="7685"/>
                  <a:pt x="3380392" y="19119"/>
                  <a:pt x="3236976" y="18288"/>
                </a:cubicBezTo>
                <a:cubicBezTo>
                  <a:pt x="3093560" y="17457"/>
                  <a:pt x="2632116" y="37607"/>
                  <a:pt x="2386584" y="18288"/>
                </a:cubicBezTo>
                <a:cubicBezTo>
                  <a:pt x="2141052" y="-1031"/>
                  <a:pt x="2110884" y="28777"/>
                  <a:pt x="1947672" y="18288"/>
                </a:cubicBezTo>
                <a:cubicBezTo>
                  <a:pt x="1784460" y="7799"/>
                  <a:pt x="1535467" y="461"/>
                  <a:pt x="1261872" y="18288"/>
                </a:cubicBezTo>
                <a:cubicBezTo>
                  <a:pt x="988277" y="36115"/>
                  <a:pt x="1021096" y="10375"/>
                  <a:pt x="822960" y="18288"/>
                </a:cubicBezTo>
                <a:cubicBezTo>
                  <a:pt x="624824" y="26201"/>
                  <a:pt x="298309" y="1283"/>
                  <a:pt x="0" y="18288"/>
                </a:cubicBezTo>
                <a:cubicBezTo>
                  <a:pt x="-633" y="12278"/>
                  <a:pt x="-757" y="5867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471A9E70-801F-843E-EFC4-5BFF49028E4A}"/>
              </a:ext>
            </a:extLst>
          </p:cNvPr>
          <p:cNvSpPr txBox="1">
            <a:spLocks/>
          </p:cNvSpPr>
          <p:nvPr/>
        </p:nvSpPr>
        <p:spPr>
          <a:xfrm>
            <a:off x="336604" y="1758034"/>
            <a:ext cx="5327374" cy="47683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Perché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sono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fondamentali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sorveglianza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la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manutenzione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/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Identificare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tempestivamente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il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degrado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intervenire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prontamente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/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Preservare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prestazioni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la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sicurezza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dell’opera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defTabSz="914400">
              <a:buNone/>
            </a:pP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Strategie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progettuali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migliorare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robustezza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strutturale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/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Discretizzazione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della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struttura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suddivisione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compartimenti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isolati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limitare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propagazione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degli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sforzi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confinare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il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collasso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accetta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perdita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parziale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evitare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perdita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totale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-228600" defTabSz="914400"/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Struttura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ridondante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progettare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modo da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resistere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primi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danni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senza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compromettere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l’intera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struttura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/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Continuità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strutturale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assicurare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il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collegamento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componenti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ridondanza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trasferimento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carichi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/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Forma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strutturale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resiliente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schema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statico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capace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sopravvivere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alla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rimozione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accidentale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al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danneggiamento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un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elemento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defTabSz="914400">
              <a:buNone/>
            </a:pP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Ingegneria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Forense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-228600" defTabSz="914400"/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Approccio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multidisciplinare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analizzare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insuccessi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migliorare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strategie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progettuali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/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Strumento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diagnosticare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prevenire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eventi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estremi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supportare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responsabilità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legali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decisioni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giuridiche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-228600" defTabSz="914400"/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gavel and hard hat on blueprints&#10;&#10;Description automatically generated">
            <a:extLst>
              <a:ext uri="{FF2B5EF4-FFF2-40B4-BE49-F238E27FC236}">
                <a16:creationId xmlns:a16="http://schemas.microsoft.com/office/drawing/2014/main" id="{AEFD4E39-5714-203C-06F6-1836446D5B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2" r="24796" b="2"/>
          <a:stretch/>
        </p:blipFill>
        <p:spPr>
          <a:xfrm>
            <a:off x="5741797" y="1840145"/>
            <a:ext cx="3322097" cy="460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679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75" name="Rectangle 2074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Ingegneria forense, nasce il primo corso di formazione del CNI - Teknoring">
            <a:extLst>
              <a:ext uri="{FF2B5EF4-FFF2-40B4-BE49-F238E27FC236}">
                <a16:creationId xmlns:a16="http://schemas.microsoft.com/office/drawing/2014/main" id="{12E9DCE7-E3E8-0760-6927-3720EB8DE7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3" t="-1" r="17375" b="-1"/>
          <a:stretch/>
        </p:blipFill>
        <p:spPr bwMode="auto">
          <a:xfrm>
            <a:off x="2262203" y="0"/>
            <a:ext cx="688179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76" name="Rectangle 2075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542696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C2E7C3-DB6D-6EB3-176A-43B494099EF7}"/>
              </a:ext>
            </a:extLst>
          </p:cNvPr>
          <p:cNvSpPr txBox="1"/>
          <p:nvPr/>
        </p:nvSpPr>
        <p:spPr>
          <a:xfrm>
            <a:off x="143623" y="598639"/>
            <a:ext cx="4835979" cy="18999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Cos’</a:t>
            </a:r>
            <a:r>
              <a:rPr 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è</a:t>
            </a:r>
            <a:r>
              <a:rPr 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l’ </a:t>
            </a:r>
            <a:r>
              <a:rPr lang="en-US" sz="32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Ingegneria</a:t>
            </a:r>
            <a:r>
              <a:rPr 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Forense</a:t>
            </a:r>
            <a:r>
              <a:rPr 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974135-F47B-F1EB-FAE0-F17D5C4F4F68}"/>
              </a:ext>
            </a:extLst>
          </p:cNvPr>
          <p:cNvSpPr txBox="1"/>
          <p:nvPr/>
        </p:nvSpPr>
        <p:spPr>
          <a:xfrm>
            <a:off x="143623" y="2020770"/>
            <a:ext cx="3659312" cy="4679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L’Ingegneria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orense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permette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analizzare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GB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dinamica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dei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cedimenti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strutturali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i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fattori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che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portano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al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degrado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dei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materiali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 le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condizioni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carico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che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possono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aver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provocato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il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collasso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o il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danneggiamento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dei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40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ponti</a:t>
            </a:r>
            <a:r>
              <a:rPr lang="en-GB" sz="140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sz="1400" b="1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ricostruzione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avviene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attraverso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un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processo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4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reverse engineering 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Wingdings" pitchFamily="2" charset="2"/>
              </a:rPr>
              <a:t>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l’incidente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è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visto come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evento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finale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indesiderato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di un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percorso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parte da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carenze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organizzative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 di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contesto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dovute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ad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inefficienze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ed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errori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progettazione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e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prosegue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esaminando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le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azioni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pericolose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le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violazioni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gli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errori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umani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producono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il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verificarsi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dell’incidente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stesso</a:t>
            </a: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50000"/>
              </a:lnSpc>
            </a:pPr>
            <a:r>
              <a:rPr lang="en-US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-2286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5838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36C4118A-B523-45D9-B427-8E05B2DEA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ysClr val="windowText" lastClr="000000"/>
                </a:solidFill>
              </a:ln>
            </a:endParaRPr>
          </a:p>
        </p:txBody>
      </p:sp>
      <p:pic>
        <p:nvPicPr>
          <p:cNvPr id="2052" name="Picture 4" descr="Uomo 3d Con Casco Per La Sicurezza Sul Lavoro Illustrazione di Stock -  Illustrazione di apparecchiatura, operaio: 211069148">
            <a:extLst>
              <a:ext uri="{FF2B5EF4-FFF2-40B4-BE49-F238E27FC236}">
                <a16:creationId xmlns:a16="http://schemas.microsoft.com/office/drawing/2014/main" id="{A915EB25-CBF9-88A6-EB6F-E496340C6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r="3656"/>
          <a:stretch/>
        </p:blipFill>
        <p:spPr bwMode="auto">
          <a:xfrm>
            <a:off x="4570856" y="10"/>
            <a:ext cx="4579241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Attenzione e Selezione - Corriere dell ...">
            <a:extLst>
              <a:ext uri="{FF2B5EF4-FFF2-40B4-BE49-F238E27FC236}">
                <a16:creationId xmlns:a16="http://schemas.microsoft.com/office/drawing/2014/main" id="{A040B443-F1F2-3C55-F9CF-FC65C60AD6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63" y="4072283"/>
            <a:ext cx="5245100" cy="154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669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81" name="Rectangle 2080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C2E7C3-DB6D-6EB3-176A-43B494099EF7}"/>
              </a:ext>
            </a:extLst>
          </p:cNvPr>
          <p:cNvSpPr txBox="1"/>
          <p:nvPr/>
        </p:nvSpPr>
        <p:spPr>
          <a:xfrm>
            <a:off x="416453" y="481804"/>
            <a:ext cx="384042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b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Obiettivo</a:t>
            </a:r>
            <a:r>
              <a:rPr lang="en-US" sz="32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200" b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della</a:t>
            </a:r>
            <a:r>
              <a:rPr lang="en-US" sz="32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200" b="1" kern="1200" dirty="0" err="1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tesi</a:t>
            </a:r>
            <a:endParaRPr lang="en-US" sz="3200" kern="1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974135-F47B-F1EB-FAE0-F17D5C4F4F68}"/>
              </a:ext>
            </a:extLst>
          </p:cNvPr>
          <p:cNvSpPr txBox="1"/>
          <p:nvPr/>
        </p:nvSpPr>
        <p:spPr>
          <a:xfrm>
            <a:off x="494277" y="1825624"/>
            <a:ext cx="3819146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Identificazione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valutazione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dei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potenziali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rischi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ricostruendo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dinamica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degli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incidenti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con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l'obiettivo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individuare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le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barriere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prevenzione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mitigazione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necessarie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per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salvaguardare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l'integrità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di due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ponti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diverse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caratteristiche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strutturali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il </a:t>
            </a:r>
            <a:r>
              <a:rPr lang="en-US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ponte</a:t>
            </a:r>
            <a:r>
              <a:rPr lang="en-US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travata</a:t>
            </a:r>
            <a:r>
              <a:rPr lang="en-US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in semplice </a:t>
            </a:r>
            <a:r>
              <a:rPr lang="en-US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appoggio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e il </a:t>
            </a:r>
            <a:r>
              <a:rPr lang="en-US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ponte</a:t>
            </a:r>
            <a:r>
              <a:rPr lang="en-US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strallato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l'analisi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verranno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applicati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due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metodi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dell'ingegneria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forense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lo </a:t>
            </a:r>
            <a:r>
              <a:rPr lang="en-US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Swiss Cheese Model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e il </a:t>
            </a:r>
            <a:r>
              <a:rPr lang="en-US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Bow-Tie</a:t>
            </a:r>
            <a:r>
              <a:rPr lang="en-US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-228600" algn="just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endParaRPr lang="en-US" b="1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83" name="Oval 2082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15426" y="1364732"/>
            <a:ext cx="710616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 descr="Ingegneria forense, nasce il primo corso di formazione del CNI - Teknoring">
            <a:extLst>
              <a:ext uri="{FF2B5EF4-FFF2-40B4-BE49-F238E27FC236}">
                <a16:creationId xmlns:a16="http://schemas.microsoft.com/office/drawing/2014/main" id="{12E9DCE7-E3E8-0760-6927-3720EB8DE7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2" r="23060" b="-1"/>
          <a:stretch/>
        </p:blipFill>
        <p:spPr bwMode="auto">
          <a:xfrm>
            <a:off x="5925944" y="2727729"/>
            <a:ext cx="3218056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85" name="Arc 2084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4022954" y="-170491"/>
            <a:ext cx="4021193" cy="3015895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2" descr="ho bisogno di voi | &quot;Persbaglio&quot;">
            <a:extLst>
              <a:ext uri="{FF2B5EF4-FFF2-40B4-BE49-F238E27FC236}">
                <a16:creationId xmlns:a16="http://schemas.microsoft.com/office/drawing/2014/main" id="{25E27909-2EB4-F97E-0DB1-624EB26969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3" r="1918" b="3"/>
          <a:stretch/>
        </p:blipFill>
        <p:spPr bwMode="auto">
          <a:xfrm>
            <a:off x="4696205" y="1"/>
            <a:ext cx="2639484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270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8" name="Rectangle 127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B68D75-1906-B89D-81D1-9CF7B7FDD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202" y="639520"/>
            <a:ext cx="2571750" cy="171907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/>
            <a:r>
              <a:rPr lang="en-US" sz="36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Swiss Cheese Model</a:t>
            </a:r>
          </a:p>
        </p:txBody>
      </p:sp>
      <p:sp>
        <p:nvSpPr>
          <p:cNvPr id="130" name="sketch line">
            <a:extLst>
              <a:ext uri="{FF2B5EF4-FFF2-40B4-BE49-F238E27FC236}">
                <a16:creationId xmlns:a16="http://schemas.microsoft.com/office/drawing/2014/main" id="{6357EC4F-235E-4222-A36F-C7878ACE37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458" y="2573756"/>
            <a:ext cx="2441321" cy="18288"/>
          </a:xfrm>
          <a:custGeom>
            <a:avLst/>
            <a:gdLst>
              <a:gd name="connsiteX0" fmla="*/ 0 w 2441321"/>
              <a:gd name="connsiteY0" fmla="*/ 0 h 18288"/>
              <a:gd name="connsiteX1" fmla="*/ 585917 w 2441321"/>
              <a:gd name="connsiteY1" fmla="*/ 0 h 18288"/>
              <a:gd name="connsiteX2" fmla="*/ 1196247 w 2441321"/>
              <a:gd name="connsiteY2" fmla="*/ 0 h 18288"/>
              <a:gd name="connsiteX3" fmla="*/ 1806578 w 2441321"/>
              <a:gd name="connsiteY3" fmla="*/ 0 h 18288"/>
              <a:gd name="connsiteX4" fmla="*/ 2441321 w 2441321"/>
              <a:gd name="connsiteY4" fmla="*/ 0 h 18288"/>
              <a:gd name="connsiteX5" fmla="*/ 2441321 w 2441321"/>
              <a:gd name="connsiteY5" fmla="*/ 18288 h 18288"/>
              <a:gd name="connsiteX6" fmla="*/ 1830991 w 2441321"/>
              <a:gd name="connsiteY6" fmla="*/ 18288 h 18288"/>
              <a:gd name="connsiteX7" fmla="*/ 1269487 w 2441321"/>
              <a:gd name="connsiteY7" fmla="*/ 18288 h 18288"/>
              <a:gd name="connsiteX8" fmla="*/ 707983 w 2441321"/>
              <a:gd name="connsiteY8" fmla="*/ 18288 h 18288"/>
              <a:gd name="connsiteX9" fmla="*/ 0 w 2441321"/>
              <a:gd name="connsiteY9" fmla="*/ 18288 h 18288"/>
              <a:gd name="connsiteX10" fmla="*/ 0 w 2441321"/>
              <a:gd name="connsiteY10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41321" h="18288" fill="none" extrusionOk="0">
                <a:moveTo>
                  <a:pt x="0" y="0"/>
                </a:moveTo>
                <a:cubicBezTo>
                  <a:pt x="273217" y="-17533"/>
                  <a:pt x="355785" y="-4171"/>
                  <a:pt x="585917" y="0"/>
                </a:cubicBezTo>
                <a:cubicBezTo>
                  <a:pt x="816049" y="4171"/>
                  <a:pt x="991446" y="-9419"/>
                  <a:pt x="1196247" y="0"/>
                </a:cubicBezTo>
                <a:cubicBezTo>
                  <a:pt x="1401048" y="9419"/>
                  <a:pt x="1589984" y="-731"/>
                  <a:pt x="1806578" y="0"/>
                </a:cubicBezTo>
                <a:cubicBezTo>
                  <a:pt x="2023172" y="731"/>
                  <a:pt x="2247754" y="8393"/>
                  <a:pt x="2441321" y="0"/>
                </a:cubicBezTo>
                <a:cubicBezTo>
                  <a:pt x="2441167" y="8655"/>
                  <a:pt x="2440437" y="9975"/>
                  <a:pt x="2441321" y="18288"/>
                </a:cubicBezTo>
                <a:cubicBezTo>
                  <a:pt x="2169723" y="30506"/>
                  <a:pt x="2045712" y="39140"/>
                  <a:pt x="1830991" y="18288"/>
                </a:cubicBezTo>
                <a:cubicBezTo>
                  <a:pt x="1616270" y="-2564"/>
                  <a:pt x="1505876" y="3949"/>
                  <a:pt x="1269487" y="18288"/>
                </a:cubicBezTo>
                <a:cubicBezTo>
                  <a:pt x="1033098" y="32627"/>
                  <a:pt x="908661" y="41191"/>
                  <a:pt x="707983" y="18288"/>
                </a:cubicBezTo>
                <a:cubicBezTo>
                  <a:pt x="507305" y="-4615"/>
                  <a:pt x="333592" y="20759"/>
                  <a:pt x="0" y="18288"/>
                </a:cubicBezTo>
                <a:cubicBezTo>
                  <a:pt x="-688" y="11716"/>
                  <a:pt x="875" y="6357"/>
                  <a:pt x="0" y="0"/>
                </a:cubicBezTo>
                <a:close/>
              </a:path>
              <a:path w="2441321" h="18288" stroke="0" extrusionOk="0">
                <a:moveTo>
                  <a:pt x="0" y="0"/>
                </a:moveTo>
                <a:cubicBezTo>
                  <a:pt x="207071" y="-14617"/>
                  <a:pt x="444194" y="-15606"/>
                  <a:pt x="585917" y="0"/>
                </a:cubicBezTo>
                <a:cubicBezTo>
                  <a:pt x="727640" y="15606"/>
                  <a:pt x="904326" y="-79"/>
                  <a:pt x="1123008" y="0"/>
                </a:cubicBezTo>
                <a:cubicBezTo>
                  <a:pt x="1341690" y="79"/>
                  <a:pt x="1600014" y="10401"/>
                  <a:pt x="1782164" y="0"/>
                </a:cubicBezTo>
                <a:cubicBezTo>
                  <a:pt x="1964314" y="-10401"/>
                  <a:pt x="2143537" y="-21488"/>
                  <a:pt x="2441321" y="0"/>
                </a:cubicBezTo>
                <a:cubicBezTo>
                  <a:pt x="2441735" y="5928"/>
                  <a:pt x="2441551" y="11133"/>
                  <a:pt x="2441321" y="18288"/>
                </a:cubicBezTo>
                <a:cubicBezTo>
                  <a:pt x="2166745" y="28773"/>
                  <a:pt x="2078726" y="15476"/>
                  <a:pt x="1879817" y="18288"/>
                </a:cubicBezTo>
                <a:cubicBezTo>
                  <a:pt x="1680908" y="21100"/>
                  <a:pt x="1548770" y="-4127"/>
                  <a:pt x="1318313" y="18288"/>
                </a:cubicBezTo>
                <a:cubicBezTo>
                  <a:pt x="1087856" y="40703"/>
                  <a:pt x="894613" y="3927"/>
                  <a:pt x="659157" y="18288"/>
                </a:cubicBezTo>
                <a:cubicBezTo>
                  <a:pt x="423701" y="32649"/>
                  <a:pt x="246611" y="33975"/>
                  <a:pt x="0" y="18288"/>
                </a:cubicBezTo>
                <a:cubicBezTo>
                  <a:pt x="-348" y="10388"/>
                  <a:pt x="-12" y="3969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D06C58E0-AF49-0F12-F9A7-0099321CC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18154" y="639520"/>
            <a:ext cx="5177790" cy="3339674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C824BAC-81FD-C2E4-F7B6-54314B660A8E}"/>
              </a:ext>
            </a:extLst>
          </p:cNvPr>
          <p:cNvSpPr txBox="1"/>
          <p:nvPr/>
        </p:nvSpPr>
        <p:spPr>
          <a:xfrm>
            <a:off x="282283" y="2812735"/>
            <a:ext cx="7806640" cy="405079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Obiettivo</a:t>
            </a:r>
            <a:r>
              <a:rPr lang="en-US" sz="16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Minimizzare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gli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incidenti</a:t>
            </a:r>
            <a:endParaRPr lang="en-US" sz="16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Prevenzione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condizioni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latent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16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Prevenzione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errori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attivi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umani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tecnici</a:t>
            </a:r>
            <a:endParaRPr lang="en-US" sz="16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Visualizzare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gli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incidenti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in modo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sistemico</a:t>
            </a:r>
            <a:endParaRPr lang="en-US" sz="16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Elementi</a:t>
            </a:r>
            <a:r>
              <a:rPr lang="en-US" sz="16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Errori</a:t>
            </a:r>
            <a:r>
              <a:rPr lang="en-US" sz="16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latenti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decisioni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fallibili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carenze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gestionali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progettuali</a:t>
            </a:r>
            <a:endParaRPr lang="en-US" sz="16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Errori</a:t>
            </a:r>
            <a:r>
              <a:rPr lang="en-US" sz="16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attivi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atti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sicuri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difese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inadeguate</a:t>
            </a:r>
            <a:endParaRPr lang="en-US" sz="16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Barriere</a:t>
            </a:r>
            <a:r>
              <a:rPr lang="en-US" sz="16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600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Difese</a:t>
            </a:r>
            <a:r>
              <a:rPr lang="en-US" sz="16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istemi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protezione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che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prevengono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errori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attivi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latenti</a:t>
            </a:r>
            <a:endParaRPr lang="en-US" sz="16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Rappresentazione</a:t>
            </a:r>
            <a:r>
              <a:rPr lang="en-US" sz="16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barriere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sono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fette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formaggio</a:t>
            </a:r>
            <a:endParaRPr lang="en-US" sz="16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buchi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rappresentano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punti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deboli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cambiano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forma/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dimensione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incidente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verifica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quando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buchi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allineano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attraverso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tutte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le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barriere</a:t>
            </a:r>
            <a:endParaRPr lang="en-US" sz="16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b="1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Criticità</a:t>
            </a:r>
            <a:r>
              <a:rPr lang="en-US" sz="1600" b="1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Visione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semplificata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sequenziale</a:t>
            </a:r>
            <a:endParaRPr lang="en-US" sz="16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Rischio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interpretazioni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aderenti</a:t>
            </a:r>
            <a:r>
              <a:rPr lang="en-US" sz="1600" b="0" i="0" u="none" strike="noStrike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alla </a:t>
            </a:r>
            <a:r>
              <a:rPr lang="en-US" sz="1600" b="0" i="0" u="none" strike="noStrike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realtà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692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olo 12"/>
          <p:cNvSpPr>
            <a:spLocks noGrp="1"/>
          </p:cNvSpPr>
          <p:nvPr>
            <p:ph type="title"/>
          </p:nvPr>
        </p:nvSpPr>
        <p:spPr>
          <a:xfrm>
            <a:off x="704850" y="112260"/>
            <a:ext cx="7886700" cy="710700"/>
          </a:xfrm>
        </p:spPr>
        <p:txBody>
          <a:bodyPr rtlCol="0">
            <a:normAutofit/>
          </a:bodyPr>
          <a:lstStyle/>
          <a:p>
            <a:pPr algn="ctr" rtl="0"/>
            <a:r>
              <a:rPr lang="it-IT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MODELLO BOW – TIE</a:t>
            </a:r>
            <a:endParaRPr lang="it-IT" sz="4400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1278E47-1C31-EE05-EA99-0B45CAA9AF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r="2137"/>
          <a:stretch/>
        </p:blipFill>
        <p:spPr>
          <a:xfrm>
            <a:off x="1485901" y="1276529"/>
            <a:ext cx="6172198" cy="2255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F540EF6-8EFF-3F2E-2E0A-8B99E44071B7}"/>
              </a:ext>
            </a:extLst>
          </p:cNvPr>
          <p:cNvSpPr txBox="1"/>
          <p:nvPr/>
        </p:nvSpPr>
        <p:spPr>
          <a:xfrm>
            <a:off x="487311" y="3357307"/>
            <a:ext cx="2590800" cy="1144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Elementi:</a:t>
            </a:r>
          </a:p>
          <a:p>
            <a:pPr marL="105750" indent="-2857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it-IT" kern="100" dirty="0">
                <a:latin typeface="Times New Roman" panose="02020603050405020304" pitchFamily="18" charset="0"/>
                <a:ea typeface="Calibri" panose="020F0502020204030204" pitchFamily="34" charset="0"/>
              </a:rPr>
              <a:t>Hazard</a:t>
            </a:r>
          </a:p>
          <a:p>
            <a:pPr marL="105750" indent="-2857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it-IT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Top Event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2D9412-E2F5-C152-1B8B-FE3C4016CF04}"/>
              </a:ext>
            </a:extLst>
          </p:cNvPr>
          <p:cNvSpPr txBox="1"/>
          <p:nvPr/>
        </p:nvSpPr>
        <p:spPr>
          <a:xfrm>
            <a:off x="146957" y="698319"/>
            <a:ext cx="8850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Obiettivo: </a:t>
            </a:r>
            <a:r>
              <a:rPr lang="it-IT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analizzare il rischio basandosi sulle barriere come strumenti di controllo</a:t>
            </a:r>
            <a:endParaRPr lang="en-IT" dirty="0">
              <a:effectLst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DC062A-611C-015B-391B-39754D9E445C}"/>
              </a:ext>
            </a:extLst>
          </p:cNvPr>
          <p:cNvSpPr txBox="1"/>
          <p:nvPr/>
        </p:nvSpPr>
        <p:spPr>
          <a:xfrm>
            <a:off x="4016652" y="5174265"/>
            <a:ext cx="5127348" cy="1485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algn="r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it-IT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Eliminazione o sostituzione del pericolo </a:t>
            </a:r>
            <a:endParaRPr lang="en-IT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742950" lvl="1" indent="-285750" algn="r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it-IT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Eliminazione della causa </a:t>
            </a:r>
            <a:endParaRPr lang="en-IT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742950" lvl="1" indent="-285750" algn="r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it-IT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Prevenzione dell’evento top </a:t>
            </a:r>
            <a:endParaRPr lang="en-IT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742950" lvl="1" indent="-285750" algn="r">
              <a:lnSpc>
                <a:spcPct val="115000"/>
              </a:lnSpc>
              <a:buFont typeface="Courier New" panose="02070309020205020404" pitchFamily="49" charset="0"/>
              <a:buChar char="o"/>
            </a:pPr>
            <a:r>
              <a:rPr lang="it-IT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Separazione dell’evento dalla conseguenza</a:t>
            </a:r>
            <a:endParaRPr lang="en-IT" sz="1600" kern="1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742950" lvl="1" indent="-285750" algn="r">
              <a:lnSpc>
                <a:spcPct val="115000"/>
              </a:lnSpc>
              <a:spcAft>
                <a:spcPts val="1000"/>
              </a:spcAft>
              <a:buFont typeface="Courier New" panose="02070309020205020404" pitchFamily="49" charset="0"/>
              <a:buChar char="o"/>
            </a:pPr>
            <a:r>
              <a:rPr lang="it-IT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Mitigazione della conseguenza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26F71939-B5ED-95CF-2718-481464A06002}"/>
              </a:ext>
            </a:extLst>
          </p:cNvPr>
          <p:cNvCxnSpPr>
            <a:cxnSpLocks/>
          </p:cNvCxnSpPr>
          <p:nvPr/>
        </p:nvCxnSpPr>
        <p:spPr>
          <a:xfrm flipH="1">
            <a:off x="6902244" y="4438234"/>
            <a:ext cx="347374" cy="3099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95813B5D-7683-BA68-D53C-7723938F4631}"/>
              </a:ext>
            </a:extLst>
          </p:cNvPr>
          <p:cNvSpPr txBox="1"/>
          <p:nvPr/>
        </p:nvSpPr>
        <p:spPr>
          <a:xfrm>
            <a:off x="5987126" y="4710601"/>
            <a:ext cx="1426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T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Preventive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20450EB-711E-89E5-796E-CD2C1CCC8EF6}"/>
              </a:ext>
            </a:extLst>
          </p:cNvPr>
          <p:cNvSpPr txBox="1"/>
          <p:nvPr/>
        </p:nvSpPr>
        <p:spPr>
          <a:xfrm>
            <a:off x="7878535" y="4710601"/>
            <a:ext cx="1426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IT"/>
            </a:defPPr>
            <a:lvl1pPr algn="ctr"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IT" dirty="0"/>
              <a:t>Mitigative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2D31D60-7FFE-AF8D-6237-A4632263CCA1}"/>
              </a:ext>
            </a:extLst>
          </p:cNvPr>
          <p:cNvCxnSpPr>
            <a:cxnSpLocks/>
          </p:cNvCxnSpPr>
          <p:nvPr/>
        </p:nvCxnSpPr>
        <p:spPr>
          <a:xfrm>
            <a:off x="8040944" y="4438234"/>
            <a:ext cx="392400" cy="3024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" name="Immagine 1" descr="Immagine che contiene testo, cerchio, Carattere, schermata&#10;&#10;Descrizione generata automaticamente">
            <a:extLst>
              <a:ext uri="{FF2B5EF4-FFF2-40B4-BE49-F238E27FC236}">
                <a16:creationId xmlns:a16="http://schemas.microsoft.com/office/drawing/2014/main" id="{2B1FE23E-2792-C592-EA55-26C1841AB9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254" y="5174265"/>
            <a:ext cx="3357378" cy="157147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3EAF4CD-F7A4-14FB-C8AF-5D4474282C99}"/>
              </a:ext>
            </a:extLst>
          </p:cNvPr>
          <p:cNvSpPr txBox="1"/>
          <p:nvPr/>
        </p:nvSpPr>
        <p:spPr>
          <a:xfrm>
            <a:off x="2533406" y="3804096"/>
            <a:ext cx="4757894" cy="697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it-IT" kern="100" dirty="0">
                <a:latin typeface="Times New Roman" panose="02020603050405020304" pitchFamily="18" charset="0"/>
                <a:ea typeface="Calibri" panose="020F0502020204030204" pitchFamily="34" charset="0"/>
              </a:rPr>
              <a:t>Minacce</a:t>
            </a:r>
            <a:endParaRPr lang="it-IT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285750" indent="-2857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it-IT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Fattori e controlli di degradazione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85079C-F3D0-AADF-4A14-DB8C51D10B94}"/>
              </a:ext>
            </a:extLst>
          </p:cNvPr>
          <p:cNvSpPr txBox="1"/>
          <p:nvPr/>
        </p:nvSpPr>
        <p:spPr>
          <a:xfrm>
            <a:off x="6827890" y="3740607"/>
            <a:ext cx="1911144" cy="697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it-IT" kern="100" dirty="0">
                <a:latin typeface="Times New Roman" panose="02020603050405020304" pitchFamily="18" charset="0"/>
                <a:ea typeface="Calibri" panose="020F0502020204030204" pitchFamily="34" charset="0"/>
              </a:rPr>
              <a:t>Conseguenze</a:t>
            </a:r>
          </a:p>
          <a:p>
            <a:pPr marL="285750" indent="-28575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it-IT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Barriere</a:t>
            </a:r>
            <a:endParaRPr lang="en-IT" sz="1800" kern="1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25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8F7AFB9A-7364-478C-B48B-8523CDD9AE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9" name="Freeform: Shape 19">
            <a:extLst>
              <a:ext uri="{FF2B5EF4-FFF2-40B4-BE49-F238E27FC236}">
                <a16:creationId xmlns:a16="http://schemas.microsoft.com/office/drawing/2014/main" id="{36678033-86B6-40E6-BE90-78D8ED4E3A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2000" cy="6858000"/>
          </a:xfrm>
          <a:custGeom>
            <a:avLst/>
            <a:gdLst>
              <a:gd name="connsiteX0" fmla="*/ 0 w 6096002"/>
              <a:gd name="connsiteY0" fmla="*/ 0 h 6858000"/>
              <a:gd name="connsiteX1" fmla="*/ 4885967 w 6096002"/>
              <a:gd name="connsiteY1" fmla="*/ 0 h 6858000"/>
              <a:gd name="connsiteX2" fmla="*/ 4946007 w 6096002"/>
              <a:gd name="connsiteY2" fmla="*/ 69271 h 6858000"/>
              <a:gd name="connsiteX3" fmla="*/ 6096002 w 6096002"/>
              <a:gd name="connsiteY3" fmla="*/ 3429000 h 6858000"/>
              <a:gd name="connsiteX4" fmla="*/ 4946007 w 6096002"/>
              <a:gd name="connsiteY4" fmla="*/ 6788730 h 6858000"/>
              <a:gd name="connsiteX5" fmla="*/ 4885967 w 6096002"/>
              <a:gd name="connsiteY5" fmla="*/ 6858000 h 6858000"/>
              <a:gd name="connsiteX6" fmla="*/ 0 w 609600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2" h="6858000">
                <a:moveTo>
                  <a:pt x="0" y="0"/>
                </a:moveTo>
                <a:lnTo>
                  <a:pt x="4885967" y="0"/>
                </a:lnTo>
                <a:lnTo>
                  <a:pt x="4946007" y="69271"/>
                </a:lnTo>
                <a:cubicBezTo>
                  <a:pt x="5656533" y="929100"/>
                  <a:pt x="6096002" y="2116944"/>
                  <a:pt x="6096002" y="3429000"/>
                </a:cubicBezTo>
                <a:cubicBezTo>
                  <a:pt x="6096002" y="4741056"/>
                  <a:pt x="5656533" y="5928900"/>
                  <a:pt x="4946007" y="6788730"/>
                </a:cubicBezTo>
                <a:lnTo>
                  <a:pt x="488596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0" name="Freeform: Shape 21">
            <a:extLst>
              <a:ext uri="{FF2B5EF4-FFF2-40B4-BE49-F238E27FC236}">
                <a16:creationId xmlns:a16="http://schemas.microsoft.com/office/drawing/2014/main" id="{D2542E1A-076E-4A34-BB67-2BF961754E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4027" cy="6858000"/>
          </a:xfrm>
          <a:custGeom>
            <a:avLst/>
            <a:gdLst>
              <a:gd name="connsiteX0" fmla="*/ 0 w 6085370"/>
              <a:gd name="connsiteY0" fmla="*/ 0 h 6858000"/>
              <a:gd name="connsiteX1" fmla="*/ 4875335 w 6085370"/>
              <a:gd name="connsiteY1" fmla="*/ 0 h 6858000"/>
              <a:gd name="connsiteX2" fmla="*/ 4935375 w 6085370"/>
              <a:gd name="connsiteY2" fmla="*/ 69271 h 6858000"/>
              <a:gd name="connsiteX3" fmla="*/ 6085370 w 6085370"/>
              <a:gd name="connsiteY3" fmla="*/ 3429000 h 6858000"/>
              <a:gd name="connsiteX4" fmla="*/ 4935375 w 6085370"/>
              <a:gd name="connsiteY4" fmla="*/ 6788730 h 6858000"/>
              <a:gd name="connsiteX5" fmla="*/ 4875335 w 6085370"/>
              <a:gd name="connsiteY5" fmla="*/ 6858000 h 6858000"/>
              <a:gd name="connsiteX6" fmla="*/ 0 w 60853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5370" h="6858000">
                <a:moveTo>
                  <a:pt x="0" y="0"/>
                </a:moveTo>
                <a:lnTo>
                  <a:pt x="4875335" y="0"/>
                </a:lnTo>
                <a:lnTo>
                  <a:pt x="4935375" y="69271"/>
                </a:lnTo>
                <a:cubicBezTo>
                  <a:pt x="5645901" y="929100"/>
                  <a:pt x="6085370" y="2116944"/>
                  <a:pt x="6085370" y="3429000"/>
                </a:cubicBezTo>
                <a:cubicBezTo>
                  <a:pt x="6085370" y="4741056"/>
                  <a:pt x="5645901" y="5928900"/>
                  <a:pt x="4935375" y="6788730"/>
                </a:cubicBezTo>
                <a:lnTo>
                  <a:pt x="4875335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9184" y="859536"/>
            <a:ext cx="3624602" cy="124358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defTabSz="914400"/>
            <a:r>
              <a:rPr 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Caso studio 1: </a:t>
            </a:r>
            <a:r>
              <a:rPr lang="en-US" sz="2600" b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PONTE A TRAVATA</a:t>
            </a:r>
            <a:r>
              <a:rPr lang="en-US" sz="2600" b="1">
                <a:latin typeface="Times New Roman" panose="02020603050405020304" pitchFamily="18" charset="0"/>
                <a:cs typeface="Times New Roman" panose="02020603050405020304" pitchFamily="18" charset="0"/>
              </a:rPr>
              <a:t> IN SEMPLICE APPOGGIO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5C56826-D4E5-42ED-8529-079651CB30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52144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2095FCE-EF05-4443-B97A-85DEE3A5CA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4" y="2185062"/>
            <a:ext cx="373761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5CB3156-E265-A0E4-F67F-C7C3AC7712ED}"/>
              </a:ext>
            </a:extLst>
          </p:cNvPr>
          <p:cNvSpPr txBox="1"/>
          <p:nvPr/>
        </p:nvSpPr>
        <p:spPr>
          <a:xfrm>
            <a:off x="329183" y="2512611"/>
            <a:ext cx="4057759" cy="4094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Impalcato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graticcio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4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travi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c.a.p.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collegate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traversi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soletta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collaborante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spessore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 cm)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Dimensioni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lunghezza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campate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32 m (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estremità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33 m (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campate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centrali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Larghezza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complessiva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10 m (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inclusi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sbalzi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Travi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sezione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doppio T,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più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spesse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vicino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agli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appoggi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cavi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precompressione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post-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tesi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 trave (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ciascun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cavo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24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acciaio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armonico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Ø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 mm)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Cavi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Cavi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1-4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ancorati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alla testata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Cavo 5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ancorato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sull’estradosso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Cavi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6-7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ancorati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tasche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tesatura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sull’estradosso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della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soletta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spcAft>
                <a:spcPts val="600"/>
              </a:spcAft>
            </a:pP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Tracciato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simmetrico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rispetto alla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mezzeria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della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trave</a:t>
            </a:r>
          </a:p>
        </p:txBody>
      </p:sp>
      <p:pic>
        <p:nvPicPr>
          <p:cNvPr id="5" name="Immagine 1" descr="Immagine che contiene schizzo, Rettangolo, Parallelo, linea&#10;&#10;Descrizione generata automaticamente">
            <a:extLst>
              <a:ext uri="{FF2B5EF4-FFF2-40B4-BE49-F238E27FC236}">
                <a16:creationId xmlns:a16="http://schemas.microsoft.com/office/drawing/2014/main" id="{96820F01-E88B-9C83-4AE7-6721F51F0F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15895"/>
          <a:stretch/>
        </p:blipFill>
        <p:spPr>
          <a:xfrm rot="60000">
            <a:off x="4967891" y="2318508"/>
            <a:ext cx="3851789" cy="12148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1A0D43-723C-1752-FFEB-41B720680C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3458" y="4559902"/>
            <a:ext cx="4660542" cy="127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27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8263A24-0C1F-4677-B43C-4AE14E276B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ADDB668-2CA4-4D2B-9C34-3487CA33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3664" y="304802"/>
            <a:ext cx="8323012" cy="1573149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51510" y="405575"/>
            <a:ext cx="3751326" cy="1371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/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Trave e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sezione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verifica</a:t>
            </a:r>
            <a:endParaRPr lang="en-US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568BC19-F052-4108-93E1-6A3D1DEC07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088" y="764424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5FD337D-4D6B-4C8B-B6F5-121097E098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062556" y="1072979"/>
            <a:ext cx="1021458" cy="685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Immagine 1" descr="Immagine che contiene testo, numero, Carattere, ricevuta&#10;&#10;Descrizione generata automaticamente">
            <a:extLst>
              <a:ext uri="{FF2B5EF4-FFF2-40B4-BE49-F238E27FC236}">
                <a16:creationId xmlns:a16="http://schemas.microsoft.com/office/drawing/2014/main" id="{524E2BEE-796E-D07F-0A9F-A2AC1137CA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428" t="12201"/>
          <a:stretch/>
        </p:blipFill>
        <p:spPr>
          <a:xfrm>
            <a:off x="1215991" y="3811701"/>
            <a:ext cx="6707730" cy="2973252"/>
          </a:xfrm>
          <a:prstGeom prst="rect">
            <a:avLst/>
          </a:prstGeom>
        </p:spPr>
      </p:pic>
      <p:pic>
        <p:nvPicPr>
          <p:cNvPr id="6" name="Immagine 1" descr="Immagine che contiene linea, diagramma, Parallelo, Disegno tecnico&#10;&#10;Descrizione generata automaticamente">
            <a:extLst>
              <a:ext uri="{FF2B5EF4-FFF2-40B4-BE49-F238E27FC236}">
                <a16:creationId xmlns:a16="http://schemas.microsoft.com/office/drawing/2014/main" id="{C6F2E8C9-A736-F748-B4FD-946FF313681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5106"/>
          <a:stretch/>
        </p:blipFill>
        <p:spPr>
          <a:xfrm>
            <a:off x="972702" y="2006029"/>
            <a:ext cx="6860268" cy="173262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AEF143D-1847-8B71-1CC0-C25C66941230}"/>
              </a:ext>
            </a:extLst>
          </p:cNvPr>
          <p:cNvSpPr txBox="1"/>
          <p:nvPr/>
        </p:nvSpPr>
        <p:spPr>
          <a:xfrm>
            <a:off x="4743734" y="614743"/>
            <a:ext cx="39180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 rtl="0">
              <a:buNone/>
            </a:pPr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verifica è condotta in riferimento alla trave TR04, unitamente alla posizione di soletta con essa collaborante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6BC2474-D140-860D-2D77-B3C2530BE96F}"/>
              </a:ext>
            </a:extLst>
          </p:cNvPr>
          <p:cNvSpPr txBox="1"/>
          <p:nvPr/>
        </p:nvSpPr>
        <p:spPr>
          <a:xfrm rot="16200000">
            <a:off x="-212139" y="5106005"/>
            <a:ext cx="2708240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IT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Sezioni di verifica</a:t>
            </a:r>
          </a:p>
        </p:txBody>
      </p:sp>
    </p:spTree>
    <p:extLst>
      <p:ext uri="{BB962C8B-B14F-4D97-AF65-F5344CB8AC3E}">
        <p14:creationId xmlns:p14="http://schemas.microsoft.com/office/powerpoint/2010/main" val="28537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8D1AA55E-40D5-461B-A5A8-4AE8AAB71B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9455" y="887019"/>
            <a:ext cx="3932545" cy="1195471"/>
          </a:xfrm>
        </p:spPr>
        <p:txBody>
          <a:bodyPr rtlCol="0" anchor="t">
            <a:normAutofit/>
          </a:bodyPr>
          <a:lstStyle/>
          <a:p>
            <a:pPr algn="ctr" rtl="0"/>
            <a:r>
              <a:rPr lang="it-I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Modellazione con SAP 2000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7716" y="381934"/>
            <a:ext cx="0" cy="6476066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FE0E4CA-04FD-4712-9979-0D4FACCA60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582806" y="740316"/>
            <a:ext cx="349093" cy="872153"/>
            <a:chOff x="6110408" y="740316"/>
            <a:chExt cx="465458" cy="872153"/>
          </a:xfrm>
        </p:grpSpPr>
        <p:sp>
          <p:nvSpPr>
            <p:cNvPr id="32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25948" y="740316"/>
              <a:ext cx="139039" cy="139039"/>
            </a:xfrm>
            <a:custGeom>
              <a:avLst/>
              <a:gdLst>
                <a:gd name="connsiteX0" fmla="*/ 129602 w 139039"/>
                <a:gd name="connsiteY0" fmla="*/ 60082 h 139039"/>
                <a:gd name="connsiteX1" fmla="*/ 78957 w 139039"/>
                <a:gd name="connsiteY1" fmla="*/ 60082 h 139039"/>
                <a:gd name="connsiteX2" fmla="*/ 78957 w 139039"/>
                <a:gd name="connsiteY2" fmla="*/ 9437 h 139039"/>
                <a:gd name="connsiteX3" fmla="*/ 69520 w 139039"/>
                <a:gd name="connsiteY3" fmla="*/ 0 h 139039"/>
                <a:gd name="connsiteX4" fmla="*/ 60082 w 139039"/>
                <a:gd name="connsiteY4" fmla="*/ 9437 h 139039"/>
                <a:gd name="connsiteX5" fmla="*/ 60082 w 139039"/>
                <a:gd name="connsiteY5" fmla="*/ 60082 h 139039"/>
                <a:gd name="connsiteX6" fmla="*/ 9437 w 139039"/>
                <a:gd name="connsiteY6" fmla="*/ 60082 h 139039"/>
                <a:gd name="connsiteX7" fmla="*/ 0 w 139039"/>
                <a:gd name="connsiteY7" fmla="*/ 69520 h 139039"/>
                <a:gd name="connsiteX8" fmla="*/ 9437 w 139039"/>
                <a:gd name="connsiteY8" fmla="*/ 78957 h 139039"/>
                <a:gd name="connsiteX9" fmla="*/ 60082 w 139039"/>
                <a:gd name="connsiteY9" fmla="*/ 78957 h 139039"/>
                <a:gd name="connsiteX10" fmla="*/ 60082 w 139039"/>
                <a:gd name="connsiteY10" fmla="*/ 129602 h 139039"/>
                <a:gd name="connsiteX11" fmla="*/ 69520 w 139039"/>
                <a:gd name="connsiteY11" fmla="*/ 139039 h 139039"/>
                <a:gd name="connsiteX12" fmla="*/ 78957 w 139039"/>
                <a:gd name="connsiteY12" fmla="*/ 129602 h 139039"/>
                <a:gd name="connsiteX13" fmla="*/ 78957 w 139039"/>
                <a:gd name="connsiteY13" fmla="*/ 78957 h 139039"/>
                <a:gd name="connsiteX14" fmla="*/ 129602 w 139039"/>
                <a:gd name="connsiteY14" fmla="*/ 78957 h 139039"/>
                <a:gd name="connsiteX15" fmla="*/ 139039 w 139039"/>
                <a:gd name="connsiteY15" fmla="*/ 69520 h 139039"/>
                <a:gd name="connsiteX16" fmla="*/ 129602 w 139039"/>
                <a:gd name="connsiteY16" fmla="*/ 60082 h 13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039" h="139039">
                  <a:moveTo>
                    <a:pt x="129602" y="60082"/>
                  </a:moveTo>
                  <a:lnTo>
                    <a:pt x="78957" y="60082"/>
                  </a:lnTo>
                  <a:lnTo>
                    <a:pt x="78957" y="9437"/>
                  </a:lnTo>
                  <a:cubicBezTo>
                    <a:pt x="78957" y="4225"/>
                    <a:pt x="74731" y="0"/>
                    <a:pt x="69520" y="0"/>
                  </a:cubicBezTo>
                  <a:cubicBezTo>
                    <a:pt x="64308" y="0"/>
                    <a:pt x="60082" y="4225"/>
                    <a:pt x="60082" y="9437"/>
                  </a:cubicBezTo>
                  <a:lnTo>
                    <a:pt x="60082" y="60082"/>
                  </a:lnTo>
                  <a:lnTo>
                    <a:pt x="9437" y="60082"/>
                  </a:lnTo>
                  <a:cubicBezTo>
                    <a:pt x="4225" y="60082"/>
                    <a:pt x="0" y="64308"/>
                    <a:pt x="0" y="69520"/>
                  </a:cubicBezTo>
                  <a:cubicBezTo>
                    <a:pt x="0" y="74731"/>
                    <a:pt x="4225" y="78957"/>
                    <a:pt x="9437" y="78957"/>
                  </a:cubicBezTo>
                  <a:lnTo>
                    <a:pt x="60082" y="78957"/>
                  </a:lnTo>
                  <a:lnTo>
                    <a:pt x="60082" y="129602"/>
                  </a:lnTo>
                  <a:cubicBezTo>
                    <a:pt x="60082" y="134814"/>
                    <a:pt x="64308" y="139039"/>
                    <a:pt x="69520" y="139039"/>
                  </a:cubicBezTo>
                  <a:cubicBezTo>
                    <a:pt x="74731" y="139039"/>
                    <a:pt x="78957" y="134814"/>
                    <a:pt x="78957" y="129602"/>
                  </a:cubicBezTo>
                  <a:lnTo>
                    <a:pt x="78957" y="78957"/>
                  </a:lnTo>
                  <a:lnTo>
                    <a:pt x="129602" y="78957"/>
                  </a:lnTo>
                  <a:cubicBezTo>
                    <a:pt x="134814" y="78957"/>
                    <a:pt x="139039" y="74731"/>
                    <a:pt x="139039" y="69520"/>
                  </a:cubicBezTo>
                  <a:cubicBezTo>
                    <a:pt x="139039" y="64308"/>
                    <a:pt x="134814" y="60082"/>
                    <a:pt x="129602" y="60082"/>
                  </a:cubicBezTo>
                  <a:close/>
                </a:path>
              </a:pathLst>
            </a:custGeom>
            <a:solidFill>
              <a:schemeClr val="accent2"/>
            </a:solidFill>
            <a:ln w="6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84728" y="969611"/>
              <a:ext cx="91138" cy="91138"/>
            </a:xfrm>
            <a:custGeom>
              <a:avLst/>
              <a:gdLst>
                <a:gd name="connsiteX0" fmla="*/ 91138 w 91138"/>
                <a:gd name="connsiteY0" fmla="*/ 45569 h 91138"/>
                <a:gd name="connsiteX1" fmla="*/ 45569 w 91138"/>
                <a:gd name="connsiteY1" fmla="*/ 91138 h 91138"/>
                <a:gd name="connsiteX2" fmla="*/ 0 w 91138"/>
                <a:gd name="connsiteY2" fmla="*/ 45569 h 91138"/>
                <a:gd name="connsiteX3" fmla="*/ 45569 w 91138"/>
                <a:gd name="connsiteY3" fmla="*/ 0 h 91138"/>
                <a:gd name="connsiteX4" fmla="*/ 91138 w 91138"/>
                <a:gd name="connsiteY4" fmla="*/ 45569 h 9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38" h="91138">
                  <a:moveTo>
                    <a:pt x="91138" y="45569"/>
                  </a:moveTo>
                  <a:cubicBezTo>
                    <a:pt x="91138" y="70736"/>
                    <a:pt x="70736" y="91138"/>
                    <a:pt x="45569" y="91138"/>
                  </a:cubicBezTo>
                  <a:cubicBezTo>
                    <a:pt x="20402" y="91138"/>
                    <a:pt x="0" y="70736"/>
                    <a:pt x="0" y="45569"/>
                  </a:cubicBezTo>
                  <a:cubicBezTo>
                    <a:pt x="0" y="20402"/>
                    <a:pt x="20402" y="0"/>
                    <a:pt x="45569" y="0"/>
                  </a:cubicBezTo>
                  <a:cubicBezTo>
                    <a:pt x="70736" y="0"/>
                    <a:pt x="91138" y="20402"/>
                    <a:pt x="91138" y="45569"/>
                  </a:cubicBezTo>
                  <a:close/>
                </a:path>
              </a:pathLst>
            </a:custGeom>
            <a:solidFill>
              <a:schemeClr val="accent2"/>
            </a:solidFill>
            <a:ln w="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10408" y="1484755"/>
              <a:ext cx="127714" cy="127714"/>
            </a:xfrm>
            <a:custGeom>
              <a:avLst/>
              <a:gdLst>
                <a:gd name="connsiteX0" fmla="*/ 63857 w 127714"/>
                <a:gd name="connsiteY0" fmla="*/ 18874 h 127714"/>
                <a:gd name="connsiteX1" fmla="*/ 108840 w 127714"/>
                <a:gd name="connsiteY1" fmla="*/ 63857 h 127714"/>
                <a:gd name="connsiteX2" fmla="*/ 63857 w 127714"/>
                <a:gd name="connsiteY2" fmla="*/ 108840 h 127714"/>
                <a:gd name="connsiteX3" fmla="*/ 18874 w 127714"/>
                <a:gd name="connsiteY3" fmla="*/ 63857 h 127714"/>
                <a:gd name="connsiteX4" fmla="*/ 63857 w 127714"/>
                <a:gd name="connsiteY4" fmla="*/ 18874 h 127714"/>
                <a:gd name="connsiteX5" fmla="*/ 63857 w 127714"/>
                <a:gd name="connsiteY5" fmla="*/ 0 h 127714"/>
                <a:gd name="connsiteX6" fmla="*/ 0 w 127714"/>
                <a:gd name="connsiteY6" fmla="*/ 63857 h 127714"/>
                <a:gd name="connsiteX7" fmla="*/ 63857 w 127714"/>
                <a:gd name="connsiteY7" fmla="*/ 127714 h 127714"/>
                <a:gd name="connsiteX8" fmla="*/ 127714 w 127714"/>
                <a:gd name="connsiteY8" fmla="*/ 63857 h 127714"/>
                <a:gd name="connsiteX9" fmla="*/ 63857 w 127714"/>
                <a:gd name="connsiteY9" fmla="*/ 0 h 12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7714" h="127714">
                  <a:moveTo>
                    <a:pt x="63857" y="18874"/>
                  </a:moveTo>
                  <a:cubicBezTo>
                    <a:pt x="88700" y="18874"/>
                    <a:pt x="108840" y="39014"/>
                    <a:pt x="108840" y="63857"/>
                  </a:cubicBezTo>
                  <a:cubicBezTo>
                    <a:pt x="108840" y="88700"/>
                    <a:pt x="88700" y="108840"/>
                    <a:pt x="63857" y="108840"/>
                  </a:cubicBezTo>
                  <a:cubicBezTo>
                    <a:pt x="39014" y="108840"/>
                    <a:pt x="18874" y="88700"/>
                    <a:pt x="18874" y="63857"/>
                  </a:cubicBezTo>
                  <a:cubicBezTo>
                    <a:pt x="18898" y="39024"/>
                    <a:pt x="39024" y="18898"/>
                    <a:pt x="63857" y="18874"/>
                  </a:cubicBezTo>
                  <a:moveTo>
                    <a:pt x="63857" y="0"/>
                  </a:moveTo>
                  <a:cubicBezTo>
                    <a:pt x="28590" y="0"/>
                    <a:pt x="0" y="28590"/>
                    <a:pt x="0" y="63857"/>
                  </a:cubicBezTo>
                  <a:cubicBezTo>
                    <a:pt x="0" y="99124"/>
                    <a:pt x="28590" y="127714"/>
                    <a:pt x="63857" y="127714"/>
                  </a:cubicBezTo>
                  <a:cubicBezTo>
                    <a:pt x="99124" y="127714"/>
                    <a:pt x="127714" y="99124"/>
                    <a:pt x="127714" y="63857"/>
                  </a:cubicBezTo>
                  <a:cubicBezTo>
                    <a:pt x="127714" y="28590"/>
                    <a:pt x="99124" y="0"/>
                    <a:pt x="63857" y="0"/>
                  </a:cubicBezTo>
                  <a:close/>
                </a:path>
              </a:pathLst>
            </a:custGeom>
            <a:solidFill>
              <a:schemeClr val="accent2"/>
            </a:solidFill>
            <a:ln w="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2CA8D992-BB3F-47CD-BA18-71D545392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8650" y="3000055"/>
            <a:ext cx="3932542" cy="2997970"/>
          </a:xfrm>
          <a:prstGeom prst="rect">
            <a:avLst/>
          </a:prstGeom>
          <a:gradFill flip="none" rotWithShape="1">
            <a:gsLst>
              <a:gs pos="100000">
                <a:schemeClr val="accent2">
                  <a:alpha val="20000"/>
                </a:schemeClr>
              </a:gs>
              <a:gs pos="0">
                <a:schemeClr val="accent1">
                  <a:alpha val="2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magine 1" descr="Immagine che contiene linea, design, arte&#10;&#10;Descrizione generata automaticamente">
            <a:extLst>
              <a:ext uri="{FF2B5EF4-FFF2-40B4-BE49-F238E27FC236}">
                <a16:creationId xmlns:a16="http://schemas.microsoft.com/office/drawing/2014/main" id="{1693D227-AA16-96A8-EFE6-43E5E3DFA9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10262" t="2" r="15246" b="10172"/>
          <a:stretch/>
        </p:blipFill>
        <p:spPr>
          <a:xfrm>
            <a:off x="734154" y="3102429"/>
            <a:ext cx="3739875" cy="2775857"/>
          </a:xfrm>
          <a:prstGeom prst="rect">
            <a:avLst/>
          </a:prstGeom>
        </p:spPr>
      </p:pic>
      <p:graphicFrame>
        <p:nvGraphicFramePr>
          <p:cNvPr id="11" name="TextBox 8">
            <a:extLst>
              <a:ext uri="{FF2B5EF4-FFF2-40B4-BE49-F238E27FC236}">
                <a16:creationId xmlns:a16="http://schemas.microsoft.com/office/drawing/2014/main" id="{1174BE89-E086-B1B4-AED9-400BB07C2D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7029831"/>
              </p:ext>
            </p:extLst>
          </p:nvPr>
        </p:nvGraphicFramePr>
        <p:xfrm>
          <a:off x="4945028" y="434234"/>
          <a:ext cx="3932534" cy="59895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D0C0D29B-E19D-D90B-AD1D-E0D7A5AEEE2F}"/>
              </a:ext>
            </a:extLst>
          </p:cNvPr>
          <p:cNvSpPr/>
          <p:nvPr/>
        </p:nvSpPr>
        <p:spPr>
          <a:xfrm>
            <a:off x="4474029" y="556591"/>
            <a:ext cx="457870" cy="1232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422450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8D1AA55E-40D5-461B-A5A8-4AE8AAB71B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27429"/>
            <a:ext cx="9075646" cy="62003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/>
            <a:r>
              <a:rPr lang="en-US" sz="32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Azioni</a:t>
            </a:r>
            <a:r>
              <a:rPr lang="en-US" sz="32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applicate </a:t>
            </a:r>
            <a:r>
              <a:rPr lang="en-US" sz="32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sulla</a:t>
            </a:r>
            <a:r>
              <a:rPr lang="en-US" sz="32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struttura</a:t>
            </a:r>
            <a:endParaRPr lang="en-US" sz="3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EB498BD-8089-4626-91EA-4978EBEF5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806470"/>
            <a:ext cx="5927792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8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magine 1" descr="Immagine che contiene testo, schermata, linea, diagramma&#10;&#10;Descrizione generata automaticamente">
            <a:extLst>
              <a:ext uri="{FF2B5EF4-FFF2-40B4-BE49-F238E27FC236}">
                <a16:creationId xmlns:a16="http://schemas.microsoft.com/office/drawing/2014/main" id="{1343A912-900D-8E62-F586-E1BE90395A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432"/>
          <a:stretch/>
        </p:blipFill>
        <p:spPr>
          <a:xfrm>
            <a:off x="4764903" y="2248937"/>
            <a:ext cx="4310743" cy="3818051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68A6AA9-B027-F15E-2FFB-32D2628E3F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90373" y="874891"/>
            <a:ext cx="5089198" cy="5855670"/>
          </a:xfrm>
        </p:spPr>
        <p:txBody>
          <a:bodyPr vert="horz" lIns="91440" tIns="45720" rIns="91440" bIns="45720" rtlCol="0" anchor="t">
            <a:noAutofit/>
          </a:bodyPr>
          <a:lstStyle/>
          <a:p>
            <a:pPr defTabSz="914400"/>
            <a:r>
              <a:rPr lang="en-US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Carichi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Permanenti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Strutturali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2" indent="-228600" defTabSz="9144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Peso Proprio</a:t>
            </a:r>
          </a:p>
          <a:p>
            <a:pPr defTabSz="914400"/>
            <a:r>
              <a:rPr lang="en-US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Carichi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Permanenti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strutturali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742950" lvl="1" indent="-228600" defTabSz="914400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Pavimentazione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300 kg/m²</a:t>
            </a:r>
          </a:p>
          <a:p>
            <a:pPr marL="742950" lvl="1" indent="-228600" defTabSz="914400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Cordoli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carichi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concentrati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(50 cm di base, 25 cm di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altezza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sui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campi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soletta</a:t>
            </a:r>
            <a:endParaRPr lang="en-US" sz="1200" dirty="0">
              <a:solidFill>
                <a:schemeClr val="tx1">
                  <a:alpha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28600" defTabSz="914400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Barriera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sicurezza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carichi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concentrati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sull'asse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dell'elemento</a:t>
            </a:r>
            <a:endParaRPr lang="en-US" sz="1200" dirty="0">
              <a:solidFill>
                <a:schemeClr val="tx1">
                  <a:alpha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400"/>
            <a:r>
              <a:rPr lang="en-US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Altre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Azioni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Carichi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traffico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(Gruppo 1, Load Model 1)</a:t>
            </a: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Vento</a:t>
            </a:r>
          </a:p>
          <a:p>
            <a:pPr defTabSz="914400"/>
            <a:r>
              <a:rPr lang="en-US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Effetti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Indotti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precompressione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temperatura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ritiro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fluage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del </a:t>
            </a:r>
            <a:r>
              <a:rPr lang="en-US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calcestruzzo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rilassamento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dell’acciaio</a:t>
            </a:r>
            <a:endParaRPr lang="en-US" dirty="0">
              <a:solidFill>
                <a:schemeClr val="tx1">
                  <a:alpha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400"/>
            <a:r>
              <a:rPr lang="en-US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Carichi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Applicati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1200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Carichi</a:t>
            </a:r>
            <a:r>
              <a:rPr lang="en-US" sz="1200" b="1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concentrati</a:t>
            </a:r>
            <a:r>
              <a:rPr lang="en-US" sz="1200" b="1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 </a:t>
            </a:r>
            <a:r>
              <a:rPr lang="en-US" sz="1200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uniformemente</a:t>
            </a:r>
            <a:r>
              <a:rPr lang="en-US" sz="1200" b="1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distribuiti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applicati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sui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campi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soletta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larghezza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carreggiata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10,70 m</a:t>
            </a: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Carichi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distribuiti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tre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corsie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3 m + 1,7 m di area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rimanente</a:t>
            </a:r>
            <a:endParaRPr lang="en-US" sz="1200" dirty="0">
              <a:solidFill>
                <a:schemeClr val="tx1">
                  <a:alpha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Disposizioni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carico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per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massimizzare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sollecitazioni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17 per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corsia</a:t>
            </a:r>
            <a:endParaRPr lang="en-US" sz="1200" dirty="0">
              <a:solidFill>
                <a:schemeClr val="tx1">
                  <a:alpha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914400"/>
            <a:r>
              <a:rPr lang="en-US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Carichi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Specifici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LANE A, B, C: 600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per TS, 9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/m² per UDL</a:t>
            </a: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Area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Rimanente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UDL 2,5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/m²</a:t>
            </a: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Carichi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uniformemente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distribuiti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calcolati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come UDL ×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interasse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0,6 m</a:t>
            </a:r>
          </a:p>
          <a:p>
            <a:pPr defTabSz="914400"/>
            <a:r>
              <a:rPr lang="en-US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Forze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Aggiuntive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Forza di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frenatura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uniformemente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distribuita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sulla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Notional Lane 1</a:t>
            </a:r>
          </a:p>
          <a:p>
            <a:pPr lvl="1" indent="-228600" defTabSz="9144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Forza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centrifuga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non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applicata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per asse </a:t>
            </a:r>
            <a:r>
              <a:rPr lang="en-US" sz="1200" dirty="0" err="1">
                <a:solidFill>
                  <a:schemeClr val="tx1">
                    <a:alpha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rettilineo</a:t>
            </a:r>
            <a:endParaRPr lang="en-US" sz="1200" dirty="0">
              <a:solidFill>
                <a:schemeClr val="tx1">
                  <a:alpha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 defTabSz="91440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alpha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93414" y="1899284"/>
            <a:ext cx="10427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27646" y="2189928"/>
            <a:ext cx="68354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19AD4D-D291-E31C-46A8-4E205C36B3F5}"/>
              </a:ext>
            </a:extLst>
          </p:cNvPr>
          <p:cNvSpPr/>
          <p:nvPr/>
        </p:nvSpPr>
        <p:spPr>
          <a:xfrm>
            <a:off x="4996543" y="3429000"/>
            <a:ext cx="4079103" cy="293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426C0CF-3F31-FAED-1342-6726C441BFF5}"/>
              </a:ext>
            </a:extLst>
          </p:cNvPr>
          <p:cNvSpPr/>
          <p:nvPr/>
        </p:nvSpPr>
        <p:spPr>
          <a:xfrm>
            <a:off x="8083826" y="1899284"/>
            <a:ext cx="609600" cy="381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T"/>
          </a:p>
        </p:txBody>
      </p:sp>
    </p:spTree>
    <p:extLst>
      <p:ext uri="{BB962C8B-B14F-4D97-AF65-F5344CB8AC3E}">
        <p14:creationId xmlns:p14="http://schemas.microsoft.com/office/powerpoint/2010/main" val="368354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Description xmlns="4873beb7-5857-4685-be1f-d57550cc96cc" xsi:nil="true"/>
    <AssetExpire xmlns="4873beb7-5857-4685-be1f-d57550cc96cc">2029-01-01T08:00:00+00:00</AssetExpire>
    <CampaignTagsTaxHTField0 xmlns="4873beb7-5857-4685-be1f-d57550cc96cc">
      <Terms xmlns="http://schemas.microsoft.com/office/infopath/2007/PartnerControls"/>
    </CampaignTagsTaxHTField0>
    <IntlLangReviewDate xmlns="4873beb7-5857-4685-be1f-d57550cc96cc" xsi:nil="true"/>
    <TPFriendlyName xmlns="4873beb7-5857-4685-be1f-d57550cc96cc" xsi:nil="true"/>
    <IntlLangReview xmlns="4873beb7-5857-4685-be1f-d57550cc96cc">false</IntlLangReview>
    <LocLastLocAttemptVersionLookup xmlns="4873beb7-5857-4685-be1f-d57550cc96cc">855024</LocLastLocAttemptVersionLookup>
    <PolicheckWords xmlns="4873beb7-5857-4685-be1f-d57550cc96cc" xsi:nil="true"/>
    <SubmitterId xmlns="4873beb7-5857-4685-be1f-d57550cc96cc" xsi:nil="true"/>
    <AcquiredFrom xmlns="4873beb7-5857-4685-be1f-d57550cc96cc">Internal MS</AcquiredFrom>
    <EditorialStatus xmlns="4873beb7-5857-4685-be1f-d57550cc96cc">Complete</EditorialStatus>
    <Markets xmlns="4873beb7-5857-4685-be1f-d57550cc96cc"/>
    <OriginAsset xmlns="4873beb7-5857-4685-be1f-d57550cc96cc" xsi:nil="true"/>
    <AssetStart xmlns="4873beb7-5857-4685-be1f-d57550cc96cc">2012-08-31T08:50:00+00:00</AssetStart>
    <FriendlyTitle xmlns="4873beb7-5857-4685-be1f-d57550cc96cc" xsi:nil="true"/>
    <MarketSpecific xmlns="4873beb7-5857-4685-be1f-d57550cc96cc">false</MarketSpecific>
    <TPNamespace xmlns="4873beb7-5857-4685-be1f-d57550cc96cc" xsi:nil="true"/>
    <PublishStatusLookup xmlns="4873beb7-5857-4685-be1f-d57550cc96cc">
      <Value>1616423</Value>
    </PublishStatusLookup>
    <APAuthor xmlns="4873beb7-5857-4685-be1f-d57550cc96cc">
      <UserInfo>
        <DisplayName>REDMOND\kristaa</DisplayName>
        <AccountId>136</AccountId>
        <AccountType/>
      </UserInfo>
    </APAuthor>
    <TPCommandLine xmlns="4873beb7-5857-4685-be1f-d57550cc96cc" xsi:nil="true"/>
    <IntlLangReviewer xmlns="4873beb7-5857-4685-be1f-d57550cc96cc" xsi:nil="true"/>
    <OpenTemplate xmlns="4873beb7-5857-4685-be1f-d57550cc96cc">true</OpenTemplate>
    <CSXSubmissionDate xmlns="4873beb7-5857-4685-be1f-d57550cc96cc" xsi:nil="true"/>
    <TaxCatchAll xmlns="4873beb7-5857-4685-be1f-d57550cc96cc"/>
    <Manager xmlns="4873beb7-5857-4685-be1f-d57550cc96cc" xsi:nil="true"/>
    <NumericId xmlns="4873beb7-5857-4685-be1f-d57550cc96cc" xsi:nil="true"/>
    <ParentAssetId xmlns="4873beb7-5857-4685-be1f-d57550cc96cc" xsi:nil="true"/>
    <OriginalSourceMarket xmlns="4873beb7-5857-4685-be1f-d57550cc96cc" xsi:nil="true"/>
    <ApprovalStatus xmlns="4873beb7-5857-4685-be1f-d57550cc96cc">InProgress</ApprovalStatus>
    <TPComponent xmlns="4873beb7-5857-4685-be1f-d57550cc96cc" xsi:nil="true"/>
    <EditorialTags xmlns="4873beb7-5857-4685-be1f-d57550cc96cc" xsi:nil="true"/>
    <TPExecutable xmlns="4873beb7-5857-4685-be1f-d57550cc96cc" xsi:nil="true"/>
    <TPLaunchHelpLink xmlns="4873beb7-5857-4685-be1f-d57550cc96cc" xsi:nil="true"/>
    <LocComments xmlns="4873beb7-5857-4685-be1f-d57550cc96cc" xsi:nil="true"/>
    <LocRecommendedHandoff xmlns="4873beb7-5857-4685-be1f-d57550cc96cc" xsi:nil="true"/>
    <SourceTitle xmlns="4873beb7-5857-4685-be1f-d57550cc96cc" xsi:nil="true"/>
    <CSXUpdate xmlns="4873beb7-5857-4685-be1f-d57550cc96cc">false</CSXUpdate>
    <IntlLocPriority xmlns="4873beb7-5857-4685-be1f-d57550cc96cc" xsi:nil="true"/>
    <UAProjectedTotalWords xmlns="4873beb7-5857-4685-be1f-d57550cc96cc" xsi:nil="true"/>
    <AssetType xmlns="4873beb7-5857-4685-be1f-d57550cc96cc">TP</AssetType>
    <MachineTranslated xmlns="4873beb7-5857-4685-be1f-d57550cc96cc">false</MachineTranslated>
    <OutputCachingOn xmlns="4873beb7-5857-4685-be1f-d57550cc96cc">false</OutputCachingOn>
    <TemplateStatus xmlns="4873beb7-5857-4685-be1f-d57550cc96cc">Complete</TemplateStatus>
    <IsSearchable xmlns="4873beb7-5857-4685-be1f-d57550cc96cc">true</IsSearchable>
    <ContentItem xmlns="4873beb7-5857-4685-be1f-d57550cc96cc" xsi:nil="true"/>
    <HandoffToMSDN xmlns="4873beb7-5857-4685-be1f-d57550cc96cc" xsi:nil="true"/>
    <ShowIn xmlns="4873beb7-5857-4685-be1f-d57550cc96cc">Show everywhere</ShowIn>
    <ThumbnailAssetId xmlns="4873beb7-5857-4685-be1f-d57550cc96cc" xsi:nil="true"/>
    <UALocComments xmlns="4873beb7-5857-4685-be1f-d57550cc96cc" xsi:nil="true"/>
    <UALocRecommendation xmlns="4873beb7-5857-4685-be1f-d57550cc96cc">Localize</UALocRecommendation>
    <LastModifiedDateTime xmlns="4873beb7-5857-4685-be1f-d57550cc96cc" xsi:nil="true"/>
    <LegacyData xmlns="4873beb7-5857-4685-be1f-d57550cc96cc" xsi:nil="true"/>
    <LocManualTestRequired xmlns="4873beb7-5857-4685-be1f-d57550cc96cc">false</LocManualTestRequired>
    <LocMarketGroupTiers2 xmlns="4873beb7-5857-4685-be1f-d57550cc96cc" xsi:nil="true"/>
    <ClipArtFilename xmlns="4873beb7-5857-4685-be1f-d57550cc96cc" xsi:nil="true"/>
    <TPApplication xmlns="4873beb7-5857-4685-be1f-d57550cc96cc" xsi:nil="true"/>
    <CSXHash xmlns="4873beb7-5857-4685-be1f-d57550cc96cc" xsi:nil="true"/>
    <DirectSourceMarket xmlns="4873beb7-5857-4685-be1f-d57550cc96cc" xsi:nil="true"/>
    <PrimaryImageGen xmlns="4873beb7-5857-4685-be1f-d57550cc96cc">true</PrimaryImageGen>
    <PlannedPubDate xmlns="4873beb7-5857-4685-be1f-d57550cc96cc" xsi:nil="true"/>
    <CSXSubmissionMarket xmlns="4873beb7-5857-4685-be1f-d57550cc96cc" xsi:nil="true"/>
    <Downloads xmlns="4873beb7-5857-4685-be1f-d57550cc96cc">0</Downloads>
    <ArtSampleDocs xmlns="4873beb7-5857-4685-be1f-d57550cc96cc" xsi:nil="true"/>
    <TrustLevel xmlns="4873beb7-5857-4685-be1f-d57550cc96cc">1 Microsoft Managed Content</TrustLevel>
    <BlockPublish xmlns="4873beb7-5857-4685-be1f-d57550cc96cc">false</BlockPublish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BusinessGroup xmlns="4873beb7-5857-4685-be1f-d57550cc96cc" xsi:nil="true"/>
    <Providers xmlns="4873beb7-5857-4685-be1f-d57550cc96cc" xsi:nil="true"/>
    <TemplateTemplateType xmlns="4873beb7-5857-4685-be1f-d57550cc96cc">PowerPoint Presentation Template</TemplateTemplateType>
    <TimesCloned xmlns="4873beb7-5857-4685-be1f-d57550cc96cc" xsi:nil="true"/>
    <TPAppVersion xmlns="4873beb7-5857-4685-be1f-d57550cc96cc" xsi:nil="true"/>
    <VoteCount xmlns="4873beb7-5857-4685-be1f-d57550cc96cc" xsi:nil="true"/>
    <AverageRating xmlns="4873beb7-5857-4685-be1f-d57550cc96cc" xsi:nil="true"/>
    <FeatureTagsTaxHTField0 xmlns="4873beb7-5857-4685-be1f-d57550cc96cc">
      <Terms xmlns="http://schemas.microsoft.com/office/infopath/2007/PartnerControls"/>
    </FeatureTagsTaxHTField0>
    <Provider xmlns="4873beb7-5857-4685-be1f-d57550cc96cc" xsi:nil="true"/>
    <UACurrentWords xmlns="4873beb7-5857-4685-be1f-d57550cc96cc" xsi:nil="true"/>
    <AssetId xmlns="4873beb7-5857-4685-be1f-d57550cc96cc">TP103431361</AssetId>
    <TPClientViewer xmlns="4873beb7-5857-4685-be1f-d57550cc96cc" xsi:nil="true"/>
    <DSATActionTaken xmlns="4873beb7-5857-4685-be1f-d57550cc96cc" xsi:nil="true"/>
    <APEditor xmlns="4873beb7-5857-4685-be1f-d57550cc96cc">
      <UserInfo>
        <DisplayName/>
        <AccountId xsi:nil="true"/>
        <AccountType/>
      </UserInfo>
    </APEditor>
    <TPInstallLocation xmlns="4873beb7-5857-4685-be1f-d57550cc96cc" xsi:nil="true"/>
    <OOCacheId xmlns="4873beb7-5857-4685-be1f-d57550cc96cc" xsi:nil="true"/>
    <IsDeleted xmlns="4873beb7-5857-4685-be1f-d57550cc96cc">false</IsDeleted>
    <PublishTargets xmlns="4873beb7-5857-4685-be1f-d57550cc96cc">OfficeOnlineVNext</PublishTargets>
    <ApprovalLog xmlns="4873beb7-5857-4685-be1f-d57550cc96cc" xsi:nil="true"/>
    <BugNumber xmlns="4873beb7-5857-4685-be1f-d57550cc96cc" xsi:nil="true"/>
    <CrawlForDependencies xmlns="4873beb7-5857-4685-be1f-d57550cc96cc">false</CrawlForDependencies>
    <InternalTagsTaxHTField0 xmlns="4873beb7-5857-4685-be1f-d57550cc96cc">
      <Terms xmlns="http://schemas.microsoft.com/office/infopath/2007/PartnerControls"/>
    </InternalTagsTaxHTField0>
    <LastHandOff xmlns="4873beb7-5857-4685-be1f-d57550cc96cc" xsi:nil="true"/>
    <Milestone xmlns="4873beb7-5857-4685-be1f-d57550cc96cc" xsi:nil="true"/>
    <OriginalRelease xmlns="4873beb7-5857-4685-be1f-d57550cc96cc">15</OriginalRelease>
    <RecommendationsModifier xmlns="4873beb7-5857-4685-be1f-d57550cc96cc" xsi:nil="true"/>
    <ScenarioTagsTaxHTField0 xmlns="4873beb7-5857-4685-be1f-d57550cc96cc">
      <Terms xmlns="http://schemas.microsoft.com/office/infopath/2007/PartnerControls"/>
    </ScenarioTagsTaxHTField0>
    <UANotes xmlns="4873beb7-5857-4685-be1f-d57550cc96cc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DDBB83-77C1-4099-A0AA-289882E745E2}">
  <ds:schemaRefs>
    <ds:schemaRef ds:uri="http://purl.org/dc/elements/1.1/"/>
    <ds:schemaRef ds:uri="http://schemas.microsoft.com/office/2006/metadata/properties"/>
    <ds:schemaRef ds:uri="4873beb7-5857-4685-be1f-d57550cc96cc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8C8B9CA-0273-4370-889A-FC05DA5C2F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1222</TotalTime>
  <Words>1416</Words>
  <Application>Microsoft Office PowerPoint</Application>
  <PresentationFormat>Presentazione su schermo (4:3)</PresentationFormat>
  <Paragraphs>156</Paragraphs>
  <Slides>20</Slides>
  <Notes>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9" baseType="lpstr">
      <vt:lpstr>Aptos</vt:lpstr>
      <vt:lpstr>Aptos Display</vt:lpstr>
      <vt:lpstr>Arial</vt:lpstr>
      <vt:lpstr>Calibri</vt:lpstr>
      <vt:lpstr>Cambria Math</vt:lpstr>
      <vt:lpstr>Courier New</vt:lpstr>
      <vt:lpstr>Euphemia</vt:lpstr>
      <vt:lpstr>Times New Roman</vt:lpstr>
      <vt:lpstr>Office Theme</vt:lpstr>
      <vt:lpstr>Ingegneria Forense: i metodi "Bow-Tie" e "Swiss Cheese" per il Safety Management dei ponti</vt:lpstr>
      <vt:lpstr>Presentazione standard di PowerPoint</vt:lpstr>
      <vt:lpstr>Presentazione standard di PowerPoint</vt:lpstr>
      <vt:lpstr>Swiss Cheese Model</vt:lpstr>
      <vt:lpstr>MODELLO BOW – TIE</vt:lpstr>
      <vt:lpstr>Caso studio 1: PONTE A TRAVATA IN SEMPLICE APPOGGIO</vt:lpstr>
      <vt:lpstr>Trave e sezione di verifica</vt:lpstr>
      <vt:lpstr>Modellazione con SAP 2000</vt:lpstr>
      <vt:lpstr>Azioni applicate sulla struttura</vt:lpstr>
      <vt:lpstr>Verifica allo SLU per flessione</vt:lpstr>
      <vt:lpstr>Applicazione del danneggiamento</vt:lpstr>
      <vt:lpstr>Presentazione standard di PowerPoint</vt:lpstr>
      <vt:lpstr>Presentazione standard di PowerPoint</vt:lpstr>
      <vt:lpstr>Caso studio 2: PONTE STRALLATO</vt:lpstr>
      <vt:lpstr>Verifica allo SLU</vt:lpstr>
      <vt:lpstr>Applicazione del danneggiamento</vt:lpstr>
      <vt:lpstr>Metodo Bow – Tie  applicato al caso di studio 2</vt:lpstr>
      <vt:lpstr>Swiss Cheese Model  applicato al caso di studio 2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COLAZZO CLARA FRANCESCA ANNA</dc:creator>
  <cp:lastModifiedBy>COLAZZO CLARA FRANCESCA ANNA</cp:lastModifiedBy>
  <cp:revision>11</cp:revision>
  <dcterms:created xsi:type="dcterms:W3CDTF">2024-09-14T13:24:29Z</dcterms:created>
  <dcterms:modified xsi:type="dcterms:W3CDTF">2024-10-08T17:25:29Z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0x0101006EDDDB5EE6D98C44930B742096920B300400F5B6D36B3EF94B4E9A635CDF2A18F5B8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