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1"/>
  </p:notes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Lst>
  <p:sldSz cx="18288000" cy="10287000"/>
  <p:notesSz cx="6858000" cy="9144000"/>
  <p:embeddedFontLst>
    <p:embeddedFont>
      <p:font typeface="DM Sans" pitchFamily="2" charset="0"/>
      <p:regular r:id="rId42"/>
    </p:embeddedFont>
    <p:embeddedFont>
      <p:font typeface="DM Sans Bold" charset="0"/>
      <p:regular r:id="rId43"/>
    </p:embeddedFont>
    <p:embeddedFont>
      <p:font typeface="Hatton" panose="020B0604020202020204" charset="0"/>
      <p:regular r:id="rId44"/>
    </p:embeddedFont>
    <p:embeddedFont>
      <p:font typeface="Montserrat" panose="00000500000000000000" pitchFamily="2" charset="0"/>
      <p:regular r:id="rId45"/>
    </p:embeddedFont>
    <p:embeddedFont>
      <p:font typeface="RoxboroughCF" panose="020B0604020202020204" charset="0"/>
      <p:regular r:id="rId46"/>
    </p:embeddedFont>
    <p:embeddedFont>
      <p:font typeface="Sorts Mill Goudy" panose="020B0604020202020204" charset="0"/>
      <p:regular r:id="rId4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4" d="100"/>
          <a:sy n="54" d="100"/>
        </p:scale>
        <p:origin x="754" y="10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15.07.2024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7/15/2024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6.svg"/><Relationship Id="rId7" Type="http://schemas.openxmlformats.org/officeDocument/2006/relationships/image" Target="../media/image23.sv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27.svg"/><Relationship Id="rId5" Type="http://schemas.openxmlformats.org/officeDocument/2006/relationships/image" Target="../media/image38.png"/><Relationship Id="rId10" Type="http://schemas.openxmlformats.org/officeDocument/2006/relationships/image" Target="../media/image26.png"/><Relationship Id="rId4" Type="http://schemas.openxmlformats.org/officeDocument/2006/relationships/image" Target="../media/image37.png"/><Relationship Id="rId9" Type="http://schemas.openxmlformats.org/officeDocument/2006/relationships/image" Target="../media/image15.svg"/></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svg"/><Relationship Id="rId7" Type="http://schemas.openxmlformats.org/officeDocument/2006/relationships/image" Target="../media/image40.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5.svg"/><Relationship Id="rId10" Type="http://schemas.openxmlformats.org/officeDocument/2006/relationships/image" Target="../media/image43.png"/><Relationship Id="rId4" Type="http://schemas.openxmlformats.org/officeDocument/2006/relationships/image" Target="../media/image4.png"/><Relationship Id="rId9"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9.sv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9.svg"/><Relationship Id="rId7" Type="http://schemas.openxmlformats.org/officeDocument/2006/relationships/image" Target="../media/image15.sv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49.png"/><Relationship Id="rId5" Type="http://schemas.openxmlformats.org/officeDocument/2006/relationships/image" Target="../media/image47.svg"/><Relationship Id="rId10" Type="http://schemas.openxmlformats.org/officeDocument/2006/relationships/image" Target="../media/image48.png"/><Relationship Id="rId4" Type="http://schemas.openxmlformats.org/officeDocument/2006/relationships/image" Target="../media/image46.png"/><Relationship Id="rId9" Type="http://schemas.openxmlformats.org/officeDocument/2006/relationships/image" Target="../media/image5.svg"/></Relationships>
</file>

<file path=ppt/slides/_rels/slide16.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17.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9.svg"/><Relationship Id="rId3" Type="http://schemas.openxmlformats.org/officeDocument/2006/relationships/image" Target="../media/image3.svg"/><Relationship Id="rId7" Type="http://schemas.openxmlformats.org/officeDocument/2006/relationships/image" Target="../media/image5.svg"/><Relationship Id="rId12"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56.svg"/><Relationship Id="rId5" Type="http://schemas.openxmlformats.org/officeDocument/2006/relationships/image" Target="../media/image52.svg"/><Relationship Id="rId10" Type="http://schemas.openxmlformats.org/officeDocument/2006/relationships/image" Target="../media/image55.png"/><Relationship Id="rId4" Type="http://schemas.openxmlformats.org/officeDocument/2006/relationships/image" Target="../media/image51.png"/><Relationship Id="rId9" Type="http://schemas.openxmlformats.org/officeDocument/2006/relationships/image" Target="../media/image54.svg"/></Relationships>
</file>

<file path=ppt/slides/_rels/slide18.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26.png"/><Relationship Id="rId3" Type="http://schemas.openxmlformats.org/officeDocument/2006/relationships/image" Target="../media/image3.svg"/><Relationship Id="rId7" Type="http://schemas.openxmlformats.org/officeDocument/2006/relationships/image" Target="../media/image60.svg"/><Relationship Id="rId12" Type="http://schemas.openxmlformats.org/officeDocument/2006/relationships/image" Target="../media/image40.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9.png"/><Relationship Id="rId11" Type="http://schemas.openxmlformats.org/officeDocument/2006/relationships/image" Target="../media/image39.png"/><Relationship Id="rId5" Type="http://schemas.openxmlformats.org/officeDocument/2006/relationships/image" Target="../media/image58.svg"/><Relationship Id="rId10" Type="http://schemas.openxmlformats.org/officeDocument/2006/relationships/image" Target="../media/image61.png"/><Relationship Id="rId4" Type="http://schemas.openxmlformats.org/officeDocument/2006/relationships/image" Target="../media/image57.png"/><Relationship Id="rId9" Type="http://schemas.openxmlformats.org/officeDocument/2006/relationships/image" Target="../media/image47.svg"/><Relationship Id="rId14" Type="http://schemas.openxmlformats.org/officeDocument/2006/relationships/image" Target="../media/image27.svg"/></Relationships>
</file>

<file path=ppt/slides/_rels/slide1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7.svg"/><Relationship Id="rId7" Type="http://schemas.openxmlformats.org/officeDocument/2006/relationships/image" Target="../media/image36.sv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63.svg"/><Relationship Id="rId4" Type="http://schemas.openxmlformats.org/officeDocument/2006/relationships/image" Target="../media/image62.png"/><Relationship Id="rId9" Type="http://schemas.openxmlformats.org/officeDocument/2006/relationships/image" Target="../media/image15.svg"/></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0.svg"/><Relationship Id="rId7" Type="http://schemas.openxmlformats.org/officeDocument/2006/relationships/image" Target="../media/image40.svg"/><Relationship Id="rId12" Type="http://schemas.openxmlformats.org/officeDocument/2006/relationships/image" Target="../media/image66.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65.png"/><Relationship Id="rId5" Type="http://schemas.openxmlformats.org/officeDocument/2006/relationships/image" Target="../media/image3.svg"/><Relationship Id="rId10" Type="http://schemas.openxmlformats.org/officeDocument/2006/relationships/image" Target="../media/image64.png"/><Relationship Id="rId4" Type="http://schemas.openxmlformats.org/officeDocument/2006/relationships/image" Target="../media/image2.png"/><Relationship Id="rId9" Type="http://schemas.openxmlformats.org/officeDocument/2006/relationships/image" Target="../media/image5.svg"/></Relationships>
</file>

<file path=ppt/slides/_rels/slide2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70.png"/><Relationship Id="rId3" Type="http://schemas.openxmlformats.org/officeDocument/2006/relationships/image" Target="../media/image47.svg"/><Relationship Id="rId7" Type="http://schemas.openxmlformats.org/officeDocument/2006/relationships/image" Target="../media/image27.svg"/><Relationship Id="rId12" Type="http://schemas.openxmlformats.org/officeDocument/2006/relationships/image" Target="../media/image69.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68.png"/><Relationship Id="rId5" Type="http://schemas.openxmlformats.org/officeDocument/2006/relationships/image" Target="../media/image40.svg"/><Relationship Id="rId10" Type="http://schemas.openxmlformats.org/officeDocument/2006/relationships/image" Target="../media/image67.png"/><Relationship Id="rId4" Type="http://schemas.openxmlformats.org/officeDocument/2006/relationships/image" Target="../media/image39.png"/><Relationship Id="rId9" Type="http://schemas.openxmlformats.org/officeDocument/2006/relationships/image" Target="../media/image20.svg"/></Relationships>
</file>

<file path=ppt/slides/_rels/slide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29.sv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75.png"/><Relationship Id="rId3" Type="http://schemas.openxmlformats.org/officeDocument/2006/relationships/image" Target="../media/image47.svg"/><Relationship Id="rId7" Type="http://schemas.openxmlformats.org/officeDocument/2006/relationships/image" Target="../media/image20.svg"/><Relationship Id="rId12" Type="http://schemas.openxmlformats.org/officeDocument/2006/relationships/image" Target="../media/image74.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73.png"/><Relationship Id="rId5" Type="http://schemas.openxmlformats.org/officeDocument/2006/relationships/image" Target="../media/image5.svg"/><Relationship Id="rId10" Type="http://schemas.openxmlformats.org/officeDocument/2006/relationships/image" Target="../media/image72.png"/><Relationship Id="rId4" Type="http://schemas.openxmlformats.org/officeDocument/2006/relationships/image" Target="../media/image4.png"/><Relationship Id="rId9" Type="http://schemas.openxmlformats.org/officeDocument/2006/relationships/image" Target="../media/image40.svg"/></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79.png"/><Relationship Id="rId3" Type="http://schemas.openxmlformats.org/officeDocument/2006/relationships/image" Target="../media/image47.svg"/><Relationship Id="rId7" Type="http://schemas.openxmlformats.org/officeDocument/2006/relationships/image" Target="../media/image7.svg"/><Relationship Id="rId12" Type="http://schemas.openxmlformats.org/officeDocument/2006/relationships/image" Target="../media/image78.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77.png"/><Relationship Id="rId5" Type="http://schemas.openxmlformats.org/officeDocument/2006/relationships/image" Target="../media/image5.svg"/><Relationship Id="rId10" Type="http://schemas.openxmlformats.org/officeDocument/2006/relationships/image" Target="../media/image76.png"/><Relationship Id="rId4" Type="http://schemas.openxmlformats.org/officeDocument/2006/relationships/image" Target="../media/image4.png"/><Relationship Id="rId9" Type="http://schemas.openxmlformats.org/officeDocument/2006/relationships/image" Target="../media/image20.svg"/></Relationships>
</file>

<file path=ppt/slides/_rels/slide25.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20.svg"/><Relationship Id="rId7" Type="http://schemas.openxmlformats.org/officeDocument/2006/relationships/image" Target="../media/image81.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9.sv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20.svg"/><Relationship Id="rId7" Type="http://schemas.openxmlformats.org/officeDocument/2006/relationships/image" Target="../media/image5.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40.svg"/><Relationship Id="rId4" Type="http://schemas.openxmlformats.org/officeDocument/2006/relationships/image" Target="../media/image39.png"/><Relationship Id="rId9" Type="http://schemas.openxmlformats.org/officeDocument/2006/relationships/image" Target="../media/image84.png"/></Relationships>
</file>

<file path=ppt/slides/_rels/slide27.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88.png"/><Relationship Id="rId3" Type="http://schemas.openxmlformats.org/officeDocument/2006/relationships/image" Target="../media/image47.svg"/><Relationship Id="rId7" Type="http://schemas.openxmlformats.org/officeDocument/2006/relationships/image" Target="../media/image20.svg"/><Relationship Id="rId12" Type="http://schemas.openxmlformats.org/officeDocument/2006/relationships/image" Target="../media/image87.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86.png"/><Relationship Id="rId5" Type="http://schemas.openxmlformats.org/officeDocument/2006/relationships/image" Target="../media/image5.svg"/><Relationship Id="rId10" Type="http://schemas.openxmlformats.org/officeDocument/2006/relationships/image" Target="../media/image85.png"/><Relationship Id="rId4" Type="http://schemas.openxmlformats.org/officeDocument/2006/relationships/image" Target="../media/image4.png"/><Relationship Id="rId9" Type="http://schemas.openxmlformats.org/officeDocument/2006/relationships/image" Target="../media/image40.svg"/></Relationships>
</file>

<file path=ppt/slides/_rels/slide28.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92.png"/><Relationship Id="rId3" Type="http://schemas.openxmlformats.org/officeDocument/2006/relationships/image" Target="../media/image47.svg"/><Relationship Id="rId7" Type="http://schemas.openxmlformats.org/officeDocument/2006/relationships/image" Target="../media/image7.svg"/><Relationship Id="rId12" Type="http://schemas.openxmlformats.org/officeDocument/2006/relationships/image" Target="../media/image91.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20.svg"/><Relationship Id="rId5" Type="http://schemas.openxmlformats.org/officeDocument/2006/relationships/image" Target="../media/image5.sv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90.png"/></Relationships>
</file>

<file path=ppt/slides/_rels/slide29.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svg"/><Relationship Id="rId7" Type="http://schemas.openxmlformats.org/officeDocument/2006/relationships/image" Target="../media/image94.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93.png"/><Relationship Id="rId5" Type="http://schemas.openxmlformats.org/officeDocument/2006/relationships/image" Target="../media/image20.sv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s/_rels/slide3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0.svg"/><Relationship Id="rId7" Type="http://schemas.openxmlformats.org/officeDocument/2006/relationships/image" Target="../media/image40.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47.svg"/><Relationship Id="rId10" Type="http://schemas.openxmlformats.org/officeDocument/2006/relationships/image" Target="../media/image96.png"/><Relationship Id="rId4" Type="http://schemas.openxmlformats.org/officeDocument/2006/relationships/image" Target="../media/image46.png"/><Relationship Id="rId9" Type="http://schemas.openxmlformats.org/officeDocument/2006/relationships/image" Target="../media/image27.svg"/></Relationships>
</file>

<file path=ppt/slides/_rels/slide31.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100.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3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9.svg"/><Relationship Id="rId7" Type="http://schemas.openxmlformats.org/officeDocument/2006/relationships/image" Target="../media/image15.sv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47.svg"/><Relationship Id="rId4" Type="http://schemas.openxmlformats.org/officeDocument/2006/relationships/image" Target="../media/image46.png"/><Relationship Id="rId9" Type="http://schemas.openxmlformats.org/officeDocument/2006/relationships/image" Target="../media/image5.svg"/></Relationships>
</file>

<file path=ppt/slides/_rels/slide33.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104.png"/><Relationship Id="rId3" Type="http://schemas.openxmlformats.org/officeDocument/2006/relationships/image" Target="../media/image3.svg"/><Relationship Id="rId7" Type="http://schemas.openxmlformats.org/officeDocument/2006/relationships/image" Target="../media/image20.svg"/><Relationship Id="rId12" Type="http://schemas.openxmlformats.org/officeDocument/2006/relationships/image" Target="../media/image10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102.png"/><Relationship Id="rId5" Type="http://schemas.openxmlformats.org/officeDocument/2006/relationships/image" Target="../media/image5.svg"/><Relationship Id="rId10" Type="http://schemas.openxmlformats.org/officeDocument/2006/relationships/image" Target="../media/image101.png"/><Relationship Id="rId4" Type="http://schemas.openxmlformats.org/officeDocument/2006/relationships/image" Target="../media/image4.png"/><Relationship Id="rId9" Type="http://schemas.openxmlformats.org/officeDocument/2006/relationships/image" Target="../media/image40.svg"/></Relationships>
</file>

<file path=ppt/slides/_rels/slide34.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23.svg"/><Relationship Id="rId7" Type="http://schemas.openxmlformats.org/officeDocument/2006/relationships/image" Target="../media/image60.sv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 Id="rId9" Type="http://schemas.openxmlformats.org/officeDocument/2006/relationships/image" Target="../media/image106.png"/></Relationships>
</file>

<file path=ppt/slides/_rels/slide35.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20.svg"/><Relationship Id="rId7" Type="http://schemas.openxmlformats.org/officeDocument/2006/relationships/image" Target="../media/image108.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107.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110.png"/></Relationships>
</file>

<file path=ppt/slides/_rels/slide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12.png"/><Relationship Id="rId4" Type="http://schemas.openxmlformats.org/officeDocument/2006/relationships/image" Target="../media/image111.png"/></Relationships>
</file>

<file path=ppt/slides/_rels/slide3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3.svg"/><Relationship Id="rId7"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5.svg"/><Relationship Id="rId4" Type="http://schemas.openxmlformats.org/officeDocument/2006/relationships/image" Target="../media/image24.png"/><Relationship Id="rId9" Type="http://schemas.openxmlformats.org/officeDocument/2006/relationships/image" Target="../media/image29.svg"/></Relationships>
</file>

<file path=ppt/slides/_rels/slide3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3.svg"/><Relationship Id="rId7" Type="http://schemas.openxmlformats.org/officeDocument/2006/relationships/image" Target="../media/image5.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14.svg"/><Relationship Id="rId5" Type="http://schemas.openxmlformats.org/officeDocument/2006/relationships/image" Target="../media/image25.svg"/><Relationship Id="rId10" Type="http://schemas.openxmlformats.org/officeDocument/2006/relationships/image" Target="../media/image113.png"/><Relationship Id="rId4" Type="http://schemas.openxmlformats.org/officeDocument/2006/relationships/image" Target="../media/image24.png"/><Relationship Id="rId9" Type="http://schemas.openxmlformats.org/officeDocument/2006/relationships/image" Target="../media/image29.svg"/></Relationships>
</file>

<file path=ppt/slides/_rels/slide39.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29.svg"/><Relationship Id="rId7" Type="http://schemas.openxmlformats.org/officeDocument/2006/relationships/image" Target="../media/image63.sv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62.png"/><Relationship Id="rId11" Type="http://schemas.openxmlformats.org/officeDocument/2006/relationships/image" Target="../media/image25.svg"/><Relationship Id="rId5" Type="http://schemas.openxmlformats.org/officeDocument/2006/relationships/image" Target="../media/image23.svg"/><Relationship Id="rId10" Type="http://schemas.openxmlformats.org/officeDocument/2006/relationships/image" Target="../media/image24.png"/><Relationship Id="rId4" Type="http://schemas.openxmlformats.org/officeDocument/2006/relationships/image" Target="../media/image22.png"/><Relationship Id="rId9" Type="http://schemas.openxmlformats.org/officeDocument/2006/relationships/image" Target="../media/image60.sv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5.svg"/><Relationship Id="rId5" Type="http://schemas.openxmlformats.org/officeDocument/2006/relationships/image" Target="../media/image11.svg"/><Relationship Id="rId10" Type="http://schemas.openxmlformats.org/officeDocument/2006/relationships/image" Target="../media/image4.png"/><Relationship Id="rId4" Type="http://schemas.openxmlformats.org/officeDocument/2006/relationships/image" Target="../media/image10.png"/><Relationship Id="rId9" Type="http://schemas.openxmlformats.org/officeDocument/2006/relationships/image" Target="../media/image15.svg"/></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sv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sv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pn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TextBox 2"/>
          <p:cNvSpPr txBox="1"/>
          <p:nvPr/>
        </p:nvSpPr>
        <p:spPr>
          <a:xfrm>
            <a:off x="2273496" y="2187478"/>
            <a:ext cx="13741008" cy="2326005"/>
          </a:xfrm>
          <a:prstGeom prst="rect">
            <a:avLst/>
          </a:prstGeom>
        </p:spPr>
        <p:txBody>
          <a:bodyPr lIns="0" tIns="0" rIns="0" bIns="0" rtlCol="0" anchor="t">
            <a:spAutoFit/>
          </a:bodyPr>
          <a:lstStyle/>
          <a:p>
            <a:pPr marL="0" lvl="0" indent="0" algn="ctr">
              <a:lnSpc>
                <a:spcPts val="5939"/>
              </a:lnSpc>
            </a:pPr>
            <a:r>
              <a:rPr lang="en-US" sz="5399" spc="-107">
                <a:solidFill>
                  <a:srgbClr val="F8DCBF"/>
                </a:solidFill>
                <a:latin typeface="Hatton"/>
                <a:ea typeface="Hatton"/>
                <a:cs typeface="Hatton"/>
                <a:sym typeface="Hatton"/>
              </a:rPr>
              <a:t> Noise-Aware UAS Flight Path Planning in Urban Environments with Reinforcement Learning</a:t>
            </a:r>
          </a:p>
        </p:txBody>
      </p:sp>
      <p:sp>
        <p:nvSpPr>
          <p:cNvPr id="3" name="TextBox 3"/>
          <p:cNvSpPr txBox="1"/>
          <p:nvPr/>
        </p:nvSpPr>
        <p:spPr>
          <a:xfrm>
            <a:off x="2608388" y="5441454"/>
            <a:ext cx="13741008" cy="606425"/>
          </a:xfrm>
          <a:prstGeom prst="rect">
            <a:avLst/>
          </a:prstGeom>
        </p:spPr>
        <p:txBody>
          <a:bodyPr lIns="0" tIns="0" rIns="0" bIns="0" rtlCol="0" anchor="t">
            <a:spAutoFit/>
          </a:bodyPr>
          <a:lstStyle/>
          <a:p>
            <a:pPr marL="0" lvl="0" indent="0" algn="l">
              <a:lnSpc>
                <a:spcPts val="4900"/>
              </a:lnSpc>
              <a:spcBef>
                <a:spcPct val="0"/>
              </a:spcBef>
            </a:pPr>
            <a:r>
              <a:rPr lang="en-US" sz="3500">
                <a:solidFill>
                  <a:srgbClr val="F8DCBF"/>
                </a:solidFill>
                <a:latin typeface="Sorts Mill Goudy"/>
                <a:ea typeface="Sorts Mill Goudy"/>
                <a:cs typeface="Sorts Mill Goudy"/>
                <a:sym typeface="Sorts Mill Goudy"/>
              </a:rPr>
              <a:t>Presented by:                              Shahin Sarhan</a:t>
            </a:r>
          </a:p>
        </p:txBody>
      </p:sp>
      <p:sp>
        <p:nvSpPr>
          <p:cNvPr id="4" name="TextBox 4"/>
          <p:cNvSpPr txBox="1"/>
          <p:nvPr/>
        </p:nvSpPr>
        <p:spPr>
          <a:xfrm>
            <a:off x="2608388" y="6951345"/>
            <a:ext cx="13741008" cy="2306955"/>
          </a:xfrm>
          <a:prstGeom prst="rect">
            <a:avLst/>
          </a:prstGeom>
        </p:spPr>
        <p:txBody>
          <a:bodyPr lIns="0" tIns="0" rIns="0" bIns="0" rtlCol="0" anchor="t">
            <a:spAutoFit/>
          </a:bodyPr>
          <a:lstStyle/>
          <a:p>
            <a:pPr marL="0" lvl="0" indent="0" algn="l">
              <a:lnSpc>
                <a:spcPts val="4620"/>
              </a:lnSpc>
              <a:spcBef>
                <a:spcPct val="0"/>
              </a:spcBef>
            </a:pPr>
            <a:r>
              <a:rPr lang="en-US" sz="3300">
                <a:solidFill>
                  <a:srgbClr val="F8DCBF"/>
                </a:solidFill>
                <a:latin typeface="Sorts Mill Goudy"/>
                <a:ea typeface="Sorts Mill Goudy"/>
                <a:cs typeface="Sorts Mill Goudy"/>
                <a:sym typeface="Sorts Mill Goudy"/>
              </a:rPr>
              <a:t>Advisors:                                 Prof. Stefano Primatesta</a:t>
            </a:r>
          </a:p>
          <a:p>
            <a:pPr marL="0" lvl="0" indent="0" algn="l">
              <a:lnSpc>
                <a:spcPts val="4620"/>
              </a:lnSpc>
              <a:spcBef>
                <a:spcPct val="0"/>
              </a:spcBef>
            </a:pPr>
            <a:r>
              <a:rPr lang="en-US" sz="3300">
                <a:solidFill>
                  <a:srgbClr val="F8DCBF"/>
                </a:solidFill>
                <a:latin typeface="Sorts Mill Goudy"/>
                <a:ea typeface="Sorts Mill Goudy"/>
                <a:cs typeface="Sorts Mill Goudy"/>
                <a:sym typeface="Sorts Mill Goudy"/>
              </a:rPr>
              <a:t>                                                      Prof. Giorgio Guglieri </a:t>
            </a:r>
          </a:p>
          <a:p>
            <a:pPr marL="0" lvl="0" indent="0" algn="l">
              <a:lnSpc>
                <a:spcPts val="4620"/>
              </a:lnSpc>
              <a:spcBef>
                <a:spcPct val="0"/>
              </a:spcBef>
            </a:pPr>
            <a:r>
              <a:rPr lang="en-US" sz="3300">
                <a:solidFill>
                  <a:srgbClr val="F8DCBF"/>
                </a:solidFill>
                <a:latin typeface="Sorts Mill Goudy"/>
                <a:ea typeface="Sorts Mill Goudy"/>
                <a:cs typeface="Sorts Mill Goudy"/>
                <a:sym typeface="Sorts Mill Goudy"/>
              </a:rPr>
              <a:t>                                                          Ing. Marco Rinaldi</a:t>
            </a:r>
          </a:p>
          <a:p>
            <a:pPr marL="0" lvl="0" indent="0" algn="l">
              <a:lnSpc>
                <a:spcPts val="4620"/>
              </a:lnSpc>
              <a:spcBef>
                <a:spcPct val="0"/>
              </a:spcBef>
            </a:pPr>
            <a:r>
              <a:rPr lang="en-US" sz="3300">
                <a:solidFill>
                  <a:srgbClr val="F8DCBF"/>
                </a:solidFill>
                <a:latin typeface="Sorts Mill Goudy"/>
                <a:ea typeface="Sorts Mill Goudy"/>
                <a:cs typeface="Sorts Mill Goudy"/>
                <a:sym typeface="Sorts Mill Goudy"/>
              </a:rPr>
              <a:t>Academic year:                                     2023-24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a:ln cap="sq">
            <a:noFill/>
            <a:prstDash val="solid"/>
            <a:miter/>
          </a:ln>
        </p:spPr>
      </p:sp>
      <p:sp>
        <p:nvSpPr>
          <p:cNvPr id="3" name="Freeform 3"/>
          <p:cNvSpPr/>
          <p:nvPr/>
        </p:nvSpPr>
        <p:spPr>
          <a:xfrm>
            <a:off x="11963601" y="3210748"/>
            <a:ext cx="6324399" cy="5172969"/>
          </a:xfrm>
          <a:custGeom>
            <a:avLst/>
            <a:gdLst/>
            <a:ahLst/>
            <a:cxnLst/>
            <a:rect l="l" t="t" r="r" b="b"/>
            <a:pathLst>
              <a:path w="6324399" h="5172969">
                <a:moveTo>
                  <a:pt x="0" y="0"/>
                </a:moveTo>
                <a:lnTo>
                  <a:pt x="6324399" y="0"/>
                </a:lnTo>
                <a:lnTo>
                  <a:pt x="6324399" y="5172968"/>
                </a:lnTo>
                <a:lnTo>
                  <a:pt x="0" y="5172968"/>
                </a:lnTo>
                <a:lnTo>
                  <a:pt x="0" y="0"/>
                </a:lnTo>
                <a:close/>
              </a:path>
            </a:pathLst>
          </a:custGeom>
          <a:blipFill>
            <a:blip r:embed="rId4"/>
            <a:stretch>
              <a:fillRect/>
            </a:stretch>
          </a:blipFill>
        </p:spPr>
      </p:sp>
      <p:sp>
        <p:nvSpPr>
          <p:cNvPr id="4" name="TextBox 4"/>
          <p:cNvSpPr txBox="1"/>
          <p:nvPr/>
        </p:nvSpPr>
        <p:spPr>
          <a:xfrm>
            <a:off x="1501098" y="249238"/>
            <a:ext cx="15285804" cy="1387474"/>
          </a:xfrm>
          <a:prstGeom prst="rect">
            <a:avLst/>
          </a:prstGeom>
        </p:spPr>
        <p:txBody>
          <a:bodyPr lIns="0" tIns="0" rIns="0" bIns="0" rtlCol="0" anchor="t">
            <a:spAutoFit/>
          </a:bodyPr>
          <a:lstStyle/>
          <a:p>
            <a:pPr marL="0" lvl="0" indent="0" algn="ctr">
              <a:lnSpc>
                <a:spcPts val="11200"/>
              </a:lnSpc>
              <a:spcBef>
                <a:spcPct val="0"/>
              </a:spcBef>
            </a:pPr>
            <a:r>
              <a:rPr lang="en-US" sz="8000" u="none" strike="noStrike" spc="-160">
                <a:solidFill>
                  <a:srgbClr val="F8DCBF"/>
                </a:solidFill>
                <a:latin typeface="RoxboroughCF"/>
                <a:ea typeface="RoxboroughCF"/>
                <a:cs typeface="RoxboroughCF"/>
                <a:sym typeface="RoxboroughCF"/>
              </a:rPr>
              <a:t>Ray Tracing</a:t>
            </a:r>
          </a:p>
        </p:txBody>
      </p:sp>
      <p:sp>
        <p:nvSpPr>
          <p:cNvPr id="5" name="TextBox 5"/>
          <p:cNvSpPr txBox="1"/>
          <p:nvPr/>
        </p:nvSpPr>
        <p:spPr>
          <a:xfrm>
            <a:off x="1501098" y="1798637"/>
            <a:ext cx="11117628" cy="7949565"/>
          </a:xfrm>
          <a:prstGeom prst="rect">
            <a:avLst/>
          </a:prstGeom>
        </p:spPr>
        <p:txBody>
          <a:bodyPr lIns="0" tIns="0" rIns="0" bIns="0" rtlCol="0" anchor="t">
            <a:spAutoFit/>
          </a:bodyPr>
          <a:lstStyle/>
          <a:p>
            <a:pPr algn="l">
              <a:lnSpc>
                <a:spcPts val="3359"/>
              </a:lnSpc>
              <a:spcBef>
                <a:spcPct val="0"/>
              </a:spcBef>
            </a:pPr>
            <a:r>
              <a:rPr lang="en-US" sz="2400" u="none" strike="noStrike" spc="384">
                <a:solidFill>
                  <a:srgbClr val="F8DCBF"/>
                </a:solidFill>
                <a:latin typeface="DM Sans"/>
                <a:ea typeface="DM Sans"/>
                <a:cs typeface="DM Sans"/>
                <a:sym typeface="DM Sans"/>
              </a:rPr>
              <a:t>The following assumptions are made in the ray tracing model: </a:t>
            </a:r>
          </a:p>
          <a:p>
            <a:pPr marL="518160" lvl="1" indent="-259080" algn="l">
              <a:lnSpc>
                <a:spcPts val="3359"/>
              </a:lnSpc>
              <a:spcBef>
                <a:spcPct val="0"/>
              </a:spcBef>
              <a:buFont typeface="Arial"/>
              <a:buChar char="•"/>
            </a:pPr>
            <a:r>
              <a:rPr lang="en-US" sz="2400" u="none" strike="noStrike" spc="384">
                <a:solidFill>
                  <a:srgbClr val="F8DCBF"/>
                </a:solidFill>
                <a:latin typeface="DM Sans"/>
                <a:ea typeface="DM Sans"/>
                <a:cs typeface="DM Sans"/>
                <a:sym typeface="DM Sans"/>
              </a:rPr>
              <a:t> </a:t>
            </a:r>
            <a:r>
              <a:rPr lang="en-US" sz="2400" u="none" strike="noStrike" spc="384">
                <a:solidFill>
                  <a:srgbClr val="F8DCBF"/>
                </a:solidFill>
                <a:latin typeface="DM Sans Bold"/>
                <a:ea typeface="DM Sans Bold"/>
                <a:cs typeface="DM Sans Bold"/>
                <a:sym typeface="DM Sans Bold"/>
              </a:rPr>
              <a:t>Medium Homogeneity:</a:t>
            </a:r>
            <a:r>
              <a:rPr lang="en-US" sz="2400" u="none" strike="noStrike" spc="384">
                <a:solidFill>
                  <a:srgbClr val="F8DCBF"/>
                </a:solidFill>
                <a:latin typeface="DM Sans"/>
                <a:ea typeface="DM Sans"/>
                <a:cs typeface="DM Sans"/>
                <a:sym typeface="DM Sans"/>
              </a:rPr>
              <a:t> The air through which the sound propagates is assumed to be homogeneous, with consistent properties such as temperature, atmospheric pressure and humidity. </a:t>
            </a:r>
          </a:p>
          <a:p>
            <a:pPr algn="l">
              <a:lnSpc>
                <a:spcPts val="3359"/>
              </a:lnSpc>
              <a:spcBef>
                <a:spcPct val="0"/>
              </a:spcBef>
            </a:pPr>
            <a:endParaRPr lang="en-US" sz="2400" u="none" strike="noStrike" spc="384">
              <a:solidFill>
                <a:srgbClr val="F8DCBF"/>
              </a:solidFill>
              <a:latin typeface="DM Sans"/>
              <a:ea typeface="DM Sans"/>
              <a:cs typeface="DM Sans"/>
              <a:sym typeface="DM Sans"/>
            </a:endParaRPr>
          </a:p>
          <a:p>
            <a:pPr marL="518160" lvl="1" indent="-259080" algn="l">
              <a:lnSpc>
                <a:spcPts val="3359"/>
              </a:lnSpc>
              <a:spcBef>
                <a:spcPct val="0"/>
              </a:spcBef>
              <a:buFont typeface="Arial"/>
              <a:buChar char="•"/>
            </a:pPr>
            <a:r>
              <a:rPr lang="en-US" sz="2400" u="none" strike="noStrike" spc="384">
                <a:solidFill>
                  <a:srgbClr val="F8DCBF"/>
                </a:solidFill>
                <a:latin typeface="DM Sans Bold"/>
                <a:ea typeface="DM Sans Bold"/>
                <a:cs typeface="DM Sans Bold"/>
                <a:sym typeface="DM Sans Bold"/>
              </a:rPr>
              <a:t>Linear Propagation:</a:t>
            </a:r>
            <a:r>
              <a:rPr lang="en-US" sz="2400" u="none" strike="noStrike" spc="384">
                <a:solidFill>
                  <a:srgbClr val="F8DCBF"/>
                </a:solidFill>
                <a:latin typeface="DM Sans"/>
                <a:ea typeface="DM Sans"/>
                <a:cs typeface="DM Sans"/>
                <a:sym typeface="DM Sans"/>
              </a:rPr>
              <a:t> Sound waves are assumed to travel in straight lines unless they encounter obstacles or interfaces that cause reflection or absorption. </a:t>
            </a:r>
          </a:p>
          <a:p>
            <a:pPr algn="l">
              <a:lnSpc>
                <a:spcPts val="3359"/>
              </a:lnSpc>
              <a:spcBef>
                <a:spcPct val="0"/>
              </a:spcBef>
            </a:pPr>
            <a:endParaRPr lang="en-US" sz="2400" u="none" strike="noStrike" spc="384">
              <a:solidFill>
                <a:srgbClr val="F8DCBF"/>
              </a:solidFill>
              <a:latin typeface="DM Sans"/>
              <a:ea typeface="DM Sans"/>
              <a:cs typeface="DM Sans"/>
              <a:sym typeface="DM Sans"/>
            </a:endParaRPr>
          </a:p>
          <a:p>
            <a:pPr marL="518160" lvl="1" indent="-259080" algn="l">
              <a:lnSpc>
                <a:spcPts val="3359"/>
              </a:lnSpc>
              <a:spcBef>
                <a:spcPct val="0"/>
              </a:spcBef>
              <a:buFont typeface="Arial"/>
              <a:buChar char="•"/>
            </a:pPr>
            <a:r>
              <a:rPr lang="en-US" sz="2400" u="none" strike="noStrike" spc="384">
                <a:solidFill>
                  <a:srgbClr val="F8DCBF"/>
                </a:solidFill>
                <a:latin typeface="DM Sans Bold"/>
                <a:ea typeface="DM Sans Bold"/>
                <a:cs typeface="DM Sans Bold"/>
                <a:sym typeface="DM Sans Bold"/>
              </a:rPr>
              <a:t>Specular Reflection:</a:t>
            </a:r>
            <a:r>
              <a:rPr lang="en-US" sz="2400" u="none" strike="noStrike" spc="384">
                <a:solidFill>
                  <a:srgbClr val="F8DCBF"/>
                </a:solidFill>
                <a:latin typeface="DM Sans"/>
                <a:ea typeface="DM Sans"/>
                <a:cs typeface="DM Sans"/>
                <a:sym typeface="DM Sans"/>
              </a:rPr>
              <a:t> Reflections off surfaces are assumed to follow the law of specular reflection. Diffuse reflections are neglected for simplicity. </a:t>
            </a:r>
          </a:p>
          <a:p>
            <a:pPr algn="l">
              <a:lnSpc>
                <a:spcPts val="3359"/>
              </a:lnSpc>
              <a:spcBef>
                <a:spcPct val="0"/>
              </a:spcBef>
            </a:pPr>
            <a:endParaRPr lang="en-US" sz="2400" u="none" strike="noStrike" spc="384">
              <a:solidFill>
                <a:srgbClr val="F8DCBF"/>
              </a:solidFill>
              <a:latin typeface="DM Sans"/>
              <a:ea typeface="DM Sans"/>
              <a:cs typeface="DM Sans"/>
              <a:sym typeface="DM Sans"/>
            </a:endParaRPr>
          </a:p>
          <a:p>
            <a:pPr marL="518160" lvl="1" indent="-259080" algn="l">
              <a:lnSpc>
                <a:spcPts val="3359"/>
              </a:lnSpc>
              <a:spcBef>
                <a:spcPct val="0"/>
              </a:spcBef>
              <a:buFont typeface="Arial"/>
              <a:buChar char="•"/>
            </a:pPr>
            <a:r>
              <a:rPr lang="en-US" sz="2400" u="none" strike="noStrike" spc="384">
                <a:solidFill>
                  <a:srgbClr val="F8DCBF"/>
                </a:solidFill>
                <a:latin typeface="DM Sans Bold"/>
                <a:ea typeface="DM Sans Bold"/>
                <a:cs typeface="DM Sans Bold"/>
                <a:sym typeface="DM Sans Bold"/>
              </a:rPr>
              <a:t>Negligible Diffraction:</a:t>
            </a:r>
            <a:r>
              <a:rPr lang="en-US" sz="2400" u="none" strike="noStrike" spc="384">
                <a:solidFill>
                  <a:srgbClr val="F8DCBF"/>
                </a:solidFill>
                <a:latin typeface="DM Sans"/>
                <a:ea typeface="DM Sans"/>
                <a:cs typeface="DM Sans"/>
                <a:sym typeface="DM Sans"/>
              </a:rPr>
              <a:t> Diffraction effects, where sound waves bend around obstacles, are neglected for simplicity. Other more complex factors such as doppler effect are also not considered.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AutoShape 2"/>
          <p:cNvSpPr/>
          <p:nvPr/>
        </p:nvSpPr>
        <p:spPr>
          <a:xfrm>
            <a:off x="1343582" y="3657537"/>
            <a:ext cx="3815" cy="453430"/>
          </a:xfrm>
          <a:prstGeom prst="line">
            <a:avLst/>
          </a:prstGeom>
          <a:ln w="28575" cap="rnd">
            <a:solidFill>
              <a:srgbClr val="2C698E"/>
            </a:solidFill>
            <a:prstDash val="solid"/>
            <a:headEnd type="none" w="sm" len="sm"/>
            <a:tailEnd type="arrow" w="med" len="sm"/>
          </a:ln>
        </p:spPr>
      </p:sp>
      <p:grpSp>
        <p:nvGrpSpPr>
          <p:cNvPr id="3" name="Group 3"/>
          <p:cNvGrpSpPr/>
          <p:nvPr/>
        </p:nvGrpSpPr>
        <p:grpSpPr>
          <a:xfrm>
            <a:off x="430639" y="4110967"/>
            <a:ext cx="1840699" cy="853831"/>
            <a:chOff x="0" y="0"/>
            <a:chExt cx="1261607" cy="585212"/>
          </a:xfrm>
        </p:grpSpPr>
        <p:sp>
          <p:nvSpPr>
            <p:cNvPr id="4" name="Freeform 4"/>
            <p:cNvSpPr/>
            <p:nvPr/>
          </p:nvSpPr>
          <p:spPr>
            <a:xfrm>
              <a:off x="0" y="0"/>
              <a:ext cx="1261607" cy="585212"/>
            </a:xfrm>
            <a:custGeom>
              <a:avLst/>
              <a:gdLst/>
              <a:ahLst/>
              <a:cxnLst/>
              <a:rect l="l" t="t" r="r" b="b"/>
              <a:pathLst>
                <a:path w="1261607" h="585212">
                  <a:moveTo>
                    <a:pt x="0" y="0"/>
                  </a:moveTo>
                  <a:lnTo>
                    <a:pt x="1261607" y="0"/>
                  </a:lnTo>
                  <a:lnTo>
                    <a:pt x="1261607" y="585212"/>
                  </a:lnTo>
                  <a:lnTo>
                    <a:pt x="0" y="585212"/>
                  </a:lnTo>
                  <a:close/>
                </a:path>
              </a:pathLst>
            </a:custGeom>
            <a:solidFill>
              <a:srgbClr val="F8DCBF"/>
            </a:solidFill>
          </p:spPr>
        </p:sp>
        <p:sp>
          <p:nvSpPr>
            <p:cNvPr id="5" name="TextBox 5"/>
            <p:cNvSpPr txBox="1"/>
            <p:nvPr/>
          </p:nvSpPr>
          <p:spPr>
            <a:xfrm>
              <a:off x="0" y="0"/>
              <a:ext cx="1261607" cy="585212"/>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Evaluate velocity</a:t>
              </a:r>
            </a:p>
            <a:p>
              <a:pPr algn="ctr">
                <a:lnSpc>
                  <a:spcPts val="1663"/>
                </a:lnSpc>
              </a:pPr>
              <a:r>
                <a:rPr lang="en-US" sz="1386">
                  <a:solidFill>
                    <a:srgbClr val="001F3D"/>
                  </a:solidFill>
                  <a:latin typeface="DM Sans"/>
                  <a:ea typeface="DM Sans"/>
                  <a:cs typeface="DM Sans"/>
                  <a:sym typeface="DM Sans"/>
                </a:rPr>
                <a:t>v = ||dx, dy|| / T</a:t>
              </a:r>
            </a:p>
          </p:txBody>
        </p:sp>
      </p:grpSp>
      <p:grpSp>
        <p:nvGrpSpPr>
          <p:cNvPr id="6" name="Group 6"/>
          <p:cNvGrpSpPr/>
          <p:nvPr/>
        </p:nvGrpSpPr>
        <p:grpSpPr>
          <a:xfrm>
            <a:off x="423232" y="2231846"/>
            <a:ext cx="1840699" cy="1425691"/>
            <a:chOff x="0" y="0"/>
            <a:chExt cx="422106" cy="326937"/>
          </a:xfrm>
        </p:grpSpPr>
        <p:sp>
          <p:nvSpPr>
            <p:cNvPr id="7" name="Freeform 7"/>
            <p:cNvSpPr/>
            <p:nvPr/>
          </p:nvSpPr>
          <p:spPr>
            <a:xfrm>
              <a:off x="0" y="0"/>
              <a:ext cx="422106" cy="326937"/>
            </a:xfrm>
            <a:custGeom>
              <a:avLst/>
              <a:gdLst/>
              <a:ahLst/>
              <a:cxnLst/>
              <a:rect l="l" t="t" r="r" b="b"/>
              <a:pathLst>
                <a:path w="422106" h="326937">
                  <a:moveTo>
                    <a:pt x="211053" y="0"/>
                  </a:moveTo>
                  <a:cubicBezTo>
                    <a:pt x="94492" y="0"/>
                    <a:pt x="0" y="73187"/>
                    <a:pt x="0" y="163469"/>
                  </a:cubicBezTo>
                  <a:cubicBezTo>
                    <a:pt x="0" y="253750"/>
                    <a:pt x="94492" y="326937"/>
                    <a:pt x="211053" y="326937"/>
                  </a:cubicBezTo>
                  <a:cubicBezTo>
                    <a:pt x="327615" y="326937"/>
                    <a:pt x="422106" y="253750"/>
                    <a:pt x="422106" y="163469"/>
                  </a:cubicBezTo>
                  <a:cubicBezTo>
                    <a:pt x="422106" y="73187"/>
                    <a:pt x="327615" y="0"/>
                    <a:pt x="211053" y="0"/>
                  </a:cubicBezTo>
                  <a:lnTo>
                    <a:pt x="211053" y="0"/>
                  </a:lnTo>
                  <a:close/>
                </a:path>
              </a:pathLst>
            </a:custGeom>
            <a:solidFill>
              <a:srgbClr val="F8DCBF"/>
            </a:solidFill>
          </p:spPr>
        </p:sp>
        <p:sp>
          <p:nvSpPr>
            <p:cNvPr id="8" name="TextBox 8"/>
            <p:cNvSpPr txBox="1"/>
            <p:nvPr/>
          </p:nvSpPr>
          <p:spPr>
            <a:xfrm>
              <a:off x="39572" y="30650"/>
              <a:ext cx="342961" cy="265637"/>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Start</a:t>
              </a:r>
            </a:p>
          </p:txBody>
        </p:sp>
      </p:grpSp>
      <p:grpSp>
        <p:nvGrpSpPr>
          <p:cNvPr id="9" name="Group 9"/>
          <p:cNvGrpSpPr/>
          <p:nvPr/>
        </p:nvGrpSpPr>
        <p:grpSpPr>
          <a:xfrm>
            <a:off x="15467343" y="4094473"/>
            <a:ext cx="2715882" cy="1385584"/>
            <a:chOff x="0" y="0"/>
            <a:chExt cx="683961" cy="348942"/>
          </a:xfrm>
        </p:grpSpPr>
        <p:sp>
          <p:nvSpPr>
            <p:cNvPr id="10" name="Freeform 10"/>
            <p:cNvSpPr/>
            <p:nvPr/>
          </p:nvSpPr>
          <p:spPr>
            <a:xfrm>
              <a:off x="0" y="0"/>
              <a:ext cx="683961" cy="348942"/>
            </a:xfrm>
            <a:custGeom>
              <a:avLst/>
              <a:gdLst/>
              <a:ahLst/>
              <a:cxnLst/>
              <a:rect l="l" t="t" r="r" b="b"/>
              <a:pathLst>
                <a:path w="683961" h="348942">
                  <a:moveTo>
                    <a:pt x="341981" y="0"/>
                  </a:moveTo>
                  <a:cubicBezTo>
                    <a:pt x="153110" y="0"/>
                    <a:pt x="0" y="78113"/>
                    <a:pt x="0" y="174471"/>
                  </a:cubicBezTo>
                  <a:cubicBezTo>
                    <a:pt x="0" y="270829"/>
                    <a:pt x="153110" y="348942"/>
                    <a:pt x="341981" y="348942"/>
                  </a:cubicBezTo>
                  <a:cubicBezTo>
                    <a:pt x="530852" y="348942"/>
                    <a:pt x="683961" y="270829"/>
                    <a:pt x="683961" y="174471"/>
                  </a:cubicBezTo>
                  <a:cubicBezTo>
                    <a:pt x="683961" y="78113"/>
                    <a:pt x="530852" y="0"/>
                    <a:pt x="341981" y="0"/>
                  </a:cubicBezTo>
                  <a:lnTo>
                    <a:pt x="341981" y="0"/>
                  </a:lnTo>
                  <a:close/>
                </a:path>
              </a:pathLst>
            </a:custGeom>
            <a:solidFill>
              <a:srgbClr val="F8DCBF"/>
            </a:solidFill>
          </p:spPr>
        </p:sp>
        <p:sp>
          <p:nvSpPr>
            <p:cNvPr id="11" name="TextBox 11"/>
            <p:cNvSpPr txBox="1"/>
            <p:nvPr/>
          </p:nvSpPr>
          <p:spPr>
            <a:xfrm>
              <a:off x="64121" y="32713"/>
              <a:ext cx="555719" cy="283515"/>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Evaluate the Overal SPL:</a:t>
              </a:r>
            </a:p>
            <a:p>
              <a:pPr algn="ctr">
                <a:lnSpc>
                  <a:spcPts val="1663"/>
                </a:lnSpc>
              </a:pPr>
              <a:endParaRPr lang="en-US" sz="1386">
                <a:solidFill>
                  <a:srgbClr val="001F3D"/>
                </a:solidFill>
                <a:latin typeface="DM Sans"/>
                <a:ea typeface="DM Sans"/>
                <a:cs typeface="DM Sans"/>
                <a:sym typeface="DM Sans"/>
              </a:endParaRPr>
            </a:p>
            <a:p>
              <a:pPr algn="ctr">
                <a:lnSpc>
                  <a:spcPts val="1663"/>
                </a:lnSpc>
              </a:pPr>
              <a:r>
                <a:rPr lang="en-US" sz="1386">
                  <a:solidFill>
                    <a:srgbClr val="001F3D"/>
                  </a:solidFill>
                  <a:latin typeface="DM Sans"/>
                  <a:ea typeface="DM Sans"/>
                  <a:cs typeface="DM Sans"/>
                  <a:sym typeface="DM Sans"/>
                </a:rPr>
                <a:t>L_tot = 10log(∑10^(Li / 10))</a:t>
              </a:r>
            </a:p>
          </p:txBody>
        </p:sp>
      </p:grpSp>
      <p:sp>
        <p:nvSpPr>
          <p:cNvPr id="12" name="AutoShape 12"/>
          <p:cNvSpPr/>
          <p:nvPr/>
        </p:nvSpPr>
        <p:spPr>
          <a:xfrm flipH="1">
            <a:off x="1348269" y="4964798"/>
            <a:ext cx="2719" cy="247640"/>
          </a:xfrm>
          <a:prstGeom prst="line">
            <a:avLst/>
          </a:prstGeom>
          <a:ln w="28575" cap="rnd">
            <a:solidFill>
              <a:srgbClr val="2C698E"/>
            </a:solidFill>
            <a:prstDash val="solid"/>
            <a:headEnd type="none" w="sm" len="sm"/>
            <a:tailEnd type="arrow" w="med" len="sm"/>
          </a:ln>
        </p:spPr>
      </p:sp>
      <p:grpSp>
        <p:nvGrpSpPr>
          <p:cNvPr id="13" name="Group 13"/>
          <p:cNvGrpSpPr/>
          <p:nvPr/>
        </p:nvGrpSpPr>
        <p:grpSpPr>
          <a:xfrm>
            <a:off x="423232" y="5212439"/>
            <a:ext cx="1840699" cy="853831"/>
            <a:chOff x="0" y="0"/>
            <a:chExt cx="1261607" cy="585212"/>
          </a:xfrm>
        </p:grpSpPr>
        <p:sp>
          <p:nvSpPr>
            <p:cNvPr id="14" name="Freeform 14"/>
            <p:cNvSpPr/>
            <p:nvPr/>
          </p:nvSpPr>
          <p:spPr>
            <a:xfrm>
              <a:off x="0" y="0"/>
              <a:ext cx="1261607" cy="585212"/>
            </a:xfrm>
            <a:custGeom>
              <a:avLst/>
              <a:gdLst/>
              <a:ahLst/>
              <a:cxnLst/>
              <a:rect l="l" t="t" r="r" b="b"/>
              <a:pathLst>
                <a:path w="1261607" h="585212">
                  <a:moveTo>
                    <a:pt x="0" y="0"/>
                  </a:moveTo>
                  <a:lnTo>
                    <a:pt x="1261607" y="0"/>
                  </a:lnTo>
                  <a:lnTo>
                    <a:pt x="1261607" y="585212"/>
                  </a:lnTo>
                  <a:lnTo>
                    <a:pt x="0" y="585212"/>
                  </a:lnTo>
                  <a:close/>
                </a:path>
              </a:pathLst>
            </a:custGeom>
            <a:solidFill>
              <a:srgbClr val="F8DCBF"/>
            </a:solidFill>
          </p:spPr>
        </p:sp>
        <p:sp>
          <p:nvSpPr>
            <p:cNvPr id="15" name="TextBox 15"/>
            <p:cNvSpPr txBox="1"/>
            <p:nvPr/>
          </p:nvSpPr>
          <p:spPr>
            <a:xfrm>
              <a:off x="0" y="0"/>
              <a:ext cx="1261607" cy="585212"/>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Evaluate Source SPL</a:t>
              </a:r>
            </a:p>
            <a:p>
              <a:pPr algn="ctr">
                <a:lnSpc>
                  <a:spcPts val="1663"/>
                </a:lnSpc>
              </a:pPr>
              <a:r>
                <a:rPr lang="en-US" sz="1386">
                  <a:solidFill>
                    <a:srgbClr val="001F3D"/>
                  </a:solidFill>
                  <a:latin typeface="DM Sans"/>
                  <a:ea typeface="DM Sans"/>
                  <a:cs typeface="DM Sans"/>
                  <a:sym typeface="DM Sans"/>
                </a:rPr>
                <a:t>L0 = 60.24 * exp(0.003379 * v) </a:t>
              </a:r>
            </a:p>
          </p:txBody>
        </p:sp>
      </p:grpSp>
      <p:sp>
        <p:nvSpPr>
          <p:cNvPr id="16" name="AutoShape 16"/>
          <p:cNvSpPr/>
          <p:nvPr/>
        </p:nvSpPr>
        <p:spPr>
          <a:xfrm>
            <a:off x="1343582" y="6066270"/>
            <a:ext cx="0" cy="210336"/>
          </a:xfrm>
          <a:prstGeom prst="line">
            <a:avLst/>
          </a:prstGeom>
          <a:ln w="28575" cap="rnd">
            <a:solidFill>
              <a:srgbClr val="2C698E"/>
            </a:solidFill>
            <a:prstDash val="solid"/>
            <a:headEnd type="none" w="sm" len="sm"/>
            <a:tailEnd type="arrow" w="med" len="sm"/>
          </a:ln>
        </p:spPr>
      </p:sp>
      <p:grpSp>
        <p:nvGrpSpPr>
          <p:cNvPr id="17" name="Group 17"/>
          <p:cNvGrpSpPr/>
          <p:nvPr/>
        </p:nvGrpSpPr>
        <p:grpSpPr>
          <a:xfrm>
            <a:off x="423232" y="6276606"/>
            <a:ext cx="1840699" cy="853831"/>
            <a:chOff x="0" y="0"/>
            <a:chExt cx="1261607" cy="585212"/>
          </a:xfrm>
        </p:grpSpPr>
        <p:sp>
          <p:nvSpPr>
            <p:cNvPr id="18" name="Freeform 18"/>
            <p:cNvSpPr/>
            <p:nvPr/>
          </p:nvSpPr>
          <p:spPr>
            <a:xfrm>
              <a:off x="0" y="0"/>
              <a:ext cx="1261607" cy="585212"/>
            </a:xfrm>
            <a:custGeom>
              <a:avLst/>
              <a:gdLst/>
              <a:ahLst/>
              <a:cxnLst/>
              <a:rect l="l" t="t" r="r" b="b"/>
              <a:pathLst>
                <a:path w="1261607" h="585212">
                  <a:moveTo>
                    <a:pt x="0" y="0"/>
                  </a:moveTo>
                  <a:lnTo>
                    <a:pt x="1261607" y="0"/>
                  </a:lnTo>
                  <a:lnTo>
                    <a:pt x="1261607" y="585212"/>
                  </a:lnTo>
                  <a:lnTo>
                    <a:pt x="0" y="585212"/>
                  </a:lnTo>
                  <a:close/>
                </a:path>
              </a:pathLst>
            </a:custGeom>
            <a:solidFill>
              <a:srgbClr val="F8DCBF"/>
            </a:solidFill>
          </p:spPr>
        </p:sp>
        <p:sp>
          <p:nvSpPr>
            <p:cNvPr id="19" name="TextBox 19"/>
            <p:cNvSpPr txBox="1"/>
            <p:nvPr/>
          </p:nvSpPr>
          <p:spPr>
            <a:xfrm>
              <a:off x="0" y="0"/>
              <a:ext cx="1261607" cy="585212"/>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For ray = 1 to N</a:t>
              </a:r>
            </a:p>
          </p:txBody>
        </p:sp>
      </p:grpSp>
      <p:sp>
        <p:nvSpPr>
          <p:cNvPr id="20" name="AutoShape 20"/>
          <p:cNvSpPr/>
          <p:nvPr/>
        </p:nvSpPr>
        <p:spPr>
          <a:xfrm>
            <a:off x="2263931" y="6703521"/>
            <a:ext cx="269653" cy="0"/>
          </a:xfrm>
          <a:prstGeom prst="line">
            <a:avLst/>
          </a:prstGeom>
          <a:ln w="28575" cap="rnd">
            <a:solidFill>
              <a:srgbClr val="2C698E"/>
            </a:solidFill>
            <a:prstDash val="solid"/>
            <a:headEnd type="none" w="sm" len="sm"/>
            <a:tailEnd type="arrow" w="med" len="sm"/>
          </a:ln>
        </p:spPr>
      </p:sp>
      <p:grpSp>
        <p:nvGrpSpPr>
          <p:cNvPr id="21" name="Group 21"/>
          <p:cNvGrpSpPr/>
          <p:nvPr/>
        </p:nvGrpSpPr>
        <p:grpSpPr>
          <a:xfrm>
            <a:off x="2533584" y="6132122"/>
            <a:ext cx="2027688" cy="1142799"/>
            <a:chOff x="0" y="0"/>
            <a:chExt cx="1389768" cy="783270"/>
          </a:xfrm>
        </p:grpSpPr>
        <p:sp>
          <p:nvSpPr>
            <p:cNvPr id="22" name="Freeform 22"/>
            <p:cNvSpPr/>
            <p:nvPr/>
          </p:nvSpPr>
          <p:spPr>
            <a:xfrm>
              <a:off x="0" y="0"/>
              <a:ext cx="1389768" cy="783269"/>
            </a:xfrm>
            <a:custGeom>
              <a:avLst/>
              <a:gdLst/>
              <a:ahLst/>
              <a:cxnLst/>
              <a:rect l="l" t="t" r="r" b="b"/>
              <a:pathLst>
                <a:path w="1389768" h="783269">
                  <a:moveTo>
                    <a:pt x="0" y="0"/>
                  </a:moveTo>
                  <a:lnTo>
                    <a:pt x="1389768" y="0"/>
                  </a:lnTo>
                  <a:lnTo>
                    <a:pt x="1389768" y="783269"/>
                  </a:lnTo>
                  <a:lnTo>
                    <a:pt x="0" y="783269"/>
                  </a:lnTo>
                  <a:close/>
                </a:path>
              </a:pathLst>
            </a:custGeom>
            <a:solidFill>
              <a:srgbClr val="F8DCBF"/>
            </a:solidFill>
          </p:spPr>
        </p:sp>
        <p:sp>
          <p:nvSpPr>
            <p:cNvPr id="23" name="TextBox 23"/>
            <p:cNvSpPr txBox="1"/>
            <p:nvPr/>
          </p:nvSpPr>
          <p:spPr>
            <a:xfrm>
              <a:off x="0" y="0"/>
              <a:ext cx="1389768" cy="783270"/>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Update Coordinates</a:t>
              </a:r>
            </a:p>
            <a:p>
              <a:pPr algn="ctr">
                <a:lnSpc>
                  <a:spcPts val="1663"/>
                </a:lnSpc>
              </a:pPr>
              <a:endParaRPr lang="en-US" sz="1386">
                <a:solidFill>
                  <a:srgbClr val="001F3D"/>
                </a:solidFill>
                <a:latin typeface="DM Sans"/>
                <a:ea typeface="DM Sans"/>
                <a:cs typeface="DM Sans"/>
                <a:sym typeface="DM Sans"/>
              </a:endParaRPr>
            </a:p>
            <a:p>
              <a:pPr algn="ctr">
                <a:lnSpc>
                  <a:spcPts val="1663"/>
                </a:lnSpc>
              </a:pPr>
              <a:r>
                <a:rPr lang="en-US" sz="1386">
                  <a:solidFill>
                    <a:srgbClr val="001F3D"/>
                  </a:solidFill>
                  <a:latin typeface="DM Sans"/>
                  <a:ea typeface="DM Sans"/>
                  <a:cs typeface="DM Sans"/>
                  <a:sym typeface="DM Sans"/>
                </a:rPr>
                <a:t>x(t+1) = x(t) + x_dir * α</a:t>
              </a:r>
            </a:p>
            <a:p>
              <a:pPr algn="ctr">
                <a:lnSpc>
                  <a:spcPts val="1663"/>
                </a:lnSpc>
              </a:pPr>
              <a:r>
                <a:rPr lang="en-US" sz="1386">
                  <a:solidFill>
                    <a:srgbClr val="001F3D"/>
                  </a:solidFill>
                  <a:latin typeface="DM Sans"/>
                  <a:ea typeface="DM Sans"/>
                  <a:cs typeface="DM Sans"/>
                  <a:sym typeface="DM Sans"/>
                </a:rPr>
                <a:t>y(t+1) = y(t) + y_dir * α</a:t>
              </a:r>
            </a:p>
            <a:p>
              <a:pPr algn="ctr">
                <a:lnSpc>
                  <a:spcPts val="1663"/>
                </a:lnSpc>
              </a:pPr>
              <a:r>
                <a:rPr lang="en-US" sz="1386">
                  <a:solidFill>
                    <a:srgbClr val="001F3D"/>
                  </a:solidFill>
                  <a:latin typeface="DM Sans"/>
                  <a:ea typeface="DM Sans"/>
                  <a:cs typeface="DM Sans"/>
                  <a:sym typeface="DM Sans"/>
                </a:rPr>
                <a:t>z(t+1) = z(t) + z_dir * α</a:t>
              </a:r>
            </a:p>
          </p:txBody>
        </p:sp>
      </p:grpSp>
      <p:sp>
        <p:nvSpPr>
          <p:cNvPr id="24" name="AutoShape 24"/>
          <p:cNvSpPr/>
          <p:nvPr/>
        </p:nvSpPr>
        <p:spPr>
          <a:xfrm flipH="1">
            <a:off x="6250234" y="5608874"/>
            <a:ext cx="516923" cy="558177"/>
          </a:xfrm>
          <a:prstGeom prst="line">
            <a:avLst/>
          </a:prstGeom>
          <a:ln w="28575" cap="rnd">
            <a:solidFill>
              <a:srgbClr val="2C698E"/>
            </a:solidFill>
            <a:prstDash val="solid"/>
            <a:headEnd type="triangle" w="lg" len="med"/>
            <a:tailEnd type="none" w="sm" len="sm"/>
          </a:ln>
        </p:spPr>
      </p:sp>
      <p:sp>
        <p:nvSpPr>
          <p:cNvPr id="25" name="AutoShape 25"/>
          <p:cNvSpPr/>
          <p:nvPr/>
        </p:nvSpPr>
        <p:spPr>
          <a:xfrm flipH="1" flipV="1">
            <a:off x="4561271" y="6703521"/>
            <a:ext cx="325369" cy="655"/>
          </a:xfrm>
          <a:prstGeom prst="line">
            <a:avLst/>
          </a:prstGeom>
          <a:ln w="28575" cap="rnd">
            <a:solidFill>
              <a:srgbClr val="2C698E"/>
            </a:solidFill>
            <a:prstDash val="solid"/>
            <a:headEnd type="triangle" w="lg" len="med"/>
            <a:tailEnd type="none" w="sm" len="sm"/>
          </a:ln>
        </p:spPr>
      </p:sp>
      <p:sp>
        <p:nvSpPr>
          <p:cNvPr id="26" name="AutoShape 26"/>
          <p:cNvSpPr/>
          <p:nvPr/>
        </p:nvSpPr>
        <p:spPr>
          <a:xfrm flipH="1" flipV="1">
            <a:off x="6260938" y="7231090"/>
            <a:ext cx="491850" cy="506741"/>
          </a:xfrm>
          <a:prstGeom prst="line">
            <a:avLst/>
          </a:prstGeom>
          <a:ln w="28575" cap="rnd">
            <a:solidFill>
              <a:srgbClr val="2C698E"/>
            </a:solidFill>
            <a:prstDash val="solid"/>
            <a:headEnd type="triangle" w="lg" len="med"/>
            <a:tailEnd type="none" w="sm" len="sm"/>
          </a:ln>
        </p:spPr>
      </p:sp>
      <p:grpSp>
        <p:nvGrpSpPr>
          <p:cNvPr id="27" name="Group 27"/>
          <p:cNvGrpSpPr/>
          <p:nvPr/>
        </p:nvGrpSpPr>
        <p:grpSpPr>
          <a:xfrm>
            <a:off x="4830846" y="5528770"/>
            <a:ext cx="1840699" cy="2354292"/>
            <a:chOff x="0" y="0"/>
            <a:chExt cx="422106" cy="539883"/>
          </a:xfrm>
        </p:grpSpPr>
        <p:sp>
          <p:nvSpPr>
            <p:cNvPr id="28" name="Freeform 28"/>
            <p:cNvSpPr/>
            <p:nvPr/>
          </p:nvSpPr>
          <p:spPr>
            <a:xfrm>
              <a:off x="18165" y="34858"/>
              <a:ext cx="385776" cy="470166"/>
            </a:xfrm>
            <a:custGeom>
              <a:avLst/>
              <a:gdLst/>
              <a:ahLst/>
              <a:cxnLst/>
              <a:rect l="l" t="t" r="r" b="b"/>
              <a:pathLst>
                <a:path w="385776" h="470166">
                  <a:moveTo>
                    <a:pt x="236929" y="21471"/>
                  </a:moveTo>
                  <a:lnTo>
                    <a:pt x="359901" y="178755"/>
                  </a:lnTo>
                  <a:cubicBezTo>
                    <a:pt x="385776" y="211850"/>
                    <a:pt x="385776" y="258317"/>
                    <a:pt x="359901" y="291412"/>
                  </a:cubicBezTo>
                  <a:lnTo>
                    <a:pt x="236929" y="448696"/>
                  </a:lnTo>
                  <a:cubicBezTo>
                    <a:pt x="226333" y="462248"/>
                    <a:pt x="210090" y="470167"/>
                    <a:pt x="192888" y="470167"/>
                  </a:cubicBezTo>
                  <a:cubicBezTo>
                    <a:pt x="175687" y="470167"/>
                    <a:pt x="159443" y="462248"/>
                    <a:pt x="148848" y="448696"/>
                  </a:cubicBezTo>
                  <a:lnTo>
                    <a:pt x="25875" y="291412"/>
                  </a:lnTo>
                  <a:cubicBezTo>
                    <a:pt x="0" y="258317"/>
                    <a:pt x="0" y="211850"/>
                    <a:pt x="25875" y="178755"/>
                  </a:cubicBezTo>
                  <a:lnTo>
                    <a:pt x="148848" y="21471"/>
                  </a:lnTo>
                  <a:cubicBezTo>
                    <a:pt x="159443" y="7919"/>
                    <a:pt x="175687" y="0"/>
                    <a:pt x="192888" y="0"/>
                  </a:cubicBezTo>
                  <a:cubicBezTo>
                    <a:pt x="210090" y="0"/>
                    <a:pt x="226333" y="7919"/>
                    <a:pt x="236929" y="21471"/>
                  </a:cubicBezTo>
                  <a:close/>
                </a:path>
              </a:pathLst>
            </a:custGeom>
            <a:solidFill>
              <a:srgbClr val="C5A282"/>
            </a:solidFill>
          </p:spPr>
        </p:sp>
        <p:sp>
          <p:nvSpPr>
            <p:cNvPr id="29" name="TextBox 29"/>
            <p:cNvSpPr txBox="1"/>
            <p:nvPr/>
          </p:nvSpPr>
          <p:spPr>
            <a:xfrm>
              <a:off x="72550" y="92792"/>
              <a:ext cx="277007" cy="354298"/>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Ray Leaves Map Boundary?</a:t>
              </a:r>
            </a:p>
          </p:txBody>
        </p:sp>
      </p:grpSp>
      <p:grpSp>
        <p:nvGrpSpPr>
          <p:cNvPr id="30" name="Group 30"/>
          <p:cNvGrpSpPr/>
          <p:nvPr/>
        </p:nvGrpSpPr>
        <p:grpSpPr>
          <a:xfrm>
            <a:off x="6145695" y="7737831"/>
            <a:ext cx="1840699" cy="645480"/>
            <a:chOff x="0" y="0"/>
            <a:chExt cx="1261607" cy="442409"/>
          </a:xfrm>
        </p:grpSpPr>
        <p:sp>
          <p:nvSpPr>
            <p:cNvPr id="31" name="Freeform 31"/>
            <p:cNvSpPr/>
            <p:nvPr/>
          </p:nvSpPr>
          <p:spPr>
            <a:xfrm>
              <a:off x="0" y="0"/>
              <a:ext cx="1261607" cy="442409"/>
            </a:xfrm>
            <a:custGeom>
              <a:avLst/>
              <a:gdLst/>
              <a:ahLst/>
              <a:cxnLst/>
              <a:rect l="l" t="t" r="r" b="b"/>
              <a:pathLst>
                <a:path w="1261607" h="442409">
                  <a:moveTo>
                    <a:pt x="0" y="0"/>
                  </a:moveTo>
                  <a:lnTo>
                    <a:pt x="1261607" y="0"/>
                  </a:lnTo>
                  <a:lnTo>
                    <a:pt x="1261607" y="442409"/>
                  </a:lnTo>
                  <a:lnTo>
                    <a:pt x="0" y="442409"/>
                  </a:lnTo>
                  <a:close/>
                </a:path>
              </a:pathLst>
            </a:custGeom>
            <a:solidFill>
              <a:srgbClr val="F8DCBF"/>
            </a:solidFill>
          </p:spPr>
        </p:sp>
        <p:sp>
          <p:nvSpPr>
            <p:cNvPr id="32" name="TextBox 32"/>
            <p:cNvSpPr txBox="1"/>
            <p:nvPr/>
          </p:nvSpPr>
          <p:spPr>
            <a:xfrm>
              <a:off x="0" y="0"/>
              <a:ext cx="1261607" cy="442409"/>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Break</a:t>
              </a:r>
            </a:p>
          </p:txBody>
        </p:sp>
      </p:grpSp>
      <p:grpSp>
        <p:nvGrpSpPr>
          <p:cNvPr id="33" name="Group 33"/>
          <p:cNvGrpSpPr/>
          <p:nvPr/>
        </p:nvGrpSpPr>
        <p:grpSpPr>
          <a:xfrm>
            <a:off x="6145695" y="4963393"/>
            <a:ext cx="1840699" cy="645480"/>
            <a:chOff x="0" y="0"/>
            <a:chExt cx="1261607" cy="442409"/>
          </a:xfrm>
        </p:grpSpPr>
        <p:sp>
          <p:nvSpPr>
            <p:cNvPr id="34" name="Freeform 34"/>
            <p:cNvSpPr/>
            <p:nvPr/>
          </p:nvSpPr>
          <p:spPr>
            <a:xfrm>
              <a:off x="0" y="0"/>
              <a:ext cx="1261607" cy="442409"/>
            </a:xfrm>
            <a:custGeom>
              <a:avLst/>
              <a:gdLst/>
              <a:ahLst/>
              <a:cxnLst/>
              <a:rect l="l" t="t" r="r" b="b"/>
              <a:pathLst>
                <a:path w="1261607" h="442409">
                  <a:moveTo>
                    <a:pt x="0" y="0"/>
                  </a:moveTo>
                  <a:lnTo>
                    <a:pt x="1261607" y="0"/>
                  </a:lnTo>
                  <a:lnTo>
                    <a:pt x="1261607" y="442409"/>
                  </a:lnTo>
                  <a:lnTo>
                    <a:pt x="0" y="442409"/>
                  </a:lnTo>
                  <a:close/>
                </a:path>
              </a:pathLst>
            </a:custGeom>
            <a:solidFill>
              <a:srgbClr val="F8DCBF"/>
            </a:solidFill>
          </p:spPr>
        </p:sp>
        <p:sp>
          <p:nvSpPr>
            <p:cNvPr id="35" name="TextBox 35"/>
            <p:cNvSpPr txBox="1"/>
            <p:nvPr/>
          </p:nvSpPr>
          <p:spPr>
            <a:xfrm>
              <a:off x="0" y="0"/>
              <a:ext cx="1261607" cy="442409"/>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Continue</a:t>
              </a:r>
            </a:p>
          </p:txBody>
        </p:sp>
      </p:grpSp>
      <p:sp>
        <p:nvSpPr>
          <p:cNvPr id="36" name="AutoShape 36"/>
          <p:cNvSpPr/>
          <p:nvPr/>
        </p:nvSpPr>
        <p:spPr>
          <a:xfrm flipH="1">
            <a:off x="9694027" y="4389239"/>
            <a:ext cx="399994" cy="398025"/>
          </a:xfrm>
          <a:prstGeom prst="line">
            <a:avLst/>
          </a:prstGeom>
          <a:ln w="28575" cap="rnd">
            <a:solidFill>
              <a:srgbClr val="2C698E"/>
            </a:solidFill>
            <a:prstDash val="solid"/>
            <a:headEnd type="triangle" w="lg" len="med"/>
            <a:tailEnd type="none" w="sm" len="sm"/>
          </a:ln>
        </p:spPr>
      </p:sp>
      <p:sp>
        <p:nvSpPr>
          <p:cNvPr id="37" name="AutoShape 37"/>
          <p:cNvSpPr/>
          <p:nvPr/>
        </p:nvSpPr>
        <p:spPr>
          <a:xfrm flipH="1" flipV="1">
            <a:off x="7986393" y="5286133"/>
            <a:ext cx="325774" cy="4439"/>
          </a:xfrm>
          <a:prstGeom prst="line">
            <a:avLst/>
          </a:prstGeom>
          <a:ln w="28575" cap="rnd">
            <a:solidFill>
              <a:srgbClr val="2C698E"/>
            </a:solidFill>
            <a:prstDash val="solid"/>
            <a:headEnd type="triangle" w="lg" len="med"/>
            <a:tailEnd type="none" w="sm" len="sm"/>
          </a:ln>
        </p:spPr>
      </p:sp>
      <p:sp>
        <p:nvSpPr>
          <p:cNvPr id="38" name="AutoShape 38"/>
          <p:cNvSpPr/>
          <p:nvPr/>
        </p:nvSpPr>
        <p:spPr>
          <a:xfrm flipH="1" flipV="1">
            <a:off x="9703534" y="5805273"/>
            <a:ext cx="342585" cy="326849"/>
          </a:xfrm>
          <a:prstGeom prst="line">
            <a:avLst/>
          </a:prstGeom>
          <a:ln w="28575" cap="rnd">
            <a:solidFill>
              <a:srgbClr val="2C698E"/>
            </a:solidFill>
            <a:prstDash val="solid"/>
            <a:headEnd type="triangle" w="lg" len="med"/>
            <a:tailEnd type="none" w="sm" len="sm"/>
          </a:ln>
        </p:spPr>
      </p:sp>
      <p:grpSp>
        <p:nvGrpSpPr>
          <p:cNvPr id="39" name="Group 39"/>
          <p:cNvGrpSpPr/>
          <p:nvPr/>
        </p:nvGrpSpPr>
        <p:grpSpPr>
          <a:xfrm>
            <a:off x="8256046" y="4125202"/>
            <a:ext cx="1840699" cy="2354292"/>
            <a:chOff x="0" y="0"/>
            <a:chExt cx="422106" cy="539883"/>
          </a:xfrm>
        </p:grpSpPr>
        <p:sp>
          <p:nvSpPr>
            <p:cNvPr id="40" name="Freeform 40"/>
            <p:cNvSpPr/>
            <p:nvPr/>
          </p:nvSpPr>
          <p:spPr>
            <a:xfrm>
              <a:off x="18165" y="34858"/>
              <a:ext cx="385776" cy="470166"/>
            </a:xfrm>
            <a:custGeom>
              <a:avLst/>
              <a:gdLst/>
              <a:ahLst/>
              <a:cxnLst/>
              <a:rect l="l" t="t" r="r" b="b"/>
              <a:pathLst>
                <a:path w="385776" h="470166">
                  <a:moveTo>
                    <a:pt x="236929" y="21471"/>
                  </a:moveTo>
                  <a:lnTo>
                    <a:pt x="359901" y="178755"/>
                  </a:lnTo>
                  <a:cubicBezTo>
                    <a:pt x="385776" y="211850"/>
                    <a:pt x="385776" y="258317"/>
                    <a:pt x="359901" y="291412"/>
                  </a:cubicBezTo>
                  <a:lnTo>
                    <a:pt x="236929" y="448696"/>
                  </a:lnTo>
                  <a:cubicBezTo>
                    <a:pt x="226333" y="462248"/>
                    <a:pt x="210090" y="470167"/>
                    <a:pt x="192888" y="470167"/>
                  </a:cubicBezTo>
                  <a:cubicBezTo>
                    <a:pt x="175687" y="470167"/>
                    <a:pt x="159443" y="462248"/>
                    <a:pt x="148848" y="448696"/>
                  </a:cubicBezTo>
                  <a:lnTo>
                    <a:pt x="25875" y="291412"/>
                  </a:lnTo>
                  <a:cubicBezTo>
                    <a:pt x="0" y="258317"/>
                    <a:pt x="0" y="211850"/>
                    <a:pt x="25875" y="178755"/>
                  </a:cubicBezTo>
                  <a:lnTo>
                    <a:pt x="148848" y="21471"/>
                  </a:lnTo>
                  <a:cubicBezTo>
                    <a:pt x="159443" y="7919"/>
                    <a:pt x="175687" y="0"/>
                    <a:pt x="192888" y="0"/>
                  </a:cubicBezTo>
                  <a:cubicBezTo>
                    <a:pt x="210090" y="0"/>
                    <a:pt x="226333" y="7919"/>
                    <a:pt x="236929" y="21471"/>
                  </a:cubicBezTo>
                  <a:close/>
                </a:path>
              </a:pathLst>
            </a:custGeom>
            <a:solidFill>
              <a:srgbClr val="C5A282"/>
            </a:solidFill>
          </p:spPr>
        </p:sp>
        <p:sp>
          <p:nvSpPr>
            <p:cNvPr id="41" name="TextBox 41"/>
            <p:cNvSpPr txBox="1"/>
            <p:nvPr/>
          </p:nvSpPr>
          <p:spPr>
            <a:xfrm>
              <a:off x="72550" y="92792"/>
              <a:ext cx="277007" cy="354298"/>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Ray Collides with Obstacle?</a:t>
              </a:r>
            </a:p>
          </p:txBody>
        </p:sp>
      </p:grpSp>
      <p:grpSp>
        <p:nvGrpSpPr>
          <p:cNvPr id="42" name="Group 42"/>
          <p:cNvGrpSpPr/>
          <p:nvPr/>
        </p:nvGrpSpPr>
        <p:grpSpPr>
          <a:xfrm>
            <a:off x="9615087" y="6132122"/>
            <a:ext cx="1840699" cy="933681"/>
            <a:chOff x="0" y="0"/>
            <a:chExt cx="1261607" cy="639941"/>
          </a:xfrm>
        </p:grpSpPr>
        <p:sp>
          <p:nvSpPr>
            <p:cNvPr id="43" name="Freeform 43"/>
            <p:cNvSpPr/>
            <p:nvPr/>
          </p:nvSpPr>
          <p:spPr>
            <a:xfrm>
              <a:off x="0" y="0"/>
              <a:ext cx="1261607" cy="639941"/>
            </a:xfrm>
            <a:custGeom>
              <a:avLst/>
              <a:gdLst/>
              <a:ahLst/>
              <a:cxnLst/>
              <a:rect l="l" t="t" r="r" b="b"/>
              <a:pathLst>
                <a:path w="1261607" h="639941">
                  <a:moveTo>
                    <a:pt x="0" y="0"/>
                  </a:moveTo>
                  <a:lnTo>
                    <a:pt x="1261607" y="0"/>
                  </a:lnTo>
                  <a:lnTo>
                    <a:pt x="1261607" y="639941"/>
                  </a:lnTo>
                  <a:lnTo>
                    <a:pt x="0" y="639941"/>
                  </a:lnTo>
                  <a:close/>
                </a:path>
              </a:pathLst>
            </a:custGeom>
            <a:solidFill>
              <a:srgbClr val="F8DCBF"/>
            </a:solidFill>
          </p:spPr>
        </p:sp>
        <p:sp>
          <p:nvSpPr>
            <p:cNvPr id="44" name="TextBox 44"/>
            <p:cNvSpPr txBox="1"/>
            <p:nvPr/>
          </p:nvSpPr>
          <p:spPr>
            <a:xfrm>
              <a:off x="0" y="0"/>
              <a:ext cx="1261607" cy="639941"/>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Evaluate distance travelled </a:t>
              </a:r>
            </a:p>
            <a:p>
              <a:pPr algn="ctr">
                <a:lnSpc>
                  <a:spcPts val="1663"/>
                </a:lnSpc>
              </a:pPr>
              <a:r>
                <a:rPr lang="en-US" sz="1386">
                  <a:solidFill>
                    <a:srgbClr val="001F3D"/>
                  </a:solidFill>
                  <a:latin typeface="DM Sans"/>
                  <a:ea typeface="DM Sans"/>
                  <a:cs typeface="DM Sans"/>
                  <a:sym typeface="DM Sans"/>
                </a:rPr>
                <a:t>d = ||[x(t), y(t), z(t)] - [x(t+1), y(t+1), z(t+1)]||</a:t>
              </a:r>
            </a:p>
          </p:txBody>
        </p:sp>
      </p:grpSp>
      <p:grpSp>
        <p:nvGrpSpPr>
          <p:cNvPr id="45" name="Group 45"/>
          <p:cNvGrpSpPr/>
          <p:nvPr/>
        </p:nvGrpSpPr>
        <p:grpSpPr>
          <a:xfrm>
            <a:off x="9526470" y="3455559"/>
            <a:ext cx="2073404" cy="933681"/>
            <a:chOff x="0" y="0"/>
            <a:chExt cx="1421102" cy="639941"/>
          </a:xfrm>
        </p:grpSpPr>
        <p:sp>
          <p:nvSpPr>
            <p:cNvPr id="46" name="Freeform 46"/>
            <p:cNvSpPr/>
            <p:nvPr/>
          </p:nvSpPr>
          <p:spPr>
            <a:xfrm>
              <a:off x="0" y="0"/>
              <a:ext cx="1421102" cy="639941"/>
            </a:xfrm>
            <a:custGeom>
              <a:avLst/>
              <a:gdLst/>
              <a:ahLst/>
              <a:cxnLst/>
              <a:rect l="l" t="t" r="r" b="b"/>
              <a:pathLst>
                <a:path w="1421102" h="639941">
                  <a:moveTo>
                    <a:pt x="0" y="0"/>
                  </a:moveTo>
                  <a:lnTo>
                    <a:pt x="1421102" y="0"/>
                  </a:lnTo>
                  <a:lnTo>
                    <a:pt x="1421102" y="639941"/>
                  </a:lnTo>
                  <a:lnTo>
                    <a:pt x="0" y="639941"/>
                  </a:lnTo>
                  <a:close/>
                </a:path>
              </a:pathLst>
            </a:custGeom>
            <a:solidFill>
              <a:srgbClr val="F8DCBF"/>
            </a:solidFill>
          </p:spPr>
        </p:sp>
        <p:sp>
          <p:nvSpPr>
            <p:cNvPr id="47" name="TextBox 47"/>
            <p:cNvSpPr txBox="1"/>
            <p:nvPr/>
          </p:nvSpPr>
          <p:spPr>
            <a:xfrm>
              <a:off x="0" y="0"/>
              <a:ext cx="1421102" cy="639941"/>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Update Direction Vectors (x,y,z) </a:t>
              </a:r>
            </a:p>
            <a:p>
              <a:pPr algn="ctr">
                <a:lnSpc>
                  <a:spcPts val="1663"/>
                </a:lnSpc>
              </a:pPr>
              <a:endParaRPr lang="en-US" sz="1386">
                <a:solidFill>
                  <a:srgbClr val="001F3D"/>
                </a:solidFill>
                <a:latin typeface="DM Sans"/>
                <a:ea typeface="DM Sans"/>
                <a:cs typeface="DM Sans"/>
                <a:sym typeface="DM Sans"/>
              </a:endParaRPr>
            </a:p>
            <a:p>
              <a:pPr algn="ctr">
                <a:lnSpc>
                  <a:spcPts val="1663"/>
                </a:lnSpc>
              </a:pPr>
              <a:r>
                <a:rPr lang="en-US" sz="1386">
                  <a:solidFill>
                    <a:srgbClr val="001F3D"/>
                  </a:solidFill>
                  <a:latin typeface="DM Sans"/>
                  <a:ea typeface="DM Sans"/>
                  <a:cs typeface="DM Sans"/>
                  <a:sym typeface="DM Sans"/>
                </a:rPr>
                <a:t>x_dir​=x_dir​−2(x_dir​⋅N)⋅N</a:t>
              </a:r>
            </a:p>
          </p:txBody>
        </p:sp>
      </p:grpSp>
      <p:sp>
        <p:nvSpPr>
          <p:cNvPr id="48" name="AutoShape 48"/>
          <p:cNvSpPr/>
          <p:nvPr/>
        </p:nvSpPr>
        <p:spPr>
          <a:xfrm flipV="1">
            <a:off x="3547428" y="3922399"/>
            <a:ext cx="5979042" cy="2209723"/>
          </a:xfrm>
          <a:prstGeom prst="line">
            <a:avLst/>
          </a:prstGeom>
          <a:ln w="28575" cap="rnd">
            <a:solidFill>
              <a:srgbClr val="2C698E"/>
            </a:solidFill>
            <a:prstDash val="solid"/>
            <a:headEnd type="triangle" w="lg" len="med"/>
            <a:tailEnd type="none" w="sm" len="sm"/>
          </a:ln>
        </p:spPr>
      </p:sp>
      <p:sp>
        <p:nvSpPr>
          <p:cNvPr id="49" name="AutoShape 49"/>
          <p:cNvSpPr/>
          <p:nvPr/>
        </p:nvSpPr>
        <p:spPr>
          <a:xfrm flipH="1">
            <a:off x="13125677" y="5707596"/>
            <a:ext cx="339042" cy="337713"/>
          </a:xfrm>
          <a:prstGeom prst="line">
            <a:avLst/>
          </a:prstGeom>
          <a:ln w="28575" cap="rnd">
            <a:solidFill>
              <a:srgbClr val="2C698E"/>
            </a:solidFill>
            <a:prstDash val="solid"/>
            <a:headEnd type="triangle" w="lg" len="med"/>
            <a:tailEnd type="none" w="sm" len="sm"/>
          </a:ln>
        </p:spPr>
      </p:sp>
      <p:sp>
        <p:nvSpPr>
          <p:cNvPr id="50" name="AutoShape 50"/>
          <p:cNvSpPr/>
          <p:nvPr/>
        </p:nvSpPr>
        <p:spPr>
          <a:xfrm flipH="1">
            <a:off x="11455786" y="6589334"/>
            <a:ext cx="289910" cy="9629"/>
          </a:xfrm>
          <a:prstGeom prst="line">
            <a:avLst/>
          </a:prstGeom>
          <a:ln w="28575" cap="rnd">
            <a:solidFill>
              <a:srgbClr val="2C698E"/>
            </a:solidFill>
            <a:prstDash val="solid"/>
            <a:headEnd type="triangle" w="lg" len="med"/>
            <a:tailEnd type="none" w="sm" len="sm"/>
          </a:ln>
        </p:spPr>
      </p:sp>
      <p:sp>
        <p:nvSpPr>
          <p:cNvPr id="51" name="AutoShape 51"/>
          <p:cNvSpPr/>
          <p:nvPr/>
        </p:nvSpPr>
        <p:spPr>
          <a:xfrm>
            <a:off x="3547428" y="7274921"/>
            <a:ext cx="9060845" cy="383969"/>
          </a:xfrm>
          <a:prstGeom prst="line">
            <a:avLst/>
          </a:prstGeom>
          <a:ln w="28575" cap="rnd">
            <a:solidFill>
              <a:srgbClr val="2C698E"/>
            </a:solidFill>
            <a:prstDash val="solid"/>
            <a:headEnd type="triangle" w="lg" len="med"/>
            <a:tailEnd type="none" w="sm" len="sm"/>
          </a:ln>
        </p:spPr>
      </p:sp>
      <p:grpSp>
        <p:nvGrpSpPr>
          <p:cNvPr id="52" name="Group 52"/>
          <p:cNvGrpSpPr/>
          <p:nvPr/>
        </p:nvGrpSpPr>
        <p:grpSpPr>
          <a:xfrm>
            <a:off x="11687923" y="5383539"/>
            <a:ext cx="1840699" cy="2354292"/>
            <a:chOff x="0" y="0"/>
            <a:chExt cx="422106" cy="539883"/>
          </a:xfrm>
        </p:grpSpPr>
        <p:sp>
          <p:nvSpPr>
            <p:cNvPr id="53" name="Freeform 53"/>
            <p:cNvSpPr/>
            <p:nvPr/>
          </p:nvSpPr>
          <p:spPr>
            <a:xfrm>
              <a:off x="18165" y="34858"/>
              <a:ext cx="385776" cy="470166"/>
            </a:xfrm>
            <a:custGeom>
              <a:avLst/>
              <a:gdLst/>
              <a:ahLst/>
              <a:cxnLst/>
              <a:rect l="l" t="t" r="r" b="b"/>
              <a:pathLst>
                <a:path w="385776" h="470166">
                  <a:moveTo>
                    <a:pt x="236929" y="21471"/>
                  </a:moveTo>
                  <a:lnTo>
                    <a:pt x="359901" y="178755"/>
                  </a:lnTo>
                  <a:cubicBezTo>
                    <a:pt x="385776" y="211850"/>
                    <a:pt x="385776" y="258317"/>
                    <a:pt x="359901" y="291412"/>
                  </a:cubicBezTo>
                  <a:lnTo>
                    <a:pt x="236929" y="448696"/>
                  </a:lnTo>
                  <a:cubicBezTo>
                    <a:pt x="226333" y="462248"/>
                    <a:pt x="210090" y="470167"/>
                    <a:pt x="192888" y="470167"/>
                  </a:cubicBezTo>
                  <a:cubicBezTo>
                    <a:pt x="175687" y="470167"/>
                    <a:pt x="159443" y="462248"/>
                    <a:pt x="148848" y="448696"/>
                  </a:cubicBezTo>
                  <a:lnTo>
                    <a:pt x="25875" y="291412"/>
                  </a:lnTo>
                  <a:cubicBezTo>
                    <a:pt x="0" y="258317"/>
                    <a:pt x="0" y="211850"/>
                    <a:pt x="25875" y="178755"/>
                  </a:cubicBezTo>
                  <a:lnTo>
                    <a:pt x="148848" y="21471"/>
                  </a:lnTo>
                  <a:cubicBezTo>
                    <a:pt x="159443" y="7919"/>
                    <a:pt x="175687" y="0"/>
                    <a:pt x="192888" y="0"/>
                  </a:cubicBezTo>
                  <a:cubicBezTo>
                    <a:pt x="210090" y="0"/>
                    <a:pt x="226333" y="7919"/>
                    <a:pt x="236929" y="21471"/>
                  </a:cubicBezTo>
                  <a:close/>
                </a:path>
              </a:pathLst>
            </a:custGeom>
            <a:solidFill>
              <a:srgbClr val="C5A282"/>
            </a:solidFill>
          </p:spPr>
        </p:sp>
        <p:sp>
          <p:nvSpPr>
            <p:cNvPr id="54" name="TextBox 54"/>
            <p:cNvSpPr txBox="1"/>
            <p:nvPr/>
          </p:nvSpPr>
          <p:spPr>
            <a:xfrm>
              <a:off x="72550" y="92792"/>
              <a:ext cx="277007" cy="354298"/>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z(t+1) = 2?</a:t>
              </a:r>
            </a:p>
          </p:txBody>
        </p:sp>
      </p:grpSp>
      <p:grpSp>
        <p:nvGrpSpPr>
          <p:cNvPr id="55" name="Group 55"/>
          <p:cNvGrpSpPr/>
          <p:nvPr/>
        </p:nvGrpSpPr>
        <p:grpSpPr>
          <a:xfrm>
            <a:off x="13464719" y="3589727"/>
            <a:ext cx="1840699" cy="2402257"/>
            <a:chOff x="0" y="0"/>
            <a:chExt cx="1261607" cy="1646496"/>
          </a:xfrm>
        </p:grpSpPr>
        <p:sp>
          <p:nvSpPr>
            <p:cNvPr id="56" name="Freeform 56"/>
            <p:cNvSpPr/>
            <p:nvPr/>
          </p:nvSpPr>
          <p:spPr>
            <a:xfrm>
              <a:off x="0" y="0"/>
              <a:ext cx="1261607" cy="1646496"/>
            </a:xfrm>
            <a:custGeom>
              <a:avLst/>
              <a:gdLst/>
              <a:ahLst/>
              <a:cxnLst/>
              <a:rect l="l" t="t" r="r" b="b"/>
              <a:pathLst>
                <a:path w="1261607" h="1646496">
                  <a:moveTo>
                    <a:pt x="0" y="0"/>
                  </a:moveTo>
                  <a:lnTo>
                    <a:pt x="1261607" y="0"/>
                  </a:lnTo>
                  <a:lnTo>
                    <a:pt x="1261607" y="1646496"/>
                  </a:lnTo>
                  <a:lnTo>
                    <a:pt x="0" y="1646496"/>
                  </a:lnTo>
                  <a:close/>
                </a:path>
              </a:pathLst>
            </a:custGeom>
            <a:solidFill>
              <a:srgbClr val="F8DCBF"/>
            </a:solidFill>
          </p:spPr>
        </p:sp>
        <p:sp>
          <p:nvSpPr>
            <p:cNvPr id="57" name="TextBox 57"/>
            <p:cNvSpPr txBox="1"/>
            <p:nvPr/>
          </p:nvSpPr>
          <p:spPr>
            <a:xfrm>
              <a:off x="0" y="0"/>
              <a:ext cx="1261607" cy="1646496"/>
            </a:xfrm>
            <a:prstGeom prst="rect">
              <a:avLst/>
            </a:prstGeom>
          </p:spPr>
          <p:txBody>
            <a:bodyPr lIns="29350" tIns="29350" rIns="29350" bIns="29350" rtlCol="0" anchor="ctr"/>
            <a:lstStyle/>
            <a:p>
              <a:pPr algn="ctr">
                <a:lnSpc>
                  <a:spcPts val="1663"/>
                </a:lnSpc>
              </a:pPr>
              <a:r>
                <a:rPr lang="en-US" sz="1386">
                  <a:solidFill>
                    <a:srgbClr val="001F3D"/>
                  </a:solidFill>
                  <a:latin typeface="DM Sans"/>
                  <a:ea typeface="DM Sans"/>
                  <a:cs typeface="DM Sans"/>
                  <a:sym typeface="DM Sans"/>
                </a:rPr>
                <a:t>Evaluate geometric divergence and atmospheric absorption attenuations:</a:t>
              </a:r>
            </a:p>
            <a:p>
              <a:pPr algn="ctr">
                <a:lnSpc>
                  <a:spcPts val="1663"/>
                </a:lnSpc>
              </a:pPr>
              <a:endParaRPr lang="en-US" sz="1386">
                <a:solidFill>
                  <a:srgbClr val="001F3D"/>
                </a:solidFill>
                <a:latin typeface="DM Sans"/>
                <a:ea typeface="DM Sans"/>
                <a:cs typeface="DM Sans"/>
                <a:sym typeface="DM Sans"/>
              </a:endParaRPr>
            </a:p>
            <a:p>
              <a:pPr algn="ctr">
                <a:lnSpc>
                  <a:spcPts val="1663"/>
                </a:lnSpc>
              </a:pPr>
              <a:r>
                <a:rPr lang="en-US" sz="1386">
                  <a:solidFill>
                    <a:srgbClr val="001F3D"/>
                  </a:solidFill>
                  <a:latin typeface="DM Sans"/>
                  <a:ea typeface="DM Sans"/>
                  <a:cs typeface="DM Sans"/>
                  <a:sym typeface="DM Sans"/>
                </a:rPr>
                <a:t> 𝐴_𝑑𝑖𝑣=20log(d)+11;</a:t>
              </a:r>
            </a:p>
            <a:p>
              <a:pPr algn="ctr">
                <a:lnSpc>
                  <a:spcPts val="1663"/>
                </a:lnSpc>
              </a:pPr>
              <a:r>
                <a:rPr lang="en-US" sz="1386">
                  <a:solidFill>
                    <a:srgbClr val="001F3D"/>
                  </a:solidFill>
                  <a:latin typeface="DM Sans"/>
                  <a:ea typeface="DM Sans"/>
                  <a:cs typeface="DM Sans"/>
                  <a:sym typeface="DM Sans"/>
                </a:rPr>
                <a:t>𝐴_𝑎𝑡𝑚= 𝛼d/ 1000;</a:t>
              </a:r>
            </a:p>
            <a:p>
              <a:pPr algn="ctr">
                <a:lnSpc>
                  <a:spcPts val="1663"/>
                </a:lnSpc>
              </a:pPr>
              <a:endParaRPr lang="en-US" sz="1386">
                <a:solidFill>
                  <a:srgbClr val="001F3D"/>
                </a:solidFill>
                <a:latin typeface="DM Sans"/>
                <a:ea typeface="DM Sans"/>
                <a:cs typeface="DM Sans"/>
                <a:sym typeface="DM Sans"/>
              </a:endParaRPr>
            </a:p>
            <a:p>
              <a:pPr algn="ctr">
                <a:lnSpc>
                  <a:spcPts val="1663"/>
                </a:lnSpc>
              </a:pPr>
              <a:r>
                <a:rPr lang="en-US" sz="1386">
                  <a:solidFill>
                    <a:srgbClr val="001F3D"/>
                  </a:solidFill>
                  <a:latin typeface="DM Sans"/>
                  <a:ea typeface="DM Sans"/>
                  <a:cs typeface="DM Sans"/>
                  <a:sym typeface="DM Sans"/>
                </a:rPr>
                <a:t>Evaluate the SPL: 𝐿𝑖=𝐿0−𝐴_𝑑𝑖𝑣⁡−𝐴_𝑎𝑡𝑚 </a:t>
              </a:r>
            </a:p>
          </p:txBody>
        </p:sp>
      </p:grpSp>
      <p:sp>
        <p:nvSpPr>
          <p:cNvPr id="58" name="AutoShape 58"/>
          <p:cNvSpPr/>
          <p:nvPr/>
        </p:nvSpPr>
        <p:spPr>
          <a:xfrm flipH="1">
            <a:off x="15305418" y="4787264"/>
            <a:ext cx="161925" cy="3590"/>
          </a:xfrm>
          <a:prstGeom prst="line">
            <a:avLst/>
          </a:prstGeom>
          <a:ln w="28575" cap="rnd">
            <a:solidFill>
              <a:srgbClr val="2C698E"/>
            </a:solidFill>
            <a:prstDash val="solid"/>
            <a:headEnd type="triangle" w="lg" len="med"/>
            <a:tailEnd type="none" w="sm" len="sm"/>
          </a:ln>
        </p:spPr>
      </p:sp>
      <p:sp>
        <p:nvSpPr>
          <p:cNvPr id="59" name="TextBox 59"/>
          <p:cNvSpPr txBox="1"/>
          <p:nvPr/>
        </p:nvSpPr>
        <p:spPr>
          <a:xfrm>
            <a:off x="6583087" y="5848467"/>
            <a:ext cx="265594" cy="176100"/>
          </a:xfrm>
          <a:prstGeom prst="rect">
            <a:avLst/>
          </a:prstGeom>
        </p:spPr>
        <p:txBody>
          <a:bodyPr lIns="0" tIns="0" rIns="0" bIns="0" rtlCol="0" anchor="t">
            <a:spAutoFit/>
          </a:bodyPr>
          <a:lstStyle/>
          <a:p>
            <a:pPr algn="ctr">
              <a:lnSpc>
                <a:spcPts val="1394"/>
              </a:lnSpc>
              <a:spcBef>
                <a:spcPct val="0"/>
              </a:spcBef>
            </a:pPr>
            <a:r>
              <a:rPr lang="en-US" sz="1161">
                <a:solidFill>
                  <a:srgbClr val="F8DCBF"/>
                </a:solidFill>
                <a:latin typeface="DM Sans Bold"/>
                <a:ea typeface="DM Sans Bold"/>
                <a:cs typeface="DM Sans Bold"/>
                <a:sym typeface="DM Sans Bold"/>
              </a:rPr>
              <a:t>YES</a:t>
            </a:r>
          </a:p>
        </p:txBody>
      </p:sp>
      <p:sp>
        <p:nvSpPr>
          <p:cNvPr id="60" name="TextBox 60"/>
          <p:cNvSpPr txBox="1"/>
          <p:nvPr/>
        </p:nvSpPr>
        <p:spPr>
          <a:xfrm>
            <a:off x="6492801" y="7320127"/>
            <a:ext cx="223083" cy="176100"/>
          </a:xfrm>
          <a:prstGeom prst="rect">
            <a:avLst/>
          </a:prstGeom>
        </p:spPr>
        <p:txBody>
          <a:bodyPr lIns="0" tIns="0" rIns="0" bIns="0" rtlCol="0" anchor="t">
            <a:spAutoFit/>
          </a:bodyPr>
          <a:lstStyle/>
          <a:p>
            <a:pPr algn="ctr">
              <a:lnSpc>
                <a:spcPts val="1394"/>
              </a:lnSpc>
              <a:spcBef>
                <a:spcPct val="0"/>
              </a:spcBef>
            </a:pPr>
            <a:r>
              <a:rPr lang="en-US" sz="1161">
                <a:solidFill>
                  <a:srgbClr val="F8DCBF"/>
                </a:solidFill>
                <a:latin typeface="DM Sans Bold"/>
                <a:ea typeface="DM Sans Bold"/>
                <a:cs typeface="DM Sans Bold"/>
                <a:sym typeface="DM Sans Bold"/>
              </a:rPr>
              <a:t>NO</a:t>
            </a:r>
          </a:p>
        </p:txBody>
      </p:sp>
      <p:sp>
        <p:nvSpPr>
          <p:cNvPr id="61" name="TextBox 61"/>
          <p:cNvSpPr txBox="1"/>
          <p:nvPr/>
        </p:nvSpPr>
        <p:spPr>
          <a:xfrm>
            <a:off x="9823037" y="5760417"/>
            <a:ext cx="223083" cy="176100"/>
          </a:xfrm>
          <a:prstGeom prst="rect">
            <a:avLst/>
          </a:prstGeom>
        </p:spPr>
        <p:txBody>
          <a:bodyPr lIns="0" tIns="0" rIns="0" bIns="0" rtlCol="0" anchor="t">
            <a:spAutoFit/>
          </a:bodyPr>
          <a:lstStyle/>
          <a:p>
            <a:pPr algn="ctr">
              <a:lnSpc>
                <a:spcPts val="1394"/>
              </a:lnSpc>
              <a:spcBef>
                <a:spcPct val="0"/>
              </a:spcBef>
            </a:pPr>
            <a:r>
              <a:rPr lang="en-US" sz="1161">
                <a:solidFill>
                  <a:srgbClr val="F8DCBF"/>
                </a:solidFill>
                <a:latin typeface="DM Sans Bold"/>
                <a:ea typeface="DM Sans Bold"/>
                <a:cs typeface="DM Sans Bold"/>
                <a:sym typeface="DM Sans Bold"/>
              </a:rPr>
              <a:t>NO</a:t>
            </a:r>
          </a:p>
        </p:txBody>
      </p:sp>
      <p:sp>
        <p:nvSpPr>
          <p:cNvPr id="62" name="TextBox 62"/>
          <p:cNvSpPr txBox="1"/>
          <p:nvPr/>
        </p:nvSpPr>
        <p:spPr>
          <a:xfrm>
            <a:off x="9913322" y="4611165"/>
            <a:ext cx="265594" cy="176100"/>
          </a:xfrm>
          <a:prstGeom prst="rect">
            <a:avLst/>
          </a:prstGeom>
        </p:spPr>
        <p:txBody>
          <a:bodyPr lIns="0" tIns="0" rIns="0" bIns="0" rtlCol="0" anchor="t">
            <a:spAutoFit/>
          </a:bodyPr>
          <a:lstStyle/>
          <a:p>
            <a:pPr algn="ctr">
              <a:lnSpc>
                <a:spcPts val="1394"/>
              </a:lnSpc>
              <a:spcBef>
                <a:spcPct val="0"/>
              </a:spcBef>
            </a:pPr>
            <a:r>
              <a:rPr lang="en-US" sz="1161">
                <a:solidFill>
                  <a:srgbClr val="F8DCBF"/>
                </a:solidFill>
                <a:latin typeface="DM Sans Bold"/>
                <a:ea typeface="DM Sans Bold"/>
                <a:cs typeface="DM Sans Bold"/>
                <a:sym typeface="DM Sans Bold"/>
              </a:rPr>
              <a:t>YES</a:t>
            </a:r>
          </a:p>
        </p:txBody>
      </p:sp>
      <p:sp>
        <p:nvSpPr>
          <p:cNvPr id="63" name="TextBox 63"/>
          <p:cNvSpPr txBox="1"/>
          <p:nvPr/>
        </p:nvSpPr>
        <p:spPr>
          <a:xfrm>
            <a:off x="12778367" y="7972521"/>
            <a:ext cx="223083" cy="176100"/>
          </a:xfrm>
          <a:prstGeom prst="rect">
            <a:avLst/>
          </a:prstGeom>
        </p:spPr>
        <p:txBody>
          <a:bodyPr lIns="0" tIns="0" rIns="0" bIns="0" rtlCol="0" anchor="t">
            <a:spAutoFit/>
          </a:bodyPr>
          <a:lstStyle/>
          <a:p>
            <a:pPr algn="ctr">
              <a:lnSpc>
                <a:spcPts val="1394"/>
              </a:lnSpc>
              <a:spcBef>
                <a:spcPct val="0"/>
              </a:spcBef>
            </a:pPr>
            <a:r>
              <a:rPr lang="en-US" sz="1161">
                <a:solidFill>
                  <a:srgbClr val="F8DCBF"/>
                </a:solidFill>
                <a:latin typeface="DM Sans Bold"/>
                <a:ea typeface="DM Sans Bold"/>
                <a:cs typeface="DM Sans Bold"/>
                <a:sym typeface="DM Sans Bold"/>
              </a:rPr>
              <a:t>NO</a:t>
            </a:r>
          </a:p>
        </p:txBody>
      </p:sp>
      <p:sp>
        <p:nvSpPr>
          <p:cNvPr id="64" name="TextBox 64"/>
          <p:cNvSpPr txBox="1"/>
          <p:nvPr/>
        </p:nvSpPr>
        <p:spPr>
          <a:xfrm>
            <a:off x="13263028" y="6041671"/>
            <a:ext cx="265594" cy="176100"/>
          </a:xfrm>
          <a:prstGeom prst="rect">
            <a:avLst/>
          </a:prstGeom>
        </p:spPr>
        <p:txBody>
          <a:bodyPr lIns="0" tIns="0" rIns="0" bIns="0" rtlCol="0" anchor="t">
            <a:spAutoFit/>
          </a:bodyPr>
          <a:lstStyle/>
          <a:p>
            <a:pPr algn="ctr">
              <a:lnSpc>
                <a:spcPts val="1394"/>
              </a:lnSpc>
              <a:spcBef>
                <a:spcPct val="0"/>
              </a:spcBef>
            </a:pPr>
            <a:r>
              <a:rPr lang="en-US" sz="1161">
                <a:solidFill>
                  <a:srgbClr val="F8DCBF"/>
                </a:solidFill>
                <a:latin typeface="DM Sans Bold"/>
                <a:ea typeface="DM Sans Bold"/>
                <a:cs typeface="DM Sans Bold"/>
                <a:sym typeface="DM Sans Bold"/>
              </a:rPr>
              <a:t>YES</a:t>
            </a:r>
          </a:p>
        </p:txBody>
      </p:sp>
      <p:sp>
        <p:nvSpPr>
          <p:cNvPr id="65" name="Freeform 65"/>
          <p:cNvSpPr/>
          <p:nvPr/>
        </p:nvSpPr>
        <p:spPr>
          <a:xfrm rot="-1279815" flipH="1">
            <a:off x="14988321" y="6345010"/>
            <a:ext cx="3616776" cy="7883980"/>
          </a:xfrm>
          <a:custGeom>
            <a:avLst/>
            <a:gdLst/>
            <a:ahLst/>
            <a:cxnLst/>
            <a:rect l="l" t="t" r="r" b="b"/>
            <a:pathLst>
              <a:path w="3616776" h="7883980">
                <a:moveTo>
                  <a:pt x="3616776" y="0"/>
                </a:moveTo>
                <a:lnTo>
                  <a:pt x="0" y="0"/>
                </a:lnTo>
                <a:lnTo>
                  <a:pt x="0" y="7883980"/>
                </a:lnTo>
                <a:lnTo>
                  <a:pt x="3616776" y="7883980"/>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66" name="TextBox 66"/>
          <p:cNvSpPr txBox="1"/>
          <p:nvPr/>
        </p:nvSpPr>
        <p:spPr>
          <a:xfrm>
            <a:off x="1501098" y="121481"/>
            <a:ext cx="1528580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Ray Tracing</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TextBox 2"/>
          <p:cNvSpPr txBox="1"/>
          <p:nvPr/>
        </p:nvSpPr>
        <p:spPr>
          <a:xfrm>
            <a:off x="1501098" y="121481"/>
            <a:ext cx="1528580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Reinforcement Learning</a:t>
            </a:r>
          </a:p>
        </p:txBody>
      </p:sp>
      <p:sp>
        <p:nvSpPr>
          <p:cNvPr id="3" name="Freeform 3"/>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4" name="Freeform 4"/>
          <p:cNvSpPr/>
          <p:nvPr/>
        </p:nvSpPr>
        <p:spPr>
          <a:xfrm>
            <a:off x="5833026" y="6515928"/>
            <a:ext cx="6621947" cy="3042853"/>
          </a:xfrm>
          <a:custGeom>
            <a:avLst/>
            <a:gdLst/>
            <a:ahLst/>
            <a:cxnLst/>
            <a:rect l="l" t="t" r="r" b="b"/>
            <a:pathLst>
              <a:path w="6621947" h="3042853">
                <a:moveTo>
                  <a:pt x="0" y="0"/>
                </a:moveTo>
                <a:lnTo>
                  <a:pt x="6621948" y="0"/>
                </a:lnTo>
                <a:lnTo>
                  <a:pt x="6621948" y="3042854"/>
                </a:lnTo>
                <a:lnTo>
                  <a:pt x="0" y="3042854"/>
                </a:lnTo>
                <a:lnTo>
                  <a:pt x="0" y="0"/>
                </a:lnTo>
                <a:close/>
              </a:path>
            </a:pathLst>
          </a:custGeom>
          <a:blipFill>
            <a:blip r:embed="rId4"/>
            <a:stretch>
              <a:fillRect/>
            </a:stretch>
          </a:blipFill>
        </p:spPr>
      </p:sp>
      <p:sp>
        <p:nvSpPr>
          <p:cNvPr id="5" name="TextBox 5"/>
          <p:cNvSpPr txBox="1"/>
          <p:nvPr/>
        </p:nvSpPr>
        <p:spPr>
          <a:xfrm>
            <a:off x="1028700" y="1834650"/>
            <a:ext cx="16779121" cy="3429000"/>
          </a:xfrm>
          <a:prstGeom prst="rect">
            <a:avLst/>
          </a:prstGeom>
        </p:spPr>
        <p:txBody>
          <a:bodyPr lIns="0" tIns="0" rIns="0" bIns="0" rtlCol="0" anchor="t">
            <a:spAutoFit/>
          </a:bodyPr>
          <a:lstStyle/>
          <a:p>
            <a:pPr marL="497291" lvl="1" indent="-248646" algn="l">
              <a:lnSpc>
                <a:spcPts val="2764"/>
              </a:lnSpc>
              <a:buFont typeface="Arial"/>
              <a:buChar char="•"/>
            </a:pPr>
            <a:r>
              <a:rPr lang="en-US" sz="2303">
                <a:solidFill>
                  <a:srgbClr val="F8DCBF"/>
                </a:solidFill>
                <a:latin typeface="DM Sans"/>
                <a:ea typeface="DM Sans"/>
                <a:cs typeface="DM Sans"/>
                <a:sym typeface="DM Sans"/>
              </a:rPr>
              <a:t>At each discrete time step, the agent receives observations and rewards from the environment and sends actions back. </a:t>
            </a:r>
          </a:p>
          <a:p>
            <a:pPr algn="l">
              <a:lnSpc>
                <a:spcPts val="2764"/>
              </a:lnSpc>
            </a:pPr>
            <a:endParaRPr lang="en-US" sz="2303">
              <a:solidFill>
                <a:srgbClr val="F8DCBF"/>
              </a:solidFill>
              <a:latin typeface="DM Sans"/>
              <a:ea typeface="DM Sans"/>
              <a:cs typeface="DM Sans"/>
              <a:sym typeface="DM Sans"/>
            </a:endParaRPr>
          </a:p>
          <a:p>
            <a:pPr marL="497291" lvl="1" indent="-248646" algn="l">
              <a:lnSpc>
                <a:spcPts val="2764"/>
              </a:lnSpc>
              <a:buFont typeface="Arial"/>
              <a:buChar char="•"/>
            </a:pPr>
            <a:r>
              <a:rPr lang="en-US" sz="2303">
                <a:solidFill>
                  <a:srgbClr val="F8DCBF"/>
                </a:solidFill>
                <a:latin typeface="DM Sans"/>
                <a:ea typeface="DM Sans"/>
                <a:cs typeface="DM Sans"/>
                <a:sym typeface="DM Sans"/>
              </a:rPr>
              <a:t>The reward provides immediate feedback on the success of the agent's previous action relative to the task goal.</a:t>
            </a:r>
          </a:p>
          <a:p>
            <a:pPr marL="0" lvl="0" indent="0" algn="l">
              <a:lnSpc>
                <a:spcPts val="2764"/>
              </a:lnSpc>
              <a:spcBef>
                <a:spcPct val="0"/>
              </a:spcBef>
            </a:pPr>
            <a:endParaRPr lang="en-US" sz="2303">
              <a:solidFill>
                <a:srgbClr val="F8DCBF"/>
              </a:solidFill>
              <a:latin typeface="DM Sans"/>
              <a:ea typeface="DM Sans"/>
              <a:cs typeface="DM Sans"/>
              <a:sym typeface="DM Sans"/>
            </a:endParaRPr>
          </a:p>
          <a:p>
            <a:pPr marL="497291" lvl="1" indent="-248646" algn="l">
              <a:lnSpc>
                <a:spcPts val="2764"/>
              </a:lnSpc>
              <a:buFont typeface="Arial"/>
              <a:buChar char="•"/>
            </a:pPr>
            <a:r>
              <a:rPr lang="en-US" sz="2303">
                <a:solidFill>
                  <a:srgbClr val="F8DCBF"/>
                </a:solidFill>
                <a:latin typeface="DM Sans"/>
                <a:ea typeface="DM Sans"/>
                <a:cs typeface="DM Sans"/>
                <a:sym typeface="DM Sans"/>
              </a:rPr>
              <a:t>RL is typically modelled as a Markov Decision Process (MDP) consisting of (state, action, reward, resulting state).</a:t>
            </a:r>
          </a:p>
          <a:p>
            <a:pPr algn="l">
              <a:lnSpc>
                <a:spcPts val="2764"/>
              </a:lnSpc>
            </a:pPr>
            <a:endParaRPr lang="en-US" sz="2303">
              <a:solidFill>
                <a:srgbClr val="F8DCBF"/>
              </a:solidFill>
              <a:latin typeface="DM Sans"/>
              <a:ea typeface="DM Sans"/>
              <a:cs typeface="DM Sans"/>
              <a:sym typeface="DM Sans"/>
            </a:endParaRPr>
          </a:p>
          <a:p>
            <a:pPr marL="497291" lvl="1" indent="-248646" algn="l">
              <a:lnSpc>
                <a:spcPts val="2764"/>
              </a:lnSpc>
              <a:buFont typeface="Arial"/>
              <a:buChar char="•"/>
            </a:pPr>
            <a:r>
              <a:rPr lang="en-US" sz="2303">
                <a:solidFill>
                  <a:srgbClr val="F8DCBF"/>
                </a:solidFill>
                <a:latin typeface="DM Sans"/>
                <a:ea typeface="DM Sans"/>
                <a:cs typeface="DM Sans"/>
                <a:sym typeface="DM Sans"/>
              </a:rPr>
              <a:t>The objective of the agent is to maximize the expected sum of discounted future rewards G(t).</a:t>
            </a:r>
          </a:p>
          <a:p>
            <a:pPr marL="0" lvl="0" indent="0" algn="l">
              <a:lnSpc>
                <a:spcPts val="2764"/>
              </a:lnSpc>
              <a:spcBef>
                <a:spcPct val="0"/>
              </a:spcBef>
            </a:pPr>
            <a:endParaRPr lang="en-US" sz="2303">
              <a:solidFill>
                <a:srgbClr val="F8DCBF"/>
              </a:solidFill>
              <a:latin typeface="DM Sans"/>
              <a:ea typeface="DM Sans"/>
              <a:cs typeface="DM Sans"/>
              <a:sym typeface="DM Sans"/>
            </a:endParaRPr>
          </a:p>
          <a:p>
            <a:pPr marL="497291" lvl="1" indent="-248646" algn="l">
              <a:lnSpc>
                <a:spcPts val="2764"/>
              </a:lnSpc>
              <a:spcBef>
                <a:spcPct val="0"/>
              </a:spcBef>
              <a:buFont typeface="Arial"/>
              <a:buChar char="•"/>
            </a:pPr>
            <a:r>
              <a:rPr lang="en-US" sz="2303">
                <a:solidFill>
                  <a:srgbClr val="F8DCBF"/>
                </a:solidFill>
                <a:latin typeface="DM Sans"/>
                <a:ea typeface="DM Sans"/>
                <a:cs typeface="DM Sans"/>
                <a:sym typeface="DM Sans"/>
              </a:rPr>
              <a:t>The agent gradually updates its policy 𝜋 towards 𝜋∗ via Q-Learning or Policy Optimization methods.</a:t>
            </a:r>
          </a:p>
          <a:p>
            <a:pPr algn="l">
              <a:lnSpc>
                <a:spcPts val="2764"/>
              </a:lnSpc>
              <a:spcBef>
                <a:spcPct val="0"/>
              </a:spcBef>
            </a:pPr>
            <a:endParaRPr lang="en-US" sz="2303">
              <a:solidFill>
                <a:srgbClr val="F8DCBF"/>
              </a:solidFill>
              <a:latin typeface="DM Sans"/>
              <a:ea typeface="DM Sans"/>
              <a:cs typeface="DM Sans"/>
              <a:sym typeface="DM Sans"/>
            </a:endParaRPr>
          </a:p>
        </p:txBody>
      </p:sp>
      <p:sp>
        <p:nvSpPr>
          <p:cNvPr id="6" name="Freeform 6"/>
          <p:cNvSpPr/>
          <p:nvPr/>
        </p:nvSpPr>
        <p:spPr>
          <a:xfrm>
            <a:off x="7691766" y="5263650"/>
            <a:ext cx="2904468" cy="1094329"/>
          </a:xfrm>
          <a:custGeom>
            <a:avLst/>
            <a:gdLst/>
            <a:ahLst/>
            <a:cxnLst/>
            <a:rect l="l" t="t" r="r" b="b"/>
            <a:pathLst>
              <a:path w="2904468" h="1094329">
                <a:moveTo>
                  <a:pt x="0" y="0"/>
                </a:moveTo>
                <a:lnTo>
                  <a:pt x="2904468" y="0"/>
                </a:lnTo>
                <a:lnTo>
                  <a:pt x="2904468" y="1094329"/>
                </a:lnTo>
                <a:lnTo>
                  <a:pt x="0" y="1094329"/>
                </a:lnTo>
                <a:lnTo>
                  <a:pt x="0" y="0"/>
                </a:lnTo>
                <a:close/>
              </a:path>
            </a:pathLst>
          </a:custGeom>
          <a:blipFill>
            <a:blip r:embed="rId5"/>
            <a:stretch>
              <a:fillRect/>
            </a:stretch>
          </a:blipFill>
        </p:spPr>
      </p:sp>
      <p:sp>
        <p:nvSpPr>
          <p:cNvPr id="7" name="Freeform 7"/>
          <p:cNvSpPr/>
          <p:nvPr/>
        </p:nvSpPr>
        <p:spPr>
          <a:xfrm rot="4546483">
            <a:off x="14012330" y="6578204"/>
            <a:ext cx="6493940" cy="6529555"/>
          </a:xfrm>
          <a:custGeom>
            <a:avLst/>
            <a:gdLst/>
            <a:ahLst/>
            <a:cxnLst/>
            <a:rect l="l" t="t" r="r" b="b"/>
            <a:pathLst>
              <a:path w="6493940" h="6529555">
                <a:moveTo>
                  <a:pt x="0" y="0"/>
                </a:moveTo>
                <a:lnTo>
                  <a:pt x="6493940" y="0"/>
                </a:lnTo>
                <a:lnTo>
                  <a:pt x="6493940" y="6529555"/>
                </a:lnTo>
                <a:lnTo>
                  <a:pt x="0" y="652955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10537921">
            <a:off x="12770880" y="8734077"/>
            <a:ext cx="4700392" cy="1649410"/>
          </a:xfrm>
          <a:custGeom>
            <a:avLst/>
            <a:gdLst/>
            <a:ahLst/>
            <a:cxnLst/>
            <a:rect l="l" t="t" r="r" b="b"/>
            <a:pathLst>
              <a:path w="4700392" h="1649410">
                <a:moveTo>
                  <a:pt x="0" y="0"/>
                </a:moveTo>
                <a:lnTo>
                  <a:pt x="4700392" y="0"/>
                </a:lnTo>
                <a:lnTo>
                  <a:pt x="4700392" y="1649410"/>
                </a:lnTo>
                <a:lnTo>
                  <a:pt x="0" y="16494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9" name="Freeform 9"/>
          <p:cNvSpPr/>
          <p:nvPr/>
        </p:nvSpPr>
        <p:spPr>
          <a:xfrm rot="-6487104" flipV="1">
            <a:off x="17062781" y="7465849"/>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10">
              <a:extLst>
                <a:ext uri="{96DAC541-7B7A-43D3-8B79-37D633B846F1}">
                  <asvg:svgBlip xmlns:asvg="http://schemas.microsoft.com/office/drawing/2016/SVG/main" r:embed="rId11"/>
                </a:ext>
              </a:extLst>
            </a:blip>
            <a:stretch>
              <a:fillRect/>
            </a:stretch>
          </a:blipFill>
        </p:spPr>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rot="5400000">
            <a:off x="-1440052" y="-1116590"/>
            <a:ext cx="5114585" cy="5142635"/>
          </a:xfrm>
          <a:custGeom>
            <a:avLst/>
            <a:gdLst/>
            <a:ahLst/>
            <a:cxnLst/>
            <a:rect l="l" t="t" r="r" b="b"/>
            <a:pathLst>
              <a:path w="5114585" h="5142635">
                <a:moveTo>
                  <a:pt x="0" y="0"/>
                </a:moveTo>
                <a:lnTo>
                  <a:pt x="5114585" y="0"/>
                </a:lnTo>
                <a:lnTo>
                  <a:pt x="5114585" y="5142635"/>
                </a:lnTo>
                <a:lnTo>
                  <a:pt x="0" y="514263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rot="5400000" flipV="1">
            <a:off x="-586364" y="-638206"/>
            <a:ext cx="2450438" cy="4185866"/>
          </a:xfrm>
          <a:custGeom>
            <a:avLst/>
            <a:gdLst/>
            <a:ahLst/>
            <a:cxnLst/>
            <a:rect l="l" t="t" r="r" b="b"/>
            <a:pathLst>
              <a:path w="2450438" h="4185866">
                <a:moveTo>
                  <a:pt x="0" y="4185866"/>
                </a:moveTo>
                <a:lnTo>
                  <a:pt x="2450439" y="4185866"/>
                </a:lnTo>
                <a:lnTo>
                  <a:pt x="2450439" y="0"/>
                </a:lnTo>
                <a:lnTo>
                  <a:pt x="0" y="0"/>
                </a:lnTo>
                <a:lnTo>
                  <a:pt x="0" y="418586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rot="4368370">
            <a:off x="-316264" y="3383886"/>
            <a:ext cx="2689927" cy="1649410"/>
          </a:xfrm>
          <a:custGeom>
            <a:avLst/>
            <a:gdLst/>
            <a:ahLst/>
            <a:cxnLst/>
            <a:rect l="l" t="t" r="r" b="b"/>
            <a:pathLst>
              <a:path w="2689927" h="1649410">
                <a:moveTo>
                  <a:pt x="0" y="0"/>
                </a:moveTo>
                <a:lnTo>
                  <a:pt x="2689928" y="0"/>
                </a:lnTo>
                <a:lnTo>
                  <a:pt x="2689928" y="1649410"/>
                </a:lnTo>
                <a:lnTo>
                  <a:pt x="0" y="1649410"/>
                </a:lnTo>
                <a:lnTo>
                  <a:pt x="0" y="0"/>
                </a:lnTo>
                <a:close/>
              </a:path>
            </a:pathLst>
          </a:custGeom>
          <a:blipFill>
            <a:blip r:embed="rId6">
              <a:extLst>
                <a:ext uri="{96DAC541-7B7A-43D3-8B79-37D633B846F1}">
                  <asvg:svgBlip xmlns:asvg="http://schemas.microsoft.com/office/drawing/2016/SVG/main" r:embed="rId7"/>
                </a:ext>
              </a:extLst>
            </a:blip>
            <a:stretch>
              <a:fillRect l="-74740"/>
            </a:stretch>
          </a:blipFill>
        </p:spPr>
      </p:sp>
      <p:graphicFrame>
        <p:nvGraphicFramePr>
          <p:cNvPr id="5" name="Table 5"/>
          <p:cNvGraphicFramePr>
            <a:graphicFrameLocks noGrp="1"/>
          </p:cNvGraphicFramePr>
          <p:nvPr/>
        </p:nvGraphicFramePr>
        <p:xfrm>
          <a:off x="2214127" y="3287284"/>
          <a:ext cx="7809756" cy="5971016"/>
        </p:xfrm>
        <a:graphic>
          <a:graphicData uri="http://schemas.openxmlformats.org/drawingml/2006/table">
            <a:tbl>
              <a:tblPr/>
              <a:tblGrid>
                <a:gridCol w="3904878">
                  <a:extLst>
                    <a:ext uri="{9D8B030D-6E8A-4147-A177-3AD203B41FA5}">
                      <a16:colId xmlns:a16="http://schemas.microsoft.com/office/drawing/2014/main" val="20000"/>
                    </a:ext>
                  </a:extLst>
                </a:gridCol>
                <a:gridCol w="3904878">
                  <a:extLst>
                    <a:ext uri="{9D8B030D-6E8A-4147-A177-3AD203B41FA5}">
                      <a16:colId xmlns:a16="http://schemas.microsoft.com/office/drawing/2014/main" val="20001"/>
                    </a:ext>
                  </a:extLst>
                </a:gridCol>
              </a:tblGrid>
              <a:tr h="1319013">
                <a:tc>
                  <a:txBody>
                    <a:bodyPr/>
                    <a:lstStyle/>
                    <a:p>
                      <a:pPr algn="ctr">
                        <a:lnSpc>
                          <a:spcPts val="1941"/>
                        </a:lnSpc>
                        <a:defRPr/>
                      </a:pPr>
                      <a:r>
                        <a:rPr lang="en-US" sz="1386">
                          <a:solidFill>
                            <a:srgbClr val="F8DCBF"/>
                          </a:solidFill>
                          <a:latin typeface="DM Sans Bold"/>
                          <a:ea typeface="DM Sans Bold"/>
                          <a:cs typeface="DM Sans Bold"/>
                          <a:sym typeface="DM Sans Bold"/>
                        </a:rPr>
                        <a:t>Policy Optimization</a:t>
                      </a:r>
                      <a:endParaRPr lang="en-US" sz="1100"/>
                    </a:p>
                  </a:txBody>
                  <a:tcPr marL="190500" marR="190500" marT="190500" marB="19050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2C698E"/>
                    </a:solidFill>
                  </a:tcPr>
                </a:tc>
                <a:tc>
                  <a:txBody>
                    <a:bodyPr/>
                    <a:lstStyle/>
                    <a:p>
                      <a:pPr algn="ctr">
                        <a:lnSpc>
                          <a:spcPts val="1941"/>
                        </a:lnSpc>
                        <a:defRPr/>
                      </a:pPr>
                      <a:r>
                        <a:rPr lang="en-US" sz="1386">
                          <a:solidFill>
                            <a:srgbClr val="F8DCBF"/>
                          </a:solidFill>
                          <a:latin typeface="DM Sans Bold"/>
                          <a:ea typeface="DM Sans Bold"/>
                          <a:cs typeface="DM Sans Bold"/>
                          <a:sym typeface="DM Sans Bold"/>
                        </a:rPr>
                        <a:t>Q-Learning</a:t>
                      </a:r>
                      <a:endParaRPr lang="en-US" sz="1100"/>
                    </a:p>
                  </a:txBody>
                  <a:tcPr marL="190500" marR="190500" marT="190500" marB="19050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2C698E"/>
                    </a:solidFill>
                  </a:tcPr>
                </a:tc>
                <a:extLst>
                  <a:ext uri="{0D108BD9-81ED-4DB2-BD59-A6C34878D82A}">
                    <a16:rowId xmlns:a16="http://schemas.microsoft.com/office/drawing/2014/main" val="10000"/>
                  </a:ext>
                </a:extLst>
              </a:tr>
              <a:tr h="2013977">
                <a:tc>
                  <a:txBody>
                    <a:bodyPr/>
                    <a:lstStyle/>
                    <a:p>
                      <a:pPr algn="ctr">
                        <a:lnSpc>
                          <a:spcPts val="1941"/>
                        </a:lnSpc>
                        <a:defRPr/>
                      </a:pPr>
                      <a:r>
                        <a:rPr lang="en-US" sz="1386">
                          <a:solidFill>
                            <a:srgbClr val="F8DCBF"/>
                          </a:solidFill>
                          <a:latin typeface="DM Sans"/>
                          <a:ea typeface="DM Sans"/>
                          <a:cs typeface="DM Sans"/>
                          <a:sym typeface="DM Sans"/>
                        </a:rPr>
                        <a:t>Directly optimizes a policy π(θ) through gradient ascent. It often involves learning an approximator 𝑉𝜙⁡(𝑠) for the value function.</a:t>
                      </a:r>
                      <a:endParaRPr lang="en-US" sz="1100"/>
                    </a:p>
                  </a:txBody>
                  <a:tcPr marL="190500" marR="190500" marT="190500" marB="19050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045174"/>
                    </a:solidFill>
                  </a:tcPr>
                </a:tc>
                <a:tc>
                  <a:txBody>
                    <a:bodyPr/>
                    <a:lstStyle/>
                    <a:p>
                      <a:pPr algn="ctr">
                        <a:lnSpc>
                          <a:spcPts val="1941"/>
                        </a:lnSpc>
                        <a:defRPr/>
                      </a:pPr>
                      <a:r>
                        <a:rPr lang="en-US" sz="1386">
                          <a:solidFill>
                            <a:srgbClr val="F8DCBF"/>
                          </a:solidFill>
                          <a:latin typeface="DM Sans"/>
                          <a:ea typeface="DM Sans"/>
                          <a:cs typeface="DM Sans"/>
                          <a:sym typeface="DM Sans"/>
                        </a:rPr>
                        <a:t>Learns an approximator Qθ(s,a) for the optimal action-value function Q∗(s,a).</a:t>
                      </a:r>
                      <a:endParaRPr lang="en-US" sz="1100"/>
                    </a:p>
                  </a:txBody>
                  <a:tcPr marL="190500" marR="190500" marT="190500" marB="19050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045174"/>
                    </a:solidFill>
                  </a:tcPr>
                </a:tc>
                <a:extLst>
                  <a:ext uri="{0D108BD9-81ED-4DB2-BD59-A6C34878D82A}">
                    <a16:rowId xmlns:a16="http://schemas.microsoft.com/office/drawing/2014/main" val="10001"/>
                  </a:ext>
                </a:extLst>
              </a:tr>
              <a:tr h="1319013">
                <a:tc>
                  <a:txBody>
                    <a:bodyPr/>
                    <a:lstStyle/>
                    <a:p>
                      <a:pPr algn="ctr">
                        <a:lnSpc>
                          <a:spcPts val="1941"/>
                        </a:lnSpc>
                        <a:defRPr/>
                      </a:pPr>
                      <a:r>
                        <a:rPr lang="en-US" sz="1386">
                          <a:solidFill>
                            <a:srgbClr val="F8DCBF"/>
                          </a:solidFill>
                          <a:latin typeface="DM Sans"/>
                          <a:ea typeface="DM Sans"/>
                          <a:cs typeface="DM Sans"/>
                          <a:sym typeface="DM Sans"/>
                        </a:rPr>
                        <a:t>Updates are on-policy</a:t>
                      </a:r>
                      <a:endParaRPr lang="en-US" sz="1100"/>
                    </a:p>
                  </a:txBody>
                  <a:tcPr marL="190500" marR="190500" marT="190500" marB="19050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045174"/>
                    </a:solidFill>
                  </a:tcPr>
                </a:tc>
                <a:tc>
                  <a:txBody>
                    <a:bodyPr/>
                    <a:lstStyle/>
                    <a:p>
                      <a:pPr algn="ctr">
                        <a:lnSpc>
                          <a:spcPts val="1941"/>
                        </a:lnSpc>
                        <a:defRPr/>
                      </a:pPr>
                      <a:r>
                        <a:rPr lang="en-US" sz="1386">
                          <a:solidFill>
                            <a:srgbClr val="F8DCBF"/>
                          </a:solidFill>
                          <a:latin typeface="DM Sans"/>
                          <a:ea typeface="DM Sans"/>
                          <a:cs typeface="DM Sans"/>
                          <a:sym typeface="DM Sans"/>
                        </a:rPr>
                        <a:t>Updates are off-policy. </a:t>
                      </a:r>
                      <a:endParaRPr lang="en-US" sz="1100"/>
                    </a:p>
                  </a:txBody>
                  <a:tcPr marL="190500" marR="190500" marT="190500" marB="19050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045174"/>
                    </a:solidFill>
                  </a:tcPr>
                </a:tc>
                <a:extLst>
                  <a:ext uri="{0D108BD9-81ED-4DB2-BD59-A6C34878D82A}">
                    <a16:rowId xmlns:a16="http://schemas.microsoft.com/office/drawing/2014/main" val="10002"/>
                  </a:ext>
                </a:extLst>
              </a:tr>
              <a:tr h="1319013">
                <a:tc>
                  <a:txBody>
                    <a:bodyPr/>
                    <a:lstStyle/>
                    <a:p>
                      <a:pPr algn="ctr">
                        <a:lnSpc>
                          <a:spcPts val="1941"/>
                        </a:lnSpc>
                        <a:defRPr/>
                      </a:pPr>
                      <a:r>
                        <a:rPr lang="en-US" sz="1386">
                          <a:solidFill>
                            <a:srgbClr val="F8DCBF"/>
                          </a:solidFill>
                          <a:latin typeface="DM Sans"/>
                          <a:ea typeface="DM Sans"/>
                          <a:cs typeface="DM Sans"/>
                          <a:sym typeface="DM Sans"/>
                        </a:rPr>
                        <a:t>Stable, reliable, but less sample-efficient</a:t>
                      </a:r>
                      <a:endParaRPr lang="en-US" sz="1100"/>
                    </a:p>
                  </a:txBody>
                  <a:tcPr marL="190500" marR="190500" marT="190500" marB="19050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045174"/>
                    </a:solidFill>
                  </a:tcPr>
                </a:tc>
                <a:tc>
                  <a:txBody>
                    <a:bodyPr/>
                    <a:lstStyle/>
                    <a:p>
                      <a:pPr algn="ctr">
                        <a:lnSpc>
                          <a:spcPts val="1941"/>
                        </a:lnSpc>
                        <a:defRPr/>
                      </a:pPr>
                      <a:r>
                        <a:rPr lang="en-US" sz="1386">
                          <a:solidFill>
                            <a:srgbClr val="F8DCBF"/>
                          </a:solidFill>
                          <a:latin typeface="DM Sans"/>
                          <a:ea typeface="DM Sans"/>
                          <a:cs typeface="DM Sans"/>
                          <a:sym typeface="DM Sans"/>
                        </a:rPr>
                        <a:t>Sample-efficient, but less stable</a:t>
                      </a:r>
                      <a:endParaRPr lang="en-US" sz="1100"/>
                    </a:p>
                  </a:txBody>
                  <a:tcPr marL="190500" marR="190500" marT="190500" marB="190500" anchor="ctr">
                    <a:lnL w="0" cap="flat" cmpd="sng" algn="ctr">
                      <a:solidFill>
                        <a:srgbClr val="99ACFF"/>
                      </a:solidFill>
                      <a:prstDash val="solid"/>
                      <a:round/>
                      <a:headEnd type="none" w="med" len="med"/>
                      <a:tailEnd type="none" w="med" len="med"/>
                    </a:lnL>
                    <a:lnR w="0" cap="flat" cmpd="sng" algn="ctr">
                      <a:solidFill>
                        <a:srgbClr val="99ACFF"/>
                      </a:solidFill>
                      <a:prstDash val="solid"/>
                      <a:round/>
                      <a:headEnd type="none" w="med" len="med"/>
                      <a:tailEnd type="none" w="med" len="med"/>
                    </a:lnR>
                    <a:lnT w="0" cap="flat" cmpd="sng" algn="ctr">
                      <a:solidFill>
                        <a:srgbClr val="99ACFF"/>
                      </a:solidFill>
                      <a:prstDash val="solid"/>
                      <a:round/>
                      <a:headEnd type="none" w="med" len="med"/>
                      <a:tailEnd type="none" w="med" len="med"/>
                    </a:lnT>
                    <a:lnB w="0" cap="flat" cmpd="sng" algn="ctr">
                      <a:solidFill>
                        <a:srgbClr val="99ACFF"/>
                      </a:solidFill>
                      <a:prstDash val="solid"/>
                      <a:round/>
                      <a:headEnd type="none" w="med" len="med"/>
                      <a:tailEnd type="none" w="med" len="med"/>
                    </a:lnB>
                    <a:solidFill>
                      <a:srgbClr val="045174"/>
                    </a:solidFill>
                  </a:tcPr>
                </a:tc>
                <a:extLst>
                  <a:ext uri="{0D108BD9-81ED-4DB2-BD59-A6C34878D82A}">
                    <a16:rowId xmlns:a16="http://schemas.microsoft.com/office/drawing/2014/main" val="10003"/>
                  </a:ext>
                </a:extLst>
              </a:tr>
            </a:tbl>
          </a:graphicData>
        </a:graphic>
      </p:graphicFrame>
      <p:sp>
        <p:nvSpPr>
          <p:cNvPr id="6" name="Freeform 6"/>
          <p:cNvSpPr/>
          <p:nvPr/>
        </p:nvSpPr>
        <p:spPr>
          <a:xfrm>
            <a:off x="11711874" y="5172824"/>
            <a:ext cx="5547426" cy="1049758"/>
          </a:xfrm>
          <a:custGeom>
            <a:avLst/>
            <a:gdLst/>
            <a:ahLst/>
            <a:cxnLst/>
            <a:rect l="l" t="t" r="r" b="b"/>
            <a:pathLst>
              <a:path w="5547426" h="1049758">
                <a:moveTo>
                  <a:pt x="0" y="0"/>
                </a:moveTo>
                <a:lnTo>
                  <a:pt x="5547426" y="0"/>
                </a:lnTo>
                <a:lnTo>
                  <a:pt x="5547426" y="1049757"/>
                </a:lnTo>
                <a:lnTo>
                  <a:pt x="0" y="1049757"/>
                </a:lnTo>
                <a:lnTo>
                  <a:pt x="0" y="0"/>
                </a:lnTo>
                <a:close/>
              </a:path>
            </a:pathLst>
          </a:custGeom>
          <a:blipFill>
            <a:blip r:embed="rId8"/>
            <a:stretch>
              <a:fillRect/>
            </a:stretch>
          </a:blipFill>
        </p:spPr>
      </p:sp>
      <p:sp>
        <p:nvSpPr>
          <p:cNvPr id="7" name="Freeform 7"/>
          <p:cNvSpPr/>
          <p:nvPr/>
        </p:nvSpPr>
        <p:spPr>
          <a:xfrm>
            <a:off x="13355583" y="3747938"/>
            <a:ext cx="3899685" cy="1049758"/>
          </a:xfrm>
          <a:custGeom>
            <a:avLst/>
            <a:gdLst/>
            <a:ahLst/>
            <a:cxnLst/>
            <a:rect l="l" t="t" r="r" b="b"/>
            <a:pathLst>
              <a:path w="3899685" h="1049758">
                <a:moveTo>
                  <a:pt x="0" y="0"/>
                </a:moveTo>
                <a:lnTo>
                  <a:pt x="3899685" y="0"/>
                </a:lnTo>
                <a:lnTo>
                  <a:pt x="3899685" y="1049757"/>
                </a:lnTo>
                <a:lnTo>
                  <a:pt x="0" y="1049757"/>
                </a:lnTo>
                <a:lnTo>
                  <a:pt x="0" y="0"/>
                </a:lnTo>
                <a:close/>
              </a:path>
            </a:pathLst>
          </a:custGeom>
          <a:blipFill>
            <a:blip r:embed="rId9"/>
            <a:stretch>
              <a:fillRect/>
            </a:stretch>
          </a:blipFill>
        </p:spPr>
      </p:sp>
      <p:sp>
        <p:nvSpPr>
          <p:cNvPr id="8" name="Freeform 8"/>
          <p:cNvSpPr/>
          <p:nvPr/>
        </p:nvSpPr>
        <p:spPr>
          <a:xfrm>
            <a:off x="11033310" y="7785793"/>
            <a:ext cx="6221959" cy="1011854"/>
          </a:xfrm>
          <a:custGeom>
            <a:avLst/>
            <a:gdLst/>
            <a:ahLst/>
            <a:cxnLst/>
            <a:rect l="l" t="t" r="r" b="b"/>
            <a:pathLst>
              <a:path w="6221959" h="1011854">
                <a:moveTo>
                  <a:pt x="0" y="0"/>
                </a:moveTo>
                <a:lnTo>
                  <a:pt x="6221958" y="0"/>
                </a:lnTo>
                <a:lnTo>
                  <a:pt x="6221958" y="1011854"/>
                </a:lnTo>
                <a:lnTo>
                  <a:pt x="0" y="1011854"/>
                </a:lnTo>
                <a:lnTo>
                  <a:pt x="0" y="0"/>
                </a:lnTo>
                <a:close/>
              </a:path>
            </a:pathLst>
          </a:custGeom>
          <a:blipFill>
            <a:blip r:embed="rId10"/>
            <a:stretch>
              <a:fillRect/>
            </a:stretch>
          </a:blipFill>
        </p:spPr>
      </p:sp>
      <p:sp>
        <p:nvSpPr>
          <p:cNvPr id="9" name="Freeform 9"/>
          <p:cNvSpPr/>
          <p:nvPr/>
        </p:nvSpPr>
        <p:spPr>
          <a:xfrm>
            <a:off x="11711874" y="6601181"/>
            <a:ext cx="5543394" cy="854682"/>
          </a:xfrm>
          <a:custGeom>
            <a:avLst/>
            <a:gdLst/>
            <a:ahLst/>
            <a:cxnLst/>
            <a:rect l="l" t="t" r="r" b="b"/>
            <a:pathLst>
              <a:path w="5543394" h="854682">
                <a:moveTo>
                  <a:pt x="0" y="0"/>
                </a:moveTo>
                <a:lnTo>
                  <a:pt x="5543394" y="0"/>
                </a:lnTo>
                <a:lnTo>
                  <a:pt x="5543394" y="854682"/>
                </a:lnTo>
                <a:lnTo>
                  <a:pt x="0" y="854682"/>
                </a:lnTo>
                <a:lnTo>
                  <a:pt x="0" y="0"/>
                </a:lnTo>
                <a:close/>
              </a:path>
            </a:pathLst>
          </a:custGeom>
          <a:blipFill>
            <a:blip r:embed="rId11"/>
            <a:stretch>
              <a:fillRect/>
            </a:stretch>
          </a:blipFill>
        </p:spPr>
      </p:sp>
      <p:sp>
        <p:nvSpPr>
          <p:cNvPr id="10" name="TextBox 10"/>
          <p:cNvSpPr txBox="1"/>
          <p:nvPr/>
        </p:nvSpPr>
        <p:spPr>
          <a:xfrm>
            <a:off x="3484665" y="928065"/>
            <a:ext cx="16289029" cy="2533650"/>
          </a:xfrm>
          <a:prstGeom prst="rect">
            <a:avLst/>
          </a:prstGeom>
        </p:spPr>
        <p:txBody>
          <a:bodyPr lIns="0" tIns="0" rIns="0" bIns="0" rtlCol="0" anchor="t">
            <a:spAutoFit/>
          </a:bodyPr>
          <a:lstStyle/>
          <a:p>
            <a:pPr marL="518160" lvl="1" indent="-259080" algn="l">
              <a:lnSpc>
                <a:spcPts val="2879"/>
              </a:lnSpc>
              <a:buFont typeface="Arial"/>
              <a:buChar char="•"/>
            </a:pPr>
            <a:r>
              <a:rPr lang="en-US" sz="2400">
                <a:solidFill>
                  <a:srgbClr val="F8DCBF"/>
                </a:solidFill>
                <a:latin typeface="DM Sans Bold"/>
                <a:ea typeface="DM Sans Bold"/>
                <a:cs typeface="DM Sans Bold"/>
                <a:sym typeface="DM Sans Bold"/>
              </a:rPr>
              <a:t>State-Value Function </a:t>
            </a:r>
            <a:r>
              <a:rPr lang="en-US" sz="2400">
                <a:solidFill>
                  <a:srgbClr val="F8DCBF"/>
                </a:solidFill>
                <a:latin typeface="DM Sans"/>
                <a:ea typeface="DM Sans"/>
                <a:cs typeface="DM Sans"/>
                <a:sym typeface="DM Sans"/>
              </a:rPr>
              <a:t>Vπ(s): Expected return from state s following policy π.</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buFont typeface="Arial"/>
              <a:buChar char="•"/>
            </a:pPr>
            <a:r>
              <a:rPr lang="en-US" sz="2400">
                <a:solidFill>
                  <a:srgbClr val="F8DCBF"/>
                </a:solidFill>
                <a:latin typeface="DM Sans Bold"/>
                <a:ea typeface="DM Sans Bold"/>
                <a:cs typeface="DM Sans Bold"/>
                <a:sym typeface="DM Sans Bold"/>
              </a:rPr>
              <a:t>Action-Value Function</a:t>
            </a:r>
            <a:r>
              <a:rPr lang="en-US" sz="2400">
                <a:solidFill>
                  <a:srgbClr val="F8DCBF"/>
                </a:solidFill>
                <a:latin typeface="DM Sans"/>
                <a:ea typeface="DM Sans"/>
                <a:cs typeface="DM Sans"/>
                <a:sym typeface="DM Sans"/>
              </a:rPr>
              <a:t> Qπ(s,a): Expected return after taking action a in state s and following policy π.</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buFont typeface="Arial"/>
              <a:buChar char="•"/>
            </a:pPr>
            <a:r>
              <a:rPr lang="en-US" sz="2400">
                <a:solidFill>
                  <a:srgbClr val="F8DCBF"/>
                </a:solidFill>
                <a:latin typeface="DM Sans Bold"/>
                <a:ea typeface="DM Sans Bold"/>
                <a:cs typeface="DM Sans Bold"/>
                <a:sym typeface="DM Sans Bold"/>
              </a:rPr>
              <a:t>Optimal Q-Value</a:t>
            </a:r>
            <a:r>
              <a:rPr lang="en-US" sz="2400">
                <a:solidFill>
                  <a:srgbClr val="F8DCBF"/>
                </a:solidFill>
                <a:latin typeface="DM Sans"/>
                <a:ea typeface="DM Sans"/>
                <a:cs typeface="DM Sans"/>
                <a:sym typeface="DM Sans"/>
              </a:rPr>
              <a:t> Q∗(s,a): satisfies Bellman optimality equation.</a:t>
            </a:r>
          </a:p>
          <a:p>
            <a:pPr algn="l">
              <a:lnSpc>
                <a:spcPts val="2879"/>
              </a:lnSpc>
              <a:spcBef>
                <a:spcPct val="0"/>
              </a:spcBef>
            </a:pPr>
            <a:endParaRPr lang="en-US" sz="2400">
              <a:solidFill>
                <a:srgbClr val="F8DCBF"/>
              </a:solidFill>
              <a:latin typeface="DM Sans"/>
              <a:ea typeface="DM Sans"/>
              <a:cs typeface="DM Sans"/>
              <a:sym typeface="DM Sans"/>
            </a:endParaRPr>
          </a:p>
          <a:p>
            <a:pPr algn="l">
              <a:lnSpc>
                <a:spcPts val="2879"/>
              </a:lnSpc>
              <a:spcBef>
                <a:spcPct val="0"/>
              </a:spcBef>
            </a:pPr>
            <a:endParaRPr lang="en-US" sz="2400">
              <a:solidFill>
                <a:srgbClr val="F8DCBF"/>
              </a:solidFill>
              <a:latin typeface="DM Sans"/>
              <a:ea typeface="DM Sans"/>
              <a:cs typeface="DM Sans"/>
              <a:sym typeface="DM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15509341" y="5316310"/>
            <a:ext cx="3616776" cy="7883980"/>
          </a:xfrm>
          <a:custGeom>
            <a:avLst/>
            <a:gdLst/>
            <a:ahLst/>
            <a:cxnLst/>
            <a:rect l="l" t="t" r="r" b="b"/>
            <a:pathLst>
              <a:path w="3616776" h="7883980">
                <a:moveTo>
                  <a:pt x="0" y="0"/>
                </a:moveTo>
                <a:lnTo>
                  <a:pt x="3616776" y="0"/>
                </a:lnTo>
                <a:lnTo>
                  <a:pt x="3616776" y="7883980"/>
                </a:lnTo>
                <a:lnTo>
                  <a:pt x="0" y="7883980"/>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sp>
      <p:sp>
        <p:nvSpPr>
          <p:cNvPr id="4" name="Freeform 4"/>
          <p:cNvSpPr/>
          <p:nvPr/>
        </p:nvSpPr>
        <p:spPr>
          <a:xfrm>
            <a:off x="10021953" y="3135421"/>
            <a:ext cx="6764949" cy="5182018"/>
          </a:xfrm>
          <a:custGeom>
            <a:avLst/>
            <a:gdLst/>
            <a:ahLst/>
            <a:cxnLst/>
            <a:rect l="l" t="t" r="r" b="b"/>
            <a:pathLst>
              <a:path w="6764949" h="5182018">
                <a:moveTo>
                  <a:pt x="0" y="0"/>
                </a:moveTo>
                <a:lnTo>
                  <a:pt x="6764949" y="0"/>
                </a:lnTo>
                <a:lnTo>
                  <a:pt x="6764949" y="5182018"/>
                </a:lnTo>
                <a:lnTo>
                  <a:pt x="0" y="5182018"/>
                </a:lnTo>
                <a:lnTo>
                  <a:pt x="0" y="0"/>
                </a:lnTo>
                <a:close/>
              </a:path>
            </a:pathLst>
          </a:custGeom>
          <a:blipFill>
            <a:blip r:embed="rId6"/>
            <a:stretch>
              <a:fillRect/>
            </a:stretch>
          </a:blipFill>
        </p:spPr>
      </p:sp>
      <p:sp>
        <p:nvSpPr>
          <p:cNvPr id="5" name="TextBox 5"/>
          <p:cNvSpPr txBox="1"/>
          <p:nvPr/>
        </p:nvSpPr>
        <p:spPr>
          <a:xfrm>
            <a:off x="1808388" y="2146935"/>
            <a:ext cx="7635886" cy="7111365"/>
          </a:xfrm>
          <a:prstGeom prst="rect">
            <a:avLst/>
          </a:prstGeom>
        </p:spPr>
        <p:txBody>
          <a:bodyPr lIns="0" tIns="0" rIns="0" bIns="0" rtlCol="0" anchor="t">
            <a:spAutoFit/>
          </a:bodyPr>
          <a:lstStyle/>
          <a:p>
            <a:pPr marL="518160" lvl="1" indent="-259080" algn="l">
              <a:lnSpc>
                <a:spcPts val="3359"/>
              </a:lnSpc>
              <a:buFont typeface="Arial"/>
              <a:buChar char="•"/>
            </a:pPr>
            <a:r>
              <a:rPr lang="en-US" sz="2400" spc="384">
                <a:solidFill>
                  <a:srgbClr val="F8DCBF"/>
                </a:solidFill>
                <a:latin typeface="DM Sans"/>
                <a:ea typeface="DM Sans"/>
                <a:cs typeface="DM Sans"/>
                <a:sym typeface="DM Sans"/>
              </a:rPr>
              <a:t>The DDPG algorithm is a model-free, off-policy RL method.</a:t>
            </a:r>
          </a:p>
          <a:p>
            <a:pPr algn="l">
              <a:lnSpc>
                <a:spcPts val="3359"/>
              </a:lnSpc>
            </a:pPr>
            <a:endParaRPr lang="en-US" sz="2400" spc="384">
              <a:solidFill>
                <a:srgbClr val="F8DCBF"/>
              </a:solidFill>
              <a:latin typeface="DM Sans"/>
              <a:ea typeface="DM Sans"/>
              <a:cs typeface="DM Sans"/>
              <a:sym typeface="DM Sans"/>
            </a:endParaRPr>
          </a:p>
          <a:p>
            <a:pPr marL="518160" lvl="1" indent="-259080" algn="l">
              <a:lnSpc>
                <a:spcPts val="3359"/>
              </a:lnSpc>
              <a:buFont typeface="Arial"/>
              <a:buChar char="•"/>
            </a:pPr>
            <a:r>
              <a:rPr lang="en-US" sz="2400" spc="384">
                <a:solidFill>
                  <a:srgbClr val="F8DCBF"/>
                </a:solidFill>
                <a:latin typeface="DM Sans"/>
                <a:ea typeface="DM Sans"/>
                <a:cs typeface="DM Sans"/>
                <a:sym typeface="DM Sans"/>
              </a:rPr>
              <a:t>It is an actor-critic RL agent designed to concurrently learn a    Q-function and a policy.</a:t>
            </a:r>
          </a:p>
          <a:p>
            <a:pPr algn="l">
              <a:lnSpc>
                <a:spcPts val="3359"/>
              </a:lnSpc>
            </a:pPr>
            <a:endParaRPr lang="en-US" sz="2400" spc="384">
              <a:solidFill>
                <a:srgbClr val="F8DCBF"/>
              </a:solidFill>
              <a:latin typeface="DM Sans"/>
              <a:ea typeface="DM Sans"/>
              <a:cs typeface="DM Sans"/>
              <a:sym typeface="DM Sans"/>
            </a:endParaRPr>
          </a:p>
          <a:p>
            <a:pPr marL="518160" lvl="1" indent="-259080" algn="l">
              <a:lnSpc>
                <a:spcPts val="3359"/>
              </a:lnSpc>
              <a:buFont typeface="Arial"/>
              <a:buChar char="•"/>
            </a:pPr>
            <a:r>
              <a:rPr lang="en-US" sz="2400" spc="384">
                <a:solidFill>
                  <a:srgbClr val="F8DCBF"/>
                </a:solidFill>
                <a:latin typeface="DM Sans Bold"/>
                <a:ea typeface="DM Sans Bold"/>
                <a:cs typeface="DM Sans Bold"/>
                <a:sym typeface="DM Sans Bold"/>
              </a:rPr>
              <a:t>Actor</a:t>
            </a:r>
            <a:r>
              <a:rPr lang="en-US" sz="2400" spc="384">
                <a:solidFill>
                  <a:srgbClr val="F8DCBF"/>
                </a:solidFill>
                <a:latin typeface="DM Sans"/>
                <a:ea typeface="DM Sans"/>
                <a:cs typeface="DM Sans"/>
                <a:sym typeface="DM Sans"/>
              </a:rPr>
              <a:t>: Determines the deterministic policy 𝜋(𝑠)</a:t>
            </a:r>
          </a:p>
          <a:p>
            <a:pPr algn="l">
              <a:lnSpc>
                <a:spcPts val="3359"/>
              </a:lnSpc>
            </a:pPr>
            <a:endParaRPr lang="en-US" sz="2400" spc="384">
              <a:solidFill>
                <a:srgbClr val="F8DCBF"/>
              </a:solidFill>
              <a:latin typeface="DM Sans"/>
              <a:ea typeface="DM Sans"/>
              <a:cs typeface="DM Sans"/>
              <a:sym typeface="DM Sans"/>
            </a:endParaRPr>
          </a:p>
          <a:p>
            <a:pPr marL="518160" lvl="1" indent="-259080" algn="l">
              <a:lnSpc>
                <a:spcPts val="3359"/>
              </a:lnSpc>
              <a:buFont typeface="Arial"/>
              <a:buChar char="•"/>
            </a:pPr>
            <a:r>
              <a:rPr lang="en-US" sz="2400" spc="384">
                <a:solidFill>
                  <a:srgbClr val="F8DCBF"/>
                </a:solidFill>
                <a:latin typeface="DM Sans Bold"/>
                <a:ea typeface="DM Sans Bold"/>
                <a:cs typeface="DM Sans Bold"/>
                <a:sym typeface="DM Sans Bold"/>
              </a:rPr>
              <a:t>Critic</a:t>
            </a:r>
            <a:r>
              <a:rPr lang="en-US" sz="2400" spc="384">
                <a:solidFill>
                  <a:srgbClr val="F8DCBF"/>
                </a:solidFill>
                <a:latin typeface="DM Sans"/>
                <a:ea typeface="DM Sans"/>
                <a:cs typeface="DM Sans"/>
                <a:sym typeface="DM Sans"/>
              </a:rPr>
              <a:t>: Evaluates the action-value function 𝑄(𝑆,𝐴)</a:t>
            </a:r>
          </a:p>
          <a:p>
            <a:pPr algn="l">
              <a:lnSpc>
                <a:spcPts val="3359"/>
              </a:lnSpc>
            </a:pPr>
            <a:endParaRPr lang="en-US" sz="2400" spc="384">
              <a:solidFill>
                <a:srgbClr val="F8DCBF"/>
              </a:solidFill>
              <a:latin typeface="DM Sans"/>
              <a:ea typeface="DM Sans"/>
              <a:cs typeface="DM Sans"/>
              <a:sym typeface="DM Sans"/>
            </a:endParaRPr>
          </a:p>
          <a:p>
            <a:pPr marL="518160" lvl="1" indent="-259080" algn="l">
              <a:lnSpc>
                <a:spcPts val="3359"/>
              </a:lnSpc>
              <a:buFont typeface="Arial"/>
              <a:buChar char="•"/>
            </a:pPr>
            <a:r>
              <a:rPr lang="en-US" sz="2400" spc="384">
                <a:solidFill>
                  <a:srgbClr val="F8DCBF"/>
                </a:solidFill>
                <a:latin typeface="DM Sans Bold"/>
                <a:ea typeface="DM Sans Bold"/>
                <a:cs typeface="DM Sans Bold"/>
                <a:sym typeface="DM Sans Bold"/>
              </a:rPr>
              <a:t>Training Process</a:t>
            </a:r>
            <a:r>
              <a:rPr lang="en-US" sz="2400" spc="384">
                <a:solidFill>
                  <a:srgbClr val="F8DCBF"/>
                </a:solidFill>
                <a:latin typeface="DM Sans"/>
                <a:ea typeface="DM Sans"/>
                <a:cs typeface="DM Sans"/>
                <a:sym typeface="DM Sans"/>
              </a:rPr>
              <a:t>: Uses experience replay and target networks for stability.</a:t>
            </a:r>
          </a:p>
          <a:p>
            <a:pPr algn="l">
              <a:lnSpc>
                <a:spcPts val="3359"/>
              </a:lnSpc>
            </a:pPr>
            <a:endParaRPr lang="en-US" sz="2400" spc="384">
              <a:solidFill>
                <a:srgbClr val="F8DCBF"/>
              </a:solidFill>
              <a:latin typeface="DM Sans"/>
              <a:ea typeface="DM Sans"/>
              <a:cs typeface="DM Sans"/>
              <a:sym typeface="DM Sans"/>
            </a:endParaRPr>
          </a:p>
        </p:txBody>
      </p:sp>
      <p:sp>
        <p:nvSpPr>
          <p:cNvPr id="6" name="TextBox 6"/>
          <p:cNvSpPr txBox="1"/>
          <p:nvPr/>
        </p:nvSpPr>
        <p:spPr>
          <a:xfrm>
            <a:off x="1501098" y="301309"/>
            <a:ext cx="15285804" cy="1302382"/>
          </a:xfrm>
          <a:prstGeom prst="rect">
            <a:avLst/>
          </a:prstGeom>
        </p:spPr>
        <p:txBody>
          <a:bodyPr lIns="0" tIns="0" rIns="0" bIns="0" rtlCol="0" anchor="t">
            <a:spAutoFit/>
          </a:bodyPr>
          <a:lstStyle/>
          <a:p>
            <a:pPr marL="0" lvl="0" indent="0" algn="ctr">
              <a:lnSpc>
                <a:spcPts val="10640"/>
              </a:lnSpc>
              <a:spcBef>
                <a:spcPct val="0"/>
              </a:spcBef>
            </a:pPr>
            <a:r>
              <a:rPr lang="en-US" sz="7600" u="none" strike="noStrike" spc="-152">
                <a:solidFill>
                  <a:srgbClr val="F8DCBF"/>
                </a:solidFill>
                <a:latin typeface="RoxboroughCF"/>
                <a:ea typeface="RoxboroughCF"/>
                <a:cs typeface="RoxboroughCF"/>
                <a:sym typeface="RoxboroughCF"/>
              </a:rPr>
              <a:t>Deep Determenistic Policy Gradient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rot="-10057392">
            <a:off x="14012330" y="6199221"/>
            <a:ext cx="6493940" cy="6529555"/>
          </a:xfrm>
          <a:custGeom>
            <a:avLst/>
            <a:gdLst/>
            <a:ahLst/>
            <a:cxnLst/>
            <a:rect l="l" t="t" r="r" b="b"/>
            <a:pathLst>
              <a:path w="6493940" h="6529555">
                <a:moveTo>
                  <a:pt x="0" y="0"/>
                </a:moveTo>
                <a:lnTo>
                  <a:pt x="6493940" y="0"/>
                </a:lnTo>
                <a:lnTo>
                  <a:pt x="6493940" y="6529555"/>
                </a:lnTo>
                <a:lnTo>
                  <a:pt x="0" y="652955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rot="-4065954">
            <a:off x="12535028" y="7387601"/>
            <a:ext cx="4700392" cy="1649410"/>
          </a:xfrm>
          <a:custGeom>
            <a:avLst/>
            <a:gdLst/>
            <a:ahLst/>
            <a:cxnLst/>
            <a:rect l="l" t="t" r="r" b="b"/>
            <a:pathLst>
              <a:path w="4700392" h="1649410">
                <a:moveTo>
                  <a:pt x="0" y="0"/>
                </a:moveTo>
                <a:lnTo>
                  <a:pt x="4700392" y="0"/>
                </a:lnTo>
                <a:lnTo>
                  <a:pt x="4700392" y="1649411"/>
                </a:lnTo>
                <a:lnTo>
                  <a:pt x="0" y="164941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rot="-124391" flipV="1">
            <a:off x="15612139" y="6421325"/>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6" name="TextBox 6"/>
          <p:cNvSpPr txBox="1"/>
          <p:nvPr/>
        </p:nvSpPr>
        <p:spPr>
          <a:xfrm>
            <a:off x="2730989" y="434446"/>
            <a:ext cx="12826021" cy="7600950"/>
          </a:xfrm>
          <a:prstGeom prst="rect">
            <a:avLst/>
          </a:prstGeom>
        </p:spPr>
        <p:txBody>
          <a:bodyPr lIns="0" tIns="0" rIns="0" bIns="0" rtlCol="0" anchor="t">
            <a:spAutoFit/>
          </a:bodyPr>
          <a:lstStyle/>
          <a:p>
            <a:pPr algn="l">
              <a:lnSpc>
                <a:spcPts val="2879"/>
              </a:lnSpc>
              <a:spcBef>
                <a:spcPct val="0"/>
              </a:spcBef>
            </a:pPr>
            <a:r>
              <a:rPr lang="en-US" sz="2400">
                <a:solidFill>
                  <a:srgbClr val="F8DCBF"/>
                </a:solidFill>
                <a:latin typeface="DM Sans"/>
                <a:ea typeface="DM Sans"/>
                <a:cs typeface="DM Sans"/>
                <a:sym typeface="DM Sans"/>
              </a:rPr>
              <a:t>DDPG agents maintain four function approximators to estimate the policy and value </a:t>
            </a:r>
          </a:p>
          <a:p>
            <a:pPr algn="l">
              <a:lnSpc>
                <a:spcPts val="2879"/>
              </a:lnSpc>
              <a:spcBef>
                <a:spcPct val="0"/>
              </a:spcBef>
            </a:pPr>
            <a:r>
              <a:rPr lang="en-US" sz="2400">
                <a:solidFill>
                  <a:srgbClr val="F8DCBF"/>
                </a:solidFill>
                <a:latin typeface="DM Sans"/>
                <a:ea typeface="DM Sans"/>
                <a:cs typeface="DM Sans"/>
                <a:sym typeface="DM Sans"/>
              </a:rPr>
              <a:t>functions: </a:t>
            </a:r>
          </a:p>
          <a:p>
            <a:pPr algn="l">
              <a:lnSpc>
                <a:spcPts val="2879"/>
              </a:lnSpc>
              <a:spcBef>
                <a:spcPct val="0"/>
              </a:spcBef>
            </a:pPr>
            <a:endParaRPr lang="en-US" sz="2400">
              <a:solidFill>
                <a:srgbClr val="F8DCBF"/>
              </a:solidFill>
              <a:latin typeface="DM Sans"/>
              <a:ea typeface="DM Sans"/>
              <a:cs typeface="DM Sans"/>
              <a:sym typeface="DM Sans"/>
            </a:endParaRPr>
          </a:p>
          <a:p>
            <a:pPr algn="l">
              <a:lnSpc>
                <a:spcPts val="2879"/>
              </a:lnSpc>
              <a:spcBef>
                <a:spcPct val="0"/>
              </a:spcBef>
            </a:pPr>
            <a:r>
              <a:rPr lang="en-US" sz="2400">
                <a:solidFill>
                  <a:srgbClr val="F8DCBF"/>
                </a:solidFill>
                <a:latin typeface="DM Sans"/>
                <a:ea typeface="DM Sans"/>
                <a:cs typeface="DM Sans"/>
                <a:sym typeface="DM Sans"/>
              </a:rPr>
              <a:t>▪ </a:t>
            </a:r>
            <a:r>
              <a:rPr lang="en-US" sz="2400">
                <a:solidFill>
                  <a:srgbClr val="F8DCBF"/>
                </a:solidFill>
                <a:latin typeface="DM Sans Bold"/>
                <a:ea typeface="DM Sans Bold"/>
                <a:cs typeface="DM Sans Bold"/>
                <a:sym typeface="DM Sans Bold"/>
              </a:rPr>
              <a:t>Actor</a:t>
            </a:r>
            <a:r>
              <a:rPr lang="en-US" sz="2400">
                <a:solidFill>
                  <a:srgbClr val="F8DCBF"/>
                </a:solidFill>
                <a:latin typeface="DM Sans"/>
                <a:ea typeface="DM Sans"/>
                <a:cs typeface="DM Sans"/>
                <a:sym typeface="DM Sans"/>
              </a:rPr>
              <a:t> 𝝅(𝑺;⁡𝜽) takes observation 𝑆 and returns the corresponding action that maximizes the long-term reward. </a:t>
            </a:r>
          </a:p>
          <a:p>
            <a:pPr algn="l">
              <a:lnSpc>
                <a:spcPts val="2879"/>
              </a:lnSpc>
              <a:spcBef>
                <a:spcPct val="0"/>
              </a:spcBef>
            </a:pPr>
            <a:endParaRPr lang="en-US" sz="2400">
              <a:solidFill>
                <a:srgbClr val="F8DCBF"/>
              </a:solidFill>
              <a:latin typeface="DM Sans"/>
              <a:ea typeface="DM Sans"/>
              <a:cs typeface="DM Sans"/>
              <a:sym typeface="DM Sans"/>
            </a:endParaRPr>
          </a:p>
          <a:p>
            <a:pPr algn="l">
              <a:lnSpc>
                <a:spcPts val="2879"/>
              </a:lnSpc>
              <a:spcBef>
                <a:spcPct val="0"/>
              </a:spcBef>
            </a:pPr>
            <a:r>
              <a:rPr lang="en-US" sz="2400">
                <a:solidFill>
                  <a:srgbClr val="F8DCBF"/>
                </a:solidFill>
                <a:latin typeface="DM Sans"/>
                <a:ea typeface="DM Sans"/>
                <a:cs typeface="DM Sans"/>
                <a:sym typeface="DM Sans"/>
              </a:rPr>
              <a:t>▪ </a:t>
            </a:r>
            <a:r>
              <a:rPr lang="en-US" sz="2400">
                <a:solidFill>
                  <a:srgbClr val="F8DCBF"/>
                </a:solidFill>
                <a:latin typeface="DM Sans Bold"/>
                <a:ea typeface="DM Sans Bold"/>
                <a:cs typeface="DM Sans Bold"/>
                <a:sym typeface="DM Sans Bold"/>
              </a:rPr>
              <a:t>Target Actor</a:t>
            </a:r>
            <a:r>
              <a:rPr lang="en-US" sz="2400">
                <a:solidFill>
                  <a:srgbClr val="F8DCBF"/>
                </a:solidFill>
                <a:latin typeface="DM Sans"/>
                <a:ea typeface="DM Sans"/>
                <a:cs typeface="DM Sans"/>
                <a:sym typeface="DM Sans"/>
              </a:rPr>
              <a:t> 𝝅_𝒕(𝑺;𝜽𝒕) Periodically updated using the latest actor parameters 𝜃 to improve optimization stability. </a:t>
            </a:r>
          </a:p>
          <a:p>
            <a:pPr algn="l">
              <a:lnSpc>
                <a:spcPts val="2879"/>
              </a:lnSpc>
              <a:spcBef>
                <a:spcPct val="0"/>
              </a:spcBef>
            </a:pPr>
            <a:endParaRPr lang="en-US" sz="2400">
              <a:solidFill>
                <a:srgbClr val="F8DCBF"/>
              </a:solidFill>
              <a:latin typeface="DM Sans"/>
              <a:ea typeface="DM Sans"/>
              <a:cs typeface="DM Sans"/>
              <a:sym typeface="DM Sans"/>
            </a:endParaRPr>
          </a:p>
          <a:p>
            <a:pPr algn="l">
              <a:lnSpc>
                <a:spcPts val="2879"/>
              </a:lnSpc>
              <a:spcBef>
                <a:spcPct val="0"/>
              </a:spcBef>
            </a:pPr>
            <a:r>
              <a:rPr lang="en-US" sz="2400">
                <a:solidFill>
                  <a:srgbClr val="F8DCBF"/>
                </a:solidFill>
                <a:latin typeface="DM Sans"/>
                <a:ea typeface="DM Sans"/>
                <a:cs typeface="DM Sans"/>
                <a:sym typeface="DM Sans"/>
              </a:rPr>
              <a:t>▪</a:t>
            </a:r>
            <a:r>
              <a:rPr lang="en-US" sz="2400">
                <a:solidFill>
                  <a:srgbClr val="F8DCBF"/>
                </a:solidFill>
                <a:latin typeface="DM Sans Bold"/>
                <a:ea typeface="DM Sans Bold"/>
                <a:cs typeface="DM Sans Bold"/>
                <a:sym typeface="DM Sans Bold"/>
              </a:rPr>
              <a:t> Critic</a:t>
            </a:r>
            <a:r>
              <a:rPr lang="en-US" sz="2400">
                <a:solidFill>
                  <a:srgbClr val="F8DCBF"/>
                </a:solidFill>
                <a:latin typeface="DM Sans"/>
                <a:ea typeface="DM Sans"/>
                <a:cs typeface="DM Sans"/>
                <a:sym typeface="DM Sans"/>
              </a:rPr>
              <a:t> 𝑸(𝑺,𝑨;𝝓⁡) Takes observation 𝑆 and action 𝐴 as inputs and returns the expected long-term reward. </a:t>
            </a:r>
          </a:p>
          <a:p>
            <a:pPr algn="l">
              <a:lnSpc>
                <a:spcPts val="2879"/>
              </a:lnSpc>
              <a:spcBef>
                <a:spcPct val="0"/>
              </a:spcBef>
            </a:pPr>
            <a:endParaRPr lang="en-US" sz="2400">
              <a:solidFill>
                <a:srgbClr val="F8DCBF"/>
              </a:solidFill>
              <a:latin typeface="DM Sans"/>
              <a:ea typeface="DM Sans"/>
              <a:cs typeface="DM Sans"/>
              <a:sym typeface="DM Sans"/>
            </a:endParaRPr>
          </a:p>
          <a:p>
            <a:pPr algn="l">
              <a:lnSpc>
                <a:spcPts val="2879"/>
              </a:lnSpc>
              <a:spcBef>
                <a:spcPct val="0"/>
              </a:spcBef>
            </a:pPr>
            <a:r>
              <a:rPr lang="en-US" sz="2400">
                <a:solidFill>
                  <a:srgbClr val="F8DCBF"/>
                </a:solidFill>
                <a:latin typeface="DM Sans"/>
                <a:ea typeface="DM Sans"/>
                <a:cs typeface="DM Sans"/>
                <a:sym typeface="DM Sans"/>
              </a:rPr>
              <a:t>▪ </a:t>
            </a:r>
            <a:r>
              <a:rPr lang="en-US" sz="2400">
                <a:solidFill>
                  <a:srgbClr val="F8DCBF"/>
                </a:solidFill>
                <a:latin typeface="DM Sans Bold"/>
                <a:ea typeface="DM Sans Bold"/>
                <a:cs typeface="DM Sans Bold"/>
                <a:sym typeface="DM Sans Bold"/>
              </a:rPr>
              <a:t>Target Critic </a:t>
            </a:r>
            <a:r>
              <a:rPr lang="en-US" sz="2400">
                <a:solidFill>
                  <a:srgbClr val="F8DCBF"/>
                </a:solidFill>
                <a:latin typeface="DM Sans"/>
                <a:ea typeface="DM Sans"/>
                <a:cs typeface="DM Sans"/>
                <a:sym typeface="DM Sans"/>
              </a:rPr>
              <a:t>𝑸_𝒕(𝑺,𝑨;⁡𝝓𝒕) Periodically updated using the latest critic parameters 𝜙 to maintain stability. </a:t>
            </a:r>
          </a:p>
          <a:p>
            <a:pPr algn="l">
              <a:lnSpc>
                <a:spcPts val="2879"/>
              </a:lnSpc>
              <a:spcBef>
                <a:spcPct val="0"/>
              </a:spcBef>
            </a:pPr>
            <a:endParaRPr lang="en-US" sz="2400">
              <a:solidFill>
                <a:srgbClr val="F8DCBF"/>
              </a:solidFill>
              <a:latin typeface="DM Sans"/>
              <a:ea typeface="DM Sans"/>
              <a:cs typeface="DM Sans"/>
              <a:sym typeface="DM Sans"/>
            </a:endParaRPr>
          </a:p>
          <a:p>
            <a:pPr algn="l">
              <a:lnSpc>
                <a:spcPts val="2879"/>
              </a:lnSpc>
              <a:spcBef>
                <a:spcPct val="0"/>
              </a:spcBef>
            </a:pPr>
            <a:endParaRPr lang="en-US" sz="2400">
              <a:solidFill>
                <a:srgbClr val="F8DCBF"/>
              </a:solidFill>
              <a:latin typeface="DM Sans"/>
              <a:ea typeface="DM Sans"/>
              <a:cs typeface="DM Sans"/>
              <a:sym typeface="DM Sans"/>
            </a:endParaRPr>
          </a:p>
          <a:p>
            <a:pPr marL="518160" lvl="1" indent="-259080" algn="l">
              <a:lnSpc>
                <a:spcPts val="2879"/>
              </a:lnSpc>
              <a:buFont typeface="Arial"/>
              <a:buChar char="•"/>
            </a:pPr>
            <a:r>
              <a:rPr lang="en-US" sz="2400">
                <a:solidFill>
                  <a:srgbClr val="F8DCBF"/>
                </a:solidFill>
                <a:latin typeface="DM Sans"/>
                <a:ea typeface="DM Sans"/>
                <a:cs typeface="DM Sans"/>
                <a:sym typeface="DM Sans"/>
              </a:rPr>
              <a:t>Since the policy is deterministic, on-policy exploration at the start may not cover a sufficiently diverse range of actions to obtain useful learning signals. </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spcBef>
                <a:spcPct val="0"/>
              </a:spcBef>
              <a:buFont typeface="Arial"/>
              <a:buChar char="•"/>
            </a:pPr>
            <a:r>
              <a:rPr lang="en-US" sz="2400">
                <a:solidFill>
                  <a:srgbClr val="F8DCBF"/>
                </a:solidFill>
                <a:latin typeface="DM Sans"/>
                <a:ea typeface="DM Sans"/>
                <a:cs typeface="DM Sans"/>
                <a:sym typeface="DM Sans"/>
              </a:rPr>
              <a:t>To enhance exploration, Ornstein-Uhlenbeck noise is added to actions during training. </a:t>
            </a:r>
          </a:p>
          <a:p>
            <a:pPr algn="l">
              <a:lnSpc>
                <a:spcPts val="2879"/>
              </a:lnSpc>
              <a:spcBef>
                <a:spcPct val="0"/>
              </a:spcBef>
            </a:pPr>
            <a:endParaRPr lang="en-US" sz="2400">
              <a:solidFill>
                <a:srgbClr val="F8DCBF"/>
              </a:solidFill>
              <a:latin typeface="DM Sans"/>
              <a:ea typeface="DM Sans"/>
              <a:cs typeface="DM Sans"/>
              <a:sym typeface="DM Sans"/>
            </a:endParaRPr>
          </a:p>
        </p:txBody>
      </p:sp>
      <p:sp>
        <p:nvSpPr>
          <p:cNvPr id="7" name="Freeform 7"/>
          <p:cNvSpPr/>
          <p:nvPr/>
        </p:nvSpPr>
        <p:spPr>
          <a:xfrm>
            <a:off x="5123440" y="7935383"/>
            <a:ext cx="8041119" cy="614316"/>
          </a:xfrm>
          <a:custGeom>
            <a:avLst/>
            <a:gdLst/>
            <a:ahLst/>
            <a:cxnLst/>
            <a:rect l="l" t="t" r="r" b="b"/>
            <a:pathLst>
              <a:path w="8041119" h="614316">
                <a:moveTo>
                  <a:pt x="0" y="0"/>
                </a:moveTo>
                <a:lnTo>
                  <a:pt x="8041120" y="0"/>
                </a:lnTo>
                <a:lnTo>
                  <a:pt x="8041120" y="614316"/>
                </a:lnTo>
                <a:lnTo>
                  <a:pt x="0" y="614316"/>
                </a:lnTo>
                <a:lnTo>
                  <a:pt x="0" y="0"/>
                </a:lnTo>
                <a:close/>
              </a:path>
            </a:pathLst>
          </a:custGeom>
          <a:blipFill>
            <a:blip r:embed="rId10"/>
            <a:stretch>
              <a:fillRect/>
            </a:stretch>
          </a:blipFill>
        </p:spPr>
      </p:sp>
      <p:sp>
        <p:nvSpPr>
          <p:cNvPr id="8" name="Freeform 8"/>
          <p:cNvSpPr/>
          <p:nvPr/>
        </p:nvSpPr>
        <p:spPr>
          <a:xfrm>
            <a:off x="6609147" y="8767169"/>
            <a:ext cx="5069706" cy="491131"/>
          </a:xfrm>
          <a:custGeom>
            <a:avLst/>
            <a:gdLst/>
            <a:ahLst/>
            <a:cxnLst/>
            <a:rect l="l" t="t" r="r" b="b"/>
            <a:pathLst>
              <a:path w="5069706" h="491131">
                <a:moveTo>
                  <a:pt x="0" y="0"/>
                </a:moveTo>
                <a:lnTo>
                  <a:pt x="5069706" y="0"/>
                </a:lnTo>
                <a:lnTo>
                  <a:pt x="5069706" y="491131"/>
                </a:lnTo>
                <a:lnTo>
                  <a:pt x="0" y="491131"/>
                </a:lnTo>
                <a:lnTo>
                  <a:pt x="0" y="0"/>
                </a:lnTo>
                <a:close/>
              </a:path>
            </a:pathLst>
          </a:custGeom>
          <a:blipFill>
            <a:blip r:embed="rId11"/>
            <a:stretch>
              <a:fillRect b="-19565"/>
            </a:stretch>
          </a:blipFill>
        </p:spPr>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rot="-1279815" flipH="1">
            <a:off x="14988321" y="6345010"/>
            <a:ext cx="3616776" cy="7883980"/>
          </a:xfrm>
          <a:custGeom>
            <a:avLst/>
            <a:gdLst/>
            <a:ahLst/>
            <a:cxnLst/>
            <a:rect l="l" t="t" r="r" b="b"/>
            <a:pathLst>
              <a:path w="3616776" h="7883980">
                <a:moveTo>
                  <a:pt x="3616776" y="0"/>
                </a:moveTo>
                <a:lnTo>
                  <a:pt x="0" y="0"/>
                </a:lnTo>
                <a:lnTo>
                  <a:pt x="0" y="7883980"/>
                </a:lnTo>
                <a:lnTo>
                  <a:pt x="3616776" y="7883980"/>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4" name="Freeform 4"/>
          <p:cNvSpPr/>
          <p:nvPr/>
        </p:nvSpPr>
        <p:spPr>
          <a:xfrm>
            <a:off x="9329327" y="1314011"/>
            <a:ext cx="8237519" cy="7527838"/>
          </a:xfrm>
          <a:custGeom>
            <a:avLst/>
            <a:gdLst/>
            <a:ahLst/>
            <a:cxnLst/>
            <a:rect l="l" t="t" r="r" b="b"/>
            <a:pathLst>
              <a:path w="8237519" h="7527838">
                <a:moveTo>
                  <a:pt x="0" y="0"/>
                </a:moveTo>
                <a:lnTo>
                  <a:pt x="8237519" y="0"/>
                </a:lnTo>
                <a:lnTo>
                  <a:pt x="8237519" y="7527837"/>
                </a:lnTo>
                <a:lnTo>
                  <a:pt x="0" y="7527837"/>
                </a:lnTo>
                <a:lnTo>
                  <a:pt x="0" y="0"/>
                </a:lnTo>
                <a:close/>
              </a:path>
            </a:pathLst>
          </a:custGeom>
          <a:blipFill>
            <a:blip r:embed="rId4"/>
            <a:stretch>
              <a:fillRect l="-1968"/>
            </a:stretch>
          </a:blipFill>
        </p:spPr>
      </p:sp>
      <p:sp>
        <p:nvSpPr>
          <p:cNvPr id="5" name="TextBox 5"/>
          <p:cNvSpPr txBox="1"/>
          <p:nvPr/>
        </p:nvSpPr>
        <p:spPr>
          <a:xfrm>
            <a:off x="1183118" y="1458430"/>
            <a:ext cx="8146209" cy="7239000"/>
          </a:xfrm>
          <a:prstGeom prst="rect">
            <a:avLst/>
          </a:prstGeom>
        </p:spPr>
        <p:txBody>
          <a:bodyPr lIns="0" tIns="0" rIns="0" bIns="0" rtlCol="0" anchor="t">
            <a:spAutoFit/>
          </a:bodyPr>
          <a:lstStyle/>
          <a:p>
            <a:pPr marL="518160" lvl="1" indent="-259080" algn="l">
              <a:lnSpc>
                <a:spcPts val="2879"/>
              </a:lnSpc>
              <a:buFont typeface="Arial"/>
              <a:buChar char="•"/>
            </a:pPr>
            <a:r>
              <a:rPr lang="en-US" sz="2400">
                <a:solidFill>
                  <a:srgbClr val="F8DCBF"/>
                </a:solidFill>
                <a:latin typeface="DM Sans"/>
                <a:ea typeface="DM Sans"/>
                <a:cs typeface="DM Sans"/>
                <a:sym typeface="DM Sans"/>
              </a:rPr>
              <a:t>Actor, critic, and their target networks are randomly initialized.</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buFont typeface="Arial"/>
              <a:buChar char="•"/>
            </a:pPr>
            <a:r>
              <a:rPr lang="en-US" sz="2400">
                <a:solidFill>
                  <a:srgbClr val="F8DCBF"/>
                </a:solidFill>
                <a:latin typeface="DM Sans"/>
                <a:ea typeface="DM Sans"/>
                <a:cs typeface="DM Sans"/>
                <a:sym typeface="DM Sans"/>
              </a:rPr>
              <a:t>Agent adds noise to policy output for exploration.</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buFont typeface="Arial"/>
              <a:buChar char="•"/>
            </a:pPr>
            <a:r>
              <a:rPr lang="en-US" sz="2400">
                <a:solidFill>
                  <a:srgbClr val="F8DCBF"/>
                </a:solidFill>
                <a:latin typeface="DM Sans"/>
                <a:ea typeface="DM Sans"/>
                <a:cs typeface="DM Sans"/>
                <a:sym typeface="DM Sans"/>
              </a:rPr>
              <a:t>Each action results in a reward and a new state, and these experiences are stored in replay buffer.</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buFont typeface="Arial"/>
              <a:buChar char="•"/>
            </a:pPr>
            <a:r>
              <a:rPr lang="en-US" sz="2400">
                <a:solidFill>
                  <a:srgbClr val="F8DCBF"/>
                </a:solidFill>
                <a:latin typeface="DM Sans"/>
                <a:ea typeface="DM Sans"/>
                <a:cs typeface="DM Sans"/>
                <a:sym typeface="DM Sans"/>
              </a:rPr>
              <a:t>During training, mini-batches of experiences are sampled from this buffer.</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buFont typeface="Arial"/>
              <a:buChar char="•"/>
            </a:pPr>
            <a:r>
              <a:rPr lang="en-US" sz="2400">
                <a:solidFill>
                  <a:srgbClr val="F8DCBF"/>
                </a:solidFill>
                <a:latin typeface="DM Sans"/>
                <a:ea typeface="DM Sans"/>
                <a:cs typeface="DM Sans"/>
                <a:sym typeface="DM Sans"/>
              </a:rPr>
              <a:t>Critic updates minimize MSE between predicted and target Q-values.</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buFont typeface="Arial"/>
              <a:buChar char="•"/>
            </a:pPr>
            <a:r>
              <a:rPr lang="en-US" sz="2400">
                <a:solidFill>
                  <a:srgbClr val="F8DCBF"/>
                </a:solidFill>
                <a:latin typeface="DM Sans"/>
                <a:ea typeface="DM Sans"/>
                <a:cs typeface="DM Sans"/>
                <a:sym typeface="DM Sans"/>
              </a:rPr>
              <a:t>Actor updated using policy gradients to increase expected return. (calculating the gradient of the Q-value with respect to the action).</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spcBef>
                <a:spcPct val="0"/>
              </a:spcBef>
              <a:buFont typeface="Arial"/>
              <a:buChar char="•"/>
            </a:pPr>
            <a:r>
              <a:rPr lang="en-US" sz="2400">
                <a:solidFill>
                  <a:srgbClr val="F8DCBF"/>
                </a:solidFill>
                <a:latin typeface="DM Sans"/>
                <a:ea typeface="DM Sans"/>
                <a:cs typeface="DM Sans"/>
                <a:sym typeface="DM Sans"/>
              </a:rPr>
              <a:t>Target networks updated slowly for stability using a smoothing factor.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a:off x="14012330" y="-1906791"/>
            <a:ext cx="6493940" cy="6529555"/>
          </a:xfrm>
          <a:custGeom>
            <a:avLst/>
            <a:gdLst/>
            <a:ahLst/>
            <a:cxnLst/>
            <a:rect l="l" t="t" r="r" b="b"/>
            <a:pathLst>
              <a:path w="6493940" h="6529555">
                <a:moveTo>
                  <a:pt x="0" y="0"/>
                </a:moveTo>
                <a:lnTo>
                  <a:pt x="6493940" y="0"/>
                </a:lnTo>
                <a:lnTo>
                  <a:pt x="6493940" y="6529555"/>
                </a:lnTo>
                <a:lnTo>
                  <a:pt x="0" y="65295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rot="4368370">
            <a:off x="14061058" y="203995"/>
            <a:ext cx="2689927" cy="1649410"/>
          </a:xfrm>
          <a:custGeom>
            <a:avLst/>
            <a:gdLst/>
            <a:ahLst/>
            <a:cxnLst/>
            <a:rect l="l" t="t" r="r" b="b"/>
            <a:pathLst>
              <a:path w="2689927" h="1649410">
                <a:moveTo>
                  <a:pt x="0" y="0"/>
                </a:moveTo>
                <a:lnTo>
                  <a:pt x="2689927" y="0"/>
                </a:lnTo>
                <a:lnTo>
                  <a:pt x="2689927" y="1649410"/>
                </a:lnTo>
                <a:lnTo>
                  <a:pt x="0" y="1649410"/>
                </a:lnTo>
                <a:lnTo>
                  <a:pt x="0" y="0"/>
                </a:lnTo>
                <a:close/>
              </a:path>
            </a:pathLst>
          </a:custGeom>
          <a:blipFill>
            <a:blip r:embed="rId4">
              <a:extLst>
                <a:ext uri="{96DAC541-7B7A-43D3-8B79-37D633B846F1}">
                  <asvg:svgBlip xmlns:asvg="http://schemas.microsoft.com/office/drawing/2016/SVG/main" r:embed="rId5"/>
                </a:ext>
              </a:extLst>
            </a:blip>
            <a:stretch>
              <a:fillRect l="-74740"/>
            </a:stretch>
          </a:blipFill>
        </p:spPr>
      </p:sp>
      <p:sp>
        <p:nvSpPr>
          <p:cNvPr id="4" name="Freeform 4"/>
          <p:cNvSpPr/>
          <p:nvPr/>
        </p:nvSpPr>
        <p:spPr>
          <a:xfrm rot="8309932" flipV="1">
            <a:off x="16034081" y="-1586945"/>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flipV="1">
            <a:off x="10752640" y="3449480"/>
            <a:ext cx="4051115" cy="1524692"/>
          </a:xfrm>
          <a:custGeom>
            <a:avLst/>
            <a:gdLst/>
            <a:ahLst/>
            <a:cxnLst/>
            <a:rect l="l" t="t" r="r" b="b"/>
            <a:pathLst>
              <a:path w="4051115" h="1524692">
                <a:moveTo>
                  <a:pt x="0" y="1524692"/>
                </a:moveTo>
                <a:lnTo>
                  <a:pt x="4051115" y="1524692"/>
                </a:lnTo>
                <a:lnTo>
                  <a:pt x="4051115" y="0"/>
                </a:lnTo>
                <a:lnTo>
                  <a:pt x="0" y="0"/>
                </a:lnTo>
                <a:lnTo>
                  <a:pt x="0" y="1524692"/>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6" name="AutoShape 6"/>
          <p:cNvSpPr/>
          <p:nvPr/>
        </p:nvSpPr>
        <p:spPr>
          <a:xfrm>
            <a:off x="3523611" y="5588852"/>
            <a:ext cx="11242563" cy="27263"/>
          </a:xfrm>
          <a:prstGeom prst="line">
            <a:avLst/>
          </a:prstGeom>
          <a:ln w="66675" cap="flat">
            <a:solidFill>
              <a:srgbClr val="F8DCBF"/>
            </a:solidFill>
            <a:prstDash val="solid"/>
            <a:headEnd type="none" w="sm" len="sm"/>
            <a:tailEnd type="none" w="sm" len="sm"/>
          </a:ln>
        </p:spPr>
      </p:sp>
      <p:sp>
        <p:nvSpPr>
          <p:cNvPr id="7" name="Freeform 7"/>
          <p:cNvSpPr/>
          <p:nvPr/>
        </p:nvSpPr>
        <p:spPr>
          <a:xfrm>
            <a:off x="2705201" y="5196054"/>
            <a:ext cx="818410" cy="783613"/>
          </a:xfrm>
          <a:custGeom>
            <a:avLst/>
            <a:gdLst/>
            <a:ahLst/>
            <a:cxnLst/>
            <a:rect l="l" t="t" r="r" b="b"/>
            <a:pathLst>
              <a:path w="818410" h="783613">
                <a:moveTo>
                  <a:pt x="0" y="0"/>
                </a:moveTo>
                <a:lnTo>
                  <a:pt x="818410" y="0"/>
                </a:lnTo>
                <a:lnTo>
                  <a:pt x="818410" y="783613"/>
                </a:lnTo>
                <a:lnTo>
                  <a:pt x="0" y="78361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8" name="Freeform 8"/>
          <p:cNvSpPr/>
          <p:nvPr/>
        </p:nvSpPr>
        <p:spPr>
          <a:xfrm>
            <a:off x="5100598" y="5197008"/>
            <a:ext cx="818410" cy="783613"/>
          </a:xfrm>
          <a:custGeom>
            <a:avLst/>
            <a:gdLst/>
            <a:ahLst/>
            <a:cxnLst/>
            <a:rect l="l" t="t" r="r" b="b"/>
            <a:pathLst>
              <a:path w="818410" h="783613">
                <a:moveTo>
                  <a:pt x="0" y="0"/>
                </a:moveTo>
                <a:lnTo>
                  <a:pt x="818410" y="0"/>
                </a:lnTo>
                <a:lnTo>
                  <a:pt x="818410" y="783613"/>
                </a:lnTo>
                <a:lnTo>
                  <a:pt x="0" y="78361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9" name="Freeform 9"/>
          <p:cNvSpPr/>
          <p:nvPr/>
        </p:nvSpPr>
        <p:spPr>
          <a:xfrm>
            <a:off x="14766174" y="5224309"/>
            <a:ext cx="818410" cy="783613"/>
          </a:xfrm>
          <a:custGeom>
            <a:avLst/>
            <a:gdLst/>
            <a:ahLst/>
            <a:cxnLst/>
            <a:rect l="l" t="t" r="r" b="b"/>
            <a:pathLst>
              <a:path w="818410" h="783613">
                <a:moveTo>
                  <a:pt x="0" y="0"/>
                </a:moveTo>
                <a:lnTo>
                  <a:pt x="818410" y="0"/>
                </a:lnTo>
                <a:lnTo>
                  <a:pt x="818410" y="783613"/>
                </a:lnTo>
                <a:lnTo>
                  <a:pt x="0" y="78361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0" name="TextBox 10"/>
          <p:cNvSpPr txBox="1"/>
          <p:nvPr/>
        </p:nvSpPr>
        <p:spPr>
          <a:xfrm>
            <a:off x="10742537" y="3501808"/>
            <a:ext cx="4061218" cy="1207813"/>
          </a:xfrm>
          <a:prstGeom prst="rect">
            <a:avLst/>
          </a:prstGeom>
        </p:spPr>
        <p:txBody>
          <a:bodyPr lIns="0" tIns="0" rIns="0" bIns="0" rtlCol="0" anchor="t">
            <a:spAutoFit/>
          </a:bodyPr>
          <a:lstStyle/>
          <a:p>
            <a:pPr algn="ctr">
              <a:lnSpc>
                <a:spcPts val="3261"/>
              </a:lnSpc>
            </a:pPr>
            <a:r>
              <a:rPr lang="en-US" sz="2329">
                <a:solidFill>
                  <a:srgbClr val="E87A00"/>
                </a:solidFill>
                <a:latin typeface="Sorts Mill Goudy"/>
                <a:ea typeface="Sorts Mill Goudy"/>
                <a:cs typeface="Sorts Mill Goudy"/>
                <a:sym typeface="Sorts Mill Goudy"/>
              </a:rPr>
              <a:t>Compare performances with alternative methods by testing the model on the test datset</a:t>
            </a:r>
          </a:p>
        </p:txBody>
      </p:sp>
      <p:sp>
        <p:nvSpPr>
          <p:cNvPr id="11" name="TextBox 11"/>
          <p:cNvSpPr txBox="1"/>
          <p:nvPr/>
        </p:nvSpPr>
        <p:spPr>
          <a:xfrm>
            <a:off x="2757790" y="5307512"/>
            <a:ext cx="713232" cy="561788"/>
          </a:xfrm>
          <a:prstGeom prst="rect">
            <a:avLst/>
          </a:prstGeom>
        </p:spPr>
        <p:txBody>
          <a:bodyPr lIns="0" tIns="0" rIns="0" bIns="0" rtlCol="0" anchor="t">
            <a:spAutoFit/>
          </a:bodyPr>
          <a:lstStyle/>
          <a:p>
            <a:pPr algn="ctr">
              <a:lnSpc>
                <a:spcPts val="4640"/>
              </a:lnSpc>
            </a:pPr>
            <a:r>
              <a:rPr lang="en-US" sz="3314" spc="530">
                <a:solidFill>
                  <a:srgbClr val="001F3D"/>
                </a:solidFill>
                <a:latin typeface="Montserrat"/>
                <a:ea typeface="Montserrat"/>
                <a:cs typeface="Montserrat"/>
                <a:sym typeface="Montserrat"/>
              </a:rPr>
              <a:t>1</a:t>
            </a:r>
          </a:p>
        </p:txBody>
      </p:sp>
      <p:sp>
        <p:nvSpPr>
          <p:cNvPr id="12" name="TextBox 12"/>
          <p:cNvSpPr txBox="1"/>
          <p:nvPr/>
        </p:nvSpPr>
        <p:spPr>
          <a:xfrm>
            <a:off x="5153187" y="5278391"/>
            <a:ext cx="713232" cy="561788"/>
          </a:xfrm>
          <a:prstGeom prst="rect">
            <a:avLst/>
          </a:prstGeom>
        </p:spPr>
        <p:txBody>
          <a:bodyPr lIns="0" tIns="0" rIns="0" bIns="0" rtlCol="0" anchor="t">
            <a:spAutoFit/>
          </a:bodyPr>
          <a:lstStyle/>
          <a:p>
            <a:pPr algn="ctr">
              <a:lnSpc>
                <a:spcPts val="4640"/>
              </a:lnSpc>
            </a:pPr>
            <a:r>
              <a:rPr lang="en-US" sz="3314" spc="530">
                <a:solidFill>
                  <a:srgbClr val="001F3D"/>
                </a:solidFill>
                <a:latin typeface="Montserrat"/>
                <a:ea typeface="Montserrat"/>
                <a:cs typeface="Montserrat"/>
                <a:sym typeface="Montserrat"/>
              </a:rPr>
              <a:t>2</a:t>
            </a:r>
          </a:p>
        </p:txBody>
      </p:sp>
      <p:sp>
        <p:nvSpPr>
          <p:cNvPr id="13" name="TextBox 13"/>
          <p:cNvSpPr txBox="1"/>
          <p:nvPr/>
        </p:nvSpPr>
        <p:spPr>
          <a:xfrm>
            <a:off x="14803755" y="5306646"/>
            <a:ext cx="713232" cy="561788"/>
          </a:xfrm>
          <a:prstGeom prst="rect">
            <a:avLst/>
          </a:prstGeom>
        </p:spPr>
        <p:txBody>
          <a:bodyPr lIns="0" tIns="0" rIns="0" bIns="0" rtlCol="0" anchor="t">
            <a:spAutoFit/>
          </a:bodyPr>
          <a:lstStyle/>
          <a:p>
            <a:pPr algn="ctr">
              <a:lnSpc>
                <a:spcPts val="4640"/>
              </a:lnSpc>
            </a:pPr>
            <a:r>
              <a:rPr lang="en-US" sz="3314" spc="530">
                <a:solidFill>
                  <a:srgbClr val="001F3D"/>
                </a:solidFill>
                <a:latin typeface="Montserrat"/>
                <a:ea typeface="Montserrat"/>
                <a:cs typeface="Montserrat"/>
                <a:sym typeface="Montserrat"/>
              </a:rPr>
              <a:t>6</a:t>
            </a:r>
          </a:p>
        </p:txBody>
      </p:sp>
      <p:sp>
        <p:nvSpPr>
          <p:cNvPr id="14" name="Freeform 14"/>
          <p:cNvSpPr/>
          <p:nvPr/>
        </p:nvSpPr>
        <p:spPr>
          <a:xfrm>
            <a:off x="7497779" y="5196054"/>
            <a:ext cx="818410" cy="783613"/>
          </a:xfrm>
          <a:custGeom>
            <a:avLst/>
            <a:gdLst/>
            <a:ahLst/>
            <a:cxnLst/>
            <a:rect l="l" t="t" r="r" b="b"/>
            <a:pathLst>
              <a:path w="818410" h="783613">
                <a:moveTo>
                  <a:pt x="0" y="0"/>
                </a:moveTo>
                <a:lnTo>
                  <a:pt x="818410" y="0"/>
                </a:lnTo>
                <a:lnTo>
                  <a:pt x="818410" y="783613"/>
                </a:lnTo>
                <a:lnTo>
                  <a:pt x="0" y="78361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5" name="Freeform 15"/>
          <p:cNvSpPr/>
          <p:nvPr/>
        </p:nvSpPr>
        <p:spPr>
          <a:xfrm>
            <a:off x="9894961" y="5224309"/>
            <a:ext cx="818410" cy="783613"/>
          </a:xfrm>
          <a:custGeom>
            <a:avLst/>
            <a:gdLst/>
            <a:ahLst/>
            <a:cxnLst/>
            <a:rect l="l" t="t" r="r" b="b"/>
            <a:pathLst>
              <a:path w="818410" h="783613">
                <a:moveTo>
                  <a:pt x="0" y="0"/>
                </a:moveTo>
                <a:lnTo>
                  <a:pt x="818410" y="0"/>
                </a:lnTo>
                <a:lnTo>
                  <a:pt x="818410" y="783613"/>
                </a:lnTo>
                <a:lnTo>
                  <a:pt x="0" y="78361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6" name="Freeform 16"/>
          <p:cNvSpPr/>
          <p:nvPr/>
        </p:nvSpPr>
        <p:spPr>
          <a:xfrm>
            <a:off x="12368992" y="5196054"/>
            <a:ext cx="818410" cy="783613"/>
          </a:xfrm>
          <a:custGeom>
            <a:avLst/>
            <a:gdLst/>
            <a:ahLst/>
            <a:cxnLst/>
            <a:rect l="l" t="t" r="r" b="b"/>
            <a:pathLst>
              <a:path w="818410" h="783613">
                <a:moveTo>
                  <a:pt x="0" y="0"/>
                </a:moveTo>
                <a:lnTo>
                  <a:pt x="818410" y="0"/>
                </a:lnTo>
                <a:lnTo>
                  <a:pt x="818410" y="783613"/>
                </a:lnTo>
                <a:lnTo>
                  <a:pt x="0" y="78361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7" name="Freeform 17"/>
          <p:cNvSpPr/>
          <p:nvPr/>
        </p:nvSpPr>
        <p:spPr>
          <a:xfrm flipV="1">
            <a:off x="1102072" y="3513300"/>
            <a:ext cx="4051115" cy="1524692"/>
          </a:xfrm>
          <a:custGeom>
            <a:avLst/>
            <a:gdLst/>
            <a:ahLst/>
            <a:cxnLst/>
            <a:rect l="l" t="t" r="r" b="b"/>
            <a:pathLst>
              <a:path w="4051115" h="1524692">
                <a:moveTo>
                  <a:pt x="0" y="1524693"/>
                </a:moveTo>
                <a:lnTo>
                  <a:pt x="4051115" y="1524693"/>
                </a:lnTo>
                <a:lnTo>
                  <a:pt x="4051115" y="0"/>
                </a:lnTo>
                <a:lnTo>
                  <a:pt x="0" y="0"/>
                </a:lnTo>
                <a:lnTo>
                  <a:pt x="0" y="1524693"/>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8" name="Freeform 18"/>
          <p:cNvSpPr/>
          <p:nvPr/>
        </p:nvSpPr>
        <p:spPr>
          <a:xfrm flipV="1">
            <a:off x="5866419" y="3466548"/>
            <a:ext cx="4051115" cy="1524692"/>
          </a:xfrm>
          <a:custGeom>
            <a:avLst/>
            <a:gdLst/>
            <a:ahLst/>
            <a:cxnLst/>
            <a:rect l="l" t="t" r="r" b="b"/>
            <a:pathLst>
              <a:path w="4051115" h="1524692">
                <a:moveTo>
                  <a:pt x="0" y="1524692"/>
                </a:moveTo>
                <a:lnTo>
                  <a:pt x="4051115" y="1524692"/>
                </a:lnTo>
                <a:lnTo>
                  <a:pt x="4051115" y="0"/>
                </a:lnTo>
                <a:lnTo>
                  <a:pt x="0" y="0"/>
                </a:lnTo>
                <a:lnTo>
                  <a:pt x="0" y="1524692"/>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9" name="Freeform 19"/>
          <p:cNvSpPr/>
          <p:nvPr/>
        </p:nvSpPr>
        <p:spPr>
          <a:xfrm rot="-10800000" flipV="1">
            <a:off x="3446665" y="6142765"/>
            <a:ext cx="4051115" cy="1524692"/>
          </a:xfrm>
          <a:custGeom>
            <a:avLst/>
            <a:gdLst/>
            <a:ahLst/>
            <a:cxnLst/>
            <a:rect l="l" t="t" r="r" b="b"/>
            <a:pathLst>
              <a:path w="4051115" h="1524692">
                <a:moveTo>
                  <a:pt x="0" y="1524692"/>
                </a:moveTo>
                <a:lnTo>
                  <a:pt x="4051114" y="1524692"/>
                </a:lnTo>
                <a:lnTo>
                  <a:pt x="4051114" y="0"/>
                </a:lnTo>
                <a:lnTo>
                  <a:pt x="0" y="0"/>
                </a:lnTo>
                <a:lnTo>
                  <a:pt x="0" y="1524692"/>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0" name="Freeform 20"/>
          <p:cNvSpPr/>
          <p:nvPr/>
        </p:nvSpPr>
        <p:spPr>
          <a:xfrm rot="-10800000" flipV="1">
            <a:off x="8042733" y="6212735"/>
            <a:ext cx="4509546" cy="1697229"/>
          </a:xfrm>
          <a:custGeom>
            <a:avLst/>
            <a:gdLst/>
            <a:ahLst/>
            <a:cxnLst/>
            <a:rect l="l" t="t" r="r" b="b"/>
            <a:pathLst>
              <a:path w="4509546" h="1697229">
                <a:moveTo>
                  <a:pt x="0" y="1697229"/>
                </a:moveTo>
                <a:lnTo>
                  <a:pt x="4509546" y="1697229"/>
                </a:lnTo>
                <a:lnTo>
                  <a:pt x="4509546" y="0"/>
                </a:lnTo>
                <a:lnTo>
                  <a:pt x="0" y="0"/>
                </a:lnTo>
                <a:lnTo>
                  <a:pt x="0" y="1697229"/>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1" name="Freeform 21"/>
          <p:cNvSpPr/>
          <p:nvPr/>
        </p:nvSpPr>
        <p:spPr>
          <a:xfrm rot="-10800000" flipV="1">
            <a:off x="13134813" y="6212735"/>
            <a:ext cx="4051115" cy="1524692"/>
          </a:xfrm>
          <a:custGeom>
            <a:avLst/>
            <a:gdLst/>
            <a:ahLst/>
            <a:cxnLst/>
            <a:rect l="l" t="t" r="r" b="b"/>
            <a:pathLst>
              <a:path w="4051115" h="1524692">
                <a:moveTo>
                  <a:pt x="0" y="1524692"/>
                </a:moveTo>
                <a:lnTo>
                  <a:pt x="4051115" y="1524692"/>
                </a:lnTo>
                <a:lnTo>
                  <a:pt x="4051115" y="0"/>
                </a:lnTo>
                <a:lnTo>
                  <a:pt x="0" y="0"/>
                </a:lnTo>
                <a:lnTo>
                  <a:pt x="0" y="1524692"/>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2" name="TextBox 22"/>
          <p:cNvSpPr txBox="1"/>
          <p:nvPr/>
        </p:nvSpPr>
        <p:spPr>
          <a:xfrm>
            <a:off x="7548983" y="5270380"/>
            <a:ext cx="713232" cy="561788"/>
          </a:xfrm>
          <a:prstGeom prst="rect">
            <a:avLst/>
          </a:prstGeom>
        </p:spPr>
        <p:txBody>
          <a:bodyPr lIns="0" tIns="0" rIns="0" bIns="0" rtlCol="0" anchor="t">
            <a:spAutoFit/>
          </a:bodyPr>
          <a:lstStyle/>
          <a:p>
            <a:pPr algn="ctr">
              <a:lnSpc>
                <a:spcPts val="4640"/>
              </a:lnSpc>
            </a:pPr>
            <a:r>
              <a:rPr lang="en-US" sz="3314" spc="530">
                <a:solidFill>
                  <a:srgbClr val="001F3D"/>
                </a:solidFill>
                <a:latin typeface="Montserrat"/>
                <a:ea typeface="Montserrat"/>
                <a:cs typeface="Montserrat"/>
                <a:sym typeface="Montserrat"/>
              </a:rPr>
              <a:t>3</a:t>
            </a:r>
          </a:p>
        </p:txBody>
      </p:sp>
      <p:sp>
        <p:nvSpPr>
          <p:cNvPr id="23" name="TextBox 23"/>
          <p:cNvSpPr txBox="1"/>
          <p:nvPr/>
        </p:nvSpPr>
        <p:spPr>
          <a:xfrm>
            <a:off x="9959904" y="5307512"/>
            <a:ext cx="713232" cy="561788"/>
          </a:xfrm>
          <a:prstGeom prst="rect">
            <a:avLst/>
          </a:prstGeom>
        </p:spPr>
        <p:txBody>
          <a:bodyPr lIns="0" tIns="0" rIns="0" bIns="0" rtlCol="0" anchor="t">
            <a:spAutoFit/>
          </a:bodyPr>
          <a:lstStyle/>
          <a:p>
            <a:pPr algn="ctr">
              <a:lnSpc>
                <a:spcPts val="4640"/>
              </a:lnSpc>
            </a:pPr>
            <a:r>
              <a:rPr lang="en-US" sz="3314" spc="530">
                <a:solidFill>
                  <a:srgbClr val="001F3D"/>
                </a:solidFill>
                <a:latin typeface="Montserrat"/>
                <a:ea typeface="Montserrat"/>
                <a:cs typeface="Montserrat"/>
                <a:sym typeface="Montserrat"/>
              </a:rPr>
              <a:t>4</a:t>
            </a:r>
          </a:p>
        </p:txBody>
      </p:sp>
      <p:sp>
        <p:nvSpPr>
          <p:cNvPr id="24" name="TextBox 24"/>
          <p:cNvSpPr txBox="1"/>
          <p:nvPr/>
        </p:nvSpPr>
        <p:spPr>
          <a:xfrm>
            <a:off x="12454304" y="5307512"/>
            <a:ext cx="713232" cy="561788"/>
          </a:xfrm>
          <a:prstGeom prst="rect">
            <a:avLst/>
          </a:prstGeom>
        </p:spPr>
        <p:txBody>
          <a:bodyPr lIns="0" tIns="0" rIns="0" bIns="0" rtlCol="0" anchor="t">
            <a:spAutoFit/>
          </a:bodyPr>
          <a:lstStyle/>
          <a:p>
            <a:pPr algn="ctr">
              <a:lnSpc>
                <a:spcPts val="4640"/>
              </a:lnSpc>
            </a:pPr>
            <a:r>
              <a:rPr lang="en-US" sz="3314" spc="530">
                <a:solidFill>
                  <a:srgbClr val="001F3D"/>
                </a:solidFill>
                <a:latin typeface="Montserrat"/>
                <a:ea typeface="Montserrat"/>
                <a:cs typeface="Montserrat"/>
                <a:sym typeface="Montserrat"/>
              </a:rPr>
              <a:t>5</a:t>
            </a:r>
          </a:p>
        </p:txBody>
      </p:sp>
      <p:sp>
        <p:nvSpPr>
          <p:cNvPr id="25" name="TextBox 25"/>
          <p:cNvSpPr txBox="1"/>
          <p:nvPr/>
        </p:nvSpPr>
        <p:spPr>
          <a:xfrm>
            <a:off x="13387694" y="6601822"/>
            <a:ext cx="3575370" cy="871431"/>
          </a:xfrm>
          <a:prstGeom prst="rect">
            <a:avLst/>
          </a:prstGeom>
        </p:spPr>
        <p:txBody>
          <a:bodyPr lIns="0" tIns="0" rIns="0" bIns="0" rtlCol="0" anchor="t">
            <a:spAutoFit/>
          </a:bodyPr>
          <a:lstStyle/>
          <a:p>
            <a:pPr algn="ctr">
              <a:lnSpc>
                <a:spcPts val="3512"/>
              </a:lnSpc>
            </a:pPr>
            <a:r>
              <a:rPr lang="en-US" sz="2508">
                <a:solidFill>
                  <a:srgbClr val="001F3D"/>
                </a:solidFill>
                <a:latin typeface="Sorts Mill Goudy"/>
                <a:ea typeface="Sorts Mill Goudy"/>
                <a:cs typeface="Sorts Mill Goudy"/>
                <a:sym typeface="Sorts Mill Goudy"/>
              </a:rPr>
              <a:t>Validate the model by a simulation campaign</a:t>
            </a:r>
          </a:p>
        </p:txBody>
      </p:sp>
      <p:sp>
        <p:nvSpPr>
          <p:cNvPr id="26" name="TextBox 26"/>
          <p:cNvSpPr txBox="1"/>
          <p:nvPr/>
        </p:nvSpPr>
        <p:spPr>
          <a:xfrm>
            <a:off x="8042733" y="6362485"/>
            <a:ext cx="4495412" cy="1617231"/>
          </a:xfrm>
          <a:prstGeom prst="rect">
            <a:avLst/>
          </a:prstGeom>
        </p:spPr>
        <p:txBody>
          <a:bodyPr lIns="0" tIns="0" rIns="0" bIns="0" rtlCol="0" anchor="t">
            <a:spAutoFit/>
          </a:bodyPr>
          <a:lstStyle/>
          <a:p>
            <a:pPr algn="ctr">
              <a:lnSpc>
                <a:spcPts val="3261"/>
              </a:lnSpc>
            </a:pPr>
            <a:r>
              <a:rPr lang="en-US" sz="2329">
                <a:solidFill>
                  <a:srgbClr val="E87A00"/>
                </a:solidFill>
                <a:latin typeface="Sorts Mill Goudy"/>
                <a:ea typeface="Sorts Mill Goudy"/>
                <a:cs typeface="Sorts Mill Goudy"/>
                <a:sym typeface="Sorts Mill Goudy"/>
              </a:rPr>
              <a:t>Train the agent with random starting positions and maps from training dataset until convergence to optimal policy</a:t>
            </a:r>
          </a:p>
        </p:txBody>
      </p:sp>
      <p:sp>
        <p:nvSpPr>
          <p:cNvPr id="27" name="TextBox 27"/>
          <p:cNvSpPr txBox="1"/>
          <p:nvPr/>
        </p:nvSpPr>
        <p:spPr>
          <a:xfrm>
            <a:off x="3691180" y="6379940"/>
            <a:ext cx="3575370" cy="1315193"/>
          </a:xfrm>
          <a:prstGeom prst="rect">
            <a:avLst/>
          </a:prstGeom>
        </p:spPr>
        <p:txBody>
          <a:bodyPr lIns="0" tIns="0" rIns="0" bIns="0" rtlCol="0" anchor="t">
            <a:spAutoFit/>
          </a:bodyPr>
          <a:lstStyle/>
          <a:p>
            <a:pPr algn="ctr">
              <a:lnSpc>
                <a:spcPts val="3512"/>
              </a:lnSpc>
            </a:pPr>
            <a:r>
              <a:rPr lang="en-US" sz="2508">
                <a:solidFill>
                  <a:srgbClr val="001F3D"/>
                </a:solidFill>
                <a:latin typeface="Sorts Mill Goudy"/>
                <a:ea typeface="Sorts Mill Goudy"/>
                <a:cs typeface="Sorts Mill Goudy"/>
                <a:sym typeface="Sorts Mill Goudy"/>
              </a:rPr>
              <a:t>Import obstacles and density maps along with noise model</a:t>
            </a:r>
          </a:p>
        </p:txBody>
      </p:sp>
      <p:sp>
        <p:nvSpPr>
          <p:cNvPr id="28" name="TextBox 28"/>
          <p:cNvSpPr txBox="1"/>
          <p:nvPr/>
        </p:nvSpPr>
        <p:spPr>
          <a:xfrm>
            <a:off x="6119300" y="3752298"/>
            <a:ext cx="3575370" cy="871431"/>
          </a:xfrm>
          <a:prstGeom prst="rect">
            <a:avLst/>
          </a:prstGeom>
        </p:spPr>
        <p:txBody>
          <a:bodyPr lIns="0" tIns="0" rIns="0" bIns="0" rtlCol="0" anchor="t">
            <a:spAutoFit/>
          </a:bodyPr>
          <a:lstStyle/>
          <a:p>
            <a:pPr algn="ctr">
              <a:lnSpc>
                <a:spcPts val="3512"/>
              </a:lnSpc>
            </a:pPr>
            <a:r>
              <a:rPr lang="en-US" sz="2508">
                <a:solidFill>
                  <a:srgbClr val="001F3D"/>
                </a:solidFill>
                <a:latin typeface="Sorts Mill Goudy"/>
                <a:ea typeface="Sorts Mill Goudy"/>
                <a:cs typeface="Sorts Mill Goudy"/>
                <a:sym typeface="Sorts Mill Goudy"/>
              </a:rPr>
              <a:t>Configure algorithm’s hyperparametrs</a:t>
            </a:r>
          </a:p>
        </p:txBody>
      </p:sp>
      <p:sp>
        <p:nvSpPr>
          <p:cNvPr id="29" name="TextBox 29"/>
          <p:cNvSpPr txBox="1"/>
          <p:nvPr/>
        </p:nvSpPr>
        <p:spPr>
          <a:xfrm>
            <a:off x="1339945" y="3757911"/>
            <a:ext cx="3575370" cy="860205"/>
          </a:xfrm>
          <a:prstGeom prst="rect">
            <a:avLst/>
          </a:prstGeom>
        </p:spPr>
        <p:txBody>
          <a:bodyPr lIns="0" tIns="0" rIns="0" bIns="0" rtlCol="0" anchor="t">
            <a:spAutoFit/>
          </a:bodyPr>
          <a:lstStyle/>
          <a:p>
            <a:pPr algn="ctr">
              <a:lnSpc>
                <a:spcPts val="3512"/>
              </a:lnSpc>
            </a:pPr>
            <a:r>
              <a:rPr lang="en-US" sz="2508">
                <a:solidFill>
                  <a:srgbClr val="001F3D"/>
                </a:solidFill>
                <a:latin typeface="Sorts Mill Goudy"/>
                <a:ea typeface="Sorts Mill Goudy"/>
                <a:cs typeface="Sorts Mill Goudy"/>
                <a:sym typeface="Sorts Mill Goudy"/>
              </a:rPr>
              <a:t>Set up actor and critic neural networks</a:t>
            </a:r>
          </a:p>
        </p:txBody>
      </p:sp>
      <p:sp>
        <p:nvSpPr>
          <p:cNvPr id="30" name="TextBox 30"/>
          <p:cNvSpPr txBox="1"/>
          <p:nvPr/>
        </p:nvSpPr>
        <p:spPr>
          <a:xfrm>
            <a:off x="1501098" y="249238"/>
            <a:ext cx="1528580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Implementation</a:t>
            </a:r>
          </a:p>
        </p:txBody>
      </p:sp>
      <p:sp>
        <p:nvSpPr>
          <p:cNvPr id="31" name="Freeform 31"/>
          <p:cNvSpPr/>
          <p:nvPr/>
        </p:nvSpPr>
        <p:spPr>
          <a:xfrm rot="-1279815" flipH="1">
            <a:off x="246770" y="6252549"/>
            <a:ext cx="3616776" cy="7883980"/>
          </a:xfrm>
          <a:custGeom>
            <a:avLst/>
            <a:gdLst/>
            <a:ahLst/>
            <a:cxnLst/>
            <a:rect l="l" t="t" r="r" b="b"/>
            <a:pathLst>
              <a:path w="3616776" h="7883980">
                <a:moveTo>
                  <a:pt x="3616775" y="0"/>
                </a:moveTo>
                <a:lnTo>
                  <a:pt x="0" y="0"/>
                </a:lnTo>
                <a:lnTo>
                  <a:pt x="0" y="7883979"/>
                </a:lnTo>
                <a:lnTo>
                  <a:pt x="3616775" y="7883979"/>
                </a:lnTo>
                <a:lnTo>
                  <a:pt x="3616775" y="0"/>
                </a:lnTo>
                <a:close/>
              </a:path>
            </a:pathLst>
          </a:custGeom>
          <a:blipFill>
            <a:blip r:embed="rId12">
              <a:alphaModFix amt="75000"/>
              <a:extLst>
                <a:ext uri="{96DAC541-7B7A-43D3-8B79-37D633B846F1}">
                  <asvg:svgBlip xmlns:asvg="http://schemas.microsoft.com/office/drawing/2016/SVG/main" r:embed="rId13"/>
                </a:ext>
              </a:extLst>
            </a:blip>
            <a:stretch>
              <a:fillRect/>
            </a:stretch>
          </a:blipFill>
        </p:spPr>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grpSp>
        <p:nvGrpSpPr>
          <p:cNvPr id="2" name="Group 2"/>
          <p:cNvGrpSpPr/>
          <p:nvPr/>
        </p:nvGrpSpPr>
        <p:grpSpPr>
          <a:xfrm rot="-10800000">
            <a:off x="12329114" y="-1402683"/>
            <a:ext cx="7015142" cy="5679421"/>
            <a:chOff x="0" y="0"/>
            <a:chExt cx="9353523" cy="7572561"/>
          </a:xfrm>
        </p:grpSpPr>
        <p:sp>
          <p:nvSpPr>
            <p:cNvPr id="3" name="Freeform 3"/>
            <p:cNvSpPr/>
            <p:nvPr/>
          </p:nvSpPr>
          <p:spPr>
            <a:xfrm>
              <a:off x="0" y="0"/>
              <a:ext cx="6819446" cy="6856847"/>
            </a:xfrm>
            <a:custGeom>
              <a:avLst/>
              <a:gdLst/>
              <a:ahLst/>
              <a:cxnLst/>
              <a:rect l="l" t="t" r="r" b="b"/>
              <a:pathLst>
                <a:path w="6819446" h="6856847">
                  <a:moveTo>
                    <a:pt x="0" y="0"/>
                  </a:moveTo>
                  <a:lnTo>
                    <a:pt x="6819446" y="0"/>
                  </a:lnTo>
                  <a:lnTo>
                    <a:pt x="6819446" y="6856847"/>
                  </a:lnTo>
                  <a:lnTo>
                    <a:pt x="0" y="685684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flipV="1">
              <a:off x="1776098" y="1991407"/>
              <a:ext cx="3267251" cy="5581154"/>
            </a:xfrm>
            <a:custGeom>
              <a:avLst/>
              <a:gdLst/>
              <a:ahLst/>
              <a:cxnLst/>
              <a:rect l="l" t="t" r="r" b="b"/>
              <a:pathLst>
                <a:path w="3267251" h="5581154">
                  <a:moveTo>
                    <a:pt x="0" y="5581154"/>
                  </a:moveTo>
                  <a:lnTo>
                    <a:pt x="3267251" y="5581154"/>
                  </a:lnTo>
                  <a:lnTo>
                    <a:pt x="3267251" y="0"/>
                  </a:lnTo>
                  <a:lnTo>
                    <a:pt x="0" y="0"/>
                  </a:lnTo>
                  <a:lnTo>
                    <a:pt x="0" y="5581154"/>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Freeform 5"/>
            <p:cNvSpPr/>
            <p:nvPr/>
          </p:nvSpPr>
          <p:spPr>
            <a:xfrm>
              <a:off x="5474250" y="2308489"/>
              <a:ext cx="3879273" cy="1911423"/>
            </a:xfrm>
            <a:custGeom>
              <a:avLst/>
              <a:gdLst/>
              <a:ahLst/>
              <a:cxnLst/>
              <a:rect l="l" t="t" r="r" b="b"/>
              <a:pathLst>
                <a:path w="3879273" h="1911423">
                  <a:moveTo>
                    <a:pt x="0" y="0"/>
                  </a:moveTo>
                  <a:lnTo>
                    <a:pt x="3879273" y="0"/>
                  </a:lnTo>
                  <a:lnTo>
                    <a:pt x="3879273" y="1911424"/>
                  </a:lnTo>
                  <a:lnTo>
                    <a:pt x="0" y="19114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grpSp>
      <p:sp>
        <p:nvSpPr>
          <p:cNvPr id="6" name="Freeform 6"/>
          <p:cNvSpPr/>
          <p:nvPr/>
        </p:nvSpPr>
        <p:spPr>
          <a:xfrm>
            <a:off x="-2014169" y="6326281"/>
            <a:ext cx="6493940" cy="6529555"/>
          </a:xfrm>
          <a:custGeom>
            <a:avLst/>
            <a:gdLst/>
            <a:ahLst/>
            <a:cxnLst/>
            <a:rect l="l" t="t" r="r" b="b"/>
            <a:pathLst>
              <a:path w="6493940" h="6529555">
                <a:moveTo>
                  <a:pt x="0" y="0"/>
                </a:moveTo>
                <a:lnTo>
                  <a:pt x="6493939" y="0"/>
                </a:lnTo>
                <a:lnTo>
                  <a:pt x="6493939" y="6529555"/>
                </a:lnTo>
                <a:lnTo>
                  <a:pt x="0" y="652955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7" name="Freeform 7"/>
          <p:cNvSpPr/>
          <p:nvPr/>
        </p:nvSpPr>
        <p:spPr>
          <a:xfrm>
            <a:off x="4272190" y="3527901"/>
            <a:ext cx="9743620" cy="4330498"/>
          </a:xfrm>
          <a:custGeom>
            <a:avLst/>
            <a:gdLst/>
            <a:ahLst/>
            <a:cxnLst/>
            <a:rect l="l" t="t" r="r" b="b"/>
            <a:pathLst>
              <a:path w="9743620" h="4330498">
                <a:moveTo>
                  <a:pt x="0" y="0"/>
                </a:moveTo>
                <a:lnTo>
                  <a:pt x="9743620" y="0"/>
                </a:lnTo>
                <a:lnTo>
                  <a:pt x="9743620" y="4330498"/>
                </a:lnTo>
                <a:lnTo>
                  <a:pt x="0" y="4330498"/>
                </a:lnTo>
                <a:lnTo>
                  <a:pt x="0" y="0"/>
                </a:lnTo>
                <a:close/>
              </a:path>
            </a:pathLst>
          </a:custGeom>
          <a:blipFill>
            <a:blip r:embed="rId10"/>
            <a:stretch>
              <a:fillRect/>
            </a:stretch>
          </a:blipFill>
        </p:spPr>
      </p:sp>
      <p:sp>
        <p:nvSpPr>
          <p:cNvPr id="8" name="TextBox 8"/>
          <p:cNvSpPr txBox="1"/>
          <p:nvPr/>
        </p:nvSpPr>
        <p:spPr>
          <a:xfrm>
            <a:off x="3142898" y="657565"/>
            <a:ext cx="1200220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Hyperparametr Tuning</a:t>
            </a:r>
          </a:p>
        </p:txBody>
      </p:sp>
      <p:sp>
        <p:nvSpPr>
          <p:cNvPr id="9" name="Freeform 9"/>
          <p:cNvSpPr/>
          <p:nvPr/>
        </p:nvSpPr>
        <p:spPr>
          <a:xfrm rot="4368370">
            <a:off x="-636901" y="4079291"/>
            <a:ext cx="2689927" cy="1649410"/>
          </a:xfrm>
          <a:custGeom>
            <a:avLst/>
            <a:gdLst/>
            <a:ahLst/>
            <a:cxnLst/>
            <a:rect l="l" t="t" r="r" b="b"/>
            <a:pathLst>
              <a:path w="2689927" h="1649410">
                <a:moveTo>
                  <a:pt x="0" y="0"/>
                </a:moveTo>
                <a:lnTo>
                  <a:pt x="2689928" y="0"/>
                </a:lnTo>
                <a:lnTo>
                  <a:pt x="2689928" y="1649410"/>
                </a:lnTo>
                <a:lnTo>
                  <a:pt x="0" y="1649410"/>
                </a:lnTo>
                <a:lnTo>
                  <a:pt x="0" y="0"/>
                </a:lnTo>
                <a:close/>
              </a:path>
            </a:pathLst>
          </a:custGeom>
          <a:blipFill>
            <a:blip r:embed="rId11">
              <a:extLst>
                <a:ext uri="{96DAC541-7B7A-43D3-8B79-37D633B846F1}">
                  <asvg:svgBlip xmlns:asvg="http://schemas.microsoft.com/office/drawing/2016/SVG/main" r:embed="rId12"/>
                </a:ext>
              </a:extLst>
            </a:blip>
            <a:stretch>
              <a:fillRect l="-74740"/>
            </a:stretch>
          </a:blipFill>
        </p:spPr>
      </p:sp>
      <p:sp>
        <p:nvSpPr>
          <p:cNvPr id="10" name="Freeform 10"/>
          <p:cNvSpPr/>
          <p:nvPr/>
        </p:nvSpPr>
        <p:spPr>
          <a:xfrm rot="8309932" flipV="1">
            <a:off x="7582" y="6646127"/>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13">
              <a:extLst>
                <a:ext uri="{96DAC541-7B7A-43D3-8B79-37D633B846F1}">
                  <asvg:svgBlip xmlns:asvg="http://schemas.microsoft.com/office/drawing/2016/SVG/main" r:embed="rId14"/>
                </a:ext>
              </a:extLst>
            </a:blip>
            <a:stretch>
              <a:fillRect/>
            </a:stretch>
          </a:blipFill>
        </p:spPr>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TextBox 2"/>
          <p:cNvSpPr txBox="1"/>
          <p:nvPr/>
        </p:nvSpPr>
        <p:spPr>
          <a:xfrm>
            <a:off x="405579" y="249238"/>
            <a:ext cx="17476842"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State Representation</a:t>
            </a:r>
          </a:p>
        </p:txBody>
      </p:sp>
      <p:sp>
        <p:nvSpPr>
          <p:cNvPr id="3" name="Freeform 3"/>
          <p:cNvSpPr/>
          <p:nvPr/>
        </p:nvSpPr>
        <p:spPr>
          <a:xfrm rot="5400000">
            <a:off x="-1747483" y="-1116590"/>
            <a:ext cx="5114585" cy="5142635"/>
          </a:xfrm>
          <a:custGeom>
            <a:avLst/>
            <a:gdLst/>
            <a:ahLst/>
            <a:cxnLst/>
            <a:rect l="l" t="t" r="r" b="b"/>
            <a:pathLst>
              <a:path w="5114585" h="5142635">
                <a:moveTo>
                  <a:pt x="0" y="0"/>
                </a:moveTo>
                <a:lnTo>
                  <a:pt x="5114585" y="0"/>
                </a:lnTo>
                <a:lnTo>
                  <a:pt x="5114585" y="5142635"/>
                </a:lnTo>
                <a:lnTo>
                  <a:pt x="0" y="514263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5400000" flipV="1">
            <a:off x="-586364" y="-638206"/>
            <a:ext cx="2450438" cy="4185866"/>
          </a:xfrm>
          <a:custGeom>
            <a:avLst/>
            <a:gdLst/>
            <a:ahLst/>
            <a:cxnLst/>
            <a:rect l="l" t="t" r="r" b="b"/>
            <a:pathLst>
              <a:path w="2450438" h="4185866">
                <a:moveTo>
                  <a:pt x="0" y="4185866"/>
                </a:moveTo>
                <a:lnTo>
                  <a:pt x="2450439" y="4185866"/>
                </a:lnTo>
                <a:lnTo>
                  <a:pt x="2450439" y="0"/>
                </a:lnTo>
                <a:lnTo>
                  <a:pt x="0" y="0"/>
                </a:lnTo>
                <a:lnTo>
                  <a:pt x="0" y="418586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Freeform 5"/>
          <p:cNvSpPr/>
          <p:nvPr/>
        </p:nvSpPr>
        <p:spPr>
          <a:xfrm>
            <a:off x="15509341" y="5316310"/>
            <a:ext cx="3616776" cy="7883980"/>
          </a:xfrm>
          <a:custGeom>
            <a:avLst/>
            <a:gdLst/>
            <a:ahLst/>
            <a:cxnLst/>
            <a:rect l="l" t="t" r="r" b="b"/>
            <a:pathLst>
              <a:path w="3616776" h="7883980">
                <a:moveTo>
                  <a:pt x="0" y="0"/>
                </a:moveTo>
                <a:lnTo>
                  <a:pt x="3616776" y="0"/>
                </a:lnTo>
                <a:lnTo>
                  <a:pt x="3616776" y="7883980"/>
                </a:lnTo>
                <a:lnTo>
                  <a:pt x="0" y="7883980"/>
                </a:lnTo>
                <a:lnTo>
                  <a:pt x="0" y="0"/>
                </a:lnTo>
                <a:close/>
              </a:path>
            </a:pathLst>
          </a:custGeom>
          <a:blipFill>
            <a:blip r:embed="rId6">
              <a:alphaModFix amt="75000"/>
              <a:extLst>
                <a:ext uri="{96DAC541-7B7A-43D3-8B79-37D633B846F1}">
                  <asvg:svgBlip xmlns:asvg="http://schemas.microsoft.com/office/drawing/2016/SVG/main" r:embed="rId7"/>
                </a:ext>
              </a:extLst>
            </a:blip>
            <a:stretch>
              <a:fillRect/>
            </a:stretch>
          </a:blipFill>
        </p:spPr>
      </p:sp>
      <p:sp>
        <p:nvSpPr>
          <p:cNvPr id="6" name="TextBox 6"/>
          <p:cNvSpPr txBox="1"/>
          <p:nvPr/>
        </p:nvSpPr>
        <p:spPr>
          <a:xfrm>
            <a:off x="3381127" y="2038496"/>
            <a:ext cx="12319991" cy="824865"/>
          </a:xfrm>
          <a:prstGeom prst="rect">
            <a:avLst/>
          </a:prstGeom>
        </p:spPr>
        <p:txBody>
          <a:bodyPr lIns="0" tIns="0" rIns="0" bIns="0" rtlCol="0" anchor="t">
            <a:spAutoFit/>
          </a:bodyPr>
          <a:lstStyle/>
          <a:p>
            <a:pPr marL="0" lvl="0" indent="0" algn="l">
              <a:lnSpc>
                <a:spcPts val="3360"/>
              </a:lnSpc>
              <a:spcBef>
                <a:spcPct val="0"/>
              </a:spcBef>
            </a:pPr>
            <a:r>
              <a:rPr lang="en-US" sz="2400" u="none">
                <a:solidFill>
                  <a:srgbClr val="F8DCBF"/>
                </a:solidFill>
                <a:latin typeface="DM Sans"/>
                <a:ea typeface="DM Sans"/>
                <a:cs typeface="DM Sans"/>
                <a:sym typeface="DM Sans"/>
              </a:rPr>
              <a:t> The state representation is a 24-dimensional vector, with the features corresponding to the input layer of the actor/critic neural networks. </a:t>
            </a:r>
          </a:p>
        </p:txBody>
      </p:sp>
      <p:sp>
        <p:nvSpPr>
          <p:cNvPr id="7" name="TextBox 7"/>
          <p:cNvSpPr txBox="1"/>
          <p:nvPr/>
        </p:nvSpPr>
        <p:spPr>
          <a:xfrm>
            <a:off x="1653769" y="3265144"/>
            <a:ext cx="14980462" cy="5434964"/>
          </a:xfrm>
          <a:prstGeom prst="rect">
            <a:avLst/>
          </a:prstGeom>
        </p:spPr>
        <p:txBody>
          <a:bodyPr lIns="0" tIns="0" rIns="0" bIns="0" rtlCol="0" anchor="t">
            <a:spAutoFit/>
          </a:bodyPr>
          <a:lstStyle/>
          <a:p>
            <a:pPr marL="518165" lvl="1" indent="-259082" algn="l">
              <a:lnSpc>
                <a:spcPts val="3360"/>
              </a:lnSpc>
              <a:buFont typeface="Arial"/>
              <a:buChar char="•"/>
            </a:pPr>
            <a:r>
              <a:rPr lang="en-US" sz="2400">
                <a:solidFill>
                  <a:srgbClr val="F8DCBF"/>
                </a:solidFill>
                <a:latin typeface="DM Sans"/>
                <a:ea typeface="DM Sans"/>
                <a:cs typeface="DM Sans"/>
                <a:sym typeface="DM Sans"/>
              </a:rPr>
              <a:t> </a:t>
            </a:r>
            <a:r>
              <a:rPr lang="en-US" sz="2400">
                <a:solidFill>
                  <a:srgbClr val="F8DCBF"/>
                </a:solidFill>
                <a:latin typeface="DM Sans Bold"/>
                <a:ea typeface="DM Sans Bold"/>
                <a:cs typeface="DM Sans Bold"/>
                <a:sym typeface="DM Sans Bold"/>
              </a:rPr>
              <a:t>Drone’s Position:</a:t>
            </a:r>
            <a:r>
              <a:rPr lang="en-US" sz="2400">
                <a:solidFill>
                  <a:srgbClr val="F8DCBF"/>
                </a:solidFill>
                <a:latin typeface="DM Sans"/>
                <a:ea typeface="DM Sans"/>
                <a:cs typeface="DM Sans"/>
                <a:sym typeface="DM Sans"/>
              </a:rPr>
              <a:t> The cartesian coordinates of the drone in XY plane.</a:t>
            </a:r>
          </a:p>
          <a:p>
            <a:pPr marL="518165" lvl="1" indent="-259082" algn="l">
              <a:lnSpc>
                <a:spcPts val="3360"/>
              </a:lnSpc>
              <a:buFont typeface="Arial"/>
              <a:buChar char="•"/>
            </a:pPr>
            <a:r>
              <a:rPr lang="en-US" sz="2400">
                <a:solidFill>
                  <a:srgbClr val="F8DCBF"/>
                </a:solidFill>
                <a:latin typeface="DM Sans Bold"/>
                <a:ea typeface="DM Sans Bold"/>
                <a:cs typeface="DM Sans Bold"/>
                <a:sym typeface="DM Sans Bold"/>
              </a:rPr>
              <a:t>Target’s Position: </a:t>
            </a:r>
            <a:r>
              <a:rPr lang="en-US" sz="2400">
                <a:solidFill>
                  <a:srgbClr val="F8DCBF"/>
                </a:solidFill>
                <a:latin typeface="DM Sans"/>
                <a:ea typeface="DM Sans"/>
                <a:cs typeface="DM Sans"/>
                <a:sym typeface="DM Sans"/>
              </a:rPr>
              <a:t>The cartesian coordinates of the target in XY plane.</a:t>
            </a:r>
          </a:p>
          <a:p>
            <a:pPr marL="518165" lvl="1" indent="-259082" algn="l">
              <a:lnSpc>
                <a:spcPts val="3360"/>
              </a:lnSpc>
              <a:buFont typeface="Arial"/>
              <a:buChar char="•"/>
            </a:pPr>
            <a:r>
              <a:rPr lang="en-US" sz="2400">
                <a:solidFill>
                  <a:srgbClr val="F8DCBF"/>
                </a:solidFill>
                <a:latin typeface="DM Sans Bold"/>
                <a:ea typeface="DM Sans Bold"/>
                <a:cs typeface="DM Sans Bold"/>
                <a:sym typeface="DM Sans Bold"/>
              </a:rPr>
              <a:t>Distance to Target: </a:t>
            </a:r>
            <a:r>
              <a:rPr lang="en-US" sz="2400">
                <a:solidFill>
                  <a:srgbClr val="F8DCBF"/>
                </a:solidFill>
                <a:latin typeface="DM Sans"/>
                <a:ea typeface="DM Sans"/>
                <a:cs typeface="DM Sans"/>
                <a:sym typeface="DM Sans"/>
              </a:rPr>
              <a:t>The Euclidean distance from the drone to the target.</a:t>
            </a:r>
          </a:p>
          <a:p>
            <a:pPr marL="518165" lvl="1" indent="-259082" algn="l">
              <a:lnSpc>
                <a:spcPts val="3360"/>
              </a:lnSpc>
              <a:buFont typeface="Arial"/>
              <a:buChar char="•"/>
            </a:pPr>
            <a:r>
              <a:rPr lang="en-US" sz="2400">
                <a:solidFill>
                  <a:srgbClr val="F8DCBF"/>
                </a:solidFill>
                <a:latin typeface="DM Sans Bold"/>
                <a:ea typeface="DM Sans Bold"/>
                <a:cs typeface="DM Sans Bold"/>
                <a:sym typeface="DM Sans Bold"/>
              </a:rPr>
              <a:t>Target Orientation: </a:t>
            </a:r>
            <a:r>
              <a:rPr lang="en-US" sz="2400">
                <a:solidFill>
                  <a:srgbClr val="F8DCBF"/>
                </a:solidFill>
                <a:latin typeface="DM Sans"/>
                <a:ea typeface="DM Sans"/>
                <a:cs typeface="DM Sans"/>
                <a:sym typeface="DM Sans"/>
              </a:rPr>
              <a:t>The orientation of the target with respect to the drone, represented as an angle in the XY plane. </a:t>
            </a:r>
          </a:p>
          <a:p>
            <a:pPr marL="518165" lvl="1" indent="-259082" algn="l">
              <a:lnSpc>
                <a:spcPts val="3360"/>
              </a:lnSpc>
              <a:buFont typeface="Arial"/>
              <a:buChar char="•"/>
            </a:pPr>
            <a:r>
              <a:rPr lang="en-US" sz="2400">
                <a:solidFill>
                  <a:srgbClr val="F8DCBF"/>
                </a:solidFill>
                <a:latin typeface="DM Sans Bold"/>
                <a:ea typeface="DM Sans Bold"/>
                <a:cs typeface="DM Sans Bold"/>
                <a:sym typeface="DM Sans Bold"/>
              </a:rPr>
              <a:t>Local Population Density: </a:t>
            </a:r>
            <a:r>
              <a:rPr lang="en-US" sz="2400">
                <a:solidFill>
                  <a:srgbClr val="F8DCBF"/>
                </a:solidFill>
                <a:latin typeface="DM Sans"/>
                <a:ea typeface="DM Sans"/>
                <a:cs typeface="DM Sans"/>
                <a:sym typeface="DM Sans"/>
              </a:rPr>
              <a:t>The population density at the current drone location. </a:t>
            </a:r>
          </a:p>
          <a:p>
            <a:pPr marL="518165" lvl="1" indent="-259082" algn="l">
              <a:lnSpc>
                <a:spcPts val="3360"/>
              </a:lnSpc>
              <a:buFont typeface="Arial"/>
              <a:buChar char="•"/>
            </a:pPr>
            <a:r>
              <a:rPr lang="en-US" sz="2400">
                <a:solidFill>
                  <a:srgbClr val="F8DCBF"/>
                </a:solidFill>
                <a:latin typeface="DM Sans Bold"/>
                <a:ea typeface="DM Sans Bold"/>
                <a:cs typeface="DM Sans Bold"/>
                <a:sym typeface="DM Sans Bold"/>
              </a:rPr>
              <a:t>Mean Population Density: </a:t>
            </a:r>
            <a:r>
              <a:rPr lang="en-US" sz="2400">
                <a:solidFill>
                  <a:srgbClr val="F8DCBF"/>
                </a:solidFill>
                <a:latin typeface="DM Sans"/>
                <a:ea typeface="DM Sans"/>
                <a:cs typeface="DM Sans"/>
                <a:sym typeface="DM Sans"/>
              </a:rPr>
              <a:t>The mean population density across two sub grids of sizes 15x15 and 51x51, with the drone at the centre of each.</a:t>
            </a:r>
          </a:p>
          <a:p>
            <a:pPr marL="518165" lvl="1" indent="-259082" algn="l">
              <a:lnSpc>
                <a:spcPts val="3360"/>
              </a:lnSpc>
              <a:buFont typeface="Arial"/>
              <a:buChar char="•"/>
            </a:pPr>
            <a:r>
              <a:rPr lang="en-US" sz="2400">
                <a:solidFill>
                  <a:srgbClr val="F8DCBF"/>
                </a:solidFill>
                <a:latin typeface="DM Sans Bold"/>
                <a:ea typeface="DM Sans Bold"/>
                <a:cs typeface="DM Sans Bold"/>
                <a:sym typeface="DM Sans Bold"/>
              </a:rPr>
              <a:t>Orientation of Maximum Population Density: </a:t>
            </a:r>
            <a:r>
              <a:rPr lang="en-US" sz="2400">
                <a:solidFill>
                  <a:srgbClr val="F8DCBF"/>
                </a:solidFill>
                <a:latin typeface="DM Sans"/>
                <a:ea typeface="DM Sans"/>
                <a:cs typeface="DM Sans"/>
                <a:sym typeface="DM Sans"/>
              </a:rPr>
              <a:t>The orientation of the point of maximum population density in the sub grid with respect to the drone. </a:t>
            </a:r>
          </a:p>
          <a:p>
            <a:pPr marL="518165" lvl="1" indent="-259082" algn="l">
              <a:lnSpc>
                <a:spcPts val="3360"/>
              </a:lnSpc>
              <a:buFont typeface="Arial"/>
              <a:buChar char="•"/>
            </a:pPr>
            <a:r>
              <a:rPr lang="en-US" sz="2400">
                <a:solidFill>
                  <a:srgbClr val="F8DCBF"/>
                </a:solidFill>
                <a:latin typeface="DM Sans Bold"/>
                <a:ea typeface="DM Sans Bold"/>
                <a:cs typeface="DM Sans Bold"/>
                <a:sym typeface="DM Sans Bold"/>
              </a:rPr>
              <a:t>Noise Level:</a:t>
            </a:r>
            <a:r>
              <a:rPr lang="en-US" sz="2400">
                <a:solidFill>
                  <a:srgbClr val="F8DCBF"/>
                </a:solidFill>
                <a:latin typeface="DM Sans"/>
                <a:ea typeface="DM Sans"/>
                <a:cs typeface="DM Sans"/>
                <a:sym typeface="DM Sans"/>
              </a:rPr>
              <a:t> The overall SPL value on the ground.  </a:t>
            </a:r>
          </a:p>
          <a:p>
            <a:pPr marL="518165" lvl="1" indent="-259082" algn="l">
              <a:lnSpc>
                <a:spcPts val="3360"/>
              </a:lnSpc>
              <a:buFont typeface="Arial"/>
              <a:buChar char="•"/>
            </a:pPr>
            <a:r>
              <a:rPr lang="en-US" sz="2400">
                <a:solidFill>
                  <a:srgbClr val="F8DCBF"/>
                </a:solidFill>
                <a:latin typeface="DM Sans Bold"/>
                <a:ea typeface="DM Sans Bold"/>
                <a:cs typeface="DM Sans Bold"/>
                <a:sym typeface="DM Sans Bold"/>
              </a:rPr>
              <a:t>Obstacle Distances: </a:t>
            </a:r>
            <a:r>
              <a:rPr lang="en-US" sz="2400">
                <a:solidFill>
                  <a:srgbClr val="F8DCBF"/>
                </a:solidFill>
                <a:latin typeface="DM Sans"/>
                <a:ea typeface="DM Sans"/>
                <a:cs typeface="DM Sans"/>
                <a:sym typeface="DM Sans"/>
              </a:rPr>
              <a:t>The distances from the drone to the three closest and three furthest obstacles. </a:t>
            </a:r>
          </a:p>
          <a:p>
            <a:pPr marL="518165" lvl="1" indent="-259082" algn="l">
              <a:lnSpc>
                <a:spcPts val="3360"/>
              </a:lnSpc>
              <a:buFont typeface="Arial"/>
              <a:buChar char="•"/>
            </a:pPr>
            <a:r>
              <a:rPr lang="en-US" sz="2400">
                <a:solidFill>
                  <a:srgbClr val="F8DCBF"/>
                </a:solidFill>
                <a:latin typeface="DM Sans Bold"/>
                <a:ea typeface="DM Sans Bold"/>
                <a:cs typeface="DM Sans Bold"/>
                <a:sym typeface="DM Sans Bold"/>
              </a:rPr>
              <a:t>Obstacle Orientations: </a:t>
            </a:r>
            <a:r>
              <a:rPr lang="en-US" sz="2400">
                <a:solidFill>
                  <a:srgbClr val="F8DCBF"/>
                </a:solidFill>
                <a:latin typeface="DM Sans"/>
                <a:ea typeface="DM Sans"/>
                <a:cs typeface="DM Sans"/>
                <a:sym typeface="DM Sans"/>
              </a:rPr>
              <a:t>The orientations of these six obstacles with respect to the drone. </a:t>
            </a:r>
          </a:p>
        </p:txBody>
      </p:sp>
      <p:sp>
        <p:nvSpPr>
          <p:cNvPr id="8" name="Freeform 8"/>
          <p:cNvSpPr/>
          <p:nvPr/>
        </p:nvSpPr>
        <p:spPr>
          <a:xfrm rot="4368370">
            <a:off x="-227723" y="3653089"/>
            <a:ext cx="2689927" cy="1649410"/>
          </a:xfrm>
          <a:custGeom>
            <a:avLst/>
            <a:gdLst/>
            <a:ahLst/>
            <a:cxnLst/>
            <a:rect l="l" t="t" r="r" b="b"/>
            <a:pathLst>
              <a:path w="2689927" h="1649410">
                <a:moveTo>
                  <a:pt x="0" y="0"/>
                </a:moveTo>
                <a:lnTo>
                  <a:pt x="2689927" y="0"/>
                </a:lnTo>
                <a:lnTo>
                  <a:pt x="2689927" y="1649410"/>
                </a:lnTo>
                <a:lnTo>
                  <a:pt x="0" y="1649410"/>
                </a:lnTo>
                <a:lnTo>
                  <a:pt x="0" y="0"/>
                </a:lnTo>
                <a:close/>
              </a:path>
            </a:pathLst>
          </a:custGeom>
          <a:blipFill>
            <a:blip r:embed="rId8">
              <a:extLst>
                <a:ext uri="{96DAC541-7B7A-43D3-8B79-37D633B846F1}">
                  <asvg:svgBlip xmlns:asvg="http://schemas.microsoft.com/office/drawing/2016/SVG/main" r:embed="rId9"/>
                </a:ext>
              </a:extLst>
            </a:blip>
            <a:stretch>
              <a:fillRect l="-74740"/>
            </a:stretch>
          </a:blipFill>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a:off x="0" y="5904201"/>
            <a:ext cx="4382799" cy="4382799"/>
          </a:xfrm>
          <a:custGeom>
            <a:avLst/>
            <a:gdLst/>
            <a:ahLst/>
            <a:cxnLst/>
            <a:rect l="l" t="t" r="r" b="b"/>
            <a:pathLst>
              <a:path w="4382799" h="4382799">
                <a:moveTo>
                  <a:pt x="0" y="0"/>
                </a:moveTo>
                <a:lnTo>
                  <a:pt x="4382799" y="0"/>
                </a:lnTo>
                <a:lnTo>
                  <a:pt x="4382799" y="4382799"/>
                </a:lnTo>
                <a:lnTo>
                  <a:pt x="0" y="4382799"/>
                </a:lnTo>
                <a:lnTo>
                  <a:pt x="0" y="0"/>
                </a:lnTo>
                <a:close/>
              </a:path>
            </a:pathLst>
          </a:custGeom>
          <a:blipFill>
            <a:blip r:embed="rId2"/>
            <a:stretch>
              <a:fillRect/>
            </a:stretch>
          </a:blipFill>
        </p:spPr>
      </p:sp>
      <p:sp>
        <p:nvSpPr>
          <p:cNvPr id="3" name="TextBox 3"/>
          <p:cNvSpPr txBox="1"/>
          <p:nvPr/>
        </p:nvSpPr>
        <p:spPr>
          <a:xfrm>
            <a:off x="4112729" y="3158461"/>
            <a:ext cx="10062542" cy="5434330"/>
          </a:xfrm>
          <a:prstGeom prst="rect">
            <a:avLst/>
          </a:prstGeom>
        </p:spPr>
        <p:txBody>
          <a:bodyPr lIns="0" tIns="0" rIns="0" bIns="0" rtlCol="0" anchor="t">
            <a:spAutoFit/>
          </a:bodyPr>
          <a:lstStyle/>
          <a:p>
            <a:pPr marL="604518" lvl="1" indent="-302259" algn="just">
              <a:lnSpc>
                <a:spcPts val="3919"/>
              </a:lnSpc>
              <a:buFont typeface="Arial"/>
              <a:buChar char="•"/>
            </a:pPr>
            <a:r>
              <a:rPr lang="en-US" sz="2799">
                <a:solidFill>
                  <a:srgbClr val="F8DCBF"/>
                </a:solidFill>
                <a:latin typeface="DM Sans"/>
                <a:ea typeface="DM Sans"/>
                <a:cs typeface="DM Sans"/>
                <a:sym typeface="DM Sans"/>
              </a:rPr>
              <a:t>The advent of Unmanned Aerial Vehicles (UAVs) has revolutionized various sectors, including surveillance, delivery services, search &amp; rescure and environmental monitoring.</a:t>
            </a:r>
          </a:p>
          <a:p>
            <a:pPr marL="604518" lvl="1" indent="-302259" algn="just">
              <a:lnSpc>
                <a:spcPts val="3919"/>
              </a:lnSpc>
              <a:buFont typeface="Arial"/>
              <a:buChar char="•"/>
            </a:pPr>
            <a:r>
              <a:rPr lang="en-US" sz="2799">
                <a:solidFill>
                  <a:srgbClr val="F8DCBF"/>
                </a:solidFill>
                <a:latin typeface="DM Sans"/>
                <a:ea typeface="DM Sans"/>
                <a:cs typeface="DM Sans"/>
                <a:sym typeface="DM Sans"/>
              </a:rPr>
              <a:t>Urban Air Mobility (UAM) envisions using UAVs for efficient transportation of goods and passengers, reducing ground traffic congestion.</a:t>
            </a:r>
          </a:p>
          <a:p>
            <a:pPr marL="604518" lvl="1" indent="-302259" algn="just">
              <a:lnSpc>
                <a:spcPts val="3919"/>
              </a:lnSpc>
              <a:buFont typeface="Arial"/>
              <a:buChar char="•"/>
            </a:pPr>
            <a:r>
              <a:rPr lang="en-US" sz="2799">
                <a:solidFill>
                  <a:srgbClr val="F8DCBF"/>
                </a:solidFill>
                <a:latin typeface="DM Sans"/>
                <a:ea typeface="DM Sans"/>
                <a:cs typeface="DM Sans"/>
                <a:sym typeface="DM Sans"/>
              </a:rPr>
              <a:t>However, noise pollution from UAVs poses significant challenges in urban environments, impacting public acceptance and regulatory compliance.</a:t>
            </a:r>
          </a:p>
          <a:p>
            <a:pPr algn="ctr">
              <a:lnSpc>
                <a:spcPts val="3919"/>
              </a:lnSpc>
            </a:pPr>
            <a:endParaRPr lang="en-US" sz="2799">
              <a:solidFill>
                <a:srgbClr val="F8DCBF"/>
              </a:solidFill>
              <a:latin typeface="DM Sans"/>
              <a:ea typeface="DM Sans"/>
              <a:cs typeface="DM Sans"/>
              <a:sym typeface="DM Sans"/>
            </a:endParaRPr>
          </a:p>
        </p:txBody>
      </p:sp>
      <p:grpSp>
        <p:nvGrpSpPr>
          <p:cNvPr id="4" name="Group 4"/>
          <p:cNvGrpSpPr/>
          <p:nvPr/>
        </p:nvGrpSpPr>
        <p:grpSpPr>
          <a:xfrm rot="-10800000">
            <a:off x="12176714" y="-1555083"/>
            <a:ext cx="7015142" cy="5679421"/>
            <a:chOff x="0" y="0"/>
            <a:chExt cx="9353523" cy="7572561"/>
          </a:xfrm>
        </p:grpSpPr>
        <p:sp>
          <p:nvSpPr>
            <p:cNvPr id="5" name="Freeform 5"/>
            <p:cNvSpPr/>
            <p:nvPr/>
          </p:nvSpPr>
          <p:spPr>
            <a:xfrm>
              <a:off x="0" y="0"/>
              <a:ext cx="6819446" cy="6856847"/>
            </a:xfrm>
            <a:custGeom>
              <a:avLst/>
              <a:gdLst/>
              <a:ahLst/>
              <a:cxnLst/>
              <a:rect l="l" t="t" r="r" b="b"/>
              <a:pathLst>
                <a:path w="6819446" h="6856847">
                  <a:moveTo>
                    <a:pt x="0" y="0"/>
                  </a:moveTo>
                  <a:lnTo>
                    <a:pt x="6819446" y="0"/>
                  </a:lnTo>
                  <a:lnTo>
                    <a:pt x="6819446" y="6856847"/>
                  </a:lnTo>
                  <a:lnTo>
                    <a:pt x="0" y="685684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 name="Freeform 6"/>
            <p:cNvSpPr/>
            <p:nvPr/>
          </p:nvSpPr>
          <p:spPr>
            <a:xfrm flipV="1">
              <a:off x="1776098" y="1991407"/>
              <a:ext cx="3267251" cy="5581154"/>
            </a:xfrm>
            <a:custGeom>
              <a:avLst/>
              <a:gdLst/>
              <a:ahLst/>
              <a:cxnLst/>
              <a:rect l="l" t="t" r="r" b="b"/>
              <a:pathLst>
                <a:path w="3267251" h="5581154">
                  <a:moveTo>
                    <a:pt x="0" y="5581154"/>
                  </a:moveTo>
                  <a:lnTo>
                    <a:pt x="3267251" y="5581154"/>
                  </a:lnTo>
                  <a:lnTo>
                    <a:pt x="3267251" y="0"/>
                  </a:lnTo>
                  <a:lnTo>
                    <a:pt x="0" y="0"/>
                  </a:lnTo>
                  <a:lnTo>
                    <a:pt x="0" y="5581154"/>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a:off x="5474250" y="2308489"/>
              <a:ext cx="3879273" cy="1911423"/>
            </a:xfrm>
            <a:custGeom>
              <a:avLst/>
              <a:gdLst/>
              <a:ahLst/>
              <a:cxnLst/>
              <a:rect l="l" t="t" r="r" b="b"/>
              <a:pathLst>
                <a:path w="3879273" h="1911423">
                  <a:moveTo>
                    <a:pt x="0" y="0"/>
                  </a:moveTo>
                  <a:lnTo>
                    <a:pt x="3879273" y="0"/>
                  </a:lnTo>
                  <a:lnTo>
                    <a:pt x="3879273" y="1911424"/>
                  </a:lnTo>
                  <a:lnTo>
                    <a:pt x="0" y="19114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grpSp>
      <p:sp>
        <p:nvSpPr>
          <p:cNvPr id="8" name="TextBox 8"/>
          <p:cNvSpPr txBox="1"/>
          <p:nvPr/>
        </p:nvSpPr>
        <p:spPr>
          <a:xfrm>
            <a:off x="6175821" y="249238"/>
            <a:ext cx="5936359"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Introduction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rot="-1279815">
            <a:off x="16479612" y="1697"/>
            <a:ext cx="3616776" cy="7883980"/>
          </a:xfrm>
          <a:custGeom>
            <a:avLst/>
            <a:gdLst/>
            <a:ahLst/>
            <a:cxnLst/>
            <a:rect l="l" t="t" r="r" b="b"/>
            <a:pathLst>
              <a:path w="3616776" h="7883980">
                <a:moveTo>
                  <a:pt x="0" y="0"/>
                </a:moveTo>
                <a:lnTo>
                  <a:pt x="3616776" y="0"/>
                </a:lnTo>
                <a:lnTo>
                  <a:pt x="3616776" y="7883980"/>
                </a:lnTo>
                <a:lnTo>
                  <a:pt x="0" y="7883980"/>
                </a:lnTo>
                <a:lnTo>
                  <a:pt x="0"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2014169" y="6326281"/>
            <a:ext cx="6493940" cy="6529555"/>
          </a:xfrm>
          <a:custGeom>
            <a:avLst/>
            <a:gdLst/>
            <a:ahLst/>
            <a:cxnLst/>
            <a:rect l="l" t="t" r="r" b="b"/>
            <a:pathLst>
              <a:path w="6493940" h="6529555">
                <a:moveTo>
                  <a:pt x="0" y="0"/>
                </a:moveTo>
                <a:lnTo>
                  <a:pt x="6493939" y="0"/>
                </a:lnTo>
                <a:lnTo>
                  <a:pt x="6493939" y="6529555"/>
                </a:lnTo>
                <a:lnTo>
                  <a:pt x="0" y="652955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rot="4368370">
            <a:off x="-636901" y="4079291"/>
            <a:ext cx="2689927" cy="1649410"/>
          </a:xfrm>
          <a:custGeom>
            <a:avLst/>
            <a:gdLst/>
            <a:ahLst/>
            <a:cxnLst/>
            <a:rect l="l" t="t" r="r" b="b"/>
            <a:pathLst>
              <a:path w="2689927" h="1649410">
                <a:moveTo>
                  <a:pt x="0" y="0"/>
                </a:moveTo>
                <a:lnTo>
                  <a:pt x="2689928" y="0"/>
                </a:lnTo>
                <a:lnTo>
                  <a:pt x="2689928" y="1649410"/>
                </a:lnTo>
                <a:lnTo>
                  <a:pt x="0" y="1649410"/>
                </a:lnTo>
                <a:lnTo>
                  <a:pt x="0" y="0"/>
                </a:lnTo>
                <a:close/>
              </a:path>
            </a:pathLst>
          </a:custGeom>
          <a:blipFill>
            <a:blip r:embed="rId6">
              <a:extLst>
                <a:ext uri="{96DAC541-7B7A-43D3-8B79-37D633B846F1}">
                  <asvg:svgBlip xmlns:asvg="http://schemas.microsoft.com/office/drawing/2016/SVG/main" r:embed="rId7"/>
                </a:ext>
              </a:extLst>
            </a:blip>
            <a:stretch>
              <a:fillRect l="-74740"/>
            </a:stretch>
          </a:blipFill>
        </p:spPr>
      </p:sp>
      <p:sp>
        <p:nvSpPr>
          <p:cNvPr id="5" name="Freeform 5"/>
          <p:cNvSpPr/>
          <p:nvPr/>
        </p:nvSpPr>
        <p:spPr>
          <a:xfrm rot="8309932" flipV="1">
            <a:off x="7582" y="6646127"/>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6" name="Freeform 6"/>
          <p:cNvSpPr/>
          <p:nvPr/>
        </p:nvSpPr>
        <p:spPr>
          <a:xfrm>
            <a:off x="9801377" y="3918276"/>
            <a:ext cx="4938670" cy="1138101"/>
          </a:xfrm>
          <a:custGeom>
            <a:avLst/>
            <a:gdLst/>
            <a:ahLst/>
            <a:cxnLst/>
            <a:rect l="l" t="t" r="r" b="b"/>
            <a:pathLst>
              <a:path w="4938670" h="1138101">
                <a:moveTo>
                  <a:pt x="0" y="0"/>
                </a:moveTo>
                <a:lnTo>
                  <a:pt x="4938670" y="0"/>
                </a:lnTo>
                <a:lnTo>
                  <a:pt x="4938670" y="1138101"/>
                </a:lnTo>
                <a:lnTo>
                  <a:pt x="0" y="1138101"/>
                </a:lnTo>
                <a:lnTo>
                  <a:pt x="0" y="0"/>
                </a:lnTo>
                <a:close/>
              </a:path>
            </a:pathLst>
          </a:custGeom>
          <a:blipFill>
            <a:blip r:embed="rId10"/>
            <a:stretch>
              <a:fillRect/>
            </a:stretch>
          </a:blipFill>
        </p:spPr>
      </p:sp>
      <p:sp>
        <p:nvSpPr>
          <p:cNvPr id="7" name="Freeform 7"/>
          <p:cNvSpPr/>
          <p:nvPr/>
        </p:nvSpPr>
        <p:spPr>
          <a:xfrm>
            <a:off x="9144000" y="5551804"/>
            <a:ext cx="6253424" cy="1173869"/>
          </a:xfrm>
          <a:custGeom>
            <a:avLst/>
            <a:gdLst/>
            <a:ahLst/>
            <a:cxnLst/>
            <a:rect l="l" t="t" r="r" b="b"/>
            <a:pathLst>
              <a:path w="6253424" h="1173869">
                <a:moveTo>
                  <a:pt x="0" y="0"/>
                </a:moveTo>
                <a:lnTo>
                  <a:pt x="6253424" y="0"/>
                </a:lnTo>
                <a:lnTo>
                  <a:pt x="6253424" y="1173869"/>
                </a:lnTo>
                <a:lnTo>
                  <a:pt x="0" y="1173869"/>
                </a:lnTo>
                <a:lnTo>
                  <a:pt x="0" y="0"/>
                </a:lnTo>
                <a:close/>
              </a:path>
            </a:pathLst>
          </a:custGeom>
          <a:blipFill>
            <a:blip r:embed="rId11"/>
            <a:stretch>
              <a:fillRect/>
            </a:stretch>
          </a:blipFill>
        </p:spPr>
      </p:sp>
      <p:sp>
        <p:nvSpPr>
          <p:cNvPr id="8" name="Freeform 8"/>
          <p:cNvSpPr/>
          <p:nvPr/>
        </p:nvSpPr>
        <p:spPr>
          <a:xfrm>
            <a:off x="9241477" y="7221099"/>
            <a:ext cx="6058469" cy="1082108"/>
          </a:xfrm>
          <a:custGeom>
            <a:avLst/>
            <a:gdLst/>
            <a:ahLst/>
            <a:cxnLst/>
            <a:rect l="l" t="t" r="r" b="b"/>
            <a:pathLst>
              <a:path w="6058469" h="1082108">
                <a:moveTo>
                  <a:pt x="0" y="0"/>
                </a:moveTo>
                <a:lnTo>
                  <a:pt x="6058470" y="0"/>
                </a:lnTo>
                <a:lnTo>
                  <a:pt x="6058470" y="1082108"/>
                </a:lnTo>
                <a:lnTo>
                  <a:pt x="0" y="1082108"/>
                </a:lnTo>
                <a:lnTo>
                  <a:pt x="0" y="0"/>
                </a:lnTo>
                <a:close/>
              </a:path>
            </a:pathLst>
          </a:custGeom>
          <a:blipFill>
            <a:blip r:embed="rId12"/>
            <a:stretch>
              <a:fillRect/>
            </a:stretch>
          </a:blipFill>
        </p:spPr>
      </p:sp>
      <p:sp>
        <p:nvSpPr>
          <p:cNvPr id="9" name="TextBox 9"/>
          <p:cNvSpPr txBox="1"/>
          <p:nvPr/>
        </p:nvSpPr>
        <p:spPr>
          <a:xfrm>
            <a:off x="2859270" y="2131386"/>
            <a:ext cx="12569461" cy="1243965"/>
          </a:xfrm>
          <a:prstGeom prst="rect">
            <a:avLst/>
          </a:prstGeom>
        </p:spPr>
        <p:txBody>
          <a:bodyPr lIns="0" tIns="0" rIns="0" bIns="0" rtlCol="0" anchor="t">
            <a:spAutoFit/>
          </a:bodyPr>
          <a:lstStyle/>
          <a:p>
            <a:pPr algn="l">
              <a:lnSpc>
                <a:spcPts val="3360"/>
              </a:lnSpc>
            </a:pPr>
            <a:r>
              <a:rPr lang="en-US" sz="2400">
                <a:solidFill>
                  <a:srgbClr val="F8DCBF"/>
                </a:solidFill>
                <a:latin typeface="DM Sans"/>
                <a:ea typeface="DM Sans"/>
                <a:cs typeface="DM Sans"/>
                <a:sym typeface="DM Sans"/>
              </a:rPr>
              <a:t>The reward function plays a pivotal role in achieving the desired behavior from the model. It’s crucial to set the components of the reward function to guide it towards achieving optimal path and policy. </a:t>
            </a:r>
          </a:p>
        </p:txBody>
      </p:sp>
      <p:sp>
        <p:nvSpPr>
          <p:cNvPr id="10" name="TextBox 10"/>
          <p:cNvSpPr txBox="1"/>
          <p:nvPr/>
        </p:nvSpPr>
        <p:spPr>
          <a:xfrm>
            <a:off x="3806072" y="3934162"/>
            <a:ext cx="5356978" cy="4105275"/>
          </a:xfrm>
          <a:prstGeom prst="rect">
            <a:avLst/>
          </a:prstGeom>
        </p:spPr>
        <p:txBody>
          <a:bodyPr lIns="0" tIns="0" rIns="0" bIns="0" rtlCol="0" anchor="t">
            <a:spAutoFit/>
          </a:bodyPr>
          <a:lstStyle/>
          <a:p>
            <a:pPr algn="l">
              <a:lnSpc>
                <a:spcPts val="3240"/>
              </a:lnSpc>
            </a:pPr>
            <a:endParaRPr/>
          </a:p>
          <a:p>
            <a:pPr marL="582930" lvl="1" indent="-291465" algn="l">
              <a:lnSpc>
                <a:spcPts val="3240"/>
              </a:lnSpc>
              <a:buFont typeface="Arial"/>
              <a:buChar char="•"/>
            </a:pPr>
            <a:r>
              <a:rPr lang="en-US" sz="2700">
                <a:solidFill>
                  <a:srgbClr val="F8DCBF"/>
                </a:solidFill>
                <a:latin typeface="Sorts Mill Goudy"/>
                <a:ea typeface="Sorts Mill Goudy"/>
                <a:cs typeface="Sorts Mill Goudy"/>
                <a:sym typeface="Sorts Mill Goudy"/>
              </a:rPr>
              <a:t>Idle Penalty:</a:t>
            </a:r>
          </a:p>
          <a:p>
            <a:pPr algn="l">
              <a:lnSpc>
                <a:spcPts val="3240"/>
              </a:lnSpc>
            </a:pPr>
            <a:endParaRPr lang="en-US" sz="2700">
              <a:solidFill>
                <a:srgbClr val="F8DCBF"/>
              </a:solidFill>
              <a:latin typeface="Sorts Mill Goudy"/>
              <a:ea typeface="Sorts Mill Goudy"/>
              <a:cs typeface="Sorts Mill Goudy"/>
              <a:sym typeface="Sorts Mill Goudy"/>
            </a:endParaRPr>
          </a:p>
          <a:p>
            <a:pPr algn="l">
              <a:lnSpc>
                <a:spcPts val="3240"/>
              </a:lnSpc>
            </a:pPr>
            <a:endParaRPr lang="en-US" sz="2700">
              <a:solidFill>
                <a:srgbClr val="F8DCBF"/>
              </a:solidFill>
              <a:latin typeface="Sorts Mill Goudy"/>
              <a:ea typeface="Sorts Mill Goudy"/>
              <a:cs typeface="Sorts Mill Goudy"/>
              <a:sym typeface="Sorts Mill Goudy"/>
            </a:endParaRPr>
          </a:p>
          <a:p>
            <a:pPr algn="l">
              <a:lnSpc>
                <a:spcPts val="3240"/>
              </a:lnSpc>
            </a:pPr>
            <a:endParaRPr lang="en-US" sz="2700">
              <a:solidFill>
                <a:srgbClr val="F8DCBF"/>
              </a:solidFill>
              <a:latin typeface="Sorts Mill Goudy"/>
              <a:ea typeface="Sorts Mill Goudy"/>
              <a:cs typeface="Sorts Mill Goudy"/>
              <a:sym typeface="Sorts Mill Goudy"/>
            </a:endParaRPr>
          </a:p>
          <a:p>
            <a:pPr marL="582930" lvl="1" indent="-291465" algn="l">
              <a:lnSpc>
                <a:spcPts val="3240"/>
              </a:lnSpc>
              <a:buFont typeface="Arial"/>
              <a:buChar char="•"/>
            </a:pPr>
            <a:r>
              <a:rPr lang="en-US" sz="2700">
                <a:solidFill>
                  <a:srgbClr val="F8DCBF"/>
                </a:solidFill>
                <a:latin typeface="Sorts Mill Goudy"/>
                <a:ea typeface="Sorts Mill Goudy"/>
                <a:cs typeface="Sorts Mill Goudy"/>
                <a:sym typeface="Sorts Mill Goudy"/>
              </a:rPr>
              <a:t>Distance Penalty:</a:t>
            </a:r>
          </a:p>
          <a:p>
            <a:pPr algn="l">
              <a:lnSpc>
                <a:spcPts val="3240"/>
              </a:lnSpc>
            </a:pPr>
            <a:endParaRPr lang="en-US" sz="2700">
              <a:solidFill>
                <a:srgbClr val="F8DCBF"/>
              </a:solidFill>
              <a:latin typeface="Sorts Mill Goudy"/>
              <a:ea typeface="Sorts Mill Goudy"/>
              <a:cs typeface="Sorts Mill Goudy"/>
              <a:sym typeface="Sorts Mill Goudy"/>
            </a:endParaRPr>
          </a:p>
          <a:p>
            <a:pPr algn="l">
              <a:lnSpc>
                <a:spcPts val="3240"/>
              </a:lnSpc>
            </a:pPr>
            <a:endParaRPr lang="en-US" sz="2700">
              <a:solidFill>
                <a:srgbClr val="F8DCBF"/>
              </a:solidFill>
              <a:latin typeface="Sorts Mill Goudy"/>
              <a:ea typeface="Sorts Mill Goudy"/>
              <a:cs typeface="Sorts Mill Goudy"/>
              <a:sym typeface="Sorts Mill Goudy"/>
            </a:endParaRPr>
          </a:p>
          <a:p>
            <a:pPr algn="l">
              <a:lnSpc>
                <a:spcPts val="3240"/>
              </a:lnSpc>
            </a:pPr>
            <a:endParaRPr lang="en-US" sz="2700">
              <a:solidFill>
                <a:srgbClr val="F8DCBF"/>
              </a:solidFill>
              <a:latin typeface="Sorts Mill Goudy"/>
              <a:ea typeface="Sorts Mill Goudy"/>
              <a:cs typeface="Sorts Mill Goudy"/>
              <a:sym typeface="Sorts Mill Goudy"/>
            </a:endParaRPr>
          </a:p>
          <a:p>
            <a:pPr marL="582930" lvl="1" indent="-291465" algn="l">
              <a:lnSpc>
                <a:spcPts val="3240"/>
              </a:lnSpc>
              <a:buFont typeface="Arial"/>
              <a:buChar char="•"/>
            </a:pPr>
            <a:r>
              <a:rPr lang="en-US" sz="2700">
                <a:solidFill>
                  <a:srgbClr val="F8DCBF"/>
                </a:solidFill>
                <a:latin typeface="Sorts Mill Goudy"/>
                <a:ea typeface="Sorts Mill Goudy"/>
                <a:cs typeface="Sorts Mill Goudy"/>
                <a:sym typeface="Sorts Mill Goudy"/>
              </a:rPr>
              <a:t>Population Density Penalty:</a:t>
            </a:r>
          </a:p>
        </p:txBody>
      </p:sp>
      <p:sp>
        <p:nvSpPr>
          <p:cNvPr id="11" name="TextBox 11"/>
          <p:cNvSpPr txBox="1"/>
          <p:nvPr/>
        </p:nvSpPr>
        <p:spPr>
          <a:xfrm>
            <a:off x="405579" y="249238"/>
            <a:ext cx="17476842"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Reward function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rot="4546483">
            <a:off x="14012330" y="6578204"/>
            <a:ext cx="6493940" cy="6529555"/>
          </a:xfrm>
          <a:custGeom>
            <a:avLst/>
            <a:gdLst/>
            <a:ahLst/>
            <a:cxnLst/>
            <a:rect l="l" t="t" r="r" b="b"/>
            <a:pathLst>
              <a:path w="6493940" h="6529555">
                <a:moveTo>
                  <a:pt x="0" y="0"/>
                </a:moveTo>
                <a:lnTo>
                  <a:pt x="6493940" y="0"/>
                </a:lnTo>
                <a:lnTo>
                  <a:pt x="6493940" y="6529555"/>
                </a:lnTo>
                <a:lnTo>
                  <a:pt x="0" y="65295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rot="10537921">
            <a:off x="11421940" y="8734077"/>
            <a:ext cx="4700392" cy="1649410"/>
          </a:xfrm>
          <a:custGeom>
            <a:avLst/>
            <a:gdLst/>
            <a:ahLst/>
            <a:cxnLst/>
            <a:rect l="l" t="t" r="r" b="b"/>
            <a:pathLst>
              <a:path w="4700392" h="1649410">
                <a:moveTo>
                  <a:pt x="0" y="0"/>
                </a:moveTo>
                <a:lnTo>
                  <a:pt x="4700392" y="0"/>
                </a:lnTo>
                <a:lnTo>
                  <a:pt x="4700392" y="1649410"/>
                </a:lnTo>
                <a:lnTo>
                  <a:pt x="0" y="164941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rot="-6487104" flipV="1">
            <a:off x="17062781" y="7465849"/>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rot="5400000" flipH="1">
            <a:off x="-1324386" y="-1633025"/>
            <a:ext cx="3350281" cy="7303064"/>
          </a:xfrm>
          <a:custGeom>
            <a:avLst/>
            <a:gdLst/>
            <a:ahLst/>
            <a:cxnLst/>
            <a:rect l="l" t="t" r="r" b="b"/>
            <a:pathLst>
              <a:path w="3350281" h="7303064">
                <a:moveTo>
                  <a:pt x="3350281" y="0"/>
                </a:moveTo>
                <a:lnTo>
                  <a:pt x="0" y="0"/>
                </a:lnTo>
                <a:lnTo>
                  <a:pt x="0" y="7303063"/>
                </a:lnTo>
                <a:lnTo>
                  <a:pt x="3350281" y="7303063"/>
                </a:lnTo>
                <a:lnTo>
                  <a:pt x="3350281"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sp>
      <p:sp>
        <p:nvSpPr>
          <p:cNvPr id="6" name="Freeform 6"/>
          <p:cNvSpPr/>
          <p:nvPr/>
        </p:nvSpPr>
        <p:spPr>
          <a:xfrm>
            <a:off x="9014997" y="2547629"/>
            <a:ext cx="5677108" cy="1269115"/>
          </a:xfrm>
          <a:custGeom>
            <a:avLst/>
            <a:gdLst/>
            <a:ahLst/>
            <a:cxnLst/>
            <a:rect l="l" t="t" r="r" b="b"/>
            <a:pathLst>
              <a:path w="5677108" h="1269115">
                <a:moveTo>
                  <a:pt x="0" y="0"/>
                </a:moveTo>
                <a:lnTo>
                  <a:pt x="5677109" y="0"/>
                </a:lnTo>
                <a:lnTo>
                  <a:pt x="5677109" y="1269115"/>
                </a:lnTo>
                <a:lnTo>
                  <a:pt x="0" y="1269115"/>
                </a:lnTo>
                <a:lnTo>
                  <a:pt x="0" y="0"/>
                </a:lnTo>
                <a:close/>
              </a:path>
            </a:pathLst>
          </a:custGeom>
          <a:blipFill>
            <a:blip r:embed="rId10"/>
            <a:stretch>
              <a:fillRect/>
            </a:stretch>
          </a:blipFill>
        </p:spPr>
      </p:sp>
      <p:sp>
        <p:nvSpPr>
          <p:cNvPr id="7" name="Freeform 7"/>
          <p:cNvSpPr/>
          <p:nvPr/>
        </p:nvSpPr>
        <p:spPr>
          <a:xfrm>
            <a:off x="9946213" y="4325863"/>
            <a:ext cx="3814677" cy="1108045"/>
          </a:xfrm>
          <a:custGeom>
            <a:avLst/>
            <a:gdLst/>
            <a:ahLst/>
            <a:cxnLst/>
            <a:rect l="l" t="t" r="r" b="b"/>
            <a:pathLst>
              <a:path w="3814677" h="1108045">
                <a:moveTo>
                  <a:pt x="0" y="0"/>
                </a:moveTo>
                <a:lnTo>
                  <a:pt x="3814677" y="0"/>
                </a:lnTo>
                <a:lnTo>
                  <a:pt x="3814677" y="1108045"/>
                </a:lnTo>
                <a:lnTo>
                  <a:pt x="0" y="1108045"/>
                </a:lnTo>
                <a:lnTo>
                  <a:pt x="0" y="0"/>
                </a:lnTo>
                <a:close/>
              </a:path>
            </a:pathLst>
          </a:custGeom>
          <a:blipFill>
            <a:blip r:embed="rId11"/>
            <a:stretch>
              <a:fillRect/>
            </a:stretch>
          </a:blipFill>
        </p:spPr>
      </p:sp>
      <p:sp>
        <p:nvSpPr>
          <p:cNvPr id="8" name="Freeform 8"/>
          <p:cNvSpPr/>
          <p:nvPr/>
        </p:nvSpPr>
        <p:spPr>
          <a:xfrm>
            <a:off x="10206730" y="5944913"/>
            <a:ext cx="3293643" cy="838947"/>
          </a:xfrm>
          <a:custGeom>
            <a:avLst/>
            <a:gdLst/>
            <a:ahLst/>
            <a:cxnLst/>
            <a:rect l="l" t="t" r="r" b="b"/>
            <a:pathLst>
              <a:path w="3293643" h="838947">
                <a:moveTo>
                  <a:pt x="0" y="0"/>
                </a:moveTo>
                <a:lnTo>
                  <a:pt x="3293643" y="0"/>
                </a:lnTo>
                <a:lnTo>
                  <a:pt x="3293643" y="838946"/>
                </a:lnTo>
                <a:lnTo>
                  <a:pt x="0" y="838946"/>
                </a:lnTo>
                <a:lnTo>
                  <a:pt x="0" y="0"/>
                </a:lnTo>
                <a:close/>
              </a:path>
            </a:pathLst>
          </a:custGeom>
          <a:blipFill>
            <a:blip r:embed="rId12"/>
            <a:stretch>
              <a:fillRect/>
            </a:stretch>
          </a:blipFill>
        </p:spPr>
      </p:sp>
      <p:sp>
        <p:nvSpPr>
          <p:cNvPr id="9" name="Freeform 9"/>
          <p:cNvSpPr/>
          <p:nvPr/>
        </p:nvSpPr>
        <p:spPr>
          <a:xfrm>
            <a:off x="8390492" y="7599557"/>
            <a:ext cx="6926118" cy="957921"/>
          </a:xfrm>
          <a:custGeom>
            <a:avLst/>
            <a:gdLst/>
            <a:ahLst/>
            <a:cxnLst/>
            <a:rect l="l" t="t" r="r" b="b"/>
            <a:pathLst>
              <a:path w="6926118" h="957921">
                <a:moveTo>
                  <a:pt x="0" y="0"/>
                </a:moveTo>
                <a:lnTo>
                  <a:pt x="6926118" y="0"/>
                </a:lnTo>
                <a:lnTo>
                  <a:pt x="6926118" y="957920"/>
                </a:lnTo>
                <a:lnTo>
                  <a:pt x="0" y="957920"/>
                </a:lnTo>
                <a:lnTo>
                  <a:pt x="0" y="0"/>
                </a:lnTo>
                <a:close/>
              </a:path>
            </a:pathLst>
          </a:custGeom>
          <a:blipFill>
            <a:blip r:embed="rId13"/>
            <a:stretch>
              <a:fillRect/>
            </a:stretch>
          </a:blipFill>
        </p:spPr>
      </p:sp>
      <p:sp>
        <p:nvSpPr>
          <p:cNvPr id="10" name="TextBox 10"/>
          <p:cNvSpPr txBox="1"/>
          <p:nvPr/>
        </p:nvSpPr>
        <p:spPr>
          <a:xfrm>
            <a:off x="3849483" y="2538104"/>
            <a:ext cx="4989418" cy="5743575"/>
          </a:xfrm>
          <a:prstGeom prst="rect">
            <a:avLst/>
          </a:prstGeom>
        </p:spPr>
        <p:txBody>
          <a:bodyPr lIns="0" tIns="0" rIns="0" bIns="0" rtlCol="0" anchor="t">
            <a:spAutoFit/>
          </a:bodyPr>
          <a:lstStyle/>
          <a:p>
            <a:pPr algn="l">
              <a:lnSpc>
                <a:spcPts val="3240"/>
              </a:lnSpc>
            </a:pPr>
            <a:endParaRPr/>
          </a:p>
          <a:p>
            <a:pPr marL="582930" lvl="1" indent="-291465" algn="l">
              <a:lnSpc>
                <a:spcPts val="3240"/>
              </a:lnSpc>
              <a:buFont typeface="Arial"/>
              <a:buChar char="•"/>
            </a:pPr>
            <a:r>
              <a:rPr lang="en-US" sz="2700">
                <a:solidFill>
                  <a:srgbClr val="F8DCBF"/>
                </a:solidFill>
                <a:latin typeface="Sorts Mill Goudy"/>
                <a:ea typeface="Sorts Mill Goudy"/>
                <a:cs typeface="Sorts Mill Goudy"/>
                <a:sym typeface="Sorts Mill Goudy"/>
              </a:rPr>
              <a:t>Noise Penalty:</a:t>
            </a:r>
          </a:p>
          <a:p>
            <a:pPr algn="l">
              <a:lnSpc>
                <a:spcPts val="3240"/>
              </a:lnSpc>
            </a:pPr>
            <a:endParaRPr lang="en-US" sz="2700">
              <a:solidFill>
                <a:srgbClr val="F8DCBF"/>
              </a:solidFill>
              <a:latin typeface="Sorts Mill Goudy"/>
              <a:ea typeface="Sorts Mill Goudy"/>
              <a:cs typeface="Sorts Mill Goudy"/>
              <a:sym typeface="Sorts Mill Goudy"/>
            </a:endParaRPr>
          </a:p>
          <a:p>
            <a:pPr algn="l">
              <a:lnSpc>
                <a:spcPts val="3240"/>
              </a:lnSpc>
            </a:pPr>
            <a:endParaRPr lang="en-US" sz="2700">
              <a:solidFill>
                <a:srgbClr val="F8DCBF"/>
              </a:solidFill>
              <a:latin typeface="Sorts Mill Goudy"/>
              <a:ea typeface="Sorts Mill Goudy"/>
              <a:cs typeface="Sorts Mill Goudy"/>
              <a:sym typeface="Sorts Mill Goudy"/>
            </a:endParaRPr>
          </a:p>
          <a:p>
            <a:pPr algn="l">
              <a:lnSpc>
                <a:spcPts val="3240"/>
              </a:lnSpc>
            </a:pPr>
            <a:endParaRPr lang="en-US" sz="2700">
              <a:solidFill>
                <a:srgbClr val="F8DCBF"/>
              </a:solidFill>
              <a:latin typeface="Sorts Mill Goudy"/>
              <a:ea typeface="Sorts Mill Goudy"/>
              <a:cs typeface="Sorts Mill Goudy"/>
              <a:sym typeface="Sorts Mill Goudy"/>
            </a:endParaRPr>
          </a:p>
          <a:p>
            <a:pPr marL="582930" lvl="1" indent="-291465" algn="l">
              <a:lnSpc>
                <a:spcPts val="3240"/>
              </a:lnSpc>
              <a:buFont typeface="Arial"/>
              <a:buChar char="•"/>
            </a:pPr>
            <a:r>
              <a:rPr lang="en-US" sz="2700">
                <a:solidFill>
                  <a:srgbClr val="F8DCBF"/>
                </a:solidFill>
                <a:latin typeface="Sorts Mill Goudy"/>
                <a:ea typeface="Sorts Mill Goudy"/>
                <a:cs typeface="Sorts Mill Goudy"/>
                <a:sym typeface="Sorts Mill Goudy"/>
              </a:rPr>
              <a:t>Cumulative Noise Penalty:</a:t>
            </a:r>
          </a:p>
          <a:p>
            <a:pPr algn="l">
              <a:lnSpc>
                <a:spcPts val="3240"/>
              </a:lnSpc>
            </a:pPr>
            <a:endParaRPr lang="en-US" sz="2700">
              <a:solidFill>
                <a:srgbClr val="F8DCBF"/>
              </a:solidFill>
              <a:latin typeface="Sorts Mill Goudy"/>
              <a:ea typeface="Sorts Mill Goudy"/>
              <a:cs typeface="Sorts Mill Goudy"/>
              <a:sym typeface="Sorts Mill Goudy"/>
            </a:endParaRPr>
          </a:p>
          <a:p>
            <a:pPr algn="l">
              <a:lnSpc>
                <a:spcPts val="3240"/>
              </a:lnSpc>
            </a:pPr>
            <a:endParaRPr lang="en-US" sz="2700">
              <a:solidFill>
                <a:srgbClr val="F8DCBF"/>
              </a:solidFill>
              <a:latin typeface="Sorts Mill Goudy"/>
              <a:ea typeface="Sorts Mill Goudy"/>
              <a:cs typeface="Sorts Mill Goudy"/>
              <a:sym typeface="Sorts Mill Goudy"/>
            </a:endParaRPr>
          </a:p>
          <a:p>
            <a:pPr algn="l">
              <a:lnSpc>
                <a:spcPts val="3240"/>
              </a:lnSpc>
            </a:pPr>
            <a:endParaRPr lang="en-US" sz="2700">
              <a:solidFill>
                <a:srgbClr val="F8DCBF"/>
              </a:solidFill>
              <a:latin typeface="Sorts Mill Goudy"/>
              <a:ea typeface="Sorts Mill Goudy"/>
              <a:cs typeface="Sorts Mill Goudy"/>
              <a:sym typeface="Sorts Mill Goudy"/>
            </a:endParaRPr>
          </a:p>
          <a:p>
            <a:pPr marL="582930" lvl="1" indent="-291465" algn="l">
              <a:lnSpc>
                <a:spcPts val="3240"/>
              </a:lnSpc>
              <a:buFont typeface="Arial"/>
              <a:buChar char="•"/>
            </a:pPr>
            <a:r>
              <a:rPr lang="en-US" sz="2700">
                <a:solidFill>
                  <a:srgbClr val="F8DCBF"/>
                </a:solidFill>
                <a:latin typeface="Sorts Mill Goudy"/>
                <a:ea typeface="Sorts Mill Goudy"/>
                <a:cs typeface="Sorts Mill Goudy"/>
                <a:sym typeface="Sorts Mill Goudy"/>
              </a:rPr>
              <a:t>Smoothness Penalty:</a:t>
            </a:r>
          </a:p>
          <a:p>
            <a:pPr algn="l">
              <a:lnSpc>
                <a:spcPts val="3240"/>
              </a:lnSpc>
            </a:pPr>
            <a:endParaRPr lang="en-US" sz="2700">
              <a:solidFill>
                <a:srgbClr val="F8DCBF"/>
              </a:solidFill>
              <a:latin typeface="Sorts Mill Goudy"/>
              <a:ea typeface="Sorts Mill Goudy"/>
              <a:cs typeface="Sorts Mill Goudy"/>
              <a:sym typeface="Sorts Mill Goudy"/>
            </a:endParaRPr>
          </a:p>
          <a:p>
            <a:pPr algn="l">
              <a:lnSpc>
                <a:spcPts val="3240"/>
              </a:lnSpc>
            </a:pPr>
            <a:endParaRPr lang="en-US" sz="2700">
              <a:solidFill>
                <a:srgbClr val="F8DCBF"/>
              </a:solidFill>
              <a:latin typeface="Sorts Mill Goudy"/>
              <a:ea typeface="Sorts Mill Goudy"/>
              <a:cs typeface="Sorts Mill Goudy"/>
              <a:sym typeface="Sorts Mill Goudy"/>
            </a:endParaRPr>
          </a:p>
          <a:p>
            <a:pPr algn="l">
              <a:lnSpc>
                <a:spcPts val="3240"/>
              </a:lnSpc>
            </a:pPr>
            <a:endParaRPr lang="en-US" sz="2700">
              <a:solidFill>
                <a:srgbClr val="F8DCBF"/>
              </a:solidFill>
              <a:latin typeface="Sorts Mill Goudy"/>
              <a:ea typeface="Sorts Mill Goudy"/>
              <a:cs typeface="Sorts Mill Goudy"/>
              <a:sym typeface="Sorts Mill Goudy"/>
            </a:endParaRPr>
          </a:p>
          <a:p>
            <a:pPr marL="582930" lvl="1" indent="-291465" algn="l">
              <a:lnSpc>
                <a:spcPts val="3240"/>
              </a:lnSpc>
              <a:buFont typeface="Arial"/>
              <a:buChar char="•"/>
            </a:pPr>
            <a:r>
              <a:rPr lang="en-US" sz="2700">
                <a:solidFill>
                  <a:srgbClr val="F8DCBF"/>
                </a:solidFill>
                <a:latin typeface="Sorts Mill Goudy"/>
                <a:ea typeface="Sorts Mill Goudy"/>
                <a:cs typeface="Sorts Mill Goudy"/>
                <a:sym typeface="Sorts Mill Goudy"/>
              </a:rPr>
              <a:t>Reward Function:</a:t>
            </a:r>
          </a:p>
        </p:txBody>
      </p:sp>
      <p:sp>
        <p:nvSpPr>
          <p:cNvPr id="11" name="TextBox 11"/>
          <p:cNvSpPr txBox="1"/>
          <p:nvPr/>
        </p:nvSpPr>
        <p:spPr>
          <a:xfrm>
            <a:off x="405579" y="249238"/>
            <a:ext cx="17476842"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Reward function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15509341" y="5316310"/>
            <a:ext cx="3616776" cy="7883980"/>
          </a:xfrm>
          <a:custGeom>
            <a:avLst/>
            <a:gdLst/>
            <a:ahLst/>
            <a:cxnLst/>
            <a:rect l="l" t="t" r="r" b="b"/>
            <a:pathLst>
              <a:path w="3616776" h="7883980">
                <a:moveTo>
                  <a:pt x="0" y="0"/>
                </a:moveTo>
                <a:lnTo>
                  <a:pt x="3616776" y="0"/>
                </a:lnTo>
                <a:lnTo>
                  <a:pt x="3616776" y="7883980"/>
                </a:lnTo>
                <a:lnTo>
                  <a:pt x="0" y="7883980"/>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sp>
      <p:sp>
        <p:nvSpPr>
          <p:cNvPr id="4" name="Freeform 4"/>
          <p:cNvSpPr/>
          <p:nvPr/>
        </p:nvSpPr>
        <p:spPr>
          <a:xfrm>
            <a:off x="3673304" y="3173185"/>
            <a:ext cx="10941392" cy="5525713"/>
          </a:xfrm>
          <a:custGeom>
            <a:avLst/>
            <a:gdLst/>
            <a:ahLst/>
            <a:cxnLst/>
            <a:rect l="l" t="t" r="r" b="b"/>
            <a:pathLst>
              <a:path w="10941392" h="5525713">
                <a:moveTo>
                  <a:pt x="0" y="0"/>
                </a:moveTo>
                <a:lnTo>
                  <a:pt x="10941392" y="0"/>
                </a:lnTo>
                <a:lnTo>
                  <a:pt x="10941392" y="5525713"/>
                </a:lnTo>
                <a:lnTo>
                  <a:pt x="0" y="5525713"/>
                </a:lnTo>
                <a:lnTo>
                  <a:pt x="0" y="0"/>
                </a:lnTo>
                <a:close/>
              </a:path>
            </a:pathLst>
          </a:custGeom>
          <a:blipFill>
            <a:blip r:embed="rId6"/>
            <a:stretch>
              <a:fillRect t="-2677" b="-8702"/>
            </a:stretch>
          </a:blipFill>
        </p:spPr>
      </p:sp>
      <p:sp>
        <p:nvSpPr>
          <p:cNvPr id="5" name="TextBox 5"/>
          <p:cNvSpPr txBox="1"/>
          <p:nvPr/>
        </p:nvSpPr>
        <p:spPr>
          <a:xfrm>
            <a:off x="1501098" y="249238"/>
            <a:ext cx="1528580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Training Phase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rot="5400000">
            <a:off x="-1440052" y="-1116590"/>
            <a:ext cx="5114585" cy="5142635"/>
          </a:xfrm>
          <a:custGeom>
            <a:avLst/>
            <a:gdLst/>
            <a:ahLst/>
            <a:cxnLst/>
            <a:rect l="l" t="t" r="r" b="b"/>
            <a:pathLst>
              <a:path w="5114585" h="5142635">
                <a:moveTo>
                  <a:pt x="0" y="0"/>
                </a:moveTo>
                <a:lnTo>
                  <a:pt x="5114585" y="0"/>
                </a:lnTo>
                <a:lnTo>
                  <a:pt x="5114585" y="5142635"/>
                </a:lnTo>
                <a:lnTo>
                  <a:pt x="0" y="514263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rot="5400000" flipV="1">
            <a:off x="-586364" y="-638206"/>
            <a:ext cx="2450438" cy="4185866"/>
          </a:xfrm>
          <a:custGeom>
            <a:avLst/>
            <a:gdLst/>
            <a:ahLst/>
            <a:cxnLst/>
            <a:rect l="l" t="t" r="r" b="b"/>
            <a:pathLst>
              <a:path w="2450438" h="4185866">
                <a:moveTo>
                  <a:pt x="0" y="4185866"/>
                </a:moveTo>
                <a:lnTo>
                  <a:pt x="2450439" y="4185866"/>
                </a:lnTo>
                <a:lnTo>
                  <a:pt x="2450439" y="0"/>
                </a:lnTo>
                <a:lnTo>
                  <a:pt x="0" y="0"/>
                </a:lnTo>
                <a:lnTo>
                  <a:pt x="0" y="418586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15509341" y="5316310"/>
            <a:ext cx="3616776" cy="7883980"/>
          </a:xfrm>
          <a:custGeom>
            <a:avLst/>
            <a:gdLst/>
            <a:ahLst/>
            <a:cxnLst/>
            <a:rect l="l" t="t" r="r" b="b"/>
            <a:pathLst>
              <a:path w="3616776" h="7883980">
                <a:moveTo>
                  <a:pt x="0" y="0"/>
                </a:moveTo>
                <a:lnTo>
                  <a:pt x="3616776" y="0"/>
                </a:lnTo>
                <a:lnTo>
                  <a:pt x="3616776" y="7883980"/>
                </a:lnTo>
                <a:lnTo>
                  <a:pt x="0" y="7883980"/>
                </a:lnTo>
                <a:lnTo>
                  <a:pt x="0" y="0"/>
                </a:lnTo>
                <a:close/>
              </a:path>
            </a:pathLst>
          </a:custGeom>
          <a:blipFill>
            <a:blip r:embed="rId6">
              <a:alphaModFix amt="75000"/>
              <a:extLst>
                <a:ext uri="{96DAC541-7B7A-43D3-8B79-37D633B846F1}">
                  <asvg:svgBlip xmlns:asvg="http://schemas.microsoft.com/office/drawing/2016/SVG/main" r:embed="rId7"/>
                </a:ext>
              </a:extLst>
            </a:blip>
            <a:stretch>
              <a:fillRect/>
            </a:stretch>
          </a:blipFill>
        </p:spPr>
      </p:sp>
      <p:sp>
        <p:nvSpPr>
          <p:cNvPr id="5" name="Freeform 5"/>
          <p:cNvSpPr/>
          <p:nvPr/>
        </p:nvSpPr>
        <p:spPr>
          <a:xfrm rot="4368370">
            <a:off x="-227723" y="3653089"/>
            <a:ext cx="2689927" cy="1649410"/>
          </a:xfrm>
          <a:custGeom>
            <a:avLst/>
            <a:gdLst/>
            <a:ahLst/>
            <a:cxnLst/>
            <a:rect l="l" t="t" r="r" b="b"/>
            <a:pathLst>
              <a:path w="2689927" h="1649410">
                <a:moveTo>
                  <a:pt x="0" y="0"/>
                </a:moveTo>
                <a:lnTo>
                  <a:pt x="2689927" y="0"/>
                </a:lnTo>
                <a:lnTo>
                  <a:pt x="2689927" y="1649410"/>
                </a:lnTo>
                <a:lnTo>
                  <a:pt x="0" y="1649410"/>
                </a:lnTo>
                <a:lnTo>
                  <a:pt x="0" y="0"/>
                </a:lnTo>
                <a:close/>
              </a:path>
            </a:pathLst>
          </a:custGeom>
          <a:blipFill>
            <a:blip r:embed="rId8">
              <a:extLst>
                <a:ext uri="{96DAC541-7B7A-43D3-8B79-37D633B846F1}">
                  <asvg:svgBlip xmlns:asvg="http://schemas.microsoft.com/office/drawing/2016/SVG/main" r:embed="rId9"/>
                </a:ext>
              </a:extLst>
            </a:blip>
            <a:stretch>
              <a:fillRect l="-74740"/>
            </a:stretch>
          </a:blipFill>
        </p:spPr>
      </p:sp>
      <p:sp>
        <p:nvSpPr>
          <p:cNvPr id="6" name="Freeform 6"/>
          <p:cNvSpPr/>
          <p:nvPr/>
        </p:nvSpPr>
        <p:spPr>
          <a:xfrm>
            <a:off x="3714832" y="1636712"/>
            <a:ext cx="5341183" cy="4005888"/>
          </a:xfrm>
          <a:custGeom>
            <a:avLst/>
            <a:gdLst/>
            <a:ahLst/>
            <a:cxnLst/>
            <a:rect l="l" t="t" r="r" b="b"/>
            <a:pathLst>
              <a:path w="5341183" h="4005888">
                <a:moveTo>
                  <a:pt x="0" y="0"/>
                </a:moveTo>
                <a:lnTo>
                  <a:pt x="5341183" y="0"/>
                </a:lnTo>
                <a:lnTo>
                  <a:pt x="5341183" y="4005888"/>
                </a:lnTo>
                <a:lnTo>
                  <a:pt x="0" y="4005888"/>
                </a:lnTo>
                <a:lnTo>
                  <a:pt x="0" y="0"/>
                </a:lnTo>
                <a:close/>
              </a:path>
            </a:pathLst>
          </a:custGeom>
          <a:blipFill>
            <a:blip r:embed="rId10"/>
            <a:stretch>
              <a:fillRect/>
            </a:stretch>
          </a:blipFill>
        </p:spPr>
      </p:sp>
      <p:sp>
        <p:nvSpPr>
          <p:cNvPr id="7" name="Freeform 7"/>
          <p:cNvSpPr/>
          <p:nvPr/>
        </p:nvSpPr>
        <p:spPr>
          <a:xfrm>
            <a:off x="9680230" y="1688676"/>
            <a:ext cx="4395927" cy="3953924"/>
          </a:xfrm>
          <a:custGeom>
            <a:avLst/>
            <a:gdLst/>
            <a:ahLst/>
            <a:cxnLst/>
            <a:rect l="l" t="t" r="r" b="b"/>
            <a:pathLst>
              <a:path w="4395927" h="3953924">
                <a:moveTo>
                  <a:pt x="0" y="0"/>
                </a:moveTo>
                <a:lnTo>
                  <a:pt x="4395927" y="0"/>
                </a:lnTo>
                <a:lnTo>
                  <a:pt x="4395927" y="3953924"/>
                </a:lnTo>
                <a:lnTo>
                  <a:pt x="0" y="3953924"/>
                </a:lnTo>
                <a:lnTo>
                  <a:pt x="0" y="0"/>
                </a:lnTo>
                <a:close/>
              </a:path>
            </a:pathLst>
          </a:custGeom>
          <a:blipFill>
            <a:blip r:embed="rId11"/>
            <a:stretch>
              <a:fillRect/>
            </a:stretch>
          </a:blipFill>
        </p:spPr>
      </p:sp>
      <p:sp>
        <p:nvSpPr>
          <p:cNvPr id="8" name="TextBox 8"/>
          <p:cNvSpPr txBox="1"/>
          <p:nvPr/>
        </p:nvSpPr>
        <p:spPr>
          <a:xfrm>
            <a:off x="6254690" y="58058"/>
            <a:ext cx="5936359"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Results</a:t>
            </a:r>
          </a:p>
        </p:txBody>
      </p:sp>
      <p:sp>
        <p:nvSpPr>
          <p:cNvPr id="9" name="Freeform 9"/>
          <p:cNvSpPr/>
          <p:nvPr/>
        </p:nvSpPr>
        <p:spPr>
          <a:xfrm>
            <a:off x="9222869" y="5838174"/>
            <a:ext cx="5359415" cy="4019561"/>
          </a:xfrm>
          <a:custGeom>
            <a:avLst/>
            <a:gdLst/>
            <a:ahLst/>
            <a:cxnLst/>
            <a:rect l="l" t="t" r="r" b="b"/>
            <a:pathLst>
              <a:path w="5359415" h="4019561">
                <a:moveTo>
                  <a:pt x="0" y="0"/>
                </a:moveTo>
                <a:lnTo>
                  <a:pt x="5359415" y="0"/>
                </a:lnTo>
                <a:lnTo>
                  <a:pt x="5359415" y="4019561"/>
                </a:lnTo>
                <a:lnTo>
                  <a:pt x="0" y="4019561"/>
                </a:lnTo>
                <a:lnTo>
                  <a:pt x="0" y="0"/>
                </a:lnTo>
                <a:close/>
              </a:path>
            </a:pathLst>
          </a:custGeom>
          <a:blipFill>
            <a:blip r:embed="rId12"/>
            <a:stretch>
              <a:fillRect/>
            </a:stretch>
          </a:blipFill>
        </p:spPr>
      </p:sp>
      <p:sp>
        <p:nvSpPr>
          <p:cNvPr id="10" name="Freeform 10"/>
          <p:cNvSpPr/>
          <p:nvPr/>
        </p:nvSpPr>
        <p:spPr>
          <a:xfrm>
            <a:off x="3705716" y="5838174"/>
            <a:ext cx="5359415" cy="4019561"/>
          </a:xfrm>
          <a:custGeom>
            <a:avLst/>
            <a:gdLst/>
            <a:ahLst/>
            <a:cxnLst/>
            <a:rect l="l" t="t" r="r" b="b"/>
            <a:pathLst>
              <a:path w="5359415" h="4019561">
                <a:moveTo>
                  <a:pt x="0" y="0"/>
                </a:moveTo>
                <a:lnTo>
                  <a:pt x="5359415" y="0"/>
                </a:lnTo>
                <a:lnTo>
                  <a:pt x="5359415" y="4019561"/>
                </a:lnTo>
                <a:lnTo>
                  <a:pt x="0" y="4019561"/>
                </a:lnTo>
                <a:lnTo>
                  <a:pt x="0" y="0"/>
                </a:lnTo>
                <a:close/>
              </a:path>
            </a:pathLst>
          </a:custGeom>
          <a:blipFill>
            <a:blip r:embed="rId13"/>
            <a:stretch>
              <a:fillRect/>
            </a:stretch>
          </a:blipFill>
        </p:spPr>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a:off x="-1699183" y="-1162878"/>
            <a:ext cx="5114585" cy="5142635"/>
          </a:xfrm>
          <a:custGeom>
            <a:avLst/>
            <a:gdLst/>
            <a:ahLst/>
            <a:cxnLst/>
            <a:rect l="l" t="t" r="r" b="b"/>
            <a:pathLst>
              <a:path w="5114585" h="5142635">
                <a:moveTo>
                  <a:pt x="0" y="0"/>
                </a:moveTo>
                <a:lnTo>
                  <a:pt x="5114584" y="0"/>
                </a:lnTo>
                <a:lnTo>
                  <a:pt x="5114584" y="5142636"/>
                </a:lnTo>
                <a:lnTo>
                  <a:pt x="0" y="514263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flipV="1">
            <a:off x="-367110" y="330677"/>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flipH="1">
            <a:off x="2406504" y="568489"/>
            <a:ext cx="2909455" cy="1433568"/>
          </a:xfrm>
          <a:custGeom>
            <a:avLst/>
            <a:gdLst/>
            <a:ahLst/>
            <a:cxnLst/>
            <a:rect l="l" t="t" r="r" b="b"/>
            <a:pathLst>
              <a:path w="2909455" h="1433568">
                <a:moveTo>
                  <a:pt x="2909455" y="0"/>
                </a:moveTo>
                <a:lnTo>
                  <a:pt x="0" y="0"/>
                </a:lnTo>
                <a:lnTo>
                  <a:pt x="0" y="1433568"/>
                </a:lnTo>
                <a:lnTo>
                  <a:pt x="2909455" y="1433568"/>
                </a:lnTo>
                <a:lnTo>
                  <a:pt x="2909455"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rot="-1279815" flipH="1">
            <a:off x="14988321" y="6345010"/>
            <a:ext cx="3616776" cy="7883980"/>
          </a:xfrm>
          <a:custGeom>
            <a:avLst/>
            <a:gdLst/>
            <a:ahLst/>
            <a:cxnLst/>
            <a:rect l="l" t="t" r="r" b="b"/>
            <a:pathLst>
              <a:path w="3616776" h="7883980">
                <a:moveTo>
                  <a:pt x="3616776" y="0"/>
                </a:moveTo>
                <a:lnTo>
                  <a:pt x="0" y="0"/>
                </a:lnTo>
                <a:lnTo>
                  <a:pt x="0" y="7883980"/>
                </a:lnTo>
                <a:lnTo>
                  <a:pt x="3616776" y="7883980"/>
                </a:lnTo>
                <a:lnTo>
                  <a:pt x="3616776"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sp>
      <p:sp>
        <p:nvSpPr>
          <p:cNvPr id="6" name="Freeform 6"/>
          <p:cNvSpPr/>
          <p:nvPr/>
        </p:nvSpPr>
        <p:spPr>
          <a:xfrm>
            <a:off x="9294482" y="5267705"/>
            <a:ext cx="5814372" cy="4360779"/>
          </a:xfrm>
          <a:custGeom>
            <a:avLst/>
            <a:gdLst/>
            <a:ahLst/>
            <a:cxnLst/>
            <a:rect l="l" t="t" r="r" b="b"/>
            <a:pathLst>
              <a:path w="5814372" h="4360779">
                <a:moveTo>
                  <a:pt x="0" y="0"/>
                </a:moveTo>
                <a:lnTo>
                  <a:pt x="5814372" y="0"/>
                </a:lnTo>
                <a:lnTo>
                  <a:pt x="5814372" y="4360779"/>
                </a:lnTo>
                <a:lnTo>
                  <a:pt x="0" y="4360779"/>
                </a:lnTo>
                <a:lnTo>
                  <a:pt x="0" y="0"/>
                </a:lnTo>
                <a:close/>
              </a:path>
            </a:pathLst>
          </a:custGeom>
          <a:blipFill>
            <a:blip r:embed="rId10"/>
            <a:stretch>
              <a:fillRect/>
            </a:stretch>
          </a:blipFill>
        </p:spPr>
      </p:sp>
      <p:sp>
        <p:nvSpPr>
          <p:cNvPr id="7" name="Freeform 7"/>
          <p:cNvSpPr/>
          <p:nvPr/>
        </p:nvSpPr>
        <p:spPr>
          <a:xfrm>
            <a:off x="3179146" y="5267705"/>
            <a:ext cx="5814372" cy="4360779"/>
          </a:xfrm>
          <a:custGeom>
            <a:avLst/>
            <a:gdLst/>
            <a:ahLst/>
            <a:cxnLst/>
            <a:rect l="l" t="t" r="r" b="b"/>
            <a:pathLst>
              <a:path w="5814372" h="4360779">
                <a:moveTo>
                  <a:pt x="0" y="0"/>
                </a:moveTo>
                <a:lnTo>
                  <a:pt x="5814372" y="0"/>
                </a:lnTo>
                <a:lnTo>
                  <a:pt x="5814372" y="4360779"/>
                </a:lnTo>
                <a:lnTo>
                  <a:pt x="0" y="4360779"/>
                </a:lnTo>
                <a:lnTo>
                  <a:pt x="0" y="0"/>
                </a:lnTo>
                <a:close/>
              </a:path>
            </a:pathLst>
          </a:custGeom>
          <a:blipFill>
            <a:blip r:embed="rId11"/>
            <a:stretch>
              <a:fillRect/>
            </a:stretch>
          </a:blipFill>
        </p:spPr>
      </p:sp>
      <p:sp>
        <p:nvSpPr>
          <p:cNvPr id="8" name="Freeform 8"/>
          <p:cNvSpPr/>
          <p:nvPr/>
        </p:nvSpPr>
        <p:spPr>
          <a:xfrm>
            <a:off x="3179146" y="658516"/>
            <a:ext cx="5814372" cy="4360779"/>
          </a:xfrm>
          <a:custGeom>
            <a:avLst/>
            <a:gdLst/>
            <a:ahLst/>
            <a:cxnLst/>
            <a:rect l="l" t="t" r="r" b="b"/>
            <a:pathLst>
              <a:path w="5814372" h="4360779">
                <a:moveTo>
                  <a:pt x="0" y="0"/>
                </a:moveTo>
                <a:lnTo>
                  <a:pt x="5814372" y="0"/>
                </a:lnTo>
                <a:lnTo>
                  <a:pt x="5814372" y="4360779"/>
                </a:lnTo>
                <a:lnTo>
                  <a:pt x="0" y="4360779"/>
                </a:lnTo>
                <a:lnTo>
                  <a:pt x="0" y="0"/>
                </a:lnTo>
                <a:close/>
              </a:path>
            </a:pathLst>
          </a:custGeom>
          <a:blipFill>
            <a:blip r:embed="rId12"/>
            <a:stretch>
              <a:fillRect/>
            </a:stretch>
          </a:blipFill>
        </p:spPr>
      </p:sp>
      <p:sp>
        <p:nvSpPr>
          <p:cNvPr id="9" name="Freeform 9"/>
          <p:cNvSpPr/>
          <p:nvPr/>
        </p:nvSpPr>
        <p:spPr>
          <a:xfrm>
            <a:off x="9294482" y="658516"/>
            <a:ext cx="5814372" cy="4360779"/>
          </a:xfrm>
          <a:custGeom>
            <a:avLst/>
            <a:gdLst/>
            <a:ahLst/>
            <a:cxnLst/>
            <a:rect l="l" t="t" r="r" b="b"/>
            <a:pathLst>
              <a:path w="5814372" h="4360779">
                <a:moveTo>
                  <a:pt x="0" y="0"/>
                </a:moveTo>
                <a:lnTo>
                  <a:pt x="5814372" y="0"/>
                </a:lnTo>
                <a:lnTo>
                  <a:pt x="5814372" y="4360779"/>
                </a:lnTo>
                <a:lnTo>
                  <a:pt x="0" y="4360779"/>
                </a:lnTo>
                <a:lnTo>
                  <a:pt x="0" y="0"/>
                </a:lnTo>
                <a:close/>
              </a:path>
            </a:pathLst>
          </a:custGeom>
          <a:blipFill>
            <a:blip r:embed="rId13"/>
            <a:stretch>
              <a:fillRect/>
            </a:stretch>
          </a:blipFill>
        </p:spPr>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15509341" y="5316310"/>
            <a:ext cx="3616776" cy="7883980"/>
          </a:xfrm>
          <a:custGeom>
            <a:avLst/>
            <a:gdLst/>
            <a:ahLst/>
            <a:cxnLst/>
            <a:rect l="l" t="t" r="r" b="b"/>
            <a:pathLst>
              <a:path w="3616776" h="7883980">
                <a:moveTo>
                  <a:pt x="0" y="0"/>
                </a:moveTo>
                <a:lnTo>
                  <a:pt x="3616776" y="0"/>
                </a:lnTo>
                <a:lnTo>
                  <a:pt x="3616776" y="7883980"/>
                </a:lnTo>
                <a:lnTo>
                  <a:pt x="0" y="7883980"/>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sp>
      <p:sp>
        <p:nvSpPr>
          <p:cNvPr id="4" name="Freeform 4"/>
          <p:cNvSpPr/>
          <p:nvPr/>
        </p:nvSpPr>
        <p:spPr>
          <a:xfrm>
            <a:off x="2647728" y="5143500"/>
            <a:ext cx="6040982" cy="4530737"/>
          </a:xfrm>
          <a:custGeom>
            <a:avLst/>
            <a:gdLst/>
            <a:ahLst/>
            <a:cxnLst/>
            <a:rect l="l" t="t" r="r" b="b"/>
            <a:pathLst>
              <a:path w="6040982" h="4530737">
                <a:moveTo>
                  <a:pt x="0" y="0"/>
                </a:moveTo>
                <a:lnTo>
                  <a:pt x="6040982" y="0"/>
                </a:lnTo>
                <a:lnTo>
                  <a:pt x="6040982" y="4530737"/>
                </a:lnTo>
                <a:lnTo>
                  <a:pt x="0" y="4530737"/>
                </a:lnTo>
                <a:lnTo>
                  <a:pt x="0" y="0"/>
                </a:lnTo>
                <a:close/>
              </a:path>
            </a:pathLst>
          </a:custGeom>
          <a:blipFill>
            <a:blip r:embed="rId6"/>
            <a:stretch>
              <a:fillRect/>
            </a:stretch>
          </a:blipFill>
        </p:spPr>
      </p:sp>
      <p:sp>
        <p:nvSpPr>
          <p:cNvPr id="5" name="Freeform 5"/>
          <p:cNvSpPr/>
          <p:nvPr/>
        </p:nvSpPr>
        <p:spPr>
          <a:xfrm>
            <a:off x="9144000" y="5143500"/>
            <a:ext cx="6040982" cy="4530737"/>
          </a:xfrm>
          <a:custGeom>
            <a:avLst/>
            <a:gdLst/>
            <a:ahLst/>
            <a:cxnLst/>
            <a:rect l="l" t="t" r="r" b="b"/>
            <a:pathLst>
              <a:path w="6040982" h="4530737">
                <a:moveTo>
                  <a:pt x="0" y="0"/>
                </a:moveTo>
                <a:lnTo>
                  <a:pt x="6040982" y="0"/>
                </a:lnTo>
                <a:lnTo>
                  <a:pt x="6040982" y="4530737"/>
                </a:lnTo>
                <a:lnTo>
                  <a:pt x="0" y="4530737"/>
                </a:lnTo>
                <a:lnTo>
                  <a:pt x="0" y="0"/>
                </a:lnTo>
                <a:close/>
              </a:path>
            </a:pathLst>
          </a:custGeom>
          <a:blipFill>
            <a:blip r:embed="rId7"/>
            <a:stretch>
              <a:fillRect/>
            </a:stretch>
          </a:blipFill>
        </p:spPr>
      </p:sp>
      <p:sp>
        <p:nvSpPr>
          <p:cNvPr id="6" name="Freeform 6"/>
          <p:cNvSpPr/>
          <p:nvPr/>
        </p:nvSpPr>
        <p:spPr>
          <a:xfrm>
            <a:off x="6123509" y="292931"/>
            <a:ext cx="6040982" cy="4530737"/>
          </a:xfrm>
          <a:custGeom>
            <a:avLst/>
            <a:gdLst/>
            <a:ahLst/>
            <a:cxnLst/>
            <a:rect l="l" t="t" r="r" b="b"/>
            <a:pathLst>
              <a:path w="6040982" h="4530737">
                <a:moveTo>
                  <a:pt x="0" y="0"/>
                </a:moveTo>
                <a:lnTo>
                  <a:pt x="6040982" y="0"/>
                </a:lnTo>
                <a:lnTo>
                  <a:pt x="6040982" y="4530737"/>
                </a:lnTo>
                <a:lnTo>
                  <a:pt x="0" y="4530737"/>
                </a:lnTo>
                <a:lnTo>
                  <a:pt x="0" y="0"/>
                </a:lnTo>
                <a:close/>
              </a:path>
            </a:pathLst>
          </a:custGeom>
          <a:blipFill>
            <a:blip r:embed="rId8"/>
            <a:stretch>
              <a:fillRect/>
            </a:stretch>
          </a:blipFill>
        </p:spPr>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rot="-1279815">
            <a:off x="16479612" y="1697"/>
            <a:ext cx="3616776" cy="7883980"/>
          </a:xfrm>
          <a:custGeom>
            <a:avLst/>
            <a:gdLst/>
            <a:ahLst/>
            <a:cxnLst/>
            <a:rect l="l" t="t" r="r" b="b"/>
            <a:pathLst>
              <a:path w="3616776" h="7883980">
                <a:moveTo>
                  <a:pt x="0" y="0"/>
                </a:moveTo>
                <a:lnTo>
                  <a:pt x="3616776" y="0"/>
                </a:lnTo>
                <a:lnTo>
                  <a:pt x="3616776" y="7883980"/>
                </a:lnTo>
                <a:lnTo>
                  <a:pt x="0" y="7883980"/>
                </a:lnTo>
                <a:lnTo>
                  <a:pt x="0"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rot="4368370">
            <a:off x="-636901" y="4079291"/>
            <a:ext cx="2689927" cy="1649410"/>
          </a:xfrm>
          <a:custGeom>
            <a:avLst/>
            <a:gdLst/>
            <a:ahLst/>
            <a:cxnLst/>
            <a:rect l="l" t="t" r="r" b="b"/>
            <a:pathLst>
              <a:path w="2689927" h="1649410">
                <a:moveTo>
                  <a:pt x="0" y="0"/>
                </a:moveTo>
                <a:lnTo>
                  <a:pt x="2689928" y="0"/>
                </a:lnTo>
                <a:lnTo>
                  <a:pt x="2689928" y="1649410"/>
                </a:lnTo>
                <a:lnTo>
                  <a:pt x="0" y="1649410"/>
                </a:lnTo>
                <a:lnTo>
                  <a:pt x="0" y="0"/>
                </a:lnTo>
                <a:close/>
              </a:path>
            </a:pathLst>
          </a:custGeom>
          <a:blipFill>
            <a:blip r:embed="rId4">
              <a:extLst>
                <a:ext uri="{96DAC541-7B7A-43D3-8B79-37D633B846F1}">
                  <asvg:svgBlip xmlns:asvg="http://schemas.microsoft.com/office/drawing/2016/SVG/main" r:embed="rId5"/>
                </a:ext>
              </a:extLst>
            </a:blip>
            <a:stretch>
              <a:fillRect l="-74740"/>
            </a:stretch>
          </a:blipFill>
        </p:spPr>
      </p:sp>
      <p:sp>
        <p:nvSpPr>
          <p:cNvPr id="4" name="Freeform 4"/>
          <p:cNvSpPr/>
          <p:nvPr/>
        </p:nvSpPr>
        <p:spPr>
          <a:xfrm rot="8309932" flipV="1">
            <a:off x="7582" y="6646127"/>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a:off x="4728011" y="5222737"/>
            <a:ext cx="8821999" cy="4626608"/>
          </a:xfrm>
          <a:custGeom>
            <a:avLst/>
            <a:gdLst/>
            <a:ahLst/>
            <a:cxnLst/>
            <a:rect l="l" t="t" r="r" b="b"/>
            <a:pathLst>
              <a:path w="8821999" h="4626608">
                <a:moveTo>
                  <a:pt x="0" y="0"/>
                </a:moveTo>
                <a:lnTo>
                  <a:pt x="8821999" y="0"/>
                </a:lnTo>
                <a:lnTo>
                  <a:pt x="8821999" y="4626608"/>
                </a:lnTo>
                <a:lnTo>
                  <a:pt x="0" y="4626608"/>
                </a:lnTo>
                <a:lnTo>
                  <a:pt x="0" y="0"/>
                </a:lnTo>
                <a:close/>
              </a:path>
            </a:pathLst>
          </a:custGeom>
          <a:blipFill>
            <a:blip r:embed="rId8"/>
            <a:stretch>
              <a:fillRect/>
            </a:stretch>
          </a:blipFill>
        </p:spPr>
      </p:sp>
      <p:sp>
        <p:nvSpPr>
          <p:cNvPr id="6" name="Freeform 6"/>
          <p:cNvSpPr/>
          <p:nvPr/>
        </p:nvSpPr>
        <p:spPr>
          <a:xfrm>
            <a:off x="4728011" y="437655"/>
            <a:ext cx="8831977" cy="4492049"/>
          </a:xfrm>
          <a:custGeom>
            <a:avLst/>
            <a:gdLst/>
            <a:ahLst/>
            <a:cxnLst/>
            <a:rect l="l" t="t" r="r" b="b"/>
            <a:pathLst>
              <a:path w="8831977" h="4492049">
                <a:moveTo>
                  <a:pt x="0" y="0"/>
                </a:moveTo>
                <a:lnTo>
                  <a:pt x="8831978" y="0"/>
                </a:lnTo>
                <a:lnTo>
                  <a:pt x="8831978" y="4492049"/>
                </a:lnTo>
                <a:lnTo>
                  <a:pt x="0" y="4492049"/>
                </a:lnTo>
                <a:lnTo>
                  <a:pt x="0" y="0"/>
                </a:lnTo>
                <a:close/>
              </a:path>
            </a:pathLst>
          </a:custGeom>
          <a:blipFill>
            <a:blip r:embed="rId9"/>
            <a:stretch>
              <a:fillRect/>
            </a:stretch>
          </a:blipFill>
        </p:spPr>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rot="5400000">
            <a:off x="-1440052" y="-1116590"/>
            <a:ext cx="5114585" cy="5142635"/>
          </a:xfrm>
          <a:custGeom>
            <a:avLst/>
            <a:gdLst/>
            <a:ahLst/>
            <a:cxnLst/>
            <a:rect l="l" t="t" r="r" b="b"/>
            <a:pathLst>
              <a:path w="5114585" h="5142635">
                <a:moveTo>
                  <a:pt x="0" y="0"/>
                </a:moveTo>
                <a:lnTo>
                  <a:pt x="5114585" y="0"/>
                </a:lnTo>
                <a:lnTo>
                  <a:pt x="5114585" y="5142635"/>
                </a:lnTo>
                <a:lnTo>
                  <a:pt x="0" y="514263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rot="5400000" flipV="1">
            <a:off x="-586364" y="-638206"/>
            <a:ext cx="2450438" cy="4185866"/>
          </a:xfrm>
          <a:custGeom>
            <a:avLst/>
            <a:gdLst/>
            <a:ahLst/>
            <a:cxnLst/>
            <a:rect l="l" t="t" r="r" b="b"/>
            <a:pathLst>
              <a:path w="2450438" h="4185866">
                <a:moveTo>
                  <a:pt x="0" y="4185866"/>
                </a:moveTo>
                <a:lnTo>
                  <a:pt x="2450439" y="4185866"/>
                </a:lnTo>
                <a:lnTo>
                  <a:pt x="2450439" y="0"/>
                </a:lnTo>
                <a:lnTo>
                  <a:pt x="0" y="0"/>
                </a:lnTo>
                <a:lnTo>
                  <a:pt x="0" y="418586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15509341" y="5316310"/>
            <a:ext cx="3616776" cy="7883980"/>
          </a:xfrm>
          <a:custGeom>
            <a:avLst/>
            <a:gdLst/>
            <a:ahLst/>
            <a:cxnLst/>
            <a:rect l="l" t="t" r="r" b="b"/>
            <a:pathLst>
              <a:path w="3616776" h="7883980">
                <a:moveTo>
                  <a:pt x="0" y="0"/>
                </a:moveTo>
                <a:lnTo>
                  <a:pt x="3616776" y="0"/>
                </a:lnTo>
                <a:lnTo>
                  <a:pt x="3616776" y="7883980"/>
                </a:lnTo>
                <a:lnTo>
                  <a:pt x="0" y="7883980"/>
                </a:lnTo>
                <a:lnTo>
                  <a:pt x="0" y="0"/>
                </a:lnTo>
                <a:close/>
              </a:path>
            </a:pathLst>
          </a:custGeom>
          <a:blipFill>
            <a:blip r:embed="rId6">
              <a:alphaModFix amt="75000"/>
              <a:extLst>
                <a:ext uri="{96DAC541-7B7A-43D3-8B79-37D633B846F1}">
                  <asvg:svgBlip xmlns:asvg="http://schemas.microsoft.com/office/drawing/2016/SVG/main" r:embed="rId7"/>
                </a:ext>
              </a:extLst>
            </a:blip>
            <a:stretch>
              <a:fillRect/>
            </a:stretch>
          </a:blipFill>
        </p:spPr>
      </p:sp>
      <p:sp>
        <p:nvSpPr>
          <p:cNvPr id="5" name="Freeform 5"/>
          <p:cNvSpPr/>
          <p:nvPr/>
        </p:nvSpPr>
        <p:spPr>
          <a:xfrm rot="4368370">
            <a:off x="-227723" y="3653089"/>
            <a:ext cx="2689927" cy="1649410"/>
          </a:xfrm>
          <a:custGeom>
            <a:avLst/>
            <a:gdLst/>
            <a:ahLst/>
            <a:cxnLst/>
            <a:rect l="l" t="t" r="r" b="b"/>
            <a:pathLst>
              <a:path w="2689927" h="1649410">
                <a:moveTo>
                  <a:pt x="0" y="0"/>
                </a:moveTo>
                <a:lnTo>
                  <a:pt x="2689927" y="0"/>
                </a:lnTo>
                <a:lnTo>
                  <a:pt x="2689927" y="1649410"/>
                </a:lnTo>
                <a:lnTo>
                  <a:pt x="0" y="1649410"/>
                </a:lnTo>
                <a:lnTo>
                  <a:pt x="0" y="0"/>
                </a:lnTo>
                <a:close/>
              </a:path>
            </a:pathLst>
          </a:custGeom>
          <a:blipFill>
            <a:blip r:embed="rId8">
              <a:extLst>
                <a:ext uri="{96DAC541-7B7A-43D3-8B79-37D633B846F1}">
                  <asvg:svgBlip xmlns:asvg="http://schemas.microsoft.com/office/drawing/2016/SVG/main" r:embed="rId9"/>
                </a:ext>
              </a:extLst>
            </a:blip>
            <a:stretch>
              <a:fillRect l="-74740"/>
            </a:stretch>
          </a:blipFill>
        </p:spPr>
      </p:sp>
      <p:sp>
        <p:nvSpPr>
          <p:cNvPr id="6" name="Freeform 6"/>
          <p:cNvSpPr/>
          <p:nvPr/>
        </p:nvSpPr>
        <p:spPr>
          <a:xfrm>
            <a:off x="3280558" y="947301"/>
            <a:ext cx="5718183" cy="4288637"/>
          </a:xfrm>
          <a:custGeom>
            <a:avLst/>
            <a:gdLst/>
            <a:ahLst/>
            <a:cxnLst/>
            <a:rect l="l" t="t" r="r" b="b"/>
            <a:pathLst>
              <a:path w="5718183" h="4288637">
                <a:moveTo>
                  <a:pt x="0" y="0"/>
                </a:moveTo>
                <a:lnTo>
                  <a:pt x="5718183" y="0"/>
                </a:lnTo>
                <a:lnTo>
                  <a:pt x="5718183" y="4288637"/>
                </a:lnTo>
                <a:lnTo>
                  <a:pt x="0" y="4288637"/>
                </a:lnTo>
                <a:lnTo>
                  <a:pt x="0" y="0"/>
                </a:lnTo>
                <a:close/>
              </a:path>
            </a:pathLst>
          </a:custGeom>
          <a:blipFill>
            <a:blip r:embed="rId10"/>
            <a:stretch>
              <a:fillRect/>
            </a:stretch>
          </a:blipFill>
        </p:spPr>
      </p:sp>
      <p:sp>
        <p:nvSpPr>
          <p:cNvPr id="7" name="Freeform 7"/>
          <p:cNvSpPr/>
          <p:nvPr/>
        </p:nvSpPr>
        <p:spPr>
          <a:xfrm>
            <a:off x="9851176" y="947301"/>
            <a:ext cx="4620170" cy="4233005"/>
          </a:xfrm>
          <a:custGeom>
            <a:avLst/>
            <a:gdLst/>
            <a:ahLst/>
            <a:cxnLst/>
            <a:rect l="l" t="t" r="r" b="b"/>
            <a:pathLst>
              <a:path w="4620170" h="4233005">
                <a:moveTo>
                  <a:pt x="0" y="0"/>
                </a:moveTo>
                <a:lnTo>
                  <a:pt x="4620170" y="0"/>
                </a:lnTo>
                <a:lnTo>
                  <a:pt x="4620170" y="4233005"/>
                </a:lnTo>
                <a:lnTo>
                  <a:pt x="0" y="4233005"/>
                </a:lnTo>
                <a:lnTo>
                  <a:pt x="0" y="0"/>
                </a:lnTo>
                <a:close/>
              </a:path>
            </a:pathLst>
          </a:custGeom>
          <a:blipFill>
            <a:blip r:embed="rId11"/>
            <a:stretch>
              <a:fillRect/>
            </a:stretch>
          </a:blipFill>
        </p:spPr>
      </p:sp>
      <p:sp>
        <p:nvSpPr>
          <p:cNvPr id="8" name="Freeform 8"/>
          <p:cNvSpPr/>
          <p:nvPr/>
        </p:nvSpPr>
        <p:spPr>
          <a:xfrm>
            <a:off x="9315081" y="5416049"/>
            <a:ext cx="5692361" cy="4269271"/>
          </a:xfrm>
          <a:custGeom>
            <a:avLst/>
            <a:gdLst/>
            <a:ahLst/>
            <a:cxnLst/>
            <a:rect l="l" t="t" r="r" b="b"/>
            <a:pathLst>
              <a:path w="5692361" h="4269271">
                <a:moveTo>
                  <a:pt x="0" y="0"/>
                </a:moveTo>
                <a:lnTo>
                  <a:pt x="5692361" y="0"/>
                </a:lnTo>
                <a:lnTo>
                  <a:pt x="5692361" y="4269271"/>
                </a:lnTo>
                <a:lnTo>
                  <a:pt x="0" y="4269271"/>
                </a:lnTo>
                <a:lnTo>
                  <a:pt x="0" y="0"/>
                </a:lnTo>
                <a:close/>
              </a:path>
            </a:pathLst>
          </a:custGeom>
          <a:blipFill>
            <a:blip r:embed="rId12"/>
            <a:stretch>
              <a:fillRect/>
            </a:stretch>
          </a:blipFill>
        </p:spPr>
      </p:sp>
      <p:sp>
        <p:nvSpPr>
          <p:cNvPr id="9" name="Freeform 9"/>
          <p:cNvSpPr/>
          <p:nvPr/>
        </p:nvSpPr>
        <p:spPr>
          <a:xfrm>
            <a:off x="3280558" y="5416049"/>
            <a:ext cx="5692361" cy="4269271"/>
          </a:xfrm>
          <a:custGeom>
            <a:avLst/>
            <a:gdLst/>
            <a:ahLst/>
            <a:cxnLst/>
            <a:rect l="l" t="t" r="r" b="b"/>
            <a:pathLst>
              <a:path w="5692361" h="4269271">
                <a:moveTo>
                  <a:pt x="0" y="0"/>
                </a:moveTo>
                <a:lnTo>
                  <a:pt x="5692361" y="0"/>
                </a:lnTo>
                <a:lnTo>
                  <a:pt x="5692361" y="4269271"/>
                </a:lnTo>
                <a:lnTo>
                  <a:pt x="0" y="4269271"/>
                </a:lnTo>
                <a:lnTo>
                  <a:pt x="0" y="0"/>
                </a:lnTo>
                <a:close/>
              </a:path>
            </a:pathLst>
          </a:custGeom>
          <a:blipFill>
            <a:blip r:embed="rId13"/>
            <a:stretch>
              <a:fillRect/>
            </a:stretch>
          </a:blipFill>
        </p:spPr>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a:off x="-1699183" y="-1162878"/>
            <a:ext cx="5114585" cy="5142635"/>
          </a:xfrm>
          <a:custGeom>
            <a:avLst/>
            <a:gdLst/>
            <a:ahLst/>
            <a:cxnLst/>
            <a:rect l="l" t="t" r="r" b="b"/>
            <a:pathLst>
              <a:path w="5114585" h="5142635">
                <a:moveTo>
                  <a:pt x="0" y="0"/>
                </a:moveTo>
                <a:lnTo>
                  <a:pt x="5114584" y="0"/>
                </a:lnTo>
                <a:lnTo>
                  <a:pt x="5114584" y="5142636"/>
                </a:lnTo>
                <a:lnTo>
                  <a:pt x="0" y="514263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flipV="1">
            <a:off x="-367110" y="330677"/>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flipH="1">
            <a:off x="2406504" y="568489"/>
            <a:ext cx="2909455" cy="1433568"/>
          </a:xfrm>
          <a:custGeom>
            <a:avLst/>
            <a:gdLst/>
            <a:ahLst/>
            <a:cxnLst/>
            <a:rect l="l" t="t" r="r" b="b"/>
            <a:pathLst>
              <a:path w="2909455" h="1433568">
                <a:moveTo>
                  <a:pt x="2909455" y="0"/>
                </a:moveTo>
                <a:lnTo>
                  <a:pt x="0" y="0"/>
                </a:lnTo>
                <a:lnTo>
                  <a:pt x="0" y="1433568"/>
                </a:lnTo>
                <a:lnTo>
                  <a:pt x="2909455" y="1433568"/>
                </a:lnTo>
                <a:lnTo>
                  <a:pt x="2909455"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a:off x="3162531" y="661726"/>
            <a:ext cx="5833320" cy="4374990"/>
          </a:xfrm>
          <a:custGeom>
            <a:avLst/>
            <a:gdLst/>
            <a:ahLst/>
            <a:cxnLst/>
            <a:rect l="l" t="t" r="r" b="b"/>
            <a:pathLst>
              <a:path w="5833320" h="4374990">
                <a:moveTo>
                  <a:pt x="0" y="0"/>
                </a:moveTo>
                <a:lnTo>
                  <a:pt x="5833321" y="0"/>
                </a:lnTo>
                <a:lnTo>
                  <a:pt x="5833321" y="4374990"/>
                </a:lnTo>
                <a:lnTo>
                  <a:pt x="0" y="4374990"/>
                </a:lnTo>
                <a:lnTo>
                  <a:pt x="0" y="0"/>
                </a:lnTo>
                <a:close/>
              </a:path>
            </a:pathLst>
          </a:custGeom>
          <a:blipFill>
            <a:blip r:embed="rId8"/>
            <a:stretch>
              <a:fillRect/>
            </a:stretch>
          </a:blipFill>
        </p:spPr>
      </p:sp>
      <p:sp>
        <p:nvSpPr>
          <p:cNvPr id="6" name="Freeform 6"/>
          <p:cNvSpPr/>
          <p:nvPr/>
        </p:nvSpPr>
        <p:spPr>
          <a:xfrm>
            <a:off x="9292148" y="690080"/>
            <a:ext cx="5833320" cy="4374990"/>
          </a:xfrm>
          <a:custGeom>
            <a:avLst/>
            <a:gdLst/>
            <a:ahLst/>
            <a:cxnLst/>
            <a:rect l="l" t="t" r="r" b="b"/>
            <a:pathLst>
              <a:path w="5833320" h="4374990">
                <a:moveTo>
                  <a:pt x="0" y="0"/>
                </a:moveTo>
                <a:lnTo>
                  <a:pt x="5833321" y="0"/>
                </a:lnTo>
                <a:lnTo>
                  <a:pt x="5833321" y="4374990"/>
                </a:lnTo>
                <a:lnTo>
                  <a:pt x="0" y="4374990"/>
                </a:lnTo>
                <a:lnTo>
                  <a:pt x="0" y="0"/>
                </a:lnTo>
                <a:close/>
              </a:path>
            </a:pathLst>
          </a:custGeom>
          <a:blipFill>
            <a:blip r:embed="rId9"/>
            <a:stretch>
              <a:fillRect/>
            </a:stretch>
          </a:blipFill>
        </p:spPr>
      </p:sp>
      <p:sp>
        <p:nvSpPr>
          <p:cNvPr id="7" name="Freeform 7"/>
          <p:cNvSpPr/>
          <p:nvPr/>
        </p:nvSpPr>
        <p:spPr>
          <a:xfrm rot="-1279815" flipH="1">
            <a:off x="14988321" y="6345010"/>
            <a:ext cx="3616776" cy="7883980"/>
          </a:xfrm>
          <a:custGeom>
            <a:avLst/>
            <a:gdLst/>
            <a:ahLst/>
            <a:cxnLst/>
            <a:rect l="l" t="t" r="r" b="b"/>
            <a:pathLst>
              <a:path w="3616776" h="7883980">
                <a:moveTo>
                  <a:pt x="3616776" y="0"/>
                </a:moveTo>
                <a:lnTo>
                  <a:pt x="0" y="0"/>
                </a:lnTo>
                <a:lnTo>
                  <a:pt x="0" y="7883980"/>
                </a:lnTo>
                <a:lnTo>
                  <a:pt x="3616776" y="7883980"/>
                </a:lnTo>
                <a:lnTo>
                  <a:pt x="3616776" y="0"/>
                </a:lnTo>
                <a:close/>
              </a:path>
            </a:pathLst>
          </a:custGeom>
          <a:blipFill>
            <a:blip r:embed="rId10">
              <a:alphaModFix amt="75000"/>
              <a:extLst>
                <a:ext uri="{96DAC541-7B7A-43D3-8B79-37D633B846F1}">
                  <asvg:svgBlip xmlns:asvg="http://schemas.microsoft.com/office/drawing/2016/SVG/main" r:embed="rId11"/>
                </a:ext>
              </a:extLst>
            </a:blip>
            <a:stretch>
              <a:fillRect/>
            </a:stretch>
          </a:blipFill>
        </p:spPr>
      </p:sp>
      <p:sp>
        <p:nvSpPr>
          <p:cNvPr id="8" name="Freeform 8"/>
          <p:cNvSpPr/>
          <p:nvPr/>
        </p:nvSpPr>
        <p:spPr>
          <a:xfrm>
            <a:off x="9292148" y="5250284"/>
            <a:ext cx="5833320" cy="4374990"/>
          </a:xfrm>
          <a:custGeom>
            <a:avLst/>
            <a:gdLst/>
            <a:ahLst/>
            <a:cxnLst/>
            <a:rect l="l" t="t" r="r" b="b"/>
            <a:pathLst>
              <a:path w="5833320" h="4374990">
                <a:moveTo>
                  <a:pt x="0" y="0"/>
                </a:moveTo>
                <a:lnTo>
                  <a:pt x="5833321" y="0"/>
                </a:lnTo>
                <a:lnTo>
                  <a:pt x="5833321" y="4374990"/>
                </a:lnTo>
                <a:lnTo>
                  <a:pt x="0" y="4374990"/>
                </a:lnTo>
                <a:lnTo>
                  <a:pt x="0" y="0"/>
                </a:lnTo>
                <a:close/>
              </a:path>
            </a:pathLst>
          </a:custGeom>
          <a:blipFill>
            <a:blip r:embed="rId12"/>
            <a:stretch>
              <a:fillRect/>
            </a:stretch>
          </a:blipFill>
        </p:spPr>
      </p:sp>
      <p:sp>
        <p:nvSpPr>
          <p:cNvPr id="9" name="Freeform 9"/>
          <p:cNvSpPr/>
          <p:nvPr/>
        </p:nvSpPr>
        <p:spPr>
          <a:xfrm>
            <a:off x="3162531" y="5250284"/>
            <a:ext cx="5833320" cy="4374990"/>
          </a:xfrm>
          <a:custGeom>
            <a:avLst/>
            <a:gdLst/>
            <a:ahLst/>
            <a:cxnLst/>
            <a:rect l="l" t="t" r="r" b="b"/>
            <a:pathLst>
              <a:path w="5833320" h="4374990">
                <a:moveTo>
                  <a:pt x="0" y="0"/>
                </a:moveTo>
                <a:lnTo>
                  <a:pt x="5833321" y="0"/>
                </a:lnTo>
                <a:lnTo>
                  <a:pt x="5833321" y="4374990"/>
                </a:lnTo>
                <a:lnTo>
                  <a:pt x="0" y="4374990"/>
                </a:lnTo>
                <a:lnTo>
                  <a:pt x="0" y="0"/>
                </a:lnTo>
                <a:close/>
              </a:path>
            </a:pathLst>
          </a:custGeom>
          <a:blipFill>
            <a:blip r:embed="rId13"/>
            <a:stretch>
              <a:fillRect/>
            </a:stretch>
          </a:blipFill>
        </p:spPr>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15509341" y="5316310"/>
            <a:ext cx="3616776" cy="7883980"/>
          </a:xfrm>
          <a:custGeom>
            <a:avLst/>
            <a:gdLst/>
            <a:ahLst/>
            <a:cxnLst/>
            <a:rect l="l" t="t" r="r" b="b"/>
            <a:pathLst>
              <a:path w="3616776" h="7883980">
                <a:moveTo>
                  <a:pt x="0" y="0"/>
                </a:moveTo>
                <a:lnTo>
                  <a:pt x="3616776" y="0"/>
                </a:lnTo>
                <a:lnTo>
                  <a:pt x="3616776" y="7883980"/>
                </a:lnTo>
                <a:lnTo>
                  <a:pt x="0" y="7883980"/>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sp>
      <p:sp>
        <p:nvSpPr>
          <p:cNvPr id="4" name="Freeform 4"/>
          <p:cNvSpPr/>
          <p:nvPr/>
        </p:nvSpPr>
        <p:spPr>
          <a:xfrm>
            <a:off x="2715149" y="5197596"/>
            <a:ext cx="6089422" cy="4567066"/>
          </a:xfrm>
          <a:custGeom>
            <a:avLst/>
            <a:gdLst/>
            <a:ahLst/>
            <a:cxnLst/>
            <a:rect l="l" t="t" r="r" b="b"/>
            <a:pathLst>
              <a:path w="6089422" h="4567066">
                <a:moveTo>
                  <a:pt x="0" y="0"/>
                </a:moveTo>
                <a:lnTo>
                  <a:pt x="6089421" y="0"/>
                </a:lnTo>
                <a:lnTo>
                  <a:pt x="6089421" y="4567066"/>
                </a:lnTo>
                <a:lnTo>
                  <a:pt x="0" y="4567066"/>
                </a:lnTo>
                <a:lnTo>
                  <a:pt x="0" y="0"/>
                </a:lnTo>
                <a:close/>
              </a:path>
            </a:pathLst>
          </a:custGeom>
          <a:blipFill>
            <a:blip r:embed="rId6"/>
            <a:stretch>
              <a:fillRect/>
            </a:stretch>
          </a:blipFill>
        </p:spPr>
      </p:sp>
      <p:sp>
        <p:nvSpPr>
          <p:cNvPr id="5" name="Freeform 5"/>
          <p:cNvSpPr/>
          <p:nvPr/>
        </p:nvSpPr>
        <p:spPr>
          <a:xfrm>
            <a:off x="9144000" y="5197596"/>
            <a:ext cx="6089422" cy="4567066"/>
          </a:xfrm>
          <a:custGeom>
            <a:avLst/>
            <a:gdLst/>
            <a:ahLst/>
            <a:cxnLst/>
            <a:rect l="l" t="t" r="r" b="b"/>
            <a:pathLst>
              <a:path w="6089422" h="4567066">
                <a:moveTo>
                  <a:pt x="0" y="0"/>
                </a:moveTo>
                <a:lnTo>
                  <a:pt x="6089422" y="0"/>
                </a:lnTo>
                <a:lnTo>
                  <a:pt x="6089422" y="4567066"/>
                </a:lnTo>
                <a:lnTo>
                  <a:pt x="0" y="4567066"/>
                </a:lnTo>
                <a:lnTo>
                  <a:pt x="0" y="0"/>
                </a:lnTo>
                <a:close/>
              </a:path>
            </a:pathLst>
          </a:custGeom>
          <a:blipFill>
            <a:blip r:embed="rId7"/>
            <a:stretch>
              <a:fillRect/>
            </a:stretch>
          </a:blipFill>
        </p:spPr>
      </p:sp>
      <p:sp>
        <p:nvSpPr>
          <p:cNvPr id="6" name="Freeform 6"/>
          <p:cNvSpPr/>
          <p:nvPr/>
        </p:nvSpPr>
        <p:spPr>
          <a:xfrm>
            <a:off x="6099289" y="292931"/>
            <a:ext cx="6089422" cy="4567066"/>
          </a:xfrm>
          <a:custGeom>
            <a:avLst/>
            <a:gdLst/>
            <a:ahLst/>
            <a:cxnLst/>
            <a:rect l="l" t="t" r="r" b="b"/>
            <a:pathLst>
              <a:path w="6089422" h="4567066">
                <a:moveTo>
                  <a:pt x="0" y="0"/>
                </a:moveTo>
                <a:lnTo>
                  <a:pt x="6089422" y="0"/>
                </a:lnTo>
                <a:lnTo>
                  <a:pt x="6089422" y="4567066"/>
                </a:lnTo>
                <a:lnTo>
                  <a:pt x="0" y="4567066"/>
                </a:lnTo>
                <a:lnTo>
                  <a:pt x="0" y="0"/>
                </a:lnTo>
                <a:close/>
              </a:path>
            </a:pathLst>
          </a:custGeom>
          <a:blipFill>
            <a:blip r:embed="rId8"/>
            <a:stretch>
              <a:fillRect/>
            </a:stretch>
          </a:blipFill>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rot="-10800000">
            <a:off x="12329114" y="1111803"/>
            <a:ext cx="2909455" cy="1433568"/>
          </a:xfrm>
          <a:custGeom>
            <a:avLst/>
            <a:gdLst/>
            <a:ahLst/>
            <a:cxnLst/>
            <a:rect l="l" t="t" r="r" b="b"/>
            <a:pathLst>
              <a:path w="2909455" h="1433568">
                <a:moveTo>
                  <a:pt x="0" y="0"/>
                </a:moveTo>
                <a:lnTo>
                  <a:pt x="2909455" y="0"/>
                </a:lnTo>
                <a:lnTo>
                  <a:pt x="2909455" y="1433568"/>
                </a:lnTo>
                <a:lnTo>
                  <a:pt x="0" y="14335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TextBox 3"/>
          <p:cNvSpPr txBox="1"/>
          <p:nvPr/>
        </p:nvSpPr>
        <p:spPr>
          <a:xfrm>
            <a:off x="5442716" y="249238"/>
            <a:ext cx="7402568" cy="1387474"/>
          </a:xfrm>
          <a:prstGeom prst="rect">
            <a:avLst/>
          </a:prstGeom>
        </p:spPr>
        <p:txBody>
          <a:bodyPr lIns="0" tIns="0" rIns="0" bIns="0" rtlCol="0" anchor="t">
            <a:spAutoFit/>
          </a:bodyPr>
          <a:lstStyle/>
          <a:p>
            <a:pPr marL="0" lvl="0" indent="0" algn="ctr">
              <a:lnSpc>
                <a:spcPts val="11200"/>
              </a:lnSpc>
              <a:spcBef>
                <a:spcPct val="0"/>
              </a:spcBef>
            </a:pPr>
            <a:r>
              <a:rPr lang="en-US" sz="8000" u="none" strike="noStrike" spc="-160">
                <a:solidFill>
                  <a:srgbClr val="F8DCBF"/>
                </a:solidFill>
                <a:latin typeface="RoxboroughCF"/>
                <a:ea typeface="RoxboroughCF"/>
                <a:cs typeface="RoxboroughCF"/>
                <a:sym typeface="RoxboroughCF"/>
              </a:rPr>
              <a:t>State of the Art</a:t>
            </a:r>
          </a:p>
        </p:txBody>
      </p:sp>
      <p:grpSp>
        <p:nvGrpSpPr>
          <p:cNvPr id="4" name="Group 4"/>
          <p:cNvGrpSpPr/>
          <p:nvPr/>
        </p:nvGrpSpPr>
        <p:grpSpPr>
          <a:xfrm>
            <a:off x="7496653" y="2521653"/>
            <a:ext cx="3745047" cy="831217"/>
            <a:chOff x="0" y="0"/>
            <a:chExt cx="1733473" cy="384746"/>
          </a:xfrm>
        </p:grpSpPr>
        <p:sp>
          <p:nvSpPr>
            <p:cNvPr id="5" name="Freeform 5"/>
            <p:cNvSpPr/>
            <p:nvPr/>
          </p:nvSpPr>
          <p:spPr>
            <a:xfrm>
              <a:off x="0" y="0"/>
              <a:ext cx="1733473" cy="384746"/>
            </a:xfrm>
            <a:custGeom>
              <a:avLst/>
              <a:gdLst/>
              <a:ahLst/>
              <a:cxnLst/>
              <a:rect l="l" t="t" r="r" b="b"/>
              <a:pathLst>
                <a:path w="1733473" h="384746">
                  <a:moveTo>
                    <a:pt x="866736" y="0"/>
                  </a:moveTo>
                  <a:cubicBezTo>
                    <a:pt x="388051" y="0"/>
                    <a:pt x="0" y="86128"/>
                    <a:pt x="0" y="192373"/>
                  </a:cubicBezTo>
                  <a:cubicBezTo>
                    <a:pt x="0" y="298618"/>
                    <a:pt x="388051" y="384746"/>
                    <a:pt x="866736" y="384746"/>
                  </a:cubicBezTo>
                  <a:cubicBezTo>
                    <a:pt x="1345422" y="384746"/>
                    <a:pt x="1733473" y="298618"/>
                    <a:pt x="1733473" y="192373"/>
                  </a:cubicBezTo>
                  <a:cubicBezTo>
                    <a:pt x="1733473" y="86128"/>
                    <a:pt x="1345422" y="0"/>
                    <a:pt x="866736" y="0"/>
                  </a:cubicBezTo>
                  <a:lnTo>
                    <a:pt x="866736" y="0"/>
                  </a:lnTo>
                  <a:close/>
                </a:path>
              </a:pathLst>
            </a:custGeom>
            <a:solidFill>
              <a:srgbClr val="F8DCBF"/>
            </a:solidFill>
          </p:spPr>
        </p:sp>
        <p:sp>
          <p:nvSpPr>
            <p:cNvPr id="6" name="TextBox 6"/>
            <p:cNvSpPr txBox="1"/>
            <p:nvPr/>
          </p:nvSpPr>
          <p:spPr>
            <a:xfrm>
              <a:off x="162513" y="36070"/>
              <a:ext cx="1408447" cy="312606"/>
            </a:xfrm>
            <a:prstGeom prst="rect">
              <a:avLst/>
            </a:prstGeom>
          </p:spPr>
          <p:txBody>
            <a:bodyPr lIns="21788" tIns="21788" rIns="21788" bIns="21788" rtlCol="0" anchor="ctr"/>
            <a:lstStyle/>
            <a:p>
              <a:pPr algn="ctr">
                <a:lnSpc>
                  <a:spcPts val="2432"/>
                </a:lnSpc>
              </a:pPr>
              <a:r>
                <a:rPr lang="en-US" sz="2027">
                  <a:solidFill>
                    <a:srgbClr val="001F3D"/>
                  </a:solidFill>
                  <a:latin typeface="DM Sans"/>
                  <a:ea typeface="DM Sans"/>
                  <a:cs typeface="DM Sans"/>
                  <a:sym typeface="DM Sans"/>
                </a:rPr>
                <a:t>Path Planning Algorithms</a:t>
              </a:r>
            </a:p>
          </p:txBody>
        </p:sp>
      </p:grpSp>
      <p:grpSp>
        <p:nvGrpSpPr>
          <p:cNvPr id="7" name="Group 7"/>
          <p:cNvGrpSpPr/>
          <p:nvPr/>
        </p:nvGrpSpPr>
        <p:grpSpPr>
          <a:xfrm>
            <a:off x="1364446" y="3866566"/>
            <a:ext cx="2636092" cy="615012"/>
            <a:chOff x="0" y="0"/>
            <a:chExt cx="2661371" cy="620909"/>
          </a:xfrm>
        </p:grpSpPr>
        <p:sp>
          <p:nvSpPr>
            <p:cNvPr id="8" name="Freeform 8"/>
            <p:cNvSpPr/>
            <p:nvPr/>
          </p:nvSpPr>
          <p:spPr>
            <a:xfrm>
              <a:off x="0" y="0"/>
              <a:ext cx="2661371" cy="620909"/>
            </a:xfrm>
            <a:custGeom>
              <a:avLst/>
              <a:gdLst/>
              <a:ahLst/>
              <a:cxnLst/>
              <a:rect l="l" t="t" r="r" b="b"/>
              <a:pathLst>
                <a:path w="2661371" h="620909">
                  <a:moveTo>
                    <a:pt x="32306" y="0"/>
                  </a:moveTo>
                  <a:lnTo>
                    <a:pt x="2629065" y="0"/>
                  </a:lnTo>
                  <a:cubicBezTo>
                    <a:pt x="2637633" y="0"/>
                    <a:pt x="2645850" y="3404"/>
                    <a:pt x="2651909" y="9462"/>
                  </a:cubicBezTo>
                  <a:cubicBezTo>
                    <a:pt x="2657967" y="15521"/>
                    <a:pt x="2661371" y="23738"/>
                    <a:pt x="2661371" y="32306"/>
                  </a:cubicBezTo>
                  <a:lnTo>
                    <a:pt x="2661371" y="588603"/>
                  </a:lnTo>
                  <a:cubicBezTo>
                    <a:pt x="2661371" y="606445"/>
                    <a:pt x="2646907" y="620909"/>
                    <a:pt x="2629065" y="620909"/>
                  </a:cubicBezTo>
                  <a:lnTo>
                    <a:pt x="32306" y="620909"/>
                  </a:lnTo>
                  <a:cubicBezTo>
                    <a:pt x="14464" y="620909"/>
                    <a:pt x="0" y="606445"/>
                    <a:pt x="0" y="588603"/>
                  </a:cubicBezTo>
                  <a:lnTo>
                    <a:pt x="0" y="32306"/>
                  </a:lnTo>
                  <a:cubicBezTo>
                    <a:pt x="0" y="14464"/>
                    <a:pt x="14464" y="0"/>
                    <a:pt x="32306" y="0"/>
                  </a:cubicBezTo>
                  <a:close/>
                </a:path>
              </a:pathLst>
            </a:custGeom>
            <a:solidFill>
              <a:srgbClr val="F8DCBF"/>
            </a:solidFill>
          </p:spPr>
        </p:sp>
        <p:sp>
          <p:nvSpPr>
            <p:cNvPr id="9" name="TextBox 9"/>
            <p:cNvSpPr txBox="1"/>
            <p:nvPr/>
          </p:nvSpPr>
          <p:spPr>
            <a:xfrm>
              <a:off x="0" y="0"/>
              <a:ext cx="2661371" cy="620909"/>
            </a:xfrm>
            <a:prstGeom prst="rect">
              <a:avLst/>
            </a:prstGeom>
          </p:spPr>
          <p:txBody>
            <a:bodyPr lIns="21788" tIns="21788" rIns="21788" bIns="21788" rtlCol="0" anchor="ctr"/>
            <a:lstStyle/>
            <a:p>
              <a:pPr algn="ctr">
                <a:lnSpc>
                  <a:spcPts val="2027"/>
                </a:lnSpc>
              </a:pPr>
              <a:r>
                <a:rPr lang="en-US" sz="1689">
                  <a:solidFill>
                    <a:srgbClr val="001F3D"/>
                  </a:solidFill>
                  <a:latin typeface="DM Sans"/>
                  <a:ea typeface="DM Sans"/>
                  <a:cs typeface="DM Sans"/>
                  <a:sym typeface="DM Sans"/>
                </a:rPr>
                <a:t>Sampling Based</a:t>
              </a:r>
            </a:p>
          </p:txBody>
        </p:sp>
      </p:grpSp>
      <p:grpSp>
        <p:nvGrpSpPr>
          <p:cNvPr id="10" name="Group 10"/>
          <p:cNvGrpSpPr/>
          <p:nvPr/>
        </p:nvGrpSpPr>
        <p:grpSpPr>
          <a:xfrm>
            <a:off x="4703080" y="3866933"/>
            <a:ext cx="2636092" cy="615012"/>
            <a:chOff x="0" y="0"/>
            <a:chExt cx="2661371" cy="620909"/>
          </a:xfrm>
        </p:grpSpPr>
        <p:sp>
          <p:nvSpPr>
            <p:cNvPr id="11" name="Freeform 11"/>
            <p:cNvSpPr/>
            <p:nvPr/>
          </p:nvSpPr>
          <p:spPr>
            <a:xfrm>
              <a:off x="0" y="0"/>
              <a:ext cx="2661371" cy="620909"/>
            </a:xfrm>
            <a:custGeom>
              <a:avLst/>
              <a:gdLst/>
              <a:ahLst/>
              <a:cxnLst/>
              <a:rect l="l" t="t" r="r" b="b"/>
              <a:pathLst>
                <a:path w="2661371" h="620909">
                  <a:moveTo>
                    <a:pt x="32306" y="0"/>
                  </a:moveTo>
                  <a:lnTo>
                    <a:pt x="2629065" y="0"/>
                  </a:lnTo>
                  <a:cubicBezTo>
                    <a:pt x="2637633" y="0"/>
                    <a:pt x="2645850" y="3404"/>
                    <a:pt x="2651909" y="9462"/>
                  </a:cubicBezTo>
                  <a:cubicBezTo>
                    <a:pt x="2657967" y="15521"/>
                    <a:pt x="2661371" y="23738"/>
                    <a:pt x="2661371" y="32306"/>
                  </a:cubicBezTo>
                  <a:lnTo>
                    <a:pt x="2661371" y="588603"/>
                  </a:lnTo>
                  <a:cubicBezTo>
                    <a:pt x="2661371" y="606445"/>
                    <a:pt x="2646907" y="620909"/>
                    <a:pt x="2629065" y="620909"/>
                  </a:cubicBezTo>
                  <a:lnTo>
                    <a:pt x="32306" y="620909"/>
                  </a:lnTo>
                  <a:cubicBezTo>
                    <a:pt x="14464" y="620909"/>
                    <a:pt x="0" y="606445"/>
                    <a:pt x="0" y="588603"/>
                  </a:cubicBezTo>
                  <a:lnTo>
                    <a:pt x="0" y="32306"/>
                  </a:lnTo>
                  <a:cubicBezTo>
                    <a:pt x="0" y="14464"/>
                    <a:pt x="14464" y="0"/>
                    <a:pt x="32306" y="0"/>
                  </a:cubicBezTo>
                  <a:close/>
                </a:path>
              </a:pathLst>
            </a:custGeom>
            <a:solidFill>
              <a:srgbClr val="F8DCBF"/>
            </a:solidFill>
          </p:spPr>
        </p:sp>
        <p:sp>
          <p:nvSpPr>
            <p:cNvPr id="12" name="TextBox 12"/>
            <p:cNvSpPr txBox="1"/>
            <p:nvPr/>
          </p:nvSpPr>
          <p:spPr>
            <a:xfrm>
              <a:off x="0" y="0"/>
              <a:ext cx="2661371" cy="620909"/>
            </a:xfrm>
            <a:prstGeom prst="rect">
              <a:avLst/>
            </a:prstGeom>
          </p:spPr>
          <p:txBody>
            <a:bodyPr lIns="21788" tIns="21788" rIns="21788" bIns="21788" rtlCol="0" anchor="ctr"/>
            <a:lstStyle/>
            <a:p>
              <a:pPr algn="ctr">
                <a:lnSpc>
                  <a:spcPts val="2027"/>
                </a:lnSpc>
              </a:pPr>
              <a:r>
                <a:rPr lang="en-US" sz="1689">
                  <a:solidFill>
                    <a:srgbClr val="001F3D"/>
                  </a:solidFill>
                  <a:latin typeface="DM Sans"/>
                  <a:ea typeface="DM Sans"/>
                  <a:cs typeface="DM Sans"/>
                  <a:sym typeface="DM Sans"/>
                </a:rPr>
                <a:t>Node Based</a:t>
              </a:r>
            </a:p>
          </p:txBody>
        </p:sp>
      </p:grpSp>
      <p:grpSp>
        <p:nvGrpSpPr>
          <p:cNvPr id="13" name="Group 13"/>
          <p:cNvGrpSpPr/>
          <p:nvPr/>
        </p:nvGrpSpPr>
        <p:grpSpPr>
          <a:xfrm>
            <a:off x="8041713" y="3866933"/>
            <a:ext cx="2636092" cy="615012"/>
            <a:chOff x="0" y="0"/>
            <a:chExt cx="2661371" cy="620909"/>
          </a:xfrm>
        </p:grpSpPr>
        <p:sp>
          <p:nvSpPr>
            <p:cNvPr id="14" name="Freeform 14"/>
            <p:cNvSpPr/>
            <p:nvPr/>
          </p:nvSpPr>
          <p:spPr>
            <a:xfrm>
              <a:off x="0" y="0"/>
              <a:ext cx="2661371" cy="620909"/>
            </a:xfrm>
            <a:custGeom>
              <a:avLst/>
              <a:gdLst/>
              <a:ahLst/>
              <a:cxnLst/>
              <a:rect l="l" t="t" r="r" b="b"/>
              <a:pathLst>
                <a:path w="2661371" h="620909">
                  <a:moveTo>
                    <a:pt x="32306" y="0"/>
                  </a:moveTo>
                  <a:lnTo>
                    <a:pt x="2629065" y="0"/>
                  </a:lnTo>
                  <a:cubicBezTo>
                    <a:pt x="2637633" y="0"/>
                    <a:pt x="2645850" y="3404"/>
                    <a:pt x="2651909" y="9462"/>
                  </a:cubicBezTo>
                  <a:cubicBezTo>
                    <a:pt x="2657967" y="15521"/>
                    <a:pt x="2661371" y="23738"/>
                    <a:pt x="2661371" y="32306"/>
                  </a:cubicBezTo>
                  <a:lnTo>
                    <a:pt x="2661371" y="588603"/>
                  </a:lnTo>
                  <a:cubicBezTo>
                    <a:pt x="2661371" y="606445"/>
                    <a:pt x="2646907" y="620909"/>
                    <a:pt x="2629065" y="620909"/>
                  </a:cubicBezTo>
                  <a:lnTo>
                    <a:pt x="32306" y="620909"/>
                  </a:lnTo>
                  <a:cubicBezTo>
                    <a:pt x="14464" y="620909"/>
                    <a:pt x="0" y="606445"/>
                    <a:pt x="0" y="588603"/>
                  </a:cubicBezTo>
                  <a:lnTo>
                    <a:pt x="0" y="32306"/>
                  </a:lnTo>
                  <a:cubicBezTo>
                    <a:pt x="0" y="14464"/>
                    <a:pt x="14464" y="0"/>
                    <a:pt x="32306" y="0"/>
                  </a:cubicBezTo>
                  <a:close/>
                </a:path>
              </a:pathLst>
            </a:custGeom>
            <a:solidFill>
              <a:srgbClr val="F8DCBF"/>
            </a:solidFill>
          </p:spPr>
        </p:sp>
        <p:sp>
          <p:nvSpPr>
            <p:cNvPr id="15" name="TextBox 15"/>
            <p:cNvSpPr txBox="1"/>
            <p:nvPr/>
          </p:nvSpPr>
          <p:spPr>
            <a:xfrm>
              <a:off x="0" y="0"/>
              <a:ext cx="2661371" cy="620909"/>
            </a:xfrm>
            <a:prstGeom prst="rect">
              <a:avLst/>
            </a:prstGeom>
          </p:spPr>
          <p:txBody>
            <a:bodyPr lIns="21788" tIns="21788" rIns="21788" bIns="21788" rtlCol="0" anchor="ctr"/>
            <a:lstStyle/>
            <a:p>
              <a:pPr algn="ctr">
                <a:lnSpc>
                  <a:spcPts val="2027"/>
                </a:lnSpc>
              </a:pPr>
              <a:r>
                <a:rPr lang="en-US" sz="1689">
                  <a:solidFill>
                    <a:srgbClr val="001F3D"/>
                  </a:solidFill>
                  <a:latin typeface="DM Sans"/>
                  <a:ea typeface="DM Sans"/>
                  <a:cs typeface="DM Sans"/>
                  <a:sym typeface="DM Sans"/>
                </a:rPr>
                <a:t>Mathematical Model Based</a:t>
              </a:r>
            </a:p>
          </p:txBody>
        </p:sp>
      </p:grpSp>
      <p:grpSp>
        <p:nvGrpSpPr>
          <p:cNvPr id="16" name="Group 16"/>
          <p:cNvGrpSpPr/>
          <p:nvPr/>
        </p:nvGrpSpPr>
        <p:grpSpPr>
          <a:xfrm>
            <a:off x="11380347" y="3866933"/>
            <a:ext cx="2636092" cy="615012"/>
            <a:chOff x="0" y="0"/>
            <a:chExt cx="2661371" cy="620909"/>
          </a:xfrm>
        </p:grpSpPr>
        <p:sp>
          <p:nvSpPr>
            <p:cNvPr id="17" name="Freeform 17"/>
            <p:cNvSpPr/>
            <p:nvPr/>
          </p:nvSpPr>
          <p:spPr>
            <a:xfrm>
              <a:off x="0" y="0"/>
              <a:ext cx="2661371" cy="620909"/>
            </a:xfrm>
            <a:custGeom>
              <a:avLst/>
              <a:gdLst/>
              <a:ahLst/>
              <a:cxnLst/>
              <a:rect l="l" t="t" r="r" b="b"/>
              <a:pathLst>
                <a:path w="2661371" h="620909">
                  <a:moveTo>
                    <a:pt x="32306" y="0"/>
                  </a:moveTo>
                  <a:lnTo>
                    <a:pt x="2629065" y="0"/>
                  </a:lnTo>
                  <a:cubicBezTo>
                    <a:pt x="2637633" y="0"/>
                    <a:pt x="2645850" y="3404"/>
                    <a:pt x="2651909" y="9462"/>
                  </a:cubicBezTo>
                  <a:cubicBezTo>
                    <a:pt x="2657967" y="15521"/>
                    <a:pt x="2661371" y="23738"/>
                    <a:pt x="2661371" y="32306"/>
                  </a:cubicBezTo>
                  <a:lnTo>
                    <a:pt x="2661371" y="588603"/>
                  </a:lnTo>
                  <a:cubicBezTo>
                    <a:pt x="2661371" y="606445"/>
                    <a:pt x="2646907" y="620909"/>
                    <a:pt x="2629065" y="620909"/>
                  </a:cubicBezTo>
                  <a:lnTo>
                    <a:pt x="32306" y="620909"/>
                  </a:lnTo>
                  <a:cubicBezTo>
                    <a:pt x="14464" y="620909"/>
                    <a:pt x="0" y="606445"/>
                    <a:pt x="0" y="588603"/>
                  </a:cubicBezTo>
                  <a:lnTo>
                    <a:pt x="0" y="32306"/>
                  </a:lnTo>
                  <a:cubicBezTo>
                    <a:pt x="0" y="14464"/>
                    <a:pt x="14464" y="0"/>
                    <a:pt x="32306" y="0"/>
                  </a:cubicBezTo>
                  <a:close/>
                </a:path>
              </a:pathLst>
            </a:custGeom>
            <a:solidFill>
              <a:srgbClr val="F8DCBF"/>
            </a:solidFill>
          </p:spPr>
        </p:sp>
        <p:sp>
          <p:nvSpPr>
            <p:cNvPr id="18" name="TextBox 18"/>
            <p:cNvSpPr txBox="1"/>
            <p:nvPr/>
          </p:nvSpPr>
          <p:spPr>
            <a:xfrm>
              <a:off x="0" y="0"/>
              <a:ext cx="2661371" cy="620909"/>
            </a:xfrm>
            <a:prstGeom prst="rect">
              <a:avLst/>
            </a:prstGeom>
          </p:spPr>
          <p:txBody>
            <a:bodyPr lIns="21788" tIns="21788" rIns="21788" bIns="21788" rtlCol="0" anchor="ctr"/>
            <a:lstStyle/>
            <a:p>
              <a:pPr algn="ctr">
                <a:lnSpc>
                  <a:spcPts val="2027"/>
                </a:lnSpc>
              </a:pPr>
              <a:r>
                <a:rPr lang="en-US" sz="1689">
                  <a:solidFill>
                    <a:srgbClr val="001F3D"/>
                  </a:solidFill>
                  <a:latin typeface="DM Sans"/>
                  <a:ea typeface="DM Sans"/>
                  <a:cs typeface="DM Sans"/>
                  <a:sym typeface="DM Sans"/>
                </a:rPr>
                <a:t>Bio-inspired</a:t>
              </a:r>
            </a:p>
          </p:txBody>
        </p:sp>
      </p:grpSp>
      <p:grpSp>
        <p:nvGrpSpPr>
          <p:cNvPr id="19" name="Group 19"/>
          <p:cNvGrpSpPr/>
          <p:nvPr/>
        </p:nvGrpSpPr>
        <p:grpSpPr>
          <a:xfrm>
            <a:off x="1364446" y="4854865"/>
            <a:ext cx="2636092" cy="540897"/>
            <a:chOff x="0" y="0"/>
            <a:chExt cx="2104708" cy="431863"/>
          </a:xfrm>
        </p:grpSpPr>
        <p:sp>
          <p:nvSpPr>
            <p:cNvPr id="20" name="Freeform 20"/>
            <p:cNvSpPr/>
            <p:nvPr/>
          </p:nvSpPr>
          <p:spPr>
            <a:xfrm>
              <a:off x="0" y="0"/>
              <a:ext cx="2104709" cy="431863"/>
            </a:xfrm>
            <a:custGeom>
              <a:avLst/>
              <a:gdLst/>
              <a:ahLst/>
              <a:cxnLst/>
              <a:rect l="l" t="t" r="r" b="b"/>
              <a:pathLst>
                <a:path w="2104709" h="431863">
                  <a:moveTo>
                    <a:pt x="164466" y="0"/>
                  </a:moveTo>
                  <a:lnTo>
                    <a:pt x="1940243" y="0"/>
                  </a:lnTo>
                  <a:cubicBezTo>
                    <a:pt x="2031075" y="0"/>
                    <a:pt x="2104709" y="73634"/>
                    <a:pt x="2104709" y="164466"/>
                  </a:cubicBezTo>
                  <a:lnTo>
                    <a:pt x="2104709" y="267397"/>
                  </a:lnTo>
                  <a:cubicBezTo>
                    <a:pt x="2104709" y="358229"/>
                    <a:pt x="2031075" y="431863"/>
                    <a:pt x="1940243" y="431863"/>
                  </a:cubicBezTo>
                  <a:lnTo>
                    <a:pt x="164466" y="431863"/>
                  </a:lnTo>
                  <a:cubicBezTo>
                    <a:pt x="73634" y="431863"/>
                    <a:pt x="0" y="358229"/>
                    <a:pt x="0" y="267397"/>
                  </a:cubicBezTo>
                  <a:lnTo>
                    <a:pt x="0" y="164466"/>
                  </a:lnTo>
                  <a:cubicBezTo>
                    <a:pt x="0" y="73634"/>
                    <a:pt x="73634" y="0"/>
                    <a:pt x="164466" y="0"/>
                  </a:cubicBezTo>
                  <a:close/>
                </a:path>
              </a:pathLst>
            </a:custGeom>
            <a:solidFill>
              <a:srgbClr val="F8DCBF"/>
            </a:solidFill>
            <a:ln cap="rnd">
              <a:noFill/>
              <a:prstDash val="solid"/>
              <a:round/>
            </a:ln>
          </p:spPr>
        </p:sp>
        <p:sp>
          <p:nvSpPr>
            <p:cNvPr id="21" name="TextBox 21"/>
            <p:cNvSpPr txBox="1"/>
            <p:nvPr/>
          </p:nvSpPr>
          <p:spPr>
            <a:xfrm>
              <a:off x="0" y="0"/>
              <a:ext cx="2104708" cy="431863"/>
            </a:xfrm>
            <a:prstGeom prst="rect">
              <a:avLst/>
            </a:prstGeom>
          </p:spPr>
          <p:txBody>
            <a:bodyPr lIns="32682" tIns="32682" rIns="32682" bIns="32682" rtlCol="0" anchor="ctr"/>
            <a:lstStyle/>
            <a:p>
              <a:pPr algn="ctr">
                <a:lnSpc>
                  <a:spcPts val="1689"/>
                </a:lnSpc>
              </a:pPr>
              <a:r>
                <a:rPr lang="en-US" sz="1407">
                  <a:solidFill>
                    <a:srgbClr val="001F3D"/>
                  </a:solidFill>
                  <a:latin typeface="DM Sans"/>
                  <a:ea typeface="DM Sans"/>
                  <a:cs typeface="DM Sans"/>
                  <a:sym typeface="DM Sans"/>
                </a:rPr>
                <a:t>Probabilistic Roadmap</a:t>
              </a:r>
            </a:p>
          </p:txBody>
        </p:sp>
      </p:grpSp>
      <p:grpSp>
        <p:nvGrpSpPr>
          <p:cNvPr id="22" name="Group 22"/>
          <p:cNvGrpSpPr/>
          <p:nvPr/>
        </p:nvGrpSpPr>
        <p:grpSpPr>
          <a:xfrm>
            <a:off x="8051130" y="4857060"/>
            <a:ext cx="2636092" cy="529929"/>
            <a:chOff x="0" y="0"/>
            <a:chExt cx="2104708" cy="423106"/>
          </a:xfrm>
        </p:grpSpPr>
        <p:sp>
          <p:nvSpPr>
            <p:cNvPr id="23" name="Freeform 23"/>
            <p:cNvSpPr/>
            <p:nvPr/>
          </p:nvSpPr>
          <p:spPr>
            <a:xfrm>
              <a:off x="0" y="0"/>
              <a:ext cx="2104709" cy="423106"/>
            </a:xfrm>
            <a:custGeom>
              <a:avLst/>
              <a:gdLst/>
              <a:ahLst/>
              <a:cxnLst/>
              <a:rect l="l" t="t" r="r" b="b"/>
              <a:pathLst>
                <a:path w="2104709" h="423106">
                  <a:moveTo>
                    <a:pt x="164466" y="0"/>
                  </a:moveTo>
                  <a:lnTo>
                    <a:pt x="1940243" y="0"/>
                  </a:lnTo>
                  <a:cubicBezTo>
                    <a:pt x="2031075" y="0"/>
                    <a:pt x="2104709" y="73634"/>
                    <a:pt x="2104709" y="164466"/>
                  </a:cubicBezTo>
                  <a:lnTo>
                    <a:pt x="2104709" y="258640"/>
                  </a:lnTo>
                  <a:cubicBezTo>
                    <a:pt x="2104709" y="349472"/>
                    <a:pt x="2031075" y="423106"/>
                    <a:pt x="1940243" y="423106"/>
                  </a:cubicBezTo>
                  <a:lnTo>
                    <a:pt x="164466" y="423106"/>
                  </a:lnTo>
                  <a:cubicBezTo>
                    <a:pt x="73634" y="423106"/>
                    <a:pt x="0" y="349472"/>
                    <a:pt x="0" y="258640"/>
                  </a:cubicBezTo>
                  <a:lnTo>
                    <a:pt x="0" y="164466"/>
                  </a:lnTo>
                  <a:cubicBezTo>
                    <a:pt x="0" y="73634"/>
                    <a:pt x="73634" y="0"/>
                    <a:pt x="164466" y="0"/>
                  </a:cubicBezTo>
                  <a:close/>
                </a:path>
              </a:pathLst>
            </a:custGeom>
            <a:solidFill>
              <a:srgbClr val="F8DCBF"/>
            </a:solidFill>
            <a:ln cap="rnd">
              <a:noFill/>
              <a:prstDash val="solid"/>
              <a:round/>
            </a:ln>
          </p:spPr>
        </p:sp>
        <p:sp>
          <p:nvSpPr>
            <p:cNvPr id="24" name="TextBox 24"/>
            <p:cNvSpPr txBox="1"/>
            <p:nvPr/>
          </p:nvSpPr>
          <p:spPr>
            <a:xfrm>
              <a:off x="0" y="0"/>
              <a:ext cx="2104708" cy="423106"/>
            </a:xfrm>
            <a:prstGeom prst="rect">
              <a:avLst/>
            </a:prstGeom>
          </p:spPr>
          <p:txBody>
            <a:bodyPr lIns="32682" tIns="32682" rIns="32682" bIns="32682" rtlCol="0" anchor="ctr"/>
            <a:lstStyle/>
            <a:p>
              <a:pPr algn="ctr">
                <a:lnSpc>
                  <a:spcPts val="1689"/>
                </a:lnSpc>
              </a:pPr>
              <a:r>
                <a:rPr lang="en-US" sz="1407">
                  <a:solidFill>
                    <a:srgbClr val="001F3D"/>
                  </a:solidFill>
                  <a:latin typeface="DM Sans"/>
                  <a:ea typeface="DM Sans"/>
                  <a:cs typeface="DM Sans"/>
                  <a:sym typeface="DM Sans"/>
                </a:rPr>
                <a:t>Mixed-Integer Linear Programmimg</a:t>
              </a:r>
            </a:p>
          </p:txBody>
        </p:sp>
      </p:grpSp>
      <p:sp>
        <p:nvSpPr>
          <p:cNvPr id="25" name="AutoShape 25"/>
          <p:cNvSpPr/>
          <p:nvPr/>
        </p:nvSpPr>
        <p:spPr>
          <a:xfrm>
            <a:off x="4703080" y="4174438"/>
            <a:ext cx="31615" cy="954381"/>
          </a:xfrm>
          <a:prstGeom prst="line">
            <a:avLst/>
          </a:prstGeom>
          <a:ln w="19050" cap="rnd">
            <a:solidFill>
              <a:srgbClr val="2C698E"/>
            </a:solidFill>
            <a:prstDash val="solid"/>
            <a:headEnd type="none" w="sm" len="sm"/>
            <a:tailEnd type="none" w="sm" len="sm"/>
          </a:ln>
        </p:spPr>
      </p:sp>
      <p:grpSp>
        <p:nvGrpSpPr>
          <p:cNvPr id="26" name="Group 26"/>
          <p:cNvGrpSpPr/>
          <p:nvPr/>
        </p:nvGrpSpPr>
        <p:grpSpPr>
          <a:xfrm>
            <a:off x="4734694" y="4858371"/>
            <a:ext cx="2636092" cy="540897"/>
            <a:chOff x="0" y="0"/>
            <a:chExt cx="2104708" cy="431863"/>
          </a:xfrm>
        </p:grpSpPr>
        <p:sp>
          <p:nvSpPr>
            <p:cNvPr id="27" name="Freeform 27"/>
            <p:cNvSpPr/>
            <p:nvPr/>
          </p:nvSpPr>
          <p:spPr>
            <a:xfrm>
              <a:off x="0" y="0"/>
              <a:ext cx="2104709" cy="431863"/>
            </a:xfrm>
            <a:custGeom>
              <a:avLst/>
              <a:gdLst/>
              <a:ahLst/>
              <a:cxnLst/>
              <a:rect l="l" t="t" r="r" b="b"/>
              <a:pathLst>
                <a:path w="2104709" h="431863">
                  <a:moveTo>
                    <a:pt x="164466" y="0"/>
                  </a:moveTo>
                  <a:lnTo>
                    <a:pt x="1940243" y="0"/>
                  </a:lnTo>
                  <a:cubicBezTo>
                    <a:pt x="2031075" y="0"/>
                    <a:pt x="2104709" y="73634"/>
                    <a:pt x="2104709" y="164466"/>
                  </a:cubicBezTo>
                  <a:lnTo>
                    <a:pt x="2104709" y="267397"/>
                  </a:lnTo>
                  <a:cubicBezTo>
                    <a:pt x="2104709" y="358229"/>
                    <a:pt x="2031075" y="431863"/>
                    <a:pt x="1940243" y="431863"/>
                  </a:cubicBezTo>
                  <a:lnTo>
                    <a:pt x="164466" y="431863"/>
                  </a:lnTo>
                  <a:cubicBezTo>
                    <a:pt x="73634" y="431863"/>
                    <a:pt x="0" y="358229"/>
                    <a:pt x="0" y="267397"/>
                  </a:cubicBezTo>
                  <a:lnTo>
                    <a:pt x="0" y="164466"/>
                  </a:lnTo>
                  <a:cubicBezTo>
                    <a:pt x="0" y="73634"/>
                    <a:pt x="73634" y="0"/>
                    <a:pt x="164466" y="0"/>
                  </a:cubicBezTo>
                  <a:close/>
                </a:path>
              </a:pathLst>
            </a:custGeom>
            <a:solidFill>
              <a:srgbClr val="F8DCBF"/>
            </a:solidFill>
            <a:ln cap="rnd">
              <a:noFill/>
              <a:prstDash val="solid"/>
              <a:round/>
            </a:ln>
          </p:spPr>
        </p:sp>
        <p:sp>
          <p:nvSpPr>
            <p:cNvPr id="28" name="TextBox 28"/>
            <p:cNvSpPr txBox="1"/>
            <p:nvPr/>
          </p:nvSpPr>
          <p:spPr>
            <a:xfrm>
              <a:off x="0" y="0"/>
              <a:ext cx="2104708" cy="431863"/>
            </a:xfrm>
            <a:prstGeom prst="rect">
              <a:avLst/>
            </a:prstGeom>
          </p:spPr>
          <p:txBody>
            <a:bodyPr lIns="32682" tIns="32682" rIns="32682" bIns="32682" rtlCol="0" anchor="ctr"/>
            <a:lstStyle/>
            <a:p>
              <a:pPr algn="ctr">
                <a:lnSpc>
                  <a:spcPts val="1689"/>
                </a:lnSpc>
              </a:pPr>
              <a:r>
                <a:rPr lang="en-US" sz="1407">
                  <a:solidFill>
                    <a:srgbClr val="001F3D"/>
                  </a:solidFill>
                  <a:latin typeface="DM Sans"/>
                  <a:ea typeface="DM Sans"/>
                  <a:cs typeface="DM Sans"/>
                  <a:sym typeface="DM Sans"/>
                </a:rPr>
                <a:t>Djikstra</a:t>
              </a:r>
            </a:p>
          </p:txBody>
        </p:sp>
      </p:grpSp>
      <p:grpSp>
        <p:nvGrpSpPr>
          <p:cNvPr id="29" name="Group 29"/>
          <p:cNvGrpSpPr/>
          <p:nvPr/>
        </p:nvGrpSpPr>
        <p:grpSpPr>
          <a:xfrm>
            <a:off x="11380347" y="4842380"/>
            <a:ext cx="2636092" cy="540897"/>
            <a:chOff x="0" y="0"/>
            <a:chExt cx="2104708" cy="431863"/>
          </a:xfrm>
        </p:grpSpPr>
        <p:sp>
          <p:nvSpPr>
            <p:cNvPr id="30" name="Freeform 30"/>
            <p:cNvSpPr/>
            <p:nvPr/>
          </p:nvSpPr>
          <p:spPr>
            <a:xfrm>
              <a:off x="0" y="0"/>
              <a:ext cx="2104709" cy="431863"/>
            </a:xfrm>
            <a:custGeom>
              <a:avLst/>
              <a:gdLst/>
              <a:ahLst/>
              <a:cxnLst/>
              <a:rect l="l" t="t" r="r" b="b"/>
              <a:pathLst>
                <a:path w="2104709" h="431863">
                  <a:moveTo>
                    <a:pt x="164466" y="0"/>
                  </a:moveTo>
                  <a:lnTo>
                    <a:pt x="1940243" y="0"/>
                  </a:lnTo>
                  <a:cubicBezTo>
                    <a:pt x="2031075" y="0"/>
                    <a:pt x="2104709" y="73634"/>
                    <a:pt x="2104709" y="164466"/>
                  </a:cubicBezTo>
                  <a:lnTo>
                    <a:pt x="2104709" y="267397"/>
                  </a:lnTo>
                  <a:cubicBezTo>
                    <a:pt x="2104709" y="358229"/>
                    <a:pt x="2031075" y="431863"/>
                    <a:pt x="1940243" y="431863"/>
                  </a:cubicBezTo>
                  <a:lnTo>
                    <a:pt x="164466" y="431863"/>
                  </a:lnTo>
                  <a:cubicBezTo>
                    <a:pt x="73634" y="431863"/>
                    <a:pt x="0" y="358229"/>
                    <a:pt x="0" y="267397"/>
                  </a:cubicBezTo>
                  <a:lnTo>
                    <a:pt x="0" y="164466"/>
                  </a:lnTo>
                  <a:cubicBezTo>
                    <a:pt x="0" y="73634"/>
                    <a:pt x="73634" y="0"/>
                    <a:pt x="164466" y="0"/>
                  </a:cubicBezTo>
                  <a:close/>
                </a:path>
              </a:pathLst>
            </a:custGeom>
            <a:solidFill>
              <a:srgbClr val="F8DCBF"/>
            </a:solidFill>
            <a:ln cap="rnd">
              <a:noFill/>
              <a:prstDash val="solid"/>
              <a:round/>
            </a:ln>
          </p:spPr>
        </p:sp>
        <p:sp>
          <p:nvSpPr>
            <p:cNvPr id="31" name="TextBox 31"/>
            <p:cNvSpPr txBox="1"/>
            <p:nvPr/>
          </p:nvSpPr>
          <p:spPr>
            <a:xfrm>
              <a:off x="0" y="0"/>
              <a:ext cx="2104708" cy="431863"/>
            </a:xfrm>
            <a:prstGeom prst="rect">
              <a:avLst/>
            </a:prstGeom>
          </p:spPr>
          <p:txBody>
            <a:bodyPr lIns="32682" tIns="32682" rIns="32682" bIns="32682" rtlCol="0" anchor="ctr"/>
            <a:lstStyle/>
            <a:p>
              <a:pPr algn="ctr">
                <a:lnSpc>
                  <a:spcPts val="1689"/>
                </a:lnSpc>
              </a:pPr>
              <a:r>
                <a:rPr lang="en-US" sz="1407">
                  <a:solidFill>
                    <a:srgbClr val="001F3D"/>
                  </a:solidFill>
                  <a:latin typeface="DM Sans"/>
                  <a:ea typeface="DM Sans"/>
                  <a:cs typeface="DM Sans"/>
                  <a:sym typeface="DM Sans"/>
                </a:rPr>
                <a:t>Particle Swarm Optimization </a:t>
              </a:r>
            </a:p>
          </p:txBody>
        </p:sp>
      </p:grpSp>
      <p:sp>
        <p:nvSpPr>
          <p:cNvPr id="32" name="AutoShape 32"/>
          <p:cNvSpPr/>
          <p:nvPr/>
        </p:nvSpPr>
        <p:spPr>
          <a:xfrm>
            <a:off x="9369176" y="3352870"/>
            <a:ext cx="3329216" cy="514063"/>
          </a:xfrm>
          <a:prstGeom prst="line">
            <a:avLst/>
          </a:prstGeom>
          <a:ln w="19050" cap="rnd">
            <a:solidFill>
              <a:srgbClr val="2C698E"/>
            </a:solidFill>
            <a:prstDash val="solid"/>
            <a:headEnd type="none" w="sm" len="sm"/>
            <a:tailEnd type="none" w="sm" len="sm"/>
          </a:ln>
        </p:spPr>
      </p:sp>
      <p:sp>
        <p:nvSpPr>
          <p:cNvPr id="33" name="AutoShape 33"/>
          <p:cNvSpPr/>
          <p:nvPr/>
        </p:nvSpPr>
        <p:spPr>
          <a:xfrm flipH="1">
            <a:off x="9359759" y="3352870"/>
            <a:ext cx="9417" cy="514063"/>
          </a:xfrm>
          <a:prstGeom prst="line">
            <a:avLst/>
          </a:prstGeom>
          <a:ln w="19050" cap="rnd">
            <a:solidFill>
              <a:srgbClr val="2C698E"/>
            </a:solidFill>
            <a:prstDash val="solid"/>
            <a:headEnd type="none" w="sm" len="sm"/>
            <a:tailEnd type="none" w="sm" len="sm"/>
          </a:ln>
        </p:spPr>
      </p:sp>
      <p:sp>
        <p:nvSpPr>
          <p:cNvPr id="34" name="AutoShape 34"/>
          <p:cNvSpPr/>
          <p:nvPr/>
        </p:nvSpPr>
        <p:spPr>
          <a:xfrm flipH="1">
            <a:off x="6021126" y="3352870"/>
            <a:ext cx="3348051" cy="514063"/>
          </a:xfrm>
          <a:prstGeom prst="line">
            <a:avLst/>
          </a:prstGeom>
          <a:ln w="19050" cap="rnd">
            <a:solidFill>
              <a:srgbClr val="2C698E"/>
            </a:solidFill>
            <a:prstDash val="solid"/>
            <a:headEnd type="none" w="sm" len="sm"/>
            <a:tailEnd type="none" w="sm" len="sm"/>
          </a:ln>
        </p:spPr>
      </p:sp>
      <p:sp>
        <p:nvSpPr>
          <p:cNvPr id="35" name="AutoShape 35"/>
          <p:cNvSpPr/>
          <p:nvPr/>
        </p:nvSpPr>
        <p:spPr>
          <a:xfrm flipH="1">
            <a:off x="2682492" y="3352870"/>
            <a:ext cx="6686684" cy="513696"/>
          </a:xfrm>
          <a:prstGeom prst="line">
            <a:avLst/>
          </a:prstGeom>
          <a:ln w="19050" cap="rnd">
            <a:solidFill>
              <a:srgbClr val="2C698E"/>
            </a:solidFill>
            <a:prstDash val="solid"/>
            <a:headEnd type="none" w="sm" len="sm"/>
            <a:tailEnd type="none" w="sm" len="sm"/>
          </a:ln>
        </p:spPr>
      </p:sp>
      <p:sp>
        <p:nvSpPr>
          <p:cNvPr id="36" name="AutoShape 36"/>
          <p:cNvSpPr/>
          <p:nvPr/>
        </p:nvSpPr>
        <p:spPr>
          <a:xfrm>
            <a:off x="11380347" y="4174438"/>
            <a:ext cx="0" cy="938390"/>
          </a:xfrm>
          <a:prstGeom prst="line">
            <a:avLst/>
          </a:prstGeom>
          <a:ln w="19050" cap="rnd">
            <a:solidFill>
              <a:srgbClr val="2C698E"/>
            </a:solidFill>
            <a:prstDash val="solid"/>
            <a:headEnd type="none" w="sm" len="sm"/>
            <a:tailEnd type="none" w="sm" len="sm"/>
          </a:ln>
        </p:spPr>
      </p:sp>
      <p:sp>
        <p:nvSpPr>
          <p:cNvPr id="37" name="AutoShape 37"/>
          <p:cNvSpPr/>
          <p:nvPr/>
        </p:nvSpPr>
        <p:spPr>
          <a:xfrm>
            <a:off x="11380347" y="4174438"/>
            <a:ext cx="0" cy="1867851"/>
          </a:xfrm>
          <a:prstGeom prst="line">
            <a:avLst/>
          </a:prstGeom>
          <a:ln w="19050" cap="rnd">
            <a:solidFill>
              <a:srgbClr val="2C698E"/>
            </a:solidFill>
            <a:prstDash val="solid"/>
            <a:headEnd type="none" w="sm" len="sm"/>
            <a:tailEnd type="none" w="sm" len="sm"/>
          </a:ln>
        </p:spPr>
      </p:sp>
      <p:sp>
        <p:nvSpPr>
          <p:cNvPr id="38" name="AutoShape 38"/>
          <p:cNvSpPr/>
          <p:nvPr/>
        </p:nvSpPr>
        <p:spPr>
          <a:xfrm>
            <a:off x="4703080" y="4174438"/>
            <a:ext cx="31615" cy="1879817"/>
          </a:xfrm>
          <a:prstGeom prst="line">
            <a:avLst/>
          </a:prstGeom>
          <a:ln w="19050" cap="rnd">
            <a:solidFill>
              <a:srgbClr val="2C698E"/>
            </a:solidFill>
            <a:prstDash val="solid"/>
            <a:headEnd type="none" w="sm" len="sm"/>
            <a:tailEnd type="none" w="sm" len="sm"/>
          </a:ln>
        </p:spPr>
      </p:sp>
      <p:sp>
        <p:nvSpPr>
          <p:cNvPr id="39" name="AutoShape 39"/>
          <p:cNvSpPr/>
          <p:nvPr/>
        </p:nvSpPr>
        <p:spPr>
          <a:xfrm>
            <a:off x="8041713" y="4174438"/>
            <a:ext cx="9417" cy="947586"/>
          </a:xfrm>
          <a:prstGeom prst="line">
            <a:avLst/>
          </a:prstGeom>
          <a:ln w="19050" cap="rnd">
            <a:solidFill>
              <a:srgbClr val="2C698E"/>
            </a:solidFill>
            <a:prstDash val="solid"/>
            <a:headEnd type="none" w="sm" len="sm"/>
            <a:tailEnd type="none" w="sm" len="sm"/>
          </a:ln>
        </p:spPr>
      </p:sp>
      <p:sp>
        <p:nvSpPr>
          <p:cNvPr id="40" name="AutoShape 40"/>
          <p:cNvSpPr/>
          <p:nvPr/>
        </p:nvSpPr>
        <p:spPr>
          <a:xfrm>
            <a:off x="1364446" y="4174072"/>
            <a:ext cx="19986" cy="1880183"/>
          </a:xfrm>
          <a:prstGeom prst="line">
            <a:avLst/>
          </a:prstGeom>
          <a:ln w="19050" cap="rnd">
            <a:solidFill>
              <a:srgbClr val="2C698E"/>
            </a:solidFill>
            <a:prstDash val="solid"/>
            <a:headEnd type="none" w="sm" len="sm"/>
            <a:tailEnd type="none" w="sm" len="sm"/>
          </a:ln>
        </p:spPr>
      </p:sp>
      <p:sp>
        <p:nvSpPr>
          <p:cNvPr id="41" name="AutoShape 41"/>
          <p:cNvSpPr/>
          <p:nvPr/>
        </p:nvSpPr>
        <p:spPr>
          <a:xfrm>
            <a:off x="1364446" y="4174072"/>
            <a:ext cx="0" cy="951242"/>
          </a:xfrm>
          <a:prstGeom prst="line">
            <a:avLst/>
          </a:prstGeom>
          <a:ln w="19050" cap="rnd">
            <a:solidFill>
              <a:srgbClr val="2C698E"/>
            </a:solidFill>
            <a:prstDash val="solid"/>
            <a:headEnd type="none" w="sm" len="sm"/>
            <a:tailEnd type="none" w="sm" len="sm"/>
          </a:ln>
        </p:spPr>
      </p:sp>
      <p:sp>
        <p:nvSpPr>
          <p:cNvPr id="42" name="Freeform 42"/>
          <p:cNvSpPr/>
          <p:nvPr/>
        </p:nvSpPr>
        <p:spPr>
          <a:xfrm rot="-10800000">
            <a:off x="14229671" y="-865898"/>
            <a:ext cx="5114585" cy="5142635"/>
          </a:xfrm>
          <a:custGeom>
            <a:avLst/>
            <a:gdLst/>
            <a:ahLst/>
            <a:cxnLst/>
            <a:rect l="l" t="t" r="r" b="b"/>
            <a:pathLst>
              <a:path w="5114585" h="5142635">
                <a:moveTo>
                  <a:pt x="0" y="0"/>
                </a:moveTo>
                <a:lnTo>
                  <a:pt x="5114585" y="0"/>
                </a:lnTo>
                <a:lnTo>
                  <a:pt x="5114585" y="5142635"/>
                </a:lnTo>
                <a:lnTo>
                  <a:pt x="0" y="51426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3" name="AutoShape 43"/>
          <p:cNvSpPr/>
          <p:nvPr/>
        </p:nvSpPr>
        <p:spPr>
          <a:xfrm>
            <a:off x="9369176" y="3352870"/>
            <a:ext cx="6667926" cy="514063"/>
          </a:xfrm>
          <a:prstGeom prst="line">
            <a:avLst/>
          </a:prstGeom>
          <a:ln w="19050" cap="rnd">
            <a:solidFill>
              <a:srgbClr val="2C698E"/>
            </a:solidFill>
            <a:prstDash val="solid"/>
            <a:headEnd type="none" w="sm" len="sm"/>
            <a:tailEnd type="none" w="sm" len="sm"/>
          </a:ln>
        </p:spPr>
      </p:sp>
      <p:grpSp>
        <p:nvGrpSpPr>
          <p:cNvPr id="44" name="Group 44"/>
          <p:cNvGrpSpPr/>
          <p:nvPr/>
        </p:nvGrpSpPr>
        <p:grpSpPr>
          <a:xfrm>
            <a:off x="14719056" y="3866933"/>
            <a:ext cx="2636092" cy="615012"/>
            <a:chOff x="0" y="0"/>
            <a:chExt cx="2661371" cy="620909"/>
          </a:xfrm>
        </p:grpSpPr>
        <p:sp>
          <p:nvSpPr>
            <p:cNvPr id="45" name="Freeform 45"/>
            <p:cNvSpPr/>
            <p:nvPr/>
          </p:nvSpPr>
          <p:spPr>
            <a:xfrm>
              <a:off x="0" y="0"/>
              <a:ext cx="2661371" cy="620909"/>
            </a:xfrm>
            <a:custGeom>
              <a:avLst/>
              <a:gdLst/>
              <a:ahLst/>
              <a:cxnLst/>
              <a:rect l="l" t="t" r="r" b="b"/>
              <a:pathLst>
                <a:path w="2661371" h="620909">
                  <a:moveTo>
                    <a:pt x="32306" y="0"/>
                  </a:moveTo>
                  <a:lnTo>
                    <a:pt x="2629065" y="0"/>
                  </a:lnTo>
                  <a:cubicBezTo>
                    <a:pt x="2637633" y="0"/>
                    <a:pt x="2645850" y="3404"/>
                    <a:pt x="2651909" y="9462"/>
                  </a:cubicBezTo>
                  <a:cubicBezTo>
                    <a:pt x="2657967" y="15521"/>
                    <a:pt x="2661371" y="23738"/>
                    <a:pt x="2661371" y="32306"/>
                  </a:cubicBezTo>
                  <a:lnTo>
                    <a:pt x="2661371" y="588603"/>
                  </a:lnTo>
                  <a:cubicBezTo>
                    <a:pt x="2661371" y="606445"/>
                    <a:pt x="2646907" y="620909"/>
                    <a:pt x="2629065" y="620909"/>
                  </a:cubicBezTo>
                  <a:lnTo>
                    <a:pt x="32306" y="620909"/>
                  </a:lnTo>
                  <a:cubicBezTo>
                    <a:pt x="14464" y="620909"/>
                    <a:pt x="0" y="606445"/>
                    <a:pt x="0" y="588603"/>
                  </a:cubicBezTo>
                  <a:lnTo>
                    <a:pt x="0" y="32306"/>
                  </a:lnTo>
                  <a:cubicBezTo>
                    <a:pt x="0" y="14464"/>
                    <a:pt x="14464" y="0"/>
                    <a:pt x="32306" y="0"/>
                  </a:cubicBezTo>
                  <a:close/>
                </a:path>
              </a:pathLst>
            </a:custGeom>
            <a:solidFill>
              <a:srgbClr val="F8DCBF"/>
            </a:solidFill>
          </p:spPr>
        </p:sp>
        <p:sp>
          <p:nvSpPr>
            <p:cNvPr id="46" name="TextBox 46"/>
            <p:cNvSpPr txBox="1"/>
            <p:nvPr/>
          </p:nvSpPr>
          <p:spPr>
            <a:xfrm>
              <a:off x="0" y="0"/>
              <a:ext cx="2661371" cy="620909"/>
            </a:xfrm>
            <a:prstGeom prst="rect">
              <a:avLst/>
            </a:prstGeom>
          </p:spPr>
          <p:txBody>
            <a:bodyPr lIns="21788" tIns="21788" rIns="21788" bIns="21788" rtlCol="0" anchor="ctr"/>
            <a:lstStyle/>
            <a:p>
              <a:pPr algn="ctr">
                <a:lnSpc>
                  <a:spcPts val="2027"/>
                </a:lnSpc>
              </a:pPr>
              <a:r>
                <a:rPr lang="en-US" sz="1689">
                  <a:solidFill>
                    <a:srgbClr val="001F3D"/>
                  </a:solidFill>
                  <a:latin typeface="DM Sans"/>
                  <a:ea typeface="DM Sans"/>
                  <a:cs typeface="DM Sans"/>
                  <a:sym typeface="DM Sans"/>
                </a:rPr>
                <a:t>Machine Learning Based</a:t>
              </a:r>
            </a:p>
          </p:txBody>
        </p:sp>
      </p:grpSp>
      <p:grpSp>
        <p:nvGrpSpPr>
          <p:cNvPr id="47" name="Group 47"/>
          <p:cNvGrpSpPr/>
          <p:nvPr/>
        </p:nvGrpSpPr>
        <p:grpSpPr>
          <a:xfrm>
            <a:off x="1384432" y="5783806"/>
            <a:ext cx="2636092" cy="540897"/>
            <a:chOff x="0" y="0"/>
            <a:chExt cx="2104708" cy="431863"/>
          </a:xfrm>
        </p:grpSpPr>
        <p:sp>
          <p:nvSpPr>
            <p:cNvPr id="48" name="Freeform 48"/>
            <p:cNvSpPr/>
            <p:nvPr/>
          </p:nvSpPr>
          <p:spPr>
            <a:xfrm>
              <a:off x="0" y="0"/>
              <a:ext cx="2104709" cy="431863"/>
            </a:xfrm>
            <a:custGeom>
              <a:avLst/>
              <a:gdLst/>
              <a:ahLst/>
              <a:cxnLst/>
              <a:rect l="l" t="t" r="r" b="b"/>
              <a:pathLst>
                <a:path w="2104709" h="431863">
                  <a:moveTo>
                    <a:pt x="164466" y="0"/>
                  </a:moveTo>
                  <a:lnTo>
                    <a:pt x="1940243" y="0"/>
                  </a:lnTo>
                  <a:cubicBezTo>
                    <a:pt x="2031075" y="0"/>
                    <a:pt x="2104709" y="73634"/>
                    <a:pt x="2104709" y="164466"/>
                  </a:cubicBezTo>
                  <a:lnTo>
                    <a:pt x="2104709" y="267397"/>
                  </a:lnTo>
                  <a:cubicBezTo>
                    <a:pt x="2104709" y="358229"/>
                    <a:pt x="2031075" y="431863"/>
                    <a:pt x="1940243" y="431863"/>
                  </a:cubicBezTo>
                  <a:lnTo>
                    <a:pt x="164466" y="431863"/>
                  </a:lnTo>
                  <a:cubicBezTo>
                    <a:pt x="73634" y="431863"/>
                    <a:pt x="0" y="358229"/>
                    <a:pt x="0" y="267397"/>
                  </a:cubicBezTo>
                  <a:lnTo>
                    <a:pt x="0" y="164466"/>
                  </a:lnTo>
                  <a:cubicBezTo>
                    <a:pt x="0" y="73634"/>
                    <a:pt x="73634" y="0"/>
                    <a:pt x="164466" y="0"/>
                  </a:cubicBezTo>
                  <a:close/>
                </a:path>
              </a:pathLst>
            </a:custGeom>
            <a:solidFill>
              <a:srgbClr val="F8DCBF"/>
            </a:solidFill>
            <a:ln cap="rnd">
              <a:noFill/>
              <a:prstDash val="solid"/>
              <a:round/>
            </a:ln>
          </p:spPr>
        </p:sp>
        <p:sp>
          <p:nvSpPr>
            <p:cNvPr id="49" name="TextBox 49"/>
            <p:cNvSpPr txBox="1"/>
            <p:nvPr/>
          </p:nvSpPr>
          <p:spPr>
            <a:xfrm>
              <a:off x="0" y="0"/>
              <a:ext cx="2104708" cy="431863"/>
            </a:xfrm>
            <a:prstGeom prst="rect">
              <a:avLst/>
            </a:prstGeom>
          </p:spPr>
          <p:txBody>
            <a:bodyPr lIns="32682" tIns="32682" rIns="32682" bIns="32682" rtlCol="0" anchor="ctr"/>
            <a:lstStyle/>
            <a:p>
              <a:pPr algn="ctr">
                <a:lnSpc>
                  <a:spcPts val="1689"/>
                </a:lnSpc>
              </a:pPr>
              <a:r>
                <a:rPr lang="en-US" sz="1407">
                  <a:solidFill>
                    <a:srgbClr val="001F3D"/>
                  </a:solidFill>
                  <a:latin typeface="DM Sans"/>
                  <a:ea typeface="DM Sans"/>
                  <a:cs typeface="DM Sans"/>
                  <a:sym typeface="DM Sans"/>
                </a:rPr>
                <a:t>Rapidly-Exploraing Random Tree</a:t>
              </a:r>
            </a:p>
          </p:txBody>
        </p:sp>
      </p:grpSp>
      <p:grpSp>
        <p:nvGrpSpPr>
          <p:cNvPr id="50" name="Group 50"/>
          <p:cNvGrpSpPr/>
          <p:nvPr/>
        </p:nvGrpSpPr>
        <p:grpSpPr>
          <a:xfrm>
            <a:off x="4703080" y="5697880"/>
            <a:ext cx="2636092" cy="540897"/>
            <a:chOff x="0" y="0"/>
            <a:chExt cx="2104708" cy="431863"/>
          </a:xfrm>
        </p:grpSpPr>
        <p:sp>
          <p:nvSpPr>
            <p:cNvPr id="51" name="Freeform 51"/>
            <p:cNvSpPr/>
            <p:nvPr/>
          </p:nvSpPr>
          <p:spPr>
            <a:xfrm>
              <a:off x="0" y="0"/>
              <a:ext cx="2104709" cy="431863"/>
            </a:xfrm>
            <a:custGeom>
              <a:avLst/>
              <a:gdLst/>
              <a:ahLst/>
              <a:cxnLst/>
              <a:rect l="l" t="t" r="r" b="b"/>
              <a:pathLst>
                <a:path w="2104709" h="431863">
                  <a:moveTo>
                    <a:pt x="164466" y="0"/>
                  </a:moveTo>
                  <a:lnTo>
                    <a:pt x="1940243" y="0"/>
                  </a:lnTo>
                  <a:cubicBezTo>
                    <a:pt x="2031075" y="0"/>
                    <a:pt x="2104709" y="73634"/>
                    <a:pt x="2104709" y="164466"/>
                  </a:cubicBezTo>
                  <a:lnTo>
                    <a:pt x="2104709" y="267397"/>
                  </a:lnTo>
                  <a:cubicBezTo>
                    <a:pt x="2104709" y="358229"/>
                    <a:pt x="2031075" y="431863"/>
                    <a:pt x="1940243" y="431863"/>
                  </a:cubicBezTo>
                  <a:lnTo>
                    <a:pt x="164466" y="431863"/>
                  </a:lnTo>
                  <a:cubicBezTo>
                    <a:pt x="73634" y="431863"/>
                    <a:pt x="0" y="358229"/>
                    <a:pt x="0" y="267397"/>
                  </a:cubicBezTo>
                  <a:lnTo>
                    <a:pt x="0" y="164466"/>
                  </a:lnTo>
                  <a:cubicBezTo>
                    <a:pt x="0" y="73634"/>
                    <a:pt x="73634" y="0"/>
                    <a:pt x="164466" y="0"/>
                  </a:cubicBezTo>
                  <a:close/>
                </a:path>
              </a:pathLst>
            </a:custGeom>
            <a:solidFill>
              <a:srgbClr val="F8DCBF"/>
            </a:solidFill>
            <a:ln cap="rnd">
              <a:noFill/>
              <a:prstDash val="solid"/>
              <a:round/>
            </a:ln>
          </p:spPr>
        </p:sp>
        <p:sp>
          <p:nvSpPr>
            <p:cNvPr id="52" name="TextBox 52"/>
            <p:cNvSpPr txBox="1"/>
            <p:nvPr/>
          </p:nvSpPr>
          <p:spPr>
            <a:xfrm>
              <a:off x="0" y="0"/>
              <a:ext cx="2104708" cy="431863"/>
            </a:xfrm>
            <a:prstGeom prst="rect">
              <a:avLst/>
            </a:prstGeom>
          </p:spPr>
          <p:txBody>
            <a:bodyPr lIns="32682" tIns="32682" rIns="32682" bIns="32682" rtlCol="0" anchor="ctr"/>
            <a:lstStyle/>
            <a:p>
              <a:pPr algn="ctr">
                <a:lnSpc>
                  <a:spcPts val="1689"/>
                </a:lnSpc>
              </a:pPr>
              <a:r>
                <a:rPr lang="en-US" sz="1407">
                  <a:solidFill>
                    <a:srgbClr val="001F3D"/>
                  </a:solidFill>
                  <a:latin typeface="DM Sans"/>
                  <a:ea typeface="DM Sans"/>
                  <a:cs typeface="DM Sans"/>
                  <a:sym typeface="DM Sans"/>
                </a:rPr>
                <a:t>A*</a:t>
              </a:r>
            </a:p>
          </p:txBody>
        </p:sp>
      </p:grpSp>
      <p:grpSp>
        <p:nvGrpSpPr>
          <p:cNvPr id="53" name="Group 53"/>
          <p:cNvGrpSpPr/>
          <p:nvPr/>
        </p:nvGrpSpPr>
        <p:grpSpPr>
          <a:xfrm>
            <a:off x="11354870" y="5697880"/>
            <a:ext cx="2636092" cy="540897"/>
            <a:chOff x="0" y="0"/>
            <a:chExt cx="2104708" cy="431863"/>
          </a:xfrm>
        </p:grpSpPr>
        <p:sp>
          <p:nvSpPr>
            <p:cNvPr id="54" name="Freeform 54"/>
            <p:cNvSpPr/>
            <p:nvPr/>
          </p:nvSpPr>
          <p:spPr>
            <a:xfrm>
              <a:off x="0" y="0"/>
              <a:ext cx="2104709" cy="431863"/>
            </a:xfrm>
            <a:custGeom>
              <a:avLst/>
              <a:gdLst/>
              <a:ahLst/>
              <a:cxnLst/>
              <a:rect l="l" t="t" r="r" b="b"/>
              <a:pathLst>
                <a:path w="2104709" h="431863">
                  <a:moveTo>
                    <a:pt x="164466" y="0"/>
                  </a:moveTo>
                  <a:lnTo>
                    <a:pt x="1940243" y="0"/>
                  </a:lnTo>
                  <a:cubicBezTo>
                    <a:pt x="2031075" y="0"/>
                    <a:pt x="2104709" y="73634"/>
                    <a:pt x="2104709" y="164466"/>
                  </a:cubicBezTo>
                  <a:lnTo>
                    <a:pt x="2104709" y="267397"/>
                  </a:lnTo>
                  <a:cubicBezTo>
                    <a:pt x="2104709" y="358229"/>
                    <a:pt x="2031075" y="431863"/>
                    <a:pt x="1940243" y="431863"/>
                  </a:cubicBezTo>
                  <a:lnTo>
                    <a:pt x="164466" y="431863"/>
                  </a:lnTo>
                  <a:cubicBezTo>
                    <a:pt x="73634" y="431863"/>
                    <a:pt x="0" y="358229"/>
                    <a:pt x="0" y="267397"/>
                  </a:cubicBezTo>
                  <a:lnTo>
                    <a:pt x="0" y="164466"/>
                  </a:lnTo>
                  <a:cubicBezTo>
                    <a:pt x="0" y="73634"/>
                    <a:pt x="73634" y="0"/>
                    <a:pt x="164466" y="0"/>
                  </a:cubicBezTo>
                  <a:close/>
                </a:path>
              </a:pathLst>
            </a:custGeom>
            <a:solidFill>
              <a:srgbClr val="F8DCBF"/>
            </a:solidFill>
            <a:ln cap="rnd">
              <a:noFill/>
              <a:prstDash val="solid"/>
              <a:round/>
            </a:ln>
          </p:spPr>
        </p:sp>
        <p:sp>
          <p:nvSpPr>
            <p:cNvPr id="55" name="TextBox 55"/>
            <p:cNvSpPr txBox="1"/>
            <p:nvPr/>
          </p:nvSpPr>
          <p:spPr>
            <a:xfrm>
              <a:off x="0" y="0"/>
              <a:ext cx="2104708" cy="431863"/>
            </a:xfrm>
            <a:prstGeom prst="rect">
              <a:avLst/>
            </a:prstGeom>
          </p:spPr>
          <p:txBody>
            <a:bodyPr lIns="32682" tIns="32682" rIns="32682" bIns="32682" rtlCol="0" anchor="ctr"/>
            <a:lstStyle/>
            <a:p>
              <a:pPr algn="ctr">
                <a:lnSpc>
                  <a:spcPts val="1689"/>
                </a:lnSpc>
              </a:pPr>
              <a:r>
                <a:rPr lang="en-US" sz="1407">
                  <a:solidFill>
                    <a:srgbClr val="001F3D"/>
                  </a:solidFill>
                  <a:latin typeface="DM Sans"/>
                  <a:ea typeface="DM Sans"/>
                  <a:cs typeface="DM Sans"/>
                  <a:sym typeface="DM Sans"/>
                </a:rPr>
                <a:t>Genetic Algorithms</a:t>
              </a:r>
            </a:p>
          </p:txBody>
        </p:sp>
      </p:grpSp>
      <p:grpSp>
        <p:nvGrpSpPr>
          <p:cNvPr id="56" name="Group 56"/>
          <p:cNvGrpSpPr/>
          <p:nvPr/>
        </p:nvGrpSpPr>
        <p:grpSpPr>
          <a:xfrm>
            <a:off x="14754187" y="4832886"/>
            <a:ext cx="2636092" cy="540897"/>
            <a:chOff x="0" y="0"/>
            <a:chExt cx="2104708" cy="431863"/>
          </a:xfrm>
        </p:grpSpPr>
        <p:sp>
          <p:nvSpPr>
            <p:cNvPr id="57" name="Freeform 57"/>
            <p:cNvSpPr/>
            <p:nvPr/>
          </p:nvSpPr>
          <p:spPr>
            <a:xfrm>
              <a:off x="0" y="0"/>
              <a:ext cx="2104709" cy="431863"/>
            </a:xfrm>
            <a:custGeom>
              <a:avLst/>
              <a:gdLst/>
              <a:ahLst/>
              <a:cxnLst/>
              <a:rect l="l" t="t" r="r" b="b"/>
              <a:pathLst>
                <a:path w="2104709" h="431863">
                  <a:moveTo>
                    <a:pt x="164466" y="0"/>
                  </a:moveTo>
                  <a:lnTo>
                    <a:pt x="1940243" y="0"/>
                  </a:lnTo>
                  <a:cubicBezTo>
                    <a:pt x="2031075" y="0"/>
                    <a:pt x="2104709" y="73634"/>
                    <a:pt x="2104709" y="164466"/>
                  </a:cubicBezTo>
                  <a:lnTo>
                    <a:pt x="2104709" y="267397"/>
                  </a:lnTo>
                  <a:cubicBezTo>
                    <a:pt x="2104709" y="358229"/>
                    <a:pt x="2031075" y="431863"/>
                    <a:pt x="1940243" y="431863"/>
                  </a:cubicBezTo>
                  <a:lnTo>
                    <a:pt x="164466" y="431863"/>
                  </a:lnTo>
                  <a:cubicBezTo>
                    <a:pt x="73634" y="431863"/>
                    <a:pt x="0" y="358229"/>
                    <a:pt x="0" y="267397"/>
                  </a:cubicBezTo>
                  <a:lnTo>
                    <a:pt x="0" y="164466"/>
                  </a:lnTo>
                  <a:cubicBezTo>
                    <a:pt x="0" y="73634"/>
                    <a:pt x="73634" y="0"/>
                    <a:pt x="164466" y="0"/>
                  </a:cubicBezTo>
                  <a:close/>
                </a:path>
              </a:pathLst>
            </a:custGeom>
            <a:solidFill>
              <a:srgbClr val="F8DCBF"/>
            </a:solidFill>
            <a:ln cap="rnd">
              <a:noFill/>
              <a:prstDash val="solid"/>
              <a:round/>
            </a:ln>
          </p:spPr>
        </p:sp>
        <p:sp>
          <p:nvSpPr>
            <p:cNvPr id="58" name="TextBox 58"/>
            <p:cNvSpPr txBox="1"/>
            <p:nvPr/>
          </p:nvSpPr>
          <p:spPr>
            <a:xfrm>
              <a:off x="0" y="0"/>
              <a:ext cx="2104708" cy="431863"/>
            </a:xfrm>
            <a:prstGeom prst="rect">
              <a:avLst/>
            </a:prstGeom>
          </p:spPr>
          <p:txBody>
            <a:bodyPr lIns="32682" tIns="32682" rIns="32682" bIns="32682" rtlCol="0" anchor="ctr"/>
            <a:lstStyle/>
            <a:p>
              <a:pPr algn="ctr">
                <a:lnSpc>
                  <a:spcPts val="1689"/>
                </a:lnSpc>
              </a:pPr>
              <a:r>
                <a:rPr lang="en-US" sz="1407">
                  <a:solidFill>
                    <a:srgbClr val="001F3D"/>
                  </a:solidFill>
                  <a:latin typeface="DM Sans"/>
                  <a:ea typeface="DM Sans"/>
                  <a:cs typeface="DM Sans"/>
                  <a:sym typeface="DM Sans"/>
                </a:rPr>
                <a:t>Reinforcememnt Learning</a:t>
              </a:r>
            </a:p>
          </p:txBody>
        </p:sp>
      </p:grpSp>
      <p:sp>
        <p:nvSpPr>
          <p:cNvPr id="59" name="AutoShape 59"/>
          <p:cNvSpPr/>
          <p:nvPr/>
        </p:nvSpPr>
        <p:spPr>
          <a:xfrm>
            <a:off x="14719056" y="4174438"/>
            <a:ext cx="35131" cy="928896"/>
          </a:xfrm>
          <a:prstGeom prst="line">
            <a:avLst/>
          </a:prstGeom>
          <a:ln w="19050" cap="rnd">
            <a:solidFill>
              <a:srgbClr val="2C698E"/>
            </a:solidFill>
            <a:prstDash val="solid"/>
            <a:headEnd type="none" w="sm" len="sm"/>
            <a:tailEnd type="none" w="sm" len="sm"/>
          </a:ln>
        </p:spPr>
      </p:sp>
      <p:grpSp>
        <p:nvGrpSpPr>
          <p:cNvPr id="60" name="Group 60"/>
          <p:cNvGrpSpPr/>
          <p:nvPr/>
        </p:nvGrpSpPr>
        <p:grpSpPr>
          <a:xfrm>
            <a:off x="4410757" y="6839054"/>
            <a:ext cx="3286673" cy="942980"/>
            <a:chOff x="0" y="0"/>
            <a:chExt cx="1377033" cy="395085"/>
          </a:xfrm>
        </p:grpSpPr>
        <p:sp>
          <p:nvSpPr>
            <p:cNvPr id="61" name="Freeform 61"/>
            <p:cNvSpPr/>
            <p:nvPr/>
          </p:nvSpPr>
          <p:spPr>
            <a:xfrm>
              <a:off x="0" y="0"/>
              <a:ext cx="1377033" cy="395085"/>
            </a:xfrm>
            <a:custGeom>
              <a:avLst/>
              <a:gdLst/>
              <a:ahLst/>
              <a:cxnLst/>
              <a:rect l="l" t="t" r="r" b="b"/>
              <a:pathLst>
                <a:path w="1377033" h="395085">
                  <a:moveTo>
                    <a:pt x="688516" y="0"/>
                  </a:moveTo>
                  <a:cubicBezTo>
                    <a:pt x="308259" y="0"/>
                    <a:pt x="0" y="88443"/>
                    <a:pt x="0" y="197542"/>
                  </a:cubicBezTo>
                  <a:cubicBezTo>
                    <a:pt x="0" y="306642"/>
                    <a:pt x="308259" y="395085"/>
                    <a:pt x="688516" y="395085"/>
                  </a:cubicBezTo>
                  <a:cubicBezTo>
                    <a:pt x="1068773" y="395085"/>
                    <a:pt x="1377033" y="306642"/>
                    <a:pt x="1377033" y="197542"/>
                  </a:cubicBezTo>
                  <a:cubicBezTo>
                    <a:pt x="1377033" y="88443"/>
                    <a:pt x="1068773" y="0"/>
                    <a:pt x="688516" y="0"/>
                  </a:cubicBezTo>
                  <a:lnTo>
                    <a:pt x="688516" y="0"/>
                  </a:lnTo>
                  <a:close/>
                </a:path>
              </a:pathLst>
            </a:custGeom>
            <a:solidFill>
              <a:srgbClr val="F8DCBF"/>
            </a:solidFill>
          </p:spPr>
        </p:sp>
        <p:sp>
          <p:nvSpPr>
            <p:cNvPr id="62" name="TextBox 62"/>
            <p:cNvSpPr txBox="1"/>
            <p:nvPr/>
          </p:nvSpPr>
          <p:spPr>
            <a:xfrm>
              <a:off x="129097" y="37039"/>
              <a:ext cx="1118839" cy="321006"/>
            </a:xfrm>
            <a:prstGeom prst="rect">
              <a:avLst/>
            </a:prstGeom>
          </p:spPr>
          <p:txBody>
            <a:bodyPr lIns="28609" tIns="28609" rIns="28609" bIns="28609" rtlCol="0" anchor="ctr"/>
            <a:lstStyle/>
            <a:p>
              <a:pPr algn="ctr">
                <a:lnSpc>
                  <a:spcPts val="2432"/>
                </a:lnSpc>
              </a:pPr>
              <a:r>
                <a:rPr lang="en-US" sz="2027">
                  <a:solidFill>
                    <a:srgbClr val="001F3D"/>
                  </a:solidFill>
                  <a:latin typeface="DM Sans"/>
                  <a:ea typeface="DM Sans"/>
                  <a:cs typeface="DM Sans"/>
                  <a:sym typeface="DM Sans"/>
                </a:rPr>
                <a:t>Noise Mitigation Techniques</a:t>
              </a:r>
            </a:p>
          </p:txBody>
        </p:sp>
      </p:grpSp>
      <p:grpSp>
        <p:nvGrpSpPr>
          <p:cNvPr id="63" name="Group 63"/>
          <p:cNvGrpSpPr/>
          <p:nvPr/>
        </p:nvGrpSpPr>
        <p:grpSpPr>
          <a:xfrm>
            <a:off x="2383896" y="8385598"/>
            <a:ext cx="2313448" cy="679447"/>
            <a:chOff x="0" y="0"/>
            <a:chExt cx="2114134" cy="620909"/>
          </a:xfrm>
        </p:grpSpPr>
        <p:sp>
          <p:nvSpPr>
            <p:cNvPr id="64" name="Freeform 64"/>
            <p:cNvSpPr/>
            <p:nvPr/>
          </p:nvSpPr>
          <p:spPr>
            <a:xfrm>
              <a:off x="0" y="0"/>
              <a:ext cx="2114134" cy="620909"/>
            </a:xfrm>
            <a:custGeom>
              <a:avLst/>
              <a:gdLst/>
              <a:ahLst/>
              <a:cxnLst/>
              <a:rect l="l" t="t" r="r" b="b"/>
              <a:pathLst>
                <a:path w="2114134" h="620909">
                  <a:moveTo>
                    <a:pt x="36811" y="0"/>
                  </a:moveTo>
                  <a:lnTo>
                    <a:pt x="2077323" y="0"/>
                  </a:lnTo>
                  <a:cubicBezTo>
                    <a:pt x="2097653" y="0"/>
                    <a:pt x="2114134" y="16481"/>
                    <a:pt x="2114134" y="36811"/>
                  </a:cubicBezTo>
                  <a:lnTo>
                    <a:pt x="2114134" y="584098"/>
                  </a:lnTo>
                  <a:cubicBezTo>
                    <a:pt x="2114134" y="593861"/>
                    <a:pt x="2110256" y="603224"/>
                    <a:pt x="2103352" y="610127"/>
                  </a:cubicBezTo>
                  <a:cubicBezTo>
                    <a:pt x="2096449" y="617031"/>
                    <a:pt x="2087086" y="620909"/>
                    <a:pt x="2077323" y="620909"/>
                  </a:cubicBezTo>
                  <a:lnTo>
                    <a:pt x="36811" y="620909"/>
                  </a:lnTo>
                  <a:cubicBezTo>
                    <a:pt x="16481" y="620909"/>
                    <a:pt x="0" y="604428"/>
                    <a:pt x="0" y="584098"/>
                  </a:cubicBezTo>
                  <a:lnTo>
                    <a:pt x="0" y="36811"/>
                  </a:lnTo>
                  <a:cubicBezTo>
                    <a:pt x="0" y="16481"/>
                    <a:pt x="16481" y="0"/>
                    <a:pt x="36811" y="0"/>
                  </a:cubicBezTo>
                  <a:close/>
                </a:path>
              </a:pathLst>
            </a:custGeom>
            <a:solidFill>
              <a:srgbClr val="F8DCBF"/>
            </a:solidFill>
          </p:spPr>
        </p:sp>
        <p:sp>
          <p:nvSpPr>
            <p:cNvPr id="65" name="TextBox 65"/>
            <p:cNvSpPr txBox="1"/>
            <p:nvPr/>
          </p:nvSpPr>
          <p:spPr>
            <a:xfrm>
              <a:off x="0" y="0"/>
              <a:ext cx="2114134" cy="620909"/>
            </a:xfrm>
            <a:prstGeom prst="rect">
              <a:avLst/>
            </a:prstGeom>
          </p:spPr>
          <p:txBody>
            <a:bodyPr lIns="28609" tIns="28609" rIns="28609" bIns="28609" rtlCol="0" anchor="ctr"/>
            <a:lstStyle/>
            <a:p>
              <a:pPr algn="ctr">
                <a:lnSpc>
                  <a:spcPts val="2027"/>
                </a:lnSpc>
              </a:pPr>
              <a:r>
                <a:rPr lang="en-US" sz="1689">
                  <a:solidFill>
                    <a:srgbClr val="001F3D"/>
                  </a:solidFill>
                  <a:latin typeface="DM Sans"/>
                  <a:ea typeface="DM Sans"/>
                  <a:cs typeface="DM Sans"/>
                  <a:sym typeface="DM Sans"/>
                </a:rPr>
                <a:t>Trajectory Optimization</a:t>
              </a:r>
            </a:p>
          </p:txBody>
        </p:sp>
      </p:grpSp>
      <p:grpSp>
        <p:nvGrpSpPr>
          <p:cNvPr id="66" name="Group 66"/>
          <p:cNvGrpSpPr/>
          <p:nvPr/>
        </p:nvGrpSpPr>
        <p:grpSpPr>
          <a:xfrm>
            <a:off x="4896016" y="8371531"/>
            <a:ext cx="2313448" cy="679447"/>
            <a:chOff x="0" y="0"/>
            <a:chExt cx="2114134" cy="620909"/>
          </a:xfrm>
        </p:grpSpPr>
        <p:sp>
          <p:nvSpPr>
            <p:cNvPr id="67" name="Freeform 67"/>
            <p:cNvSpPr/>
            <p:nvPr/>
          </p:nvSpPr>
          <p:spPr>
            <a:xfrm>
              <a:off x="0" y="0"/>
              <a:ext cx="2114134" cy="620909"/>
            </a:xfrm>
            <a:custGeom>
              <a:avLst/>
              <a:gdLst/>
              <a:ahLst/>
              <a:cxnLst/>
              <a:rect l="l" t="t" r="r" b="b"/>
              <a:pathLst>
                <a:path w="2114134" h="620909">
                  <a:moveTo>
                    <a:pt x="36811" y="0"/>
                  </a:moveTo>
                  <a:lnTo>
                    <a:pt x="2077323" y="0"/>
                  </a:lnTo>
                  <a:cubicBezTo>
                    <a:pt x="2097653" y="0"/>
                    <a:pt x="2114134" y="16481"/>
                    <a:pt x="2114134" y="36811"/>
                  </a:cubicBezTo>
                  <a:lnTo>
                    <a:pt x="2114134" y="584098"/>
                  </a:lnTo>
                  <a:cubicBezTo>
                    <a:pt x="2114134" y="593861"/>
                    <a:pt x="2110256" y="603224"/>
                    <a:pt x="2103352" y="610127"/>
                  </a:cubicBezTo>
                  <a:cubicBezTo>
                    <a:pt x="2096449" y="617031"/>
                    <a:pt x="2087086" y="620909"/>
                    <a:pt x="2077323" y="620909"/>
                  </a:cubicBezTo>
                  <a:lnTo>
                    <a:pt x="36811" y="620909"/>
                  </a:lnTo>
                  <a:cubicBezTo>
                    <a:pt x="16481" y="620909"/>
                    <a:pt x="0" y="604428"/>
                    <a:pt x="0" y="584098"/>
                  </a:cubicBezTo>
                  <a:lnTo>
                    <a:pt x="0" y="36811"/>
                  </a:lnTo>
                  <a:cubicBezTo>
                    <a:pt x="0" y="16481"/>
                    <a:pt x="16481" y="0"/>
                    <a:pt x="36811" y="0"/>
                  </a:cubicBezTo>
                  <a:close/>
                </a:path>
              </a:pathLst>
            </a:custGeom>
            <a:solidFill>
              <a:srgbClr val="F8DCBF"/>
            </a:solidFill>
          </p:spPr>
        </p:sp>
        <p:sp>
          <p:nvSpPr>
            <p:cNvPr id="68" name="TextBox 68"/>
            <p:cNvSpPr txBox="1"/>
            <p:nvPr/>
          </p:nvSpPr>
          <p:spPr>
            <a:xfrm>
              <a:off x="0" y="0"/>
              <a:ext cx="2114134" cy="620909"/>
            </a:xfrm>
            <a:prstGeom prst="rect">
              <a:avLst/>
            </a:prstGeom>
          </p:spPr>
          <p:txBody>
            <a:bodyPr lIns="28609" tIns="28609" rIns="28609" bIns="28609" rtlCol="0" anchor="ctr"/>
            <a:lstStyle/>
            <a:p>
              <a:pPr algn="ctr">
                <a:lnSpc>
                  <a:spcPts val="2027"/>
                </a:lnSpc>
              </a:pPr>
              <a:r>
                <a:rPr lang="en-US" sz="1689">
                  <a:solidFill>
                    <a:srgbClr val="001F3D"/>
                  </a:solidFill>
                  <a:latin typeface="DM Sans"/>
                  <a:ea typeface="DM Sans"/>
                  <a:cs typeface="DM Sans"/>
                  <a:sym typeface="DM Sans"/>
                </a:rPr>
                <a:t>Blade and Fuselage Design Modification</a:t>
              </a:r>
            </a:p>
          </p:txBody>
        </p:sp>
      </p:grpSp>
      <p:grpSp>
        <p:nvGrpSpPr>
          <p:cNvPr id="69" name="Group 69"/>
          <p:cNvGrpSpPr/>
          <p:nvPr/>
        </p:nvGrpSpPr>
        <p:grpSpPr>
          <a:xfrm>
            <a:off x="7408136" y="8409465"/>
            <a:ext cx="2313448" cy="679447"/>
            <a:chOff x="0" y="0"/>
            <a:chExt cx="2114134" cy="620909"/>
          </a:xfrm>
        </p:grpSpPr>
        <p:sp>
          <p:nvSpPr>
            <p:cNvPr id="70" name="Freeform 70"/>
            <p:cNvSpPr/>
            <p:nvPr/>
          </p:nvSpPr>
          <p:spPr>
            <a:xfrm>
              <a:off x="0" y="0"/>
              <a:ext cx="2114134" cy="620909"/>
            </a:xfrm>
            <a:custGeom>
              <a:avLst/>
              <a:gdLst/>
              <a:ahLst/>
              <a:cxnLst/>
              <a:rect l="l" t="t" r="r" b="b"/>
              <a:pathLst>
                <a:path w="2114134" h="620909">
                  <a:moveTo>
                    <a:pt x="36811" y="0"/>
                  </a:moveTo>
                  <a:lnTo>
                    <a:pt x="2077323" y="0"/>
                  </a:lnTo>
                  <a:cubicBezTo>
                    <a:pt x="2097653" y="0"/>
                    <a:pt x="2114134" y="16481"/>
                    <a:pt x="2114134" y="36811"/>
                  </a:cubicBezTo>
                  <a:lnTo>
                    <a:pt x="2114134" y="584098"/>
                  </a:lnTo>
                  <a:cubicBezTo>
                    <a:pt x="2114134" y="593861"/>
                    <a:pt x="2110256" y="603224"/>
                    <a:pt x="2103352" y="610127"/>
                  </a:cubicBezTo>
                  <a:cubicBezTo>
                    <a:pt x="2096449" y="617031"/>
                    <a:pt x="2087086" y="620909"/>
                    <a:pt x="2077323" y="620909"/>
                  </a:cubicBezTo>
                  <a:lnTo>
                    <a:pt x="36811" y="620909"/>
                  </a:lnTo>
                  <a:cubicBezTo>
                    <a:pt x="16481" y="620909"/>
                    <a:pt x="0" y="604428"/>
                    <a:pt x="0" y="584098"/>
                  </a:cubicBezTo>
                  <a:lnTo>
                    <a:pt x="0" y="36811"/>
                  </a:lnTo>
                  <a:cubicBezTo>
                    <a:pt x="0" y="16481"/>
                    <a:pt x="16481" y="0"/>
                    <a:pt x="36811" y="0"/>
                  </a:cubicBezTo>
                  <a:close/>
                </a:path>
              </a:pathLst>
            </a:custGeom>
            <a:solidFill>
              <a:srgbClr val="F8DCBF"/>
            </a:solidFill>
          </p:spPr>
        </p:sp>
        <p:sp>
          <p:nvSpPr>
            <p:cNvPr id="71" name="TextBox 71"/>
            <p:cNvSpPr txBox="1"/>
            <p:nvPr/>
          </p:nvSpPr>
          <p:spPr>
            <a:xfrm>
              <a:off x="0" y="0"/>
              <a:ext cx="2114134" cy="620909"/>
            </a:xfrm>
            <a:prstGeom prst="rect">
              <a:avLst/>
            </a:prstGeom>
          </p:spPr>
          <p:txBody>
            <a:bodyPr lIns="28609" tIns="28609" rIns="28609" bIns="28609" rtlCol="0" anchor="ctr"/>
            <a:lstStyle/>
            <a:p>
              <a:pPr algn="ctr">
                <a:lnSpc>
                  <a:spcPts val="2027"/>
                </a:lnSpc>
              </a:pPr>
              <a:r>
                <a:rPr lang="en-US" sz="1689">
                  <a:solidFill>
                    <a:srgbClr val="001F3D"/>
                  </a:solidFill>
                  <a:latin typeface="DM Sans"/>
                  <a:ea typeface="DM Sans"/>
                  <a:cs typeface="DM Sans"/>
                  <a:sym typeface="DM Sans"/>
                </a:rPr>
                <a:t>Active Noise Cancellation</a:t>
              </a:r>
            </a:p>
          </p:txBody>
        </p:sp>
      </p:grpSp>
      <p:sp>
        <p:nvSpPr>
          <p:cNvPr id="72" name="AutoShape 72"/>
          <p:cNvSpPr/>
          <p:nvPr/>
        </p:nvSpPr>
        <p:spPr>
          <a:xfrm>
            <a:off x="6054093" y="7782034"/>
            <a:ext cx="2510767" cy="627431"/>
          </a:xfrm>
          <a:prstGeom prst="line">
            <a:avLst/>
          </a:prstGeom>
          <a:ln w="19050" cap="rnd">
            <a:solidFill>
              <a:srgbClr val="2C698E"/>
            </a:solidFill>
            <a:prstDash val="solid"/>
            <a:headEnd type="none" w="sm" len="sm"/>
            <a:tailEnd type="none" w="sm" len="sm"/>
          </a:ln>
        </p:spPr>
      </p:sp>
      <p:sp>
        <p:nvSpPr>
          <p:cNvPr id="73" name="AutoShape 73"/>
          <p:cNvSpPr/>
          <p:nvPr/>
        </p:nvSpPr>
        <p:spPr>
          <a:xfrm flipH="1">
            <a:off x="6052740" y="7782034"/>
            <a:ext cx="1353" cy="589497"/>
          </a:xfrm>
          <a:prstGeom prst="line">
            <a:avLst/>
          </a:prstGeom>
          <a:ln w="19050" cap="rnd">
            <a:solidFill>
              <a:srgbClr val="2C698E"/>
            </a:solidFill>
            <a:prstDash val="solid"/>
            <a:headEnd type="none" w="sm" len="sm"/>
            <a:tailEnd type="none" w="sm" len="sm"/>
          </a:ln>
        </p:spPr>
      </p:sp>
      <p:sp>
        <p:nvSpPr>
          <p:cNvPr id="74" name="AutoShape 74"/>
          <p:cNvSpPr/>
          <p:nvPr/>
        </p:nvSpPr>
        <p:spPr>
          <a:xfrm flipH="1">
            <a:off x="3540620" y="7782034"/>
            <a:ext cx="2513473" cy="603564"/>
          </a:xfrm>
          <a:prstGeom prst="line">
            <a:avLst/>
          </a:prstGeom>
          <a:ln w="19050" cap="rnd">
            <a:solidFill>
              <a:srgbClr val="2C698E"/>
            </a:solidFill>
            <a:prstDash val="solid"/>
            <a:headEnd type="none" w="sm" len="sm"/>
            <a:tailEnd type="none" w="sm" len="sm"/>
          </a:ln>
        </p:spPr>
      </p:sp>
      <p:grpSp>
        <p:nvGrpSpPr>
          <p:cNvPr id="75" name="Group 75"/>
          <p:cNvGrpSpPr/>
          <p:nvPr/>
        </p:nvGrpSpPr>
        <p:grpSpPr>
          <a:xfrm>
            <a:off x="11703888" y="6876988"/>
            <a:ext cx="3286673" cy="942980"/>
            <a:chOff x="0" y="0"/>
            <a:chExt cx="1377033" cy="395085"/>
          </a:xfrm>
        </p:grpSpPr>
        <p:sp>
          <p:nvSpPr>
            <p:cNvPr id="76" name="Freeform 76"/>
            <p:cNvSpPr/>
            <p:nvPr/>
          </p:nvSpPr>
          <p:spPr>
            <a:xfrm>
              <a:off x="0" y="0"/>
              <a:ext cx="1377033" cy="395085"/>
            </a:xfrm>
            <a:custGeom>
              <a:avLst/>
              <a:gdLst/>
              <a:ahLst/>
              <a:cxnLst/>
              <a:rect l="l" t="t" r="r" b="b"/>
              <a:pathLst>
                <a:path w="1377033" h="395085">
                  <a:moveTo>
                    <a:pt x="688516" y="0"/>
                  </a:moveTo>
                  <a:cubicBezTo>
                    <a:pt x="308259" y="0"/>
                    <a:pt x="0" y="88443"/>
                    <a:pt x="0" y="197542"/>
                  </a:cubicBezTo>
                  <a:cubicBezTo>
                    <a:pt x="0" y="306642"/>
                    <a:pt x="308259" y="395085"/>
                    <a:pt x="688516" y="395085"/>
                  </a:cubicBezTo>
                  <a:cubicBezTo>
                    <a:pt x="1068773" y="395085"/>
                    <a:pt x="1377033" y="306642"/>
                    <a:pt x="1377033" y="197542"/>
                  </a:cubicBezTo>
                  <a:cubicBezTo>
                    <a:pt x="1377033" y="88443"/>
                    <a:pt x="1068773" y="0"/>
                    <a:pt x="688516" y="0"/>
                  </a:cubicBezTo>
                  <a:lnTo>
                    <a:pt x="688516" y="0"/>
                  </a:lnTo>
                  <a:close/>
                </a:path>
              </a:pathLst>
            </a:custGeom>
            <a:solidFill>
              <a:srgbClr val="F8DCBF"/>
            </a:solidFill>
          </p:spPr>
        </p:sp>
        <p:sp>
          <p:nvSpPr>
            <p:cNvPr id="77" name="TextBox 77"/>
            <p:cNvSpPr txBox="1"/>
            <p:nvPr/>
          </p:nvSpPr>
          <p:spPr>
            <a:xfrm>
              <a:off x="129097" y="37039"/>
              <a:ext cx="1118839" cy="321006"/>
            </a:xfrm>
            <a:prstGeom prst="rect">
              <a:avLst/>
            </a:prstGeom>
          </p:spPr>
          <p:txBody>
            <a:bodyPr lIns="28609" tIns="28609" rIns="28609" bIns="28609" rtlCol="0" anchor="ctr"/>
            <a:lstStyle/>
            <a:p>
              <a:pPr algn="ctr">
                <a:lnSpc>
                  <a:spcPts val="2432"/>
                </a:lnSpc>
              </a:pPr>
              <a:r>
                <a:rPr lang="en-US" sz="2027">
                  <a:solidFill>
                    <a:srgbClr val="001F3D"/>
                  </a:solidFill>
                  <a:latin typeface="DM Sans"/>
                  <a:ea typeface="DM Sans"/>
                  <a:cs typeface="DM Sans"/>
                  <a:sym typeface="DM Sans"/>
                </a:rPr>
                <a:t>Noise Propagation Analysis</a:t>
              </a:r>
            </a:p>
          </p:txBody>
        </p:sp>
      </p:grpSp>
      <p:grpSp>
        <p:nvGrpSpPr>
          <p:cNvPr id="78" name="Group 78"/>
          <p:cNvGrpSpPr/>
          <p:nvPr/>
        </p:nvGrpSpPr>
        <p:grpSpPr>
          <a:xfrm>
            <a:off x="10916836" y="8409465"/>
            <a:ext cx="2313448" cy="679447"/>
            <a:chOff x="0" y="0"/>
            <a:chExt cx="2114134" cy="620909"/>
          </a:xfrm>
        </p:grpSpPr>
        <p:sp>
          <p:nvSpPr>
            <p:cNvPr id="79" name="Freeform 79"/>
            <p:cNvSpPr/>
            <p:nvPr/>
          </p:nvSpPr>
          <p:spPr>
            <a:xfrm>
              <a:off x="0" y="0"/>
              <a:ext cx="2114134" cy="620909"/>
            </a:xfrm>
            <a:custGeom>
              <a:avLst/>
              <a:gdLst/>
              <a:ahLst/>
              <a:cxnLst/>
              <a:rect l="l" t="t" r="r" b="b"/>
              <a:pathLst>
                <a:path w="2114134" h="620909">
                  <a:moveTo>
                    <a:pt x="36811" y="0"/>
                  </a:moveTo>
                  <a:lnTo>
                    <a:pt x="2077323" y="0"/>
                  </a:lnTo>
                  <a:cubicBezTo>
                    <a:pt x="2097653" y="0"/>
                    <a:pt x="2114134" y="16481"/>
                    <a:pt x="2114134" y="36811"/>
                  </a:cubicBezTo>
                  <a:lnTo>
                    <a:pt x="2114134" y="584098"/>
                  </a:lnTo>
                  <a:cubicBezTo>
                    <a:pt x="2114134" y="593861"/>
                    <a:pt x="2110256" y="603224"/>
                    <a:pt x="2103352" y="610127"/>
                  </a:cubicBezTo>
                  <a:cubicBezTo>
                    <a:pt x="2096449" y="617031"/>
                    <a:pt x="2087086" y="620909"/>
                    <a:pt x="2077323" y="620909"/>
                  </a:cubicBezTo>
                  <a:lnTo>
                    <a:pt x="36811" y="620909"/>
                  </a:lnTo>
                  <a:cubicBezTo>
                    <a:pt x="16481" y="620909"/>
                    <a:pt x="0" y="604428"/>
                    <a:pt x="0" y="584098"/>
                  </a:cubicBezTo>
                  <a:lnTo>
                    <a:pt x="0" y="36811"/>
                  </a:lnTo>
                  <a:cubicBezTo>
                    <a:pt x="0" y="16481"/>
                    <a:pt x="16481" y="0"/>
                    <a:pt x="36811" y="0"/>
                  </a:cubicBezTo>
                  <a:close/>
                </a:path>
              </a:pathLst>
            </a:custGeom>
            <a:solidFill>
              <a:srgbClr val="F8DCBF"/>
            </a:solidFill>
          </p:spPr>
        </p:sp>
        <p:sp>
          <p:nvSpPr>
            <p:cNvPr id="80" name="TextBox 80"/>
            <p:cNvSpPr txBox="1"/>
            <p:nvPr/>
          </p:nvSpPr>
          <p:spPr>
            <a:xfrm>
              <a:off x="0" y="0"/>
              <a:ext cx="2114134" cy="620909"/>
            </a:xfrm>
            <a:prstGeom prst="rect">
              <a:avLst/>
            </a:prstGeom>
          </p:spPr>
          <p:txBody>
            <a:bodyPr lIns="28609" tIns="28609" rIns="28609" bIns="28609" rtlCol="0" anchor="ctr"/>
            <a:lstStyle/>
            <a:p>
              <a:pPr algn="ctr">
                <a:lnSpc>
                  <a:spcPts val="2027"/>
                </a:lnSpc>
              </a:pPr>
              <a:r>
                <a:rPr lang="en-US" sz="1689">
                  <a:solidFill>
                    <a:srgbClr val="001F3D"/>
                  </a:solidFill>
                  <a:latin typeface="DM Sans"/>
                  <a:ea typeface="DM Sans"/>
                  <a:cs typeface="DM Sans"/>
                  <a:sym typeface="DM Sans"/>
                </a:rPr>
                <a:t>Ray Tracing</a:t>
              </a:r>
            </a:p>
          </p:txBody>
        </p:sp>
      </p:grpSp>
      <p:sp>
        <p:nvSpPr>
          <p:cNvPr id="81" name="AutoShape 81"/>
          <p:cNvSpPr/>
          <p:nvPr/>
        </p:nvSpPr>
        <p:spPr>
          <a:xfrm flipH="1">
            <a:off x="12073560" y="7819968"/>
            <a:ext cx="1273665" cy="589497"/>
          </a:xfrm>
          <a:prstGeom prst="line">
            <a:avLst/>
          </a:prstGeom>
          <a:ln w="19050" cap="rnd">
            <a:solidFill>
              <a:srgbClr val="2C698E"/>
            </a:solidFill>
            <a:prstDash val="solid"/>
            <a:headEnd type="none" w="sm" len="sm"/>
            <a:tailEnd type="none" w="sm" len="sm"/>
          </a:ln>
        </p:spPr>
      </p:sp>
      <p:grpSp>
        <p:nvGrpSpPr>
          <p:cNvPr id="82" name="Group 82"/>
          <p:cNvGrpSpPr/>
          <p:nvPr/>
        </p:nvGrpSpPr>
        <p:grpSpPr>
          <a:xfrm>
            <a:off x="13591338" y="8409465"/>
            <a:ext cx="2313448" cy="679447"/>
            <a:chOff x="0" y="0"/>
            <a:chExt cx="2114134" cy="620909"/>
          </a:xfrm>
        </p:grpSpPr>
        <p:sp>
          <p:nvSpPr>
            <p:cNvPr id="83" name="Freeform 83"/>
            <p:cNvSpPr/>
            <p:nvPr/>
          </p:nvSpPr>
          <p:spPr>
            <a:xfrm>
              <a:off x="0" y="0"/>
              <a:ext cx="2114134" cy="620909"/>
            </a:xfrm>
            <a:custGeom>
              <a:avLst/>
              <a:gdLst/>
              <a:ahLst/>
              <a:cxnLst/>
              <a:rect l="l" t="t" r="r" b="b"/>
              <a:pathLst>
                <a:path w="2114134" h="620909">
                  <a:moveTo>
                    <a:pt x="36811" y="0"/>
                  </a:moveTo>
                  <a:lnTo>
                    <a:pt x="2077323" y="0"/>
                  </a:lnTo>
                  <a:cubicBezTo>
                    <a:pt x="2097653" y="0"/>
                    <a:pt x="2114134" y="16481"/>
                    <a:pt x="2114134" y="36811"/>
                  </a:cubicBezTo>
                  <a:lnTo>
                    <a:pt x="2114134" y="584098"/>
                  </a:lnTo>
                  <a:cubicBezTo>
                    <a:pt x="2114134" y="593861"/>
                    <a:pt x="2110256" y="603224"/>
                    <a:pt x="2103352" y="610127"/>
                  </a:cubicBezTo>
                  <a:cubicBezTo>
                    <a:pt x="2096449" y="617031"/>
                    <a:pt x="2087086" y="620909"/>
                    <a:pt x="2077323" y="620909"/>
                  </a:cubicBezTo>
                  <a:lnTo>
                    <a:pt x="36811" y="620909"/>
                  </a:lnTo>
                  <a:cubicBezTo>
                    <a:pt x="16481" y="620909"/>
                    <a:pt x="0" y="604428"/>
                    <a:pt x="0" y="584098"/>
                  </a:cubicBezTo>
                  <a:lnTo>
                    <a:pt x="0" y="36811"/>
                  </a:lnTo>
                  <a:cubicBezTo>
                    <a:pt x="0" y="16481"/>
                    <a:pt x="16481" y="0"/>
                    <a:pt x="36811" y="0"/>
                  </a:cubicBezTo>
                  <a:close/>
                </a:path>
              </a:pathLst>
            </a:custGeom>
            <a:solidFill>
              <a:srgbClr val="F8DCBF"/>
            </a:solidFill>
          </p:spPr>
        </p:sp>
        <p:sp>
          <p:nvSpPr>
            <p:cNvPr id="84" name="TextBox 84"/>
            <p:cNvSpPr txBox="1"/>
            <p:nvPr/>
          </p:nvSpPr>
          <p:spPr>
            <a:xfrm>
              <a:off x="0" y="0"/>
              <a:ext cx="2114134" cy="620909"/>
            </a:xfrm>
            <a:prstGeom prst="rect">
              <a:avLst/>
            </a:prstGeom>
          </p:spPr>
          <p:txBody>
            <a:bodyPr lIns="28609" tIns="28609" rIns="28609" bIns="28609" rtlCol="0" anchor="ctr"/>
            <a:lstStyle/>
            <a:p>
              <a:pPr algn="ctr">
                <a:lnSpc>
                  <a:spcPts val="2027"/>
                </a:lnSpc>
              </a:pPr>
              <a:r>
                <a:rPr lang="en-US" sz="1689">
                  <a:solidFill>
                    <a:srgbClr val="001F3D"/>
                  </a:solidFill>
                  <a:latin typeface="DM Sans"/>
                  <a:ea typeface="DM Sans"/>
                  <a:cs typeface="DM Sans"/>
                  <a:sym typeface="DM Sans"/>
                </a:rPr>
                <a:t>Gaussian Beam Tracing</a:t>
              </a:r>
            </a:p>
          </p:txBody>
        </p:sp>
      </p:grpSp>
      <p:sp>
        <p:nvSpPr>
          <p:cNvPr id="85" name="AutoShape 85"/>
          <p:cNvSpPr/>
          <p:nvPr/>
        </p:nvSpPr>
        <p:spPr>
          <a:xfrm>
            <a:off x="13347224" y="7819968"/>
            <a:ext cx="1400838" cy="589497"/>
          </a:xfrm>
          <a:prstGeom prst="line">
            <a:avLst/>
          </a:prstGeom>
          <a:ln w="19050" cap="rnd">
            <a:solidFill>
              <a:srgbClr val="2C698E"/>
            </a:solidFill>
            <a:prstDash val="solid"/>
            <a:headEnd type="none" w="sm" len="sm"/>
            <a:tailEnd type="none" w="sm" len="sm"/>
          </a:ln>
        </p:spPr>
      </p:sp>
      <p:sp>
        <p:nvSpPr>
          <p:cNvPr id="86" name="Freeform 86"/>
          <p:cNvSpPr/>
          <p:nvPr/>
        </p:nvSpPr>
        <p:spPr>
          <a:xfrm rot="-10800000" flipV="1">
            <a:off x="15561745" y="-1402683"/>
            <a:ext cx="2450438" cy="4185866"/>
          </a:xfrm>
          <a:custGeom>
            <a:avLst/>
            <a:gdLst/>
            <a:ahLst/>
            <a:cxnLst/>
            <a:rect l="l" t="t" r="r" b="b"/>
            <a:pathLst>
              <a:path w="2450438" h="4185866">
                <a:moveTo>
                  <a:pt x="0" y="4185865"/>
                </a:moveTo>
                <a:lnTo>
                  <a:pt x="2450438" y="4185865"/>
                </a:lnTo>
                <a:lnTo>
                  <a:pt x="2450438" y="0"/>
                </a:lnTo>
                <a:lnTo>
                  <a:pt x="0" y="0"/>
                </a:lnTo>
                <a:lnTo>
                  <a:pt x="0" y="4185865"/>
                </a:lnTo>
                <a:close/>
              </a:path>
            </a:pathLst>
          </a:custGeom>
          <a:blipFill>
            <a:blip r:embed="rId7">
              <a:extLst>
                <a:ext uri="{96DAC541-7B7A-43D3-8B79-37D633B846F1}">
                  <asvg:svgBlip xmlns:asvg="http://schemas.microsoft.com/office/drawing/2016/SVG/main" r:embed="rId8"/>
                </a:ext>
              </a:extLst>
            </a:blip>
            <a:stretch>
              <a:fillRect/>
            </a:stretch>
          </a:blipFill>
        </p:spPr>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rot="-1279815">
            <a:off x="16479612" y="1697"/>
            <a:ext cx="3616776" cy="7883980"/>
          </a:xfrm>
          <a:custGeom>
            <a:avLst/>
            <a:gdLst/>
            <a:ahLst/>
            <a:cxnLst/>
            <a:rect l="l" t="t" r="r" b="b"/>
            <a:pathLst>
              <a:path w="3616776" h="7883980">
                <a:moveTo>
                  <a:pt x="0" y="0"/>
                </a:moveTo>
                <a:lnTo>
                  <a:pt x="3616776" y="0"/>
                </a:lnTo>
                <a:lnTo>
                  <a:pt x="3616776" y="7883980"/>
                </a:lnTo>
                <a:lnTo>
                  <a:pt x="0" y="7883980"/>
                </a:lnTo>
                <a:lnTo>
                  <a:pt x="0"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2014169" y="6326281"/>
            <a:ext cx="6493940" cy="6529555"/>
          </a:xfrm>
          <a:custGeom>
            <a:avLst/>
            <a:gdLst/>
            <a:ahLst/>
            <a:cxnLst/>
            <a:rect l="l" t="t" r="r" b="b"/>
            <a:pathLst>
              <a:path w="6493940" h="6529555">
                <a:moveTo>
                  <a:pt x="0" y="0"/>
                </a:moveTo>
                <a:lnTo>
                  <a:pt x="6493939" y="0"/>
                </a:lnTo>
                <a:lnTo>
                  <a:pt x="6493939" y="6529555"/>
                </a:lnTo>
                <a:lnTo>
                  <a:pt x="0" y="652955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rot="4368370">
            <a:off x="-636901" y="4079291"/>
            <a:ext cx="2689927" cy="1649410"/>
          </a:xfrm>
          <a:custGeom>
            <a:avLst/>
            <a:gdLst/>
            <a:ahLst/>
            <a:cxnLst/>
            <a:rect l="l" t="t" r="r" b="b"/>
            <a:pathLst>
              <a:path w="2689927" h="1649410">
                <a:moveTo>
                  <a:pt x="0" y="0"/>
                </a:moveTo>
                <a:lnTo>
                  <a:pt x="2689928" y="0"/>
                </a:lnTo>
                <a:lnTo>
                  <a:pt x="2689928" y="1649410"/>
                </a:lnTo>
                <a:lnTo>
                  <a:pt x="0" y="1649410"/>
                </a:lnTo>
                <a:lnTo>
                  <a:pt x="0" y="0"/>
                </a:lnTo>
                <a:close/>
              </a:path>
            </a:pathLst>
          </a:custGeom>
          <a:blipFill>
            <a:blip r:embed="rId6">
              <a:extLst>
                <a:ext uri="{96DAC541-7B7A-43D3-8B79-37D633B846F1}">
                  <asvg:svgBlip xmlns:asvg="http://schemas.microsoft.com/office/drawing/2016/SVG/main" r:embed="rId7"/>
                </a:ext>
              </a:extLst>
            </a:blip>
            <a:stretch>
              <a:fillRect l="-74740"/>
            </a:stretch>
          </a:blipFill>
        </p:spPr>
      </p:sp>
      <p:sp>
        <p:nvSpPr>
          <p:cNvPr id="5" name="Freeform 5"/>
          <p:cNvSpPr/>
          <p:nvPr/>
        </p:nvSpPr>
        <p:spPr>
          <a:xfrm rot="8309932" flipV="1">
            <a:off x="7582" y="6646127"/>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6" name="Freeform 6"/>
          <p:cNvSpPr/>
          <p:nvPr/>
        </p:nvSpPr>
        <p:spPr>
          <a:xfrm>
            <a:off x="3373801" y="3066857"/>
            <a:ext cx="11540398" cy="5672204"/>
          </a:xfrm>
          <a:custGeom>
            <a:avLst/>
            <a:gdLst/>
            <a:ahLst/>
            <a:cxnLst/>
            <a:rect l="l" t="t" r="r" b="b"/>
            <a:pathLst>
              <a:path w="11540398" h="5672204">
                <a:moveTo>
                  <a:pt x="0" y="0"/>
                </a:moveTo>
                <a:lnTo>
                  <a:pt x="11540398" y="0"/>
                </a:lnTo>
                <a:lnTo>
                  <a:pt x="11540398" y="5672203"/>
                </a:lnTo>
                <a:lnTo>
                  <a:pt x="0" y="5672203"/>
                </a:lnTo>
                <a:lnTo>
                  <a:pt x="0" y="0"/>
                </a:lnTo>
                <a:close/>
              </a:path>
            </a:pathLst>
          </a:custGeom>
          <a:blipFill>
            <a:blip r:embed="rId10"/>
            <a:stretch>
              <a:fillRect/>
            </a:stretch>
          </a:blipFill>
        </p:spPr>
      </p:sp>
      <p:sp>
        <p:nvSpPr>
          <p:cNvPr id="7" name="TextBox 7"/>
          <p:cNvSpPr txBox="1"/>
          <p:nvPr/>
        </p:nvSpPr>
        <p:spPr>
          <a:xfrm>
            <a:off x="4387988" y="249238"/>
            <a:ext cx="951202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Model Validation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rot="-1279815" flipH="1">
            <a:off x="14988321" y="6345010"/>
            <a:ext cx="3616776" cy="7883980"/>
          </a:xfrm>
          <a:custGeom>
            <a:avLst/>
            <a:gdLst/>
            <a:ahLst/>
            <a:cxnLst/>
            <a:rect l="l" t="t" r="r" b="b"/>
            <a:pathLst>
              <a:path w="3616776" h="7883980">
                <a:moveTo>
                  <a:pt x="3616776" y="0"/>
                </a:moveTo>
                <a:lnTo>
                  <a:pt x="0" y="0"/>
                </a:lnTo>
                <a:lnTo>
                  <a:pt x="0" y="7883980"/>
                </a:lnTo>
                <a:lnTo>
                  <a:pt x="3616776" y="7883980"/>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4" name="Freeform 4"/>
          <p:cNvSpPr/>
          <p:nvPr/>
        </p:nvSpPr>
        <p:spPr>
          <a:xfrm>
            <a:off x="3398591" y="818190"/>
            <a:ext cx="5616277" cy="4212208"/>
          </a:xfrm>
          <a:custGeom>
            <a:avLst/>
            <a:gdLst/>
            <a:ahLst/>
            <a:cxnLst/>
            <a:rect l="l" t="t" r="r" b="b"/>
            <a:pathLst>
              <a:path w="5616277" h="4212208">
                <a:moveTo>
                  <a:pt x="0" y="0"/>
                </a:moveTo>
                <a:lnTo>
                  <a:pt x="5616277" y="0"/>
                </a:lnTo>
                <a:lnTo>
                  <a:pt x="5616277" y="4212208"/>
                </a:lnTo>
                <a:lnTo>
                  <a:pt x="0" y="4212208"/>
                </a:lnTo>
                <a:lnTo>
                  <a:pt x="0" y="0"/>
                </a:lnTo>
                <a:close/>
              </a:path>
            </a:pathLst>
          </a:custGeom>
          <a:blipFill>
            <a:blip r:embed="rId4"/>
            <a:stretch>
              <a:fillRect/>
            </a:stretch>
          </a:blipFill>
        </p:spPr>
      </p:sp>
      <p:sp>
        <p:nvSpPr>
          <p:cNvPr id="5" name="Freeform 5"/>
          <p:cNvSpPr/>
          <p:nvPr/>
        </p:nvSpPr>
        <p:spPr>
          <a:xfrm>
            <a:off x="9233163" y="5256602"/>
            <a:ext cx="5616277" cy="4212208"/>
          </a:xfrm>
          <a:custGeom>
            <a:avLst/>
            <a:gdLst/>
            <a:ahLst/>
            <a:cxnLst/>
            <a:rect l="l" t="t" r="r" b="b"/>
            <a:pathLst>
              <a:path w="5616277" h="4212208">
                <a:moveTo>
                  <a:pt x="0" y="0"/>
                </a:moveTo>
                <a:lnTo>
                  <a:pt x="5616277" y="0"/>
                </a:lnTo>
                <a:lnTo>
                  <a:pt x="5616277" y="4212208"/>
                </a:lnTo>
                <a:lnTo>
                  <a:pt x="0" y="4212208"/>
                </a:lnTo>
                <a:lnTo>
                  <a:pt x="0" y="0"/>
                </a:lnTo>
                <a:close/>
              </a:path>
            </a:pathLst>
          </a:custGeom>
          <a:blipFill>
            <a:blip r:embed="rId5"/>
            <a:stretch>
              <a:fillRect/>
            </a:stretch>
          </a:blipFill>
        </p:spPr>
      </p:sp>
      <p:sp>
        <p:nvSpPr>
          <p:cNvPr id="6" name="Freeform 6"/>
          <p:cNvSpPr/>
          <p:nvPr/>
        </p:nvSpPr>
        <p:spPr>
          <a:xfrm>
            <a:off x="9233163" y="818190"/>
            <a:ext cx="5656246" cy="4242185"/>
          </a:xfrm>
          <a:custGeom>
            <a:avLst/>
            <a:gdLst/>
            <a:ahLst/>
            <a:cxnLst/>
            <a:rect l="l" t="t" r="r" b="b"/>
            <a:pathLst>
              <a:path w="5656246" h="4242185">
                <a:moveTo>
                  <a:pt x="0" y="0"/>
                </a:moveTo>
                <a:lnTo>
                  <a:pt x="5656246" y="0"/>
                </a:lnTo>
                <a:lnTo>
                  <a:pt x="5656246" y="4242184"/>
                </a:lnTo>
                <a:lnTo>
                  <a:pt x="0" y="4242184"/>
                </a:lnTo>
                <a:lnTo>
                  <a:pt x="0" y="0"/>
                </a:lnTo>
                <a:close/>
              </a:path>
            </a:pathLst>
          </a:custGeom>
          <a:blipFill>
            <a:blip r:embed="rId6"/>
            <a:stretch>
              <a:fillRect/>
            </a:stretch>
          </a:blipFill>
        </p:spPr>
      </p:sp>
      <p:sp>
        <p:nvSpPr>
          <p:cNvPr id="7" name="Freeform 7"/>
          <p:cNvSpPr/>
          <p:nvPr/>
        </p:nvSpPr>
        <p:spPr>
          <a:xfrm>
            <a:off x="3398591" y="5256602"/>
            <a:ext cx="5616277" cy="4212208"/>
          </a:xfrm>
          <a:custGeom>
            <a:avLst/>
            <a:gdLst/>
            <a:ahLst/>
            <a:cxnLst/>
            <a:rect l="l" t="t" r="r" b="b"/>
            <a:pathLst>
              <a:path w="5616277" h="4212208">
                <a:moveTo>
                  <a:pt x="0" y="0"/>
                </a:moveTo>
                <a:lnTo>
                  <a:pt x="5616277" y="0"/>
                </a:lnTo>
                <a:lnTo>
                  <a:pt x="5616277" y="4212208"/>
                </a:lnTo>
                <a:lnTo>
                  <a:pt x="0" y="4212208"/>
                </a:lnTo>
                <a:lnTo>
                  <a:pt x="0" y="0"/>
                </a:lnTo>
                <a:close/>
              </a:path>
            </a:pathLst>
          </a:custGeom>
          <a:blipFill>
            <a:blip r:embed="rId7"/>
            <a:stretch>
              <a:fillRect/>
            </a:stretch>
          </a:blipFill>
        </p:spPr>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rot="-10057392">
            <a:off x="15468159" y="6221969"/>
            <a:ext cx="6493940" cy="6529555"/>
          </a:xfrm>
          <a:custGeom>
            <a:avLst/>
            <a:gdLst/>
            <a:ahLst/>
            <a:cxnLst/>
            <a:rect l="l" t="t" r="r" b="b"/>
            <a:pathLst>
              <a:path w="6493940" h="6529555">
                <a:moveTo>
                  <a:pt x="0" y="0"/>
                </a:moveTo>
                <a:lnTo>
                  <a:pt x="6493940" y="0"/>
                </a:lnTo>
                <a:lnTo>
                  <a:pt x="6493940" y="6529555"/>
                </a:lnTo>
                <a:lnTo>
                  <a:pt x="0" y="652955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rot="-4065954">
            <a:off x="13990857" y="7410349"/>
            <a:ext cx="4700392" cy="1649410"/>
          </a:xfrm>
          <a:custGeom>
            <a:avLst/>
            <a:gdLst/>
            <a:ahLst/>
            <a:cxnLst/>
            <a:rect l="l" t="t" r="r" b="b"/>
            <a:pathLst>
              <a:path w="4700392" h="1649410">
                <a:moveTo>
                  <a:pt x="0" y="0"/>
                </a:moveTo>
                <a:lnTo>
                  <a:pt x="4700392" y="0"/>
                </a:lnTo>
                <a:lnTo>
                  <a:pt x="4700392" y="1649410"/>
                </a:lnTo>
                <a:lnTo>
                  <a:pt x="0" y="164941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rot="-124391" flipV="1">
            <a:off x="17067968" y="6444073"/>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6" name="TextBox 6"/>
          <p:cNvSpPr txBox="1"/>
          <p:nvPr/>
        </p:nvSpPr>
        <p:spPr>
          <a:xfrm>
            <a:off x="4387988" y="249238"/>
            <a:ext cx="951202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Application</a:t>
            </a:r>
          </a:p>
        </p:txBody>
      </p:sp>
      <p:sp>
        <p:nvSpPr>
          <p:cNvPr id="7" name="TextBox 7"/>
          <p:cNvSpPr txBox="1"/>
          <p:nvPr/>
        </p:nvSpPr>
        <p:spPr>
          <a:xfrm>
            <a:off x="2063384" y="2163365"/>
            <a:ext cx="14161233" cy="6877050"/>
          </a:xfrm>
          <a:prstGeom prst="rect">
            <a:avLst/>
          </a:prstGeom>
        </p:spPr>
        <p:txBody>
          <a:bodyPr lIns="0" tIns="0" rIns="0" bIns="0" rtlCol="0" anchor="t">
            <a:spAutoFit/>
          </a:bodyPr>
          <a:lstStyle/>
          <a:p>
            <a:pPr marL="517389" lvl="1" indent="-258695" algn="l">
              <a:lnSpc>
                <a:spcPts val="2875"/>
              </a:lnSpc>
              <a:spcBef>
                <a:spcPct val="0"/>
              </a:spcBef>
              <a:buFont typeface="Arial"/>
              <a:buChar char="•"/>
            </a:pPr>
            <a:r>
              <a:rPr lang="en-US" sz="2396">
                <a:solidFill>
                  <a:srgbClr val="F8DCBF"/>
                </a:solidFill>
                <a:latin typeface="DM Sans"/>
                <a:ea typeface="DM Sans"/>
                <a:cs typeface="DM Sans"/>
                <a:sym typeface="DM Sans"/>
              </a:rPr>
              <a:t>The use of UAVs for delivery purposes is rapidly gaining traction in commercial sectors. </a:t>
            </a:r>
          </a:p>
          <a:p>
            <a:pPr algn="l">
              <a:lnSpc>
                <a:spcPts val="2875"/>
              </a:lnSpc>
              <a:spcBef>
                <a:spcPct val="0"/>
              </a:spcBef>
            </a:pPr>
            <a:endParaRPr lang="en-US" sz="2396">
              <a:solidFill>
                <a:srgbClr val="F8DCBF"/>
              </a:solidFill>
              <a:latin typeface="DM Sans"/>
              <a:ea typeface="DM Sans"/>
              <a:cs typeface="DM Sans"/>
              <a:sym typeface="DM Sans"/>
            </a:endParaRPr>
          </a:p>
          <a:p>
            <a:pPr marL="517389" lvl="1" indent="-258695" algn="l">
              <a:lnSpc>
                <a:spcPts val="2875"/>
              </a:lnSpc>
              <a:spcBef>
                <a:spcPct val="0"/>
              </a:spcBef>
              <a:buFont typeface="Arial"/>
              <a:buChar char="•"/>
            </a:pPr>
            <a:r>
              <a:rPr lang="en-US" sz="2396">
                <a:solidFill>
                  <a:srgbClr val="F8DCBF"/>
                </a:solidFill>
                <a:latin typeface="DM Sans"/>
                <a:ea typeface="DM Sans"/>
                <a:cs typeface="DM Sans"/>
                <a:sym typeface="DM Sans"/>
              </a:rPr>
              <a:t>However, current commercial drones typically lack advanced automatic control systems and are not optimized to achieve specific operational objectives, such as minimizing noise pollution.</a:t>
            </a:r>
          </a:p>
          <a:p>
            <a:pPr algn="l">
              <a:lnSpc>
                <a:spcPts val="2875"/>
              </a:lnSpc>
              <a:spcBef>
                <a:spcPct val="0"/>
              </a:spcBef>
            </a:pPr>
            <a:endParaRPr lang="en-US" sz="2396">
              <a:solidFill>
                <a:srgbClr val="F8DCBF"/>
              </a:solidFill>
              <a:latin typeface="DM Sans"/>
              <a:ea typeface="DM Sans"/>
              <a:cs typeface="DM Sans"/>
              <a:sym typeface="DM Sans"/>
            </a:endParaRPr>
          </a:p>
          <a:p>
            <a:pPr marL="517389" lvl="1" indent="-258695" algn="l">
              <a:lnSpc>
                <a:spcPts val="2875"/>
              </a:lnSpc>
              <a:spcBef>
                <a:spcPct val="0"/>
              </a:spcBef>
              <a:buFont typeface="Arial"/>
              <a:buChar char="•"/>
            </a:pPr>
            <a:r>
              <a:rPr lang="en-US" sz="2396">
                <a:solidFill>
                  <a:srgbClr val="F8DCBF"/>
                </a:solidFill>
                <a:latin typeface="DM Sans"/>
                <a:ea typeface="DM Sans"/>
                <a:cs typeface="DM Sans"/>
                <a:sym typeface="DM Sans"/>
              </a:rPr>
              <a:t>Machine Learning models’ flexibility is crucial since not all delivery packages have the same priority or urgency, necessitating adaptable control strategies. </a:t>
            </a:r>
          </a:p>
          <a:p>
            <a:pPr algn="l">
              <a:lnSpc>
                <a:spcPts val="2875"/>
              </a:lnSpc>
              <a:spcBef>
                <a:spcPct val="0"/>
              </a:spcBef>
            </a:pPr>
            <a:endParaRPr lang="en-US" sz="2396">
              <a:solidFill>
                <a:srgbClr val="F8DCBF"/>
              </a:solidFill>
              <a:latin typeface="DM Sans"/>
              <a:ea typeface="DM Sans"/>
              <a:cs typeface="DM Sans"/>
              <a:sym typeface="DM Sans"/>
            </a:endParaRPr>
          </a:p>
          <a:p>
            <a:pPr marL="517389" lvl="1" indent="-258695" algn="l">
              <a:lnSpc>
                <a:spcPts val="2875"/>
              </a:lnSpc>
              <a:spcBef>
                <a:spcPct val="0"/>
              </a:spcBef>
              <a:buFont typeface="Arial"/>
              <a:buChar char="•"/>
            </a:pPr>
            <a:r>
              <a:rPr lang="en-US" sz="2396">
                <a:solidFill>
                  <a:srgbClr val="F8DCBF"/>
                </a:solidFill>
                <a:latin typeface="DM Sans"/>
                <a:ea typeface="DM Sans"/>
                <a:cs typeface="DM Sans"/>
                <a:sym typeface="DM Sans"/>
              </a:rPr>
              <a:t>To cater to different delivery scenarios, two versions of the RL model were developed.</a:t>
            </a:r>
          </a:p>
          <a:p>
            <a:pPr algn="l">
              <a:lnSpc>
                <a:spcPts val="2875"/>
              </a:lnSpc>
              <a:spcBef>
                <a:spcPct val="0"/>
              </a:spcBef>
            </a:pPr>
            <a:endParaRPr lang="en-US" sz="2396">
              <a:solidFill>
                <a:srgbClr val="F8DCBF"/>
              </a:solidFill>
              <a:latin typeface="DM Sans"/>
              <a:ea typeface="DM Sans"/>
              <a:cs typeface="DM Sans"/>
              <a:sym typeface="DM Sans"/>
            </a:endParaRPr>
          </a:p>
          <a:p>
            <a:pPr marL="517389" lvl="1" indent="-258695" algn="l">
              <a:lnSpc>
                <a:spcPts val="2875"/>
              </a:lnSpc>
              <a:spcBef>
                <a:spcPct val="0"/>
              </a:spcBef>
              <a:buFont typeface="Arial"/>
              <a:buChar char="•"/>
            </a:pPr>
            <a:r>
              <a:rPr lang="en-US" sz="2396">
                <a:solidFill>
                  <a:srgbClr val="F8DCBF"/>
                </a:solidFill>
                <a:latin typeface="DM Sans Bold"/>
                <a:ea typeface="DM Sans Bold"/>
                <a:cs typeface="DM Sans Bold"/>
                <a:sym typeface="DM Sans Bold"/>
              </a:rPr>
              <a:t>High-Priority Delivery:</a:t>
            </a:r>
            <a:r>
              <a:rPr lang="en-US" sz="2396">
                <a:solidFill>
                  <a:srgbClr val="F8DCBF"/>
                </a:solidFill>
                <a:latin typeface="DM Sans"/>
                <a:ea typeface="DM Sans"/>
                <a:cs typeface="DM Sans"/>
                <a:sym typeface="DM Sans"/>
              </a:rPr>
              <a:t> In scenarios where timely delivery is critical, such as delivering medical supplies to a hospital, the model emphasizes on reducing delivery time over noise minimization and optimizes the flight path primarily for speed and efficiency, accepting higher noise levels as a trade-off. </a:t>
            </a:r>
          </a:p>
          <a:p>
            <a:pPr algn="l">
              <a:lnSpc>
                <a:spcPts val="2875"/>
              </a:lnSpc>
              <a:spcBef>
                <a:spcPct val="0"/>
              </a:spcBef>
            </a:pPr>
            <a:endParaRPr lang="en-US" sz="2396">
              <a:solidFill>
                <a:srgbClr val="F8DCBF"/>
              </a:solidFill>
              <a:latin typeface="DM Sans"/>
              <a:ea typeface="DM Sans"/>
              <a:cs typeface="DM Sans"/>
              <a:sym typeface="DM Sans"/>
            </a:endParaRPr>
          </a:p>
          <a:p>
            <a:pPr marL="517389" lvl="1" indent="-258695" algn="l">
              <a:lnSpc>
                <a:spcPts val="2875"/>
              </a:lnSpc>
              <a:spcBef>
                <a:spcPct val="0"/>
              </a:spcBef>
              <a:buFont typeface="Arial"/>
              <a:buChar char="•"/>
            </a:pPr>
            <a:r>
              <a:rPr lang="en-US" sz="2396">
                <a:solidFill>
                  <a:srgbClr val="F8DCBF"/>
                </a:solidFill>
                <a:latin typeface="DM Sans Bold"/>
                <a:ea typeface="DM Sans Bold"/>
                <a:cs typeface="DM Sans Bold"/>
                <a:sym typeface="DM Sans Bold"/>
              </a:rPr>
              <a:t>Low-Priority Delivery: </a:t>
            </a:r>
            <a:r>
              <a:rPr lang="en-US" sz="2396">
                <a:solidFill>
                  <a:srgbClr val="F8DCBF"/>
                </a:solidFill>
                <a:latin typeface="DM Sans"/>
                <a:ea typeface="DM Sans"/>
                <a:cs typeface="DM Sans"/>
                <a:sym typeface="DM Sans"/>
              </a:rPr>
              <a:t>For deliveries that do not require urgency, such as regular postal services, the model focuses on minimizing noise impact  while still ensuring reasonable delivery times. This mode focuses on optimizing flight paths to reduce noise pollution, even if it means longer delivery times and is beneficial in residential or sensitive areas.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rot="5400000">
            <a:off x="-1440052" y="-1116590"/>
            <a:ext cx="5114585" cy="5142635"/>
          </a:xfrm>
          <a:custGeom>
            <a:avLst/>
            <a:gdLst/>
            <a:ahLst/>
            <a:cxnLst/>
            <a:rect l="l" t="t" r="r" b="b"/>
            <a:pathLst>
              <a:path w="5114585" h="5142635">
                <a:moveTo>
                  <a:pt x="0" y="0"/>
                </a:moveTo>
                <a:lnTo>
                  <a:pt x="5114585" y="0"/>
                </a:lnTo>
                <a:lnTo>
                  <a:pt x="5114585" y="5142635"/>
                </a:lnTo>
                <a:lnTo>
                  <a:pt x="0" y="514263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rot="5400000" flipV="1">
            <a:off x="-586364" y="-638206"/>
            <a:ext cx="2450438" cy="4185866"/>
          </a:xfrm>
          <a:custGeom>
            <a:avLst/>
            <a:gdLst/>
            <a:ahLst/>
            <a:cxnLst/>
            <a:rect l="l" t="t" r="r" b="b"/>
            <a:pathLst>
              <a:path w="2450438" h="4185866">
                <a:moveTo>
                  <a:pt x="0" y="4185866"/>
                </a:moveTo>
                <a:lnTo>
                  <a:pt x="2450439" y="4185866"/>
                </a:lnTo>
                <a:lnTo>
                  <a:pt x="2450439" y="0"/>
                </a:lnTo>
                <a:lnTo>
                  <a:pt x="0" y="0"/>
                </a:lnTo>
                <a:lnTo>
                  <a:pt x="0" y="418586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15509341" y="5316310"/>
            <a:ext cx="3616776" cy="7883980"/>
          </a:xfrm>
          <a:custGeom>
            <a:avLst/>
            <a:gdLst/>
            <a:ahLst/>
            <a:cxnLst/>
            <a:rect l="l" t="t" r="r" b="b"/>
            <a:pathLst>
              <a:path w="3616776" h="7883980">
                <a:moveTo>
                  <a:pt x="0" y="0"/>
                </a:moveTo>
                <a:lnTo>
                  <a:pt x="3616776" y="0"/>
                </a:lnTo>
                <a:lnTo>
                  <a:pt x="3616776" y="7883980"/>
                </a:lnTo>
                <a:lnTo>
                  <a:pt x="0" y="7883980"/>
                </a:lnTo>
                <a:lnTo>
                  <a:pt x="0" y="0"/>
                </a:lnTo>
                <a:close/>
              </a:path>
            </a:pathLst>
          </a:custGeom>
          <a:blipFill>
            <a:blip r:embed="rId6">
              <a:alphaModFix amt="75000"/>
              <a:extLst>
                <a:ext uri="{96DAC541-7B7A-43D3-8B79-37D633B846F1}">
                  <asvg:svgBlip xmlns:asvg="http://schemas.microsoft.com/office/drawing/2016/SVG/main" r:embed="rId7"/>
                </a:ext>
              </a:extLst>
            </a:blip>
            <a:stretch>
              <a:fillRect/>
            </a:stretch>
          </a:blipFill>
        </p:spPr>
      </p:sp>
      <p:sp>
        <p:nvSpPr>
          <p:cNvPr id="5" name="Freeform 5"/>
          <p:cNvSpPr/>
          <p:nvPr/>
        </p:nvSpPr>
        <p:spPr>
          <a:xfrm rot="4368370">
            <a:off x="-227723" y="3653089"/>
            <a:ext cx="2689927" cy="1649410"/>
          </a:xfrm>
          <a:custGeom>
            <a:avLst/>
            <a:gdLst/>
            <a:ahLst/>
            <a:cxnLst/>
            <a:rect l="l" t="t" r="r" b="b"/>
            <a:pathLst>
              <a:path w="2689927" h="1649410">
                <a:moveTo>
                  <a:pt x="0" y="0"/>
                </a:moveTo>
                <a:lnTo>
                  <a:pt x="2689927" y="0"/>
                </a:lnTo>
                <a:lnTo>
                  <a:pt x="2689927" y="1649410"/>
                </a:lnTo>
                <a:lnTo>
                  <a:pt x="0" y="1649410"/>
                </a:lnTo>
                <a:lnTo>
                  <a:pt x="0" y="0"/>
                </a:lnTo>
                <a:close/>
              </a:path>
            </a:pathLst>
          </a:custGeom>
          <a:blipFill>
            <a:blip r:embed="rId8">
              <a:extLst>
                <a:ext uri="{96DAC541-7B7A-43D3-8B79-37D633B846F1}">
                  <asvg:svgBlip xmlns:asvg="http://schemas.microsoft.com/office/drawing/2016/SVG/main" r:embed="rId9"/>
                </a:ext>
              </a:extLst>
            </a:blip>
            <a:stretch>
              <a:fillRect l="-74740"/>
            </a:stretch>
          </a:blipFill>
        </p:spPr>
      </p:sp>
      <p:sp>
        <p:nvSpPr>
          <p:cNvPr id="6" name="Freeform 6"/>
          <p:cNvSpPr/>
          <p:nvPr/>
        </p:nvSpPr>
        <p:spPr>
          <a:xfrm>
            <a:off x="3279731" y="1028700"/>
            <a:ext cx="5718183" cy="4288637"/>
          </a:xfrm>
          <a:custGeom>
            <a:avLst/>
            <a:gdLst/>
            <a:ahLst/>
            <a:cxnLst/>
            <a:rect l="l" t="t" r="r" b="b"/>
            <a:pathLst>
              <a:path w="5718183" h="4288637">
                <a:moveTo>
                  <a:pt x="0" y="0"/>
                </a:moveTo>
                <a:lnTo>
                  <a:pt x="5718182" y="0"/>
                </a:lnTo>
                <a:lnTo>
                  <a:pt x="5718182" y="4288637"/>
                </a:lnTo>
                <a:lnTo>
                  <a:pt x="0" y="4288637"/>
                </a:lnTo>
                <a:lnTo>
                  <a:pt x="0" y="0"/>
                </a:lnTo>
                <a:close/>
              </a:path>
            </a:pathLst>
          </a:custGeom>
          <a:blipFill>
            <a:blip r:embed="rId10"/>
            <a:stretch>
              <a:fillRect/>
            </a:stretch>
          </a:blipFill>
        </p:spPr>
      </p:sp>
      <p:sp>
        <p:nvSpPr>
          <p:cNvPr id="7" name="Freeform 7"/>
          <p:cNvSpPr/>
          <p:nvPr/>
        </p:nvSpPr>
        <p:spPr>
          <a:xfrm>
            <a:off x="9809028" y="1032609"/>
            <a:ext cx="4692620" cy="4280819"/>
          </a:xfrm>
          <a:custGeom>
            <a:avLst/>
            <a:gdLst/>
            <a:ahLst/>
            <a:cxnLst/>
            <a:rect l="l" t="t" r="r" b="b"/>
            <a:pathLst>
              <a:path w="4692620" h="4280819">
                <a:moveTo>
                  <a:pt x="0" y="0"/>
                </a:moveTo>
                <a:lnTo>
                  <a:pt x="4692620" y="0"/>
                </a:lnTo>
                <a:lnTo>
                  <a:pt x="4692620" y="4280819"/>
                </a:lnTo>
                <a:lnTo>
                  <a:pt x="0" y="4280819"/>
                </a:lnTo>
                <a:lnTo>
                  <a:pt x="0" y="0"/>
                </a:lnTo>
                <a:close/>
              </a:path>
            </a:pathLst>
          </a:custGeom>
          <a:blipFill>
            <a:blip r:embed="rId11"/>
            <a:stretch>
              <a:fillRect/>
            </a:stretch>
          </a:blipFill>
        </p:spPr>
      </p:sp>
      <p:sp>
        <p:nvSpPr>
          <p:cNvPr id="8" name="Freeform 8"/>
          <p:cNvSpPr/>
          <p:nvPr/>
        </p:nvSpPr>
        <p:spPr>
          <a:xfrm>
            <a:off x="3292051" y="5488596"/>
            <a:ext cx="5705863" cy="4279397"/>
          </a:xfrm>
          <a:custGeom>
            <a:avLst/>
            <a:gdLst/>
            <a:ahLst/>
            <a:cxnLst/>
            <a:rect l="l" t="t" r="r" b="b"/>
            <a:pathLst>
              <a:path w="5705863" h="4279397">
                <a:moveTo>
                  <a:pt x="0" y="0"/>
                </a:moveTo>
                <a:lnTo>
                  <a:pt x="5705862" y="0"/>
                </a:lnTo>
                <a:lnTo>
                  <a:pt x="5705862" y="4279397"/>
                </a:lnTo>
                <a:lnTo>
                  <a:pt x="0" y="4279397"/>
                </a:lnTo>
                <a:lnTo>
                  <a:pt x="0" y="0"/>
                </a:lnTo>
                <a:close/>
              </a:path>
            </a:pathLst>
          </a:custGeom>
          <a:blipFill>
            <a:blip r:embed="rId12"/>
            <a:stretch>
              <a:fillRect/>
            </a:stretch>
          </a:blipFill>
        </p:spPr>
      </p:sp>
      <p:sp>
        <p:nvSpPr>
          <p:cNvPr id="9" name="Freeform 9"/>
          <p:cNvSpPr/>
          <p:nvPr/>
        </p:nvSpPr>
        <p:spPr>
          <a:xfrm>
            <a:off x="9302407" y="5488596"/>
            <a:ext cx="5705863" cy="4279397"/>
          </a:xfrm>
          <a:custGeom>
            <a:avLst/>
            <a:gdLst/>
            <a:ahLst/>
            <a:cxnLst/>
            <a:rect l="l" t="t" r="r" b="b"/>
            <a:pathLst>
              <a:path w="5705863" h="4279397">
                <a:moveTo>
                  <a:pt x="0" y="0"/>
                </a:moveTo>
                <a:lnTo>
                  <a:pt x="5705862" y="0"/>
                </a:lnTo>
                <a:lnTo>
                  <a:pt x="5705862" y="4279397"/>
                </a:lnTo>
                <a:lnTo>
                  <a:pt x="0" y="4279397"/>
                </a:lnTo>
                <a:lnTo>
                  <a:pt x="0" y="0"/>
                </a:lnTo>
                <a:close/>
              </a:path>
            </a:pathLst>
          </a:custGeom>
          <a:blipFill>
            <a:blip r:embed="rId13"/>
            <a:stretch>
              <a:fillRect/>
            </a:stretch>
          </a:blipFill>
        </p:spPr>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a:off x="-1699183" y="-1162878"/>
            <a:ext cx="5114585" cy="5142635"/>
          </a:xfrm>
          <a:custGeom>
            <a:avLst/>
            <a:gdLst/>
            <a:ahLst/>
            <a:cxnLst/>
            <a:rect l="l" t="t" r="r" b="b"/>
            <a:pathLst>
              <a:path w="5114585" h="5142635">
                <a:moveTo>
                  <a:pt x="0" y="0"/>
                </a:moveTo>
                <a:lnTo>
                  <a:pt x="5114584" y="0"/>
                </a:lnTo>
                <a:lnTo>
                  <a:pt x="5114584" y="5142636"/>
                </a:lnTo>
                <a:lnTo>
                  <a:pt x="0" y="514263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flipV="1">
            <a:off x="-367110" y="330677"/>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flipH="1">
            <a:off x="2406504" y="568489"/>
            <a:ext cx="2909455" cy="1433568"/>
          </a:xfrm>
          <a:custGeom>
            <a:avLst/>
            <a:gdLst/>
            <a:ahLst/>
            <a:cxnLst/>
            <a:rect l="l" t="t" r="r" b="b"/>
            <a:pathLst>
              <a:path w="2909455" h="1433568">
                <a:moveTo>
                  <a:pt x="2909455" y="0"/>
                </a:moveTo>
                <a:lnTo>
                  <a:pt x="0" y="0"/>
                </a:lnTo>
                <a:lnTo>
                  <a:pt x="0" y="1433568"/>
                </a:lnTo>
                <a:lnTo>
                  <a:pt x="2909455" y="1433568"/>
                </a:lnTo>
                <a:lnTo>
                  <a:pt x="2909455"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a:off x="3865046" y="1156987"/>
            <a:ext cx="10557908" cy="5204151"/>
          </a:xfrm>
          <a:custGeom>
            <a:avLst/>
            <a:gdLst/>
            <a:ahLst/>
            <a:cxnLst/>
            <a:rect l="l" t="t" r="r" b="b"/>
            <a:pathLst>
              <a:path w="10557908" h="5204151">
                <a:moveTo>
                  <a:pt x="0" y="0"/>
                </a:moveTo>
                <a:lnTo>
                  <a:pt x="10557908" y="0"/>
                </a:lnTo>
                <a:lnTo>
                  <a:pt x="10557908" y="5204151"/>
                </a:lnTo>
                <a:lnTo>
                  <a:pt x="0" y="5204151"/>
                </a:lnTo>
                <a:lnTo>
                  <a:pt x="0" y="0"/>
                </a:lnTo>
                <a:close/>
              </a:path>
            </a:pathLst>
          </a:custGeom>
          <a:blipFill>
            <a:blip r:embed="rId8"/>
            <a:stretch>
              <a:fillRect/>
            </a:stretch>
          </a:blipFill>
        </p:spPr>
      </p:sp>
      <p:sp>
        <p:nvSpPr>
          <p:cNvPr id="6" name="Freeform 6"/>
          <p:cNvSpPr/>
          <p:nvPr/>
        </p:nvSpPr>
        <p:spPr>
          <a:xfrm>
            <a:off x="5297628" y="7057539"/>
            <a:ext cx="7692745" cy="2072475"/>
          </a:xfrm>
          <a:custGeom>
            <a:avLst/>
            <a:gdLst/>
            <a:ahLst/>
            <a:cxnLst/>
            <a:rect l="l" t="t" r="r" b="b"/>
            <a:pathLst>
              <a:path w="7692745" h="2072475">
                <a:moveTo>
                  <a:pt x="0" y="0"/>
                </a:moveTo>
                <a:lnTo>
                  <a:pt x="7692744" y="0"/>
                </a:lnTo>
                <a:lnTo>
                  <a:pt x="7692744" y="2072474"/>
                </a:lnTo>
                <a:lnTo>
                  <a:pt x="0" y="2072474"/>
                </a:lnTo>
                <a:lnTo>
                  <a:pt x="0" y="0"/>
                </a:lnTo>
                <a:close/>
              </a:path>
            </a:pathLst>
          </a:custGeom>
          <a:blipFill>
            <a:blip r:embed="rId9"/>
            <a:stretch>
              <a:fillRect/>
            </a:stretch>
          </a:blipFill>
        </p:spPr>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15509341" y="5316310"/>
            <a:ext cx="3616776" cy="7883980"/>
          </a:xfrm>
          <a:custGeom>
            <a:avLst/>
            <a:gdLst/>
            <a:ahLst/>
            <a:cxnLst/>
            <a:rect l="l" t="t" r="r" b="b"/>
            <a:pathLst>
              <a:path w="3616776" h="7883980">
                <a:moveTo>
                  <a:pt x="0" y="0"/>
                </a:moveTo>
                <a:lnTo>
                  <a:pt x="3616776" y="0"/>
                </a:lnTo>
                <a:lnTo>
                  <a:pt x="3616776" y="7883980"/>
                </a:lnTo>
                <a:lnTo>
                  <a:pt x="0" y="7883980"/>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sp>
      <p:sp>
        <p:nvSpPr>
          <p:cNvPr id="4" name="Freeform 4"/>
          <p:cNvSpPr/>
          <p:nvPr/>
        </p:nvSpPr>
        <p:spPr>
          <a:xfrm>
            <a:off x="9302583" y="5476115"/>
            <a:ext cx="6126480" cy="4594860"/>
          </a:xfrm>
          <a:custGeom>
            <a:avLst/>
            <a:gdLst/>
            <a:ahLst/>
            <a:cxnLst/>
            <a:rect l="l" t="t" r="r" b="b"/>
            <a:pathLst>
              <a:path w="6126480" h="4594860">
                <a:moveTo>
                  <a:pt x="0" y="0"/>
                </a:moveTo>
                <a:lnTo>
                  <a:pt x="6126480" y="0"/>
                </a:lnTo>
                <a:lnTo>
                  <a:pt x="6126480" y="4594860"/>
                </a:lnTo>
                <a:lnTo>
                  <a:pt x="0" y="4594860"/>
                </a:lnTo>
                <a:lnTo>
                  <a:pt x="0" y="0"/>
                </a:lnTo>
                <a:close/>
              </a:path>
            </a:pathLst>
          </a:custGeom>
          <a:blipFill>
            <a:blip r:embed="rId6"/>
            <a:stretch>
              <a:fillRect/>
            </a:stretch>
          </a:blipFill>
        </p:spPr>
      </p:sp>
      <p:sp>
        <p:nvSpPr>
          <p:cNvPr id="5" name="Freeform 5"/>
          <p:cNvSpPr/>
          <p:nvPr/>
        </p:nvSpPr>
        <p:spPr>
          <a:xfrm>
            <a:off x="9302583" y="561646"/>
            <a:ext cx="6126480" cy="4594860"/>
          </a:xfrm>
          <a:custGeom>
            <a:avLst/>
            <a:gdLst/>
            <a:ahLst/>
            <a:cxnLst/>
            <a:rect l="l" t="t" r="r" b="b"/>
            <a:pathLst>
              <a:path w="6126480" h="4594860">
                <a:moveTo>
                  <a:pt x="0" y="0"/>
                </a:moveTo>
                <a:lnTo>
                  <a:pt x="6126480" y="0"/>
                </a:lnTo>
                <a:lnTo>
                  <a:pt x="6126480" y="4594859"/>
                </a:lnTo>
                <a:lnTo>
                  <a:pt x="0" y="4594859"/>
                </a:lnTo>
                <a:lnTo>
                  <a:pt x="0" y="0"/>
                </a:lnTo>
                <a:close/>
              </a:path>
            </a:pathLst>
          </a:custGeom>
          <a:blipFill>
            <a:blip r:embed="rId7"/>
            <a:stretch>
              <a:fillRect/>
            </a:stretch>
          </a:blipFill>
        </p:spPr>
      </p:sp>
      <p:sp>
        <p:nvSpPr>
          <p:cNvPr id="6" name="Freeform 6"/>
          <p:cNvSpPr/>
          <p:nvPr/>
        </p:nvSpPr>
        <p:spPr>
          <a:xfrm>
            <a:off x="2858937" y="561646"/>
            <a:ext cx="6126480" cy="4594860"/>
          </a:xfrm>
          <a:custGeom>
            <a:avLst/>
            <a:gdLst/>
            <a:ahLst/>
            <a:cxnLst/>
            <a:rect l="l" t="t" r="r" b="b"/>
            <a:pathLst>
              <a:path w="6126480" h="4594860">
                <a:moveTo>
                  <a:pt x="0" y="0"/>
                </a:moveTo>
                <a:lnTo>
                  <a:pt x="6126480" y="0"/>
                </a:lnTo>
                <a:lnTo>
                  <a:pt x="6126480" y="4594859"/>
                </a:lnTo>
                <a:lnTo>
                  <a:pt x="0" y="4594859"/>
                </a:lnTo>
                <a:lnTo>
                  <a:pt x="0" y="0"/>
                </a:lnTo>
                <a:close/>
              </a:path>
            </a:pathLst>
          </a:custGeom>
          <a:blipFill>
            <a:blip r:embed="rId8"/>
            <a:stretch>
              <a:fillRect/>
            </a:stretch>
          </a:blipFill>
        </p:spPr>
      </p:sp>
      <p:sp>
        <p:nvSpPr>
          <p:cNvPr id="7" name="Freeform 7"/>
          <p:cNvSpPr/>
          <p:nvPr/>
        </p:nvSpPr>
        <p:spPr>
          <a:xfrm>
            <a:off x="2858937" y="5476115"/>
            <a:ext cx="6126480" cy="4594860"/>
          </a:xfrm>
          <a:custGeom>
            <a:avLst/>
            <a:gdLst/>
            <a:ahLst/>
            <a:cxnLst/>
            <a:rect l="l" t="t" r="r" b="b"/>
            <a:pathLst>
              <a:path w="6126480" h="4594860">
                <a:moveTo>
                  <a:pt x="0" y="0"/>
                </a:moveTo>
                <a:lnTo>
                  <a:pt x="6126480" y="0"/>
                </a:lnTo>
                <a:lnTo>
                  <a:pt x="6126480" y="4594860"/>
                </a:lnTo>
                <a:lnTo>
                  <a:pt x="0" y="4594860"/>
                </a:lnTo>
                <a:lnTo>
                  <a:pt x="0" y="0"/>
                </a:lnTo>
                <a:close/>
              </a:path>
            </a:pathLst>
          </a:custGeom>
          <a:blipFill>
            <a:blip r:embed="rId9"/>
            <a:stretch>
              <a:fillRect/>
            </a:stretch>
          </a:blipFill>
        </p:spPr>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rot="-1279815" flipH="1">
            <a:off x="14988321" y="6345010"/>
            <a:ext cx="3616776" cy="7883980"/>
          </a:xfrm>
          <a:custGeom>
            <a:avLst/>
            <a:gdLst/>
            <a:ahLst/>
            <a:cxnLst/>
            <a:rect l="l" t="t" r="r" b="b"/>
            <a:pathLst>
              <a:path w="3616776" h="7883980">
                <a:moveTo>
                  <a:pt x="3616776" y="0"/>
                </a:moveTo>
                <a:lnTo>
                  <a:pt x="0" y="0"/>
                </a:lnTo>
                <a:lnTo>
                  <a:pt x="0" y="7883980"/>
                </a:lnTo>
                <a:lnTo>
                  <a:pt x="3616776" y="7883980"/>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4" name="Freeform 4"/>
          <p:cNvSpPr/>
          <p:nvPr/>
        </p:nvSpPr>
        <p:spPr>
          <a:xfrm>
            <a:off x="1721862" y="2425487"/>
            <a:ext cx="7248034" cy="5436025"/>
          </a:xfrm>
          <a:custGeom>
            <a:avLst/>
            <a:gdLst/>
            <a:ahLst/>
            <a:cxnLst/>
            <a:rect l="l" t="t" r="r" b="b"/>
            <a:pathLst>
              <a:path w="7248034" h="5436025">
                <a:moveTo>
                  <a:pt x="0" y="0"/>
                </a:moveTo>
                <a:lnTo>
                  <a:pt x="7248034" y="0"/>
                </a:lnTo>
                <a:lnTo>
                  <a:pt x="7248034" y="5436026"/>
                </a:lnTo>
                <a:lnTo>
                  <a:pt x="0" y="5436026"/>
                </a:lnTo>
                <a:lnTo>
                  <a:pt x="0" y="0"/>
                </a:lnTo>
                <a:close/>
              </a:path>
            </a:pathLst>
          </a:custGeom>
          <a:blipFill>
            <a:blip r:embed="rId4"/>
            <a:stretch>
              <a:fillRect/>
            </a:stretch>
          </a:blipFill>
        </p:spPr>
      </p:sp>
      <p:sp>
        <p:nvSpPr>
          <p:cNvPr id="5" name="Freeform 5"/>
          <p:cNvSpPr/>
          <p:nvPr/>
        </p:nvSpPr>
        <p:spPr>
          <a:xfrm>
            <a:off x="9318104" y="2425487"/>
            <a:ext cx="7248034" cy="5436025"/>
          </a:xfrm>
          <a:custGeom>
            <a:avLst/>
            <a:gdLst/>
            <a:ahLst/>
            <a:cxnLst/>
            <a:rect l="l" t="t" r="r" b="b"/>
            <a:pathLst>
              <a:path w="7248034" h="5436025">
                <a:moveTo>
                  <a:pt x="0" y="0"/>
                </a:moveTo>
                <a:lnTo>
                  <a:pt x="7248034" y="0"/>
                </a:lnTo>
                <a:lnTo>
                  <a:pt x="7248034" y="5436026"/>
                </a:lnTo>
                <a:lnTo>
                  <a:pt x="0" y="5436026"/>
                </a:lnTo>
                <a:lnTo>
                  <a:pt x="0" y="0"/>
                </a:lnTo>
                <a:close/>
              </a:path>
            </a:pathLst>
          </a:custGeom>
          <a:blipFill>
            <a:blip r:embed="rId5"/>
            <a:stretch>
              <a:fillRect/>
            </a:stretch>
          </a:blipFill>
        </p:spPr>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rot="-10057392">
            <a:off x="14012330" y="6199221"/>
            <a:ext cx="6493940" cy="6529555"/>
          </a:xfrm>
          <a:custGeom>
            <a:avLst/>
            <a:gdLst/>
            <a:ahLst/>
            <a:cxnLst/>
            <a:rect l="l" t="t" r="r" b="b"/>
            <a:pathLst>
              <a:path w="6493940" h="6529555">
                <a:moveTo>
                  <a:pt x="0" y="0"/>
                </a:moveTo>
                <a:lnTo>
                  <a:pt x="6493940" y="0"/>
                </a:lnTo>
                <a:lnTo>
                  <a:pt x="6493940" y="6529555"/>
                </a:lnTo>
                <a:lnTo>
                  <a:pt x="0" y="65295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rot="-4065954">
            <a:off x="12535028" y="7387601"/>
            <a:ext cx="4700392" cy="1649410"/>
          </a:xfrm>
          <a:custGeom>
            <a:avLst/>
            <a:gdLst/>
            <a:ahLst/>
            <a:cxnLst/>
            <a:rect l="l" t="t" r="r" b="b"/>
            <a:pathLst>
              <a:path w="4700392" h="1649410">
                <a:moveTo>
                  <a:pt x="0" y="0"/>
                </a:moveTo>
                <a:lnTo>
                  <a:pt x="4700392" y="0"/>
                </a:lnTo>
                <a:lnTo>
                  <a:pt x="4700392" y="1649411"/>
                </a:lnTo>
                <a:lnTo>
                  <a:pt x="0" y="16494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rot="-124391" flipV="1">
            <a:off x="15612139" y="6421325"/>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rot="1363955" flipH="1">
            <a:off x="-1407618" y="-242438"/>
            <a:ext cx="3637262" cy="7928637"/>
          </a:xfrm>
          <a:custGeom>
            <a:avLst/>
            <a:gdLst/>
            <a:ahLst/>
            <a:cxnLst/>
            <a:rect l="l" t="t" r="r" b="b"/>
            <a:pathLst>
              <a:path w="3637262" h="7928637">
                <a:moveTo>
                  <a:pt x="3637262" y="0"/>
                </a:moveTo>
                <a:lnTo>
                  <a:pt x="0" y="0"/>
                </a:lnTo>
                <a:lnTo>
                  <a:pt x="0" y="7928637"/>
                </a:lnTo>
                <a:lnTo>
                  <a:pt x="3637262" y="7928637"/>
                </a:lnTo>
                <a:lnTo>
                  <a:pt x="3637262"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sp>
      <p:sp>
        <p:nvSpPr>
          <p:cNvPr id="6" name="TextBox 6"/>
          <p:cNvSpPr txBox="1"/>
          <p:nvPr/>
        </p:nvSpPr>
        <p:spPr>
          <a:xfrm>
            <a:off x="4596723" y="249238"/>
            <a:ext cx="909455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Conclusion</a:t>
            </a:r>
          </a:p>
        </p:txBody>
      </p:sp>
      <p:sp>
        <p:nvSpPr>
          <p:cNvPr id="7" name="TextBox 7"/>
          <p:cNvSpPr txBox="1"/>
          <p:nvPr/>
        </p:nvSpPr>
        <p:spPr>
          <a:xfrm>
            <a:off x="3044155" y="2321593"/>
            <a:ext cx="12199690" cy="6515100"/>
          </a:xfrm>
          <a:prstGeom prst="rect">
            <a:avLst/>
          </a:prstGeom>
        </p:spPr>
        <p:txBody>
          <a:bodyPr lIns="0" tIns="0" rIns="0" bIns="0" rtlCol="0" anchor="t">
            <a:spAutoFit/>
          </a:bodyPr>
          <a:lstStyle/>
          <a:p>
            <a:pPr marL="518160" lvl="1" indent="-259080" algn="l">
              <a:lnSpc>
                <a:spcPts val="2879"/>
              </a:lnSpc>
              <a:buFont typeface="Arial"/>
              <a:buChar char="•"/>
            </a:pPr>
            <a:r>
              <a:rPr lang="en-US" sz="2400">
                <a:solidFill>
                  <a:srgbClr val="F8DCBF"/>
                </a:solidFill>
                <a:latin typeface="DM Sans"/>
                <a:ea typeface="DM Sans"/>
                <a:cs typeface="DM Sans"/>
                <a:sym typeface="DM Sans"/>
              </a:rPr>
              <a:t>Demonstrated the effectiveness of Reinforcement Learning (RL) in noise-aware UAV path planning.</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buFont typeface="Arial"/>
              <a:buChar char="•"/>
            </a:pPr>
            <a:r>
              <a:rPr lang="en-US" sz="2400">
                <a:solidFill>
                  <a:srgbClr val="F8DCBF"/>
                </a:solidFill>
                <a:latin typeface="DM Sans"/>
                <a:ea typeface="DM Sans"/>
                <a:cs typeface="DM Sans"/>
                <a:sym typeface="DM Sans"/>
              </a:rPr>
              <a:t>RL agent balanced path length and noise control, outperforming traditional methods.</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buFont typeface="Arial"/>
              <a:buChar char="•"/>
            </a:pPr>
            <a:r>
              <a:rPr lang="en-US" sz="2400">
                <a:solidFill>
                  <a:srgbClr val="F8DCBF"/>
                </a:solidFill>
                <a:latin typeface="DM Sans"/>
                <a:ea typeface="DM Sans"/>
                <a:cs typeface="DM Sans"/>
                <a:sym typeface="DM Sans"/>
              </a:rPr>
              <a:t>RL agent reduced noise per unit length and achieved lower minimum noise levels on longer trajectories, highlighting effective noise-sensitive navigation.</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buFont typeface="Arial"/>
              <a:buChar char="•"/>
            </a:pPr>
            <a:r>
              <a:rPr lang="en-US" sz="2400">
                <a:solidFill>
                  <a:srgbClr val="F8DCBF"/>
                </a:solidFill>
                <a:latin typeface="DM Sans"/>
                <a:ea typeface="DM Sans"/>
                <a:cs typeface="DM Sans"/>
                <a:sym typeface="DM Sans"/>
              </a:rPr>
              <a:t>Managed noise through dynamic adaptation of velocity based on environmental noise sensitivity.</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buFont typeface="Arial"/>
              <a:buChar char="•"/>
            </a:pPr>
            <a:r>
              <a:rPr lang="en-US" sz="2400">
                <a:solidFill>
                  <a:srgbClr val="F8DCBF"/>
                </a:solidFill>
                <a:latin typeface="DM Sans"/>
                <a:ea typeface="DM Sans"/>
                <a:cs typeface="DM Sans"/>
                <a:sym typeface="DM Sans"/>
              </a:rPr>
              <a:t>Prioritized noise-sensitive navigation while maintaining overall travel efficiency.</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buFont typeface="Arial"/>
              <a:buChar char="•"/>
            </a:pPr>
            <a:r>
              <a:rPr lang="en-US" sz="2400">
                <a:solidFill>
                  <a:srgbClr val="F8DCBF"/>
                </a:solidFill>
                <a:latin typeface="DM Sans"/>
                <a:ea typeface="DM Sans"/>
                <a:cs typeface="DM Sans"/>
                <a:sym typeface="DM Sans"/>
              </a:rPr>
              <a:t>Showcased adaptability, generalization, and effectiveness in noise-sensitive environments.</a:t>
            </a:r>
          </a:p>
          <a:p>
            <a:pPr algn="l">
              <a:lnSpc>
                <a:spcPts val="2879"/>
              </a:lnSpc>
            </a:pPr>
            <a:endParaRPr lang="en-US" sz="2400">
              <a:solidFill>
                <a:srgbClr val="F8DCBF"/>
              </a:solidFill>
              <a:latin typeface="DM Sans"/>
              <a:ea typeface="DM Sans"/>
              <a:cs typeface="DM Sans"/>
              <a:sym typeface="DM Sans"/>
            </a:endParaRPr>
          </a:p>
          <a:p>
            <a:pPr marL="518160" lvl="1" indent="-259080" algn="l">
              <a:lnSpc>
                <a:spcPts val="2879"/>
              </a:lnSpc>
              <a:spcBef>
                <a:spcPct val="0"/>
              </a:spcBef>
              <a:buFont typeface="Arial"/>
              <a:buChar char="•"/>
            </a:pPr>
            <a:r>
              <a:rPr lang="en-US" sz="2400">
                <a:solidFill>
                  <a:srgbClr val="F8DCBF"/>
                </a:solidFill>
                <a:latin typeface="DM Sans"/>
                <a:ea typeface="DM Sans"/>
                <a:cs typeface="DM Sans"/>
                <a:sym typeface="DM Sans"/>
              </a:rPr>
              <a:t>Offered promising solutions for sophisticated UAS navigation.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rot="4546483">
            <a:off x="14012330" y="6578204"/>
            <a:ext cx="6493940" cy="6529555"/>
          </a:xfrm>
          <a:custGeom>
            <a:avLst/>
            <a:gdLst/>
            <a:ahLst/>
            <a:cxnLst/>
            <a:rect l="l" t="t" r="r" b="b"/>
            <a:pathLst>
              <a:path w="6493940" h="6529555">
                <a:moveTo>
                  <a:pt x="0" y="0"/>
                </a:moveTo>
                <a:lnTo>
                  <a:pt x="6493940" y="0"/>
                </a:lnTo>
                <a:lnTo>
                  <a:pt x="6493940" y="6529555"/>
                </a:lnTo>
                <a:lnTo>
                  <a:pt x="0" y="65295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rot="10537921">
            <a:off x="11421940" y="8734077"/>
            <a:ext cx="4700392" cy="1649410"/>
          </a:xfrm>
          <a:custGeom>
            <a:avLst/>
            <a:gdLst/>
            <a:ahLst/>
            <a:cxnLst/>
            <a:rect l="l" t="t" r="r" b="b"/>
            <a:pathLst>
              <a:path w="4700392" h="1649410">
                <a:moveTo>
                  <a:pt x="0" y="0"/>
                </a:moveTo>
                <a:lnTo>
                  <a:pt x="4700392" y="0"/>
                </a:lnTo>
                <a:lnTo>
                  <a:pt x="4700392" y="1649410"/>
                </a:lnTo>
                <a:lnTo>
                  <a:pt x="0" y="164941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rot="-6487104" flipV="1">
            <a:off x="17062781" y="7465849"/>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rot="5400000" flipH="1">
            <a:off x="-1324386" y="-1633025"/>
            <a:ext cx="3350281" cy="7303064"/>
          </a:xfrm>
          <a:custGeom>
            <a:avLst/>
            <a:gdLst/>
            <a:ahLst/>
            <a:cxnLst/>
            <a:rect l="l" t="t" r="r" b="b"/>
            <a:pathLst>
              <a:path w="3350281" h="7303064">
                <a:moveTo>
                  <a:pt x="3350281" y="0"/>
                </a:moveTo>
                <a:lnTo>
                  <a:pt x="0" y="0"/>
                </a:lnTo>
                <a:lnTo>
                  <a:pt x="0" y="7303063"/>
                </a:lnTo>
                <a:lnTo>
                  <a:pt x="3350281" y="7303063"/>
                </a:lnTo>
                <a:lnTo>
                  <a:pt x="3350281" y="0"/>
                </a:lnTo>
                <a:close/>
              </a:path>
            </a:pathLst>
          </a:custGeom>
          <a:blipFill>
            <a:blip r:embed="rId8">
              <a:alphaModFix amt="75000"/>
              <a:extLst>
                <a:ext uri="{96DAC541-7B7A-43D3-8B79-37D633B846F1}">
                  <asvg:svgBlip xmlns:asvg="http://schemas.microsoft.com/office/drawing/2016/SVG/main" r:embed="rId9"/>
                </a:ext>
              </a:extLst>
            </a:blip>
            <a:stretch>
              <a:fillRect/>
            </a:stretch>
          </a:blipFill>
        </p:spPr>
      </p:sp>
      <p:grpSp>
        <p:nvGrpSpPr>
          <p:cNvPr id="6" name="Group 6"/>
          <p:cNvGrpSpPr/>
          <p:nvPr/>
        </p:nvGrpSpPr>
        <p:grpSpPr>
          <a:xfrm>
            <a:off x="2610930" y="6064673"/>
            <a:ext cx="6416278" cy="3357554"/>
            <a:chOff x="0" y="0"/>
            <a:chExt cx="8555037" cy="4476739"/>
          </a:xfrm>
        </p:grpSpPr>
        <p:sp>
          <p:nvSpPr>
            <p:cNvPr id="7" name="Freeform 7"/>
            <p:cNvSpPr/>
            <p:nvPr/>
          </p:nvSpPr>
          <p:spPr>
            <a:xfrm>
              <a:off x="0" y="0"/>
              <a:ext cx="8555037" cy="4476739"/>
            </a:xfrm>
            <a:custGeom>
              <a:avLst/>
              <a:gdLst/>
              <a:ahLst/>
              <a:cxnLst/>
              <a:rect l="l" t="t" r="r" b="b"/>
              <a:pathLst>
                <a:path w="8555037" h="4476739">
                  <a:moveTo>
                    <a:pt x="0" y="0"/>
                  </a:moveTo>
                  <a:lnTo>
                    <a:pt x="8555037" y="0"/>
                  </a:lnTo>
                  <a:lnTo>
                    <a:pt x="8555037" y="4476739"/>
                  </a:lnTo>
                  <a:lnTo>
                    <a:pt x="0" y="4476739"/>
                  </a:lnTo>
                  <a:lnTo>
                    <a:pt x="0" y="0"/>
                  </a:lnTo>
                  <a:close/>
                </a:path>
              </a:pathLst>
            </a:custGeom>
            <a:blipFill>
              <a:blip r:embed="rId10">
                <a:extLst>
                  <a:ext uri="{96DAC541-7B7A-43D3-8B79-37D633B846F1}">
                    <asvg:svgBlip xmlns:asvg="http://schemas.microsoft.com/office/drawing/2016/SVG/main" r:embed="rId11"/>
                  </a:ext>
                </a:extLst>
              </a:blip>
              <a:stretch>
                <a:fillRect t="-33" b="-33"/>
              </a:stretch>
            </a:blipFill>
          </p:spPr>
        </p:sp>
        <p:sp>
          <p:nvSpPr>
            <p:cNvPr id="8" name="TextBox 8"/>
            <p:cNvSpPr txBox="1"/>
            <p:nvPr/>
          </p:nvSpPr>
          <p:spPr>
            <a:xfrm>
              <a:off x="693235" y="1583062"/>
              <a:ext cx="7168567" cy="2250859"/>
            </a:xfrm>
            <a:prstGeom prst="rect">
              <a:avLst/>
            </a:prstGeom>
          </p:spPr>
          <p:txBody>
            <a:bodyPr lIns="0" tIns="0" rIns="0" bIns="0" rtlCol="0" anchor="t">
              <a:spAutoFit/>
            </a:bodyPr>
            <a:lstStyle/>
            <a:p>
              <a:pPr algn="ctr">
                <a:lnSpc>
                  <a:spcPts val="3421"/>
                </a:lnSpc>
              </a:pPr>
              <a:r>
                <a:rPr lang="en-US" sz="2443">
                  <a:solidFill>
                    <a:srgbClr val="001F3D"/>
                  </a:solidFill>
                  <a:latin typeface="DM Sans"/>
                  <a:ea typeface="DM Sans"/>
                  <a:cs typeface="DM Sans"/>
                  <a:sym typeface="DM Sans"/>
                </a:rPr>
                <a:t>Integrate machine learning models with lidar data and Convolutional Neural Networks (CNNs) for dynamic noise prediction adjustments.</a:t>
              </a:r>
            </a:p>
          </p:txBody>
        </p:sp>
      </p:grpSp>
      <p:sp>
        <p:nvSpPr>
          <p:cNvPr id="9" name="Freeform 9"/>
          <p:cNvSpPr/>
          <p:nvPr/>
        </p:nvSpPr>
        <p:spPr>
          <a:xfrm>
            <a:off x="9260793" y="6063552"/>
            <a:ext cx="6416278" cy="3359796"/>
          </a:xfrm>
          <a:custGeom>
            <a:avLst/>
            <a:gdLst/>
            <a:ahLst/>
            <a:cxnLst/>
            <a:rect l="l" t="t" r="r" b="b"/>
            <a:pathLst>
              <a:path w="6416278" h="3359796">
                <a:moveTo>
                  <a:pt x="0" y="0"/>
                </a:moveTo>
                <a:lnTo>
                  <a:pt x="6416277" y="0"/>
                </a:lnTo>
                <a:lnTo>
                  <a:pt x="6416277" y="3359796"/>
                </a:lnTo>
                <a:lnTo>
                  <a:pt x="0" y="335979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0" name="Freeform 10"/>
          <p:cNvSpPr/>
          <p:nvPr/>
        </p:nvSpPr>
        <p:spPr>
          <a:xfrm>
            <a:off x="2610930" y="2357595"/>
            <a:ext cx="6416278" cy="3359796"/>
          </a:xfrm>
          <a:custGeom>
            <a:avLst/>
            <a:gdLst/>
            <a:ahLst/>
            <a:cxnLst/>
            <a:rect l="l" t="t" r="r" b="b"/>
            <a:pathLst>
              <a:path w="6416278" h="3359796">
                <a:moveTo>
                  <a:pt x="0" y="0"/>
                </a:moveTo>
                <a:lnTo>
                  <a:pt x="6416277" y="0"/>
                </a:lnTo>
                <a:lnTo>
                  <a:pt x="6416277" y="3359797"/>
                </a:lnTo>
                <a:lnTo>
                  <a:pt x="0" y="335979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1" name="Freeform 11"/>
          <p:cNvSpPr/>
          <p:nvPr/>
        </p:nvSpPr>
        <p:spPr>
          <a:xfrm>
            <a:off x="9260793" y="2357595"/>
            <a:ext cx="6416278" cy="3359796"/>
          </a:xfrm>
          <a:custGeom>
            <a:avLst/>
            <a:gdLst/>
            <a:ahLst/>
            <a:cxnLst/>
            <a:rect l="l" t="t" r="r" b="b"/>
            <a:pathLst>
              <a:path w="6416278" h="3359796">
                <a:moveTo>
                  <a:pt x="0" y="0"/>
                </a:moveTo>
                <a:lnTo>
                  <a:pt x="6416277" y="0"/>
                </a:lnTo>
                <a:lnTo>
                  <a:pt x="6416277" y="3359797"/>
                </a:lnTo>
                <a:lnTo>
                  <a:pt x="0" y="335979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2" name="TextBox 12"/>
          <p:cNvSpPr txBox="1"/>
          <p:nvPr/>
        </p:nvSpPr>
        <p:spPr>
          <a:xfrm>
            <a:off x="3709577" y="249238"/>
            <a:ext cx="10868845" cy="1387474"/>
          </a:xfrm>
          <a:prstGeom prst="rect">
            <a:avLst/>
          </a:prstGeom>
        </p:spPr>
        <p:txBody>
          <a:bodyPr lIns="0" tIns="0" rIns="0" bIns="0" rtlCol="0" anchor="t">
            <a:spAutoFit/>
          </a:bodyPr>
          <a:lstStyle/>
          <a:p>
            <a:pPr algn="ctr">
              <a:lnSpc>
                <a:spcPts val="11200"/>
              </a:lnSpc>
            </a:pPr>
            <a:r>
              <a:rPr lang="en-US" sz="8000" spc="-160">
                <a:solidFill>
                  <a:srgbClr val="001F3D"/>
                </a:solidFill>
                <a:latin typeface="RoxboroughCF"/>
                <a:ea typeface="RoxboroughCF"/>
                <a:cs typeface="RoxboroughCF"/>
                <a:sym typeface="RoxboroughCF"/>
              </a:rPr>
              <a:t>Future Development</a:t>
            </a:r>
          </a:p>
        </p:txBody>
      </p:sp>
      <p:sp>
        <p:nvSpPr>
          <p:cNvPr id="13" name="TextBox 13"/>
          <p:cNvSpPr txBox="1"/>
          <p:nvPr/>
        </p:nvSpPr>
        <p:spPr>
          <a:xfrm>
            <a:off x="3831960" y="6513205"/>
            <a:ext cx="4126767" cy="390104"/>
          </a:xfrm>
          <a:prstGeom prst="rect">
            <a:avLst/>
          </a:prstGeom>
        </p:spPr>
        <p:txBody>
          <a:bodyPr lIns="0" tIns="0" rIns="0" bIns="0" rtlCol="0" anchor="t">
            <a:spAutoFit/>
          </a:bodyPr>
          <a:lstStyle/>
          <a:p>
            <a:pPr algn="ctr">
              <a:lnSpc>
                <a:spcPts val="3175"/>
              </a:lnSpc>
            </a:pPr>
            <a:r>
              <a:rPr lang="en-US" sz="2268" spc="362">
                <a:solidFill>
                  <a:srgbClr val="001F3D"/>
                </a:solidFill>
                <a:latin typeface="Montserrat"/>
                <a:ea typeface="Montserrat"/>
                <a:cs typeface="Montserrat"/>
                <a:sym typeface="Montserrat"/>
              </a:rPr>
              <a:t>RECOMMENDATION 3</a:t>
            </a:r>
          </a:p>
        </p:txBody>
      </p:sp>
      <p:sp>
        <p:nvSpPr>
          <p:cNvPr id="14" name="TextBox 14"/>
          <p:cNvSpPr txBox="1"/>
          <p:nvPr/>
        </p:nvSpPr>
        <p:spPr>
          <a:xfrm>
            <a:off x="9780719" y="7025751"/>
            <a:ext cx="5376425" cy="2128676"/>
          </a:xfrm>
          <a:prstGeom prst="rect">
            <a:avLst/>
          </a:prstGeom>
        </p:spPr>
        <p:txBody>
          <a:bodyPr lIns="0" tIns="0" rIns="0" bIns="0" rtlCol="0" anchor="t">
            <a:spAutoFit/>
          </a:bodyPr>
          <a:lstStyle/>
          <a:p>
            <a:pPr algn="ctr">
              <a:lnSpc>
                <a:spcPts val="3421"/>
              </a:lnSpc>
            </a:pPr>
            <a:r>
              <a:rPr lang="en-US" sz="2443">
                <a:solidFill>
                  <a:srgbClr val="001F3D"/>
                </a:solidFill>
                <a:latin typeface="DM Sans"/>
                <a:ea typeface="DM Sans"/>
                <a:cs typeface="DM Sans"/>
                <a:sym typeface="DM Sans"/>
              </a:rPr>
              <a:t>Integrate Recurrent Neural Networks (RNNs) to capture temporal dependencies in UAV navigation tasks, leading to more adaptive and responsive strategies.</a:t>
            </a:r>
          </a:p>
        </p:txBody>
      </p:sp>
      <p:sp>
        <p:nvSpPr>
          <p:cNvPr id="15" name="TextBox 15"/>
          <p:cNvSpPr txBox="1"/>
          <p:nvPr/>
        </p:nvSpPr>
        <p:spPr>
          <a:xfrm>
            <a:off x="10481823" y="6516593"/>
            <a:ext cx="3974217" cy="383329"/>
          </a:xfrm>
          <a:prstGeom prst="rect">
            <a:avLst/>
          </a:prstGeom>
        </p:spPr>
        <p:txBody>
          <a:bodyPr lIns="0" tIns="0" rIns="0" bIns="0" rtlCol="0" anchor="t">
            <a:spAutoFit/>
          </a:bodyPr>
          <a:lstStyle/>
          <a:p>
            <a:pPr algn="ctr">
              <a:lnSpc>
                <a:spcPts val="3147"/>
              </a:lnSpc>
            </a:pPr>
            <a:r>
              <a:rPr lang="en-US" sz="2248" spc="359">
                <a:solidFill>
                  <a:srgbClr val="001F3D"/>
                </a:solidFill>
                <a:latin typeface="Montserrat"/>
                <a:ea typeface="Montserrat"/>
                <a:cs typeface="Montserrat"/>
                <a:sym typeface="Montserrat"/>
              </a:rPr>
              <a:t>RECOMMENDATION 4</a:t>
            </a:r>
          </a:p>
        </p:txBody>
      </p:sp>
      <p:sp>
        <p:nvSpPr>
          <p:cNvPr id="16" name="TextBox 16"/>
          <p:cNvSpPr txBox="1"/>
          <p:nvPr/>
        </p:nvSpPr>
        <p:spPr>
          <a:xfrm>
            <a:off x="3130856" y="3748419"/>
            <a:ext cx="5376425" cy="1271426"/>
          </a:xfrm>
          <a:prstGeom prst="rect">
            <a:avLst/>
          </a:prstGeom>
        </p:spPr>
        <p:txBody>
          <a:bodyPr lIns="0" tIns="0" rIns="0" bIns="0" rtlCol="0" anchor="t">
            <a:spAutoFit/>
          </a:bodyPr>
          <a:lstStyle/>
          <a:p>
            <a:pPr algn="ctr">
              <a:lnSpc>
                <a:spcPts val="3421"/>
              </a:lnSpc>
            </a:pPr>
            <a:r>
              <a:rPr lang="en-US" sz="2443">
                <a:solidFill>
                  <a:srgbClr val="001F3D"/>
                </a:solidFill>
                <a:latin typeface="DM Sans"/>
                <a:ea typeface="DM Sans"/>
                <a:cs typeface="DM Sans"/>
                <a:sym typeface="DM Sans"/>
              </a:rPr>
              <a:t>Improve accuracy and realism of noise modeling by incorporating actual noise signals emitted by UAVs.</a:t>
            </a:r>
          </a:p>
        </p:txBody>
      </p:sp>
      <p:sp>
        <p:nvSpPr>
          <p:cNvPr id="17" name="TextBox 17"/>
          <p:cNvSpPr txBox="1"/>
          <p:nvPr/>
        </p:nvSpPr>
        <p:spPr>
          <a:xfrm>
            <a:off x="3831960" y="2807249"/>
            <a:ext cx="3974217" cy="390104"/>
          </a:xfrm>
          <a:prstGeom prst="rect">
            <a:avLst/>
          </a:prstGeom>
        </p:spPr>
        <p:txBody>
          <a:bodyPr lIns="0" tIns="0" rIns="0" bIns="0" rtlCol="0" anchor="t">
            <a:spAutoFit/>
          </a:bodyPr>
          <a:lstStyle/>
          <a:p>
            <a:pPr algn="ctr">
              <a:lnSpc>
                <a:spcPts val="3175"/>
              </a:lnSpc>
            </a:pPr>
            <a:r>
              <a:rPr lang="en-US" sz="2268" spc="362">
                <a:solidFill>
                  <a:srgbClr val="001F3D"/>
                </a:solidFill>
                <a:latin typeface="Montserrat"/>
                <a:ea typeface="Montserrat"/>
                <a:cs typeface="Montserrat"/>
                <a:sym typeface="Montserrat"/>
              </a:rPr>
              <a:t>RECOMMENDATION 1</a:t>
            </a:r>
          </a:p>
        </p:txBody>
      </p:sp>
      <p:sp>
        <p:nvSpPr>
          <p:cNvPr id="18" name="TextBox 18"/>
          <p:cNvSpPr txBox="1"/>
          <p:nvPr/>
        </p:nvSpPr>
        <p:spPr>
          <a:xfrm>
            <a:off x="9780719" y="3534107"/>
            <a:ext cx="5376425" cy="1700051"/>
          </a:xfrm>
          <a:prstGeom prst="rect">
            <a:avLst/>
          </a:prstGeom>
        </p:spPr>
        <p:txBody>
          <a:bodyPr lIns="0" tIns="0" rIns="0" bIns="0" rtlCol="0" anchor="t">
            <a:spAutoFit/>
          </a:bodyPr>
          <a:lstStyle/>
          <a:p>
            <a:pPr algn="ctr">
              <a:lnSpc>
                <a:spcPts val="3421"/>
              </a:lnSpc>
            </a:pPr>
            <a:r>
              <a:rPr lang="en-US" sz="2443">
                <a:solidFill>
                  <a:srgbClr val="001F3D"/>
                </a:solidFill>
                <a:latin typeface="DM Sans"/>
                <a:ea typeface="DM Sans"/>
                <a:cs typeface="DM Sans"/>
                <a:sym typeface="DM Sans"/>
              </a:rPr>
              <a:t>Utilize high-resolution maps including vegetation density, building layouts, and terrain variations for refined noise predictions.</a:t>
            </a:r>
          </a:p>
        </p:txBody>
      </p:sp>
      <p:sp>
        <p:nvSpPr>
          <p:cNvPr id="19" name="TextBox 19"/>
          <p:cNvSpPr txBox="1"/>
          <p:nvPr/>
        </p:nvSpPr>
        <p:spPr>
          <a:xfrm>
            <a:off x="10481823" y="2810636"/>
            <a:ext cx="3974217" cy="383329"/>
          </a:xfrm>
          <a:prstGeom prst="rect">
            <a:avLst/>
          </a:prstGeom>
        </p:spPr>
        <p:txBody>
          <a:bodyPr lIns="0" tIns="0" rIns="0" bIns="0" rtlCol="0" anchor="t">
            <a:spAutoFit/>
          </a:bodyPr>
          <a:lstStyle/>
          <a:p>
            <a:pPr algn="ctr">
              <a:lnSpc>
                <a:spcPts val="3147"/>
              </a:lnSpc>
            </a:pPr>
            <a:r>
              <a:rPr lang="en-US" sz="2248" spc="359">
                <a:solidFill>
                  <a:srgbClr val="001F3D"/>
                </a:solidFill>
                <a:latin typeface="Montserrat"/>
                <a:ea typeface="Montserrat"/>
                <a:cs typeface="Montserrat"/>
                <a:sym typeface="Montserrat"/>
              </a:rPr>
              <a:t>RECOMMENDATION 2</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779688" y="5143500"/>
            <a:ext cx="3616776" cy="7883980"/>
          </a:xfrm>
          <a:custGeom>
            <a:avLst/>
            <a:gdLst/>
            <a:ahLst/>
            <a:cxnLst/>
            <a:rect l="l" t="t" r="r" b="b"/>
            <a:pathLst>
              <a:path w="3616776" h="7883980">
                <a:moveTo>
                  <a:pt x="3616776" y="0"/>
                </a:moveTo>
                <a:lnTo>
                  <a:pt x="0" y="0"/>
                </a:lnTo>
                <a:lnTo>
                  <a:pt x="0" y="7883980"/>
                </a:lnTo>
                <a:lnTo>
                  <a:pt x="3616776" y="7883980"/>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rot="-10800000">
            <a:off x="-1039486" y="-1321993"/>
            <a:ext cx="5114585" cy="5142635"/>
          </a:xfrm>
          <a:custGeom>
            <a:avLst/>
            <a:gdLst/>
            <a:ahLst/>
            <a:cxnLst/>
            <a:rect l="l" t="t" r="r" b="b"/>
            <a:pathLst>
              <a:path w="5114585" h="5142635">
                <a:moveTo>
                  <a:pt x="0" y="0"/>
                </a:moveTo>
                <a:lnTo>
                  <a:pt x="5114585" y="0"/>
                </a:lnTo>
                <a:lnTo>
                  <a:pt x="5114585" y="5142635"/>
                </a:lnTo>
                <a:lnTo>
                  <a:pt x="0" y="514263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rot="-10800000" flipV="1">
            <a:off x="753760" y="-1555083"/>
            <a:ext cx="2450438" cy="4185866"/>
          </a:xfrm>
          <a:custGeom>
            <a:avLst/>
            <a:gdLst/>
            <a:ahLst/>
            <a:cxnLst/>
            <a:rect l="l" t="t" r="r" b="b"/>
            <a:pathLst>
              <a:path w="2450438" h="4185866">
                <a:moveTo>
                  <a:pt x="0" y="4185865"/>
                </a:moveTo>
                <a:lnTo>
                  <a:pt x="2450438" y="4185865"/>
                </a:lnTo>
                <a:lnTo>
                  <a:pt x="2450438" y="0"/>
                </a:lnTo>
                <a:lnTo>
                  <a:pt x="0" y="0"/>
                </a:lnTo>
                <a:lnTo>
                  <a:pt x="0" y="4185865"/>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rot="-9955212">
            <a:off x="3204198" y="532540"/>
            <a:ext cx="2909455" cy="1433568"/>
          </a:xfrm>
          <a:custGeom>
            <a:avLst/>
            <a:gdLst/>
            <a:ahLst/>
            <a:cxnLst/>
            <a:rect l="l" t="t" r="r" b="b"/>
            <a:pathLst>
              <a:path w="2909455" h="1433568">
                <a:moveTo>
                  <a:pt x="0" y="0"/>
                </a:moveTo>
                <a:lnTo>
                  <a:pt x="2909454" y="0"/>
                </a:lnTo>
                <a:lnTo>
                  <a:pt x="2909454" y="1433568"/>
                </a:lnTo>
                <a:lnTo>
                  <a:pt x="0" y="143356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6" name="Freeform 6"/>
          <p:cNvSpPr/>
          <p:nvPr/>
        </p:nvSpPr>
        <p:spPr>
          <a:xfrm rot="-5400000">
            <a:off x="13869895" y="6157860"/>
            <a:ext cx="6493940" cy="6529555"/>
          </a:xfrm>
          <a:custGeom>
            <a:avLst/>
            <a:gdLst/>
            <a:ahLst/>
            <a:cxnLst/>
            <a:rect l="l" t="t" r="r" b="b"/>
            <a:pathLst>
              <a:path w="6493940" h="6529555">
                <a:moveTo>
                  <a:pt x="0" y="0"/>
                </a:moveTo>
                <a:lnTo>
                  <a:pt x="6493939" y="0"/>
                </a:lnTo>
                <a:lnTo>
                  <a:pt x="6493939" y="6529555"/>
                </a:lnTo>
                <a:lnTo>
                  <a:pt x="0" y="652955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1031629">
            <a:off x="14076378" y="6833542"/>
            <a:ext cx="4700392" cy="1649410"/>
          </a:xfrm>
          <a:custGeom>
            <a:avLst/>
            <a:gdLst/>
            <a:ahLst/>
            <a:cxnLst/>
            <a:rect l="l" t="t" r="r" b="b"/>
            <a:pathLst>
              <a:path w="4700392" h="1649410">
                <a:moveTo>
                  <a:pt x="0" y="0"/>
                </a:moveTo>
                <a:lnTo>
                  <a:pt x="4700392" y="0"/>
                </a:lnTo>
                <a:lnTo>
                  <a:pt x="4700392" y="1649411"/>
                </a:lnTo>
                <a:lnTo>
                  <a:pt x="0" y="16494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8" name="Freeform 8"/>
          <p:cNvSpPr/>
          <p:nvPr/>
        </p:nvSpPr>
        <p:spPr>
          <a:xfrm rot="2909932" flipV="1">
            <a:off x="16777063" y="7194684"/>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9" name="Freeform 9"/>
          <p:cNvSpPr/>
          <p:nvPr/>
        </p:nvSpPr>
        <p:spPr>
          <a:xfrm rot="-1277720">
            <a:off x="16398988" y="-143677"/>
            <a:ext cx="3637262" cy="7928637"/>
          </a:xfrm>
          <a:custGeom>
            <a:avLst/>
            <a:gdLst/>
            <a:ahLst/>
            <a:cxnLst/>
            <a:rect l="l" t="t" r="r" b="b"/>
            <a:pathLst>
              <a:path w="3637262" h="7928637">
                <a:moveTo>
                  <a:pt x="0" y="0"/>
                </a:moveTo>
                <a:lnTo>
                  <a:pt x="3637262" y="0"/>
                </a:lnTo>
                <a:lnTo>
                  <a:pt x="3637262" y="7928637"/>
                </a:lnTo>
                <a:lnTo>
                  <a:pt x="0" y="7928637"/>
                </a:lnTo>
                <a:lnTo>
                  <a:pt x="0"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10" name="TextBox 10"/>
          <p:cNvSpPr txBox="1"/>
          <p:nvPr/>
        </p:nvSpPr>
        <p:spPr>
          <a:xfrm>
            <a:off x="1977197" y="3113228"/>
            <a:ext cx="14333605" cy="2107526"/>
          </a:xfrm>
          <a:prstGeom prst="rect">
            <a:avLst/>
          </a:prstGeom>
        </p:spPr>
        <p:txBody>
          <a:bodyPr lIns="0" tIns="0" rIns="0" bIns="0" rtlCol="0" anchor="t">
            <a:spAutoFit/>
          </a:bodyPr>
          <a:lstStyle/>
          <a:p>
            <a:pPr algn="ctr">
              <a:lnSpc>
                <a:spcPts val="17187"/>
              </a:lnSpc>
            </a:pPr>
            <a:r>
              <a:rPr lang="en-US" sz="12276" spc="-245">
                <a:solidFill>
                  <a:srgbClr val="F8DCBF"/>
                </a:solidFill>
                <a:latin typeface="RoxboroughCF"/>
                <a:ea typeface="RoxboroughCF"/>
                <a:cs typeface="RoxboroughCF"/>
                <a:sym typeface="RoxboroughCF"/>
              </a:rPr>
              <a:t>Thank You</a:t>
            </a:r>
          </a:p>
        </p:txBody>
      </p:sp>
      <p:sp>
        <p:nvSpPr>
          <p:cNvPr id="11" name="TextBox 11"/>
          <p:cNvSpPr txBox="1"/>
          <p:nvPr/>
        </p:nvSpPr>
        <p:spPr>
          <a:xfrm>
            <a:off x="4762761" y="6305727"/>
            <a:ext cx="8762478" cy="666849"/>
          </a:xfrm>
          <a:prstGeom prst="rect">
            <a:avLst/>
          </a:prstGeom>
        </p:spPr>
        <p:txBody>
          <a:bodyPr lIns="0" tIns="0" rIns="0" bIns="0" rtlCol="0" anchor="t">
            <a:spAutoFit/>
          </a:bodyPr>
          <a:lstStyle/>
          <a:p>
            <a:pPr algn="ctr">
              <a:lnSpc>
                <a:spcPts val="5179"/>
              </a:lnSpc>
            </a:pPr>
            <a:r>
              <a:rPr lang="en-US" sz="3699" dirty="0">
                <a:solidFill>
                  <a:schemeClr val="bg1"/>
                </a:solidFill>
                <a:latin typeface="Sorts Mill Goudy"/>
                <a:ea typeface="Sorts Mill Goudy"/>
                <a:cs typeface="Sorts Mill Goudy"/>
                <a:sym typeface="Sorts Mill Goudy"/>
              </a:rPr>
              <a:t>Shahin </a:t>
            </a:r>
            <a:r>
              <a:rPr lang="en-US" sz="3699" dirty="0" err="1">
                <a:solidFill>
                  <a:schemeClr val="bg1"/>
                </a:solidFill>
                <a:latin typeface="Sorts Mill Goudy"/>
                <a:ea typeface="Sorts Mill Goudy"/>
                <a:cs typeface="Sorts Mill Goudy"/>
                <a:sym typeface="Sorts Mill Goudy"/>
              </a:rPr>
              <a:t>Sarhan</a:t>
            </a:r>
            <a:r>
              <a:rPr lang="en-US" sz="3699" dirty="0">
                <a:solidFill>
                  <a:schemeClr val="bg1"/>
                </a:solidFill>
                <a:latin typeface="Sorts Mill Goudy"/>
                <a:ea typeface="Sorts Mill Goudy"/>
                <a:cs typeface="Sorts Mill Goudy"/>
                <a:sym typeface="Sorts Mill Goudy"/>
              </a:rPr>
              <a:t> | </a:t>
            </a:r>
            <a:r>
              <a:rPr lang="en-US" sz="3699" dirty="0" err="1">
                <a:solidFill>
                  <a:schemeClr val="bg1"/>
                </a:solidFill>
                <a:latin typeface="Sorts Mill Goudy"/>
                <a:ea typeface="Sorts Mill Goudy"/>
                <a:cs typeface="Sorts Mill Goudy"/>
                <a:sym typeface="Sorts Mill Goudy"/>
              </a:rPr>
              <a:t>Politecnico</a:t>
            </a:r>
            <a:r>
              <a:rPr lang="en-US" sz="3699" dirty="0">
                <a:solidFill>
                  <a:schemeClr val="bg1"/>
                </a:solidFill>
                <a:latin typeface="Sorts Mill Goudy"/>
                <a:ea typeface="Sorts Mill Goudy"/>
                <a:cs typeface="Sorts Mill Goudy"/>
                <a:sym typeface="Sorts Mill Goudy"/>
              </a:rPr>
              <a:t> di Torino</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2869273" y="2149925"/>
            <a:ext cx="6011916" cy="1254608"/>
          </a:xfrm>
          <a:custGeom>
            <a:avLst/>
            <a:gdLst/>
            <a:ahLst/>
            <a:cxnLst/>
            <a:rect l="l" t="t" r="r" b="b"/>
            <a:pathLst>
              <a:path w="6011916" h="1254608">
                <a:moveTo>
                  <a:pt x="0" y="0"/>
                </a:moveTo>
                <a:lnTo>
                  <a:pt x="6011915" y="0"/>
                </a:lnTo>
                <a:lnTo>
                  <a:pt x="6011915" y="1254608"/>
                </a:lnTo>
                <a:lnTo>
                  <a:pt x="0" y="125460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2869273" y="5075375"/>
            <a:ext cx="6011916" cy="1254608"/>
          </a:xfrm>
          <a:custGeom>
            <a:avLst/>
            <a:gdLst/>
            <a:ahLst/>
            <a:cxnLst/>
            <a:rect l="l" t="t" r="r" b="b"/>
            <a:pathLst>
              <a:path w="6011916" h="1254608">
                <a:moveTo>
                  <a:pt x="0" y="0"/>
                </a:moveTo>
                <a:lnTo>
                  <a:pt x="6011915" y="0"/>
                </a:lnTo>
                <a:lnTo>
                  <a:pt x="6011915" y="1254608"/>
                </a:lnTo>
                <a:lnTo>
                  <a:pt x="0" y="125460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Freeform 5"/>
          <p:cNvSpPr/>
          <p:nvPr/>
        </p:nvSpPr>
        <p:spPr>
          <a:xfrm>
            <a:off x="2869273" y="3611216"/>
            <a:ext cx="6011916" cy="1254608"/>
          </a:xfrm>
          <a:custGeom>
            <a:avLst/>
            <a:gdLst/>
            <a:ahLst/>
            <a:cxnLst/>
            <a:rect l="l" t="t" r="r" b="b"/>
            <a:pathLst>
              <a:path w="6011916" h="1254608">
                <a:moveTo>
                  <a:pt x="0" y="0"/>
                </a:moveTo>
                <a:lnTo>
                  <a:pt x="6011915" y="0"/>
                </a:lnTo>
                <a:lnTo>
                  <a:pt x="6011915" y="1254609"/>
                </a:lnTo>
                <a:lnTo>
                  <a:pt x="0" y="12546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Freeform 6"/>
          <p:cNvSpPr/>
          <p:nvPr/>
        </p:nvSpPr>
        <p:spPr>
          <a:xfrm>
            <a:off x="2869273" y="8003692"/>
            <a:ext cx="6011916" cy="1254608"/>
          </a:xfrm>
          <a:custGeom>
            <a:avLst/>
            <a:gdLst/>
            <a:ahLst/>
            <a:cxnLst/>
            <a:rect l="l" t="t" r="r" b="b"/>
            <a:pathLst>
              <a:path w="6011916" h="1254608">
                <a:moveTo>
                  <a:pt x="0" y="0"/>
                </a:moveTo>
                <a:lnTo>
                  <a:pt x="6011915" y="0"/>
                </a:lnTo>
                <a:lnTo>
                  <a:pt x="6011915" y="1254608"/>
                </a:lnTo>
                <a:lnTo>
                  <a:pt x="0" y="125460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a:off x="2869273" y="6539533"/>
            <a:ext cx="6011916" cy="1254608"/>
          </a:xfrm>
          <a:custGeom>
            <a:avLst/>
            <a:gdLst/>
            <a:ahLst/>
            <a:cxnLst/>
            <a:rect l="l" t="t" r="r" b="b"/>
            <a:pathLst>
              <a:path w="6011916" h="1254608">
                <a:moveTo>
                  <a:pt x="0" y="0"/>
                </a:moveTo>
                <a:lnTo>
                  <a:pt x="6011915" y="0"/>
                </a:lnTo>
                <a:lnTo>
                  <a:pt x="6011915" y="1254609"/>
                </a:lnTo>
                <a:lnTo>
                  <a:pt x="0" y="125460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Freeform 8"/>
          <p:cNvSpPr/>
          <p:nvPr/>
        </p:nvSpPr>
        <p:spPr>
          <a:xfrm rot="-10057392">
            <a:off x="14012330" y="6199221"/>
            <a:ext cx="6493940" cy="6529555"/>
          </a:xfrm>
          <a:custGeom>
            <a:avLst/>
            <a:gdLst/>
            <a:ahLst/>
            <a:cxnLst/>
            <a:rect l="l" t="t" r="r" b="b"/>
            <a:pathLst>
              <a:path w="6493940" h="6529555">
                <a:moveTo>
                  <a:pt x="0" y="0"/>
                </a:moveTo>
                <a:lnTo>
                  <a:pt x="6493940" y="0"/>
                </a:lnTo>
                <a:lnTo>
                  <a:pt x="6493940" y="6529555"/>
                </a:lnTo>
                <a:lnTo>
                  <a:pt x="0" y="652955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9" name="Freeform 9"/>
          <p:cNvSpPr/>
          <p:nvPr/>
        </p:nvSpPr>
        <p:spPr>
          <a:xfrm rot="-4065954">
            <a:off x="12535028" y="7387601"/>
            <a:ext cx="4700392" cy="1649410"/>
          </a:xfrm>
          <a:custGeom>
            <a:avLst/>
            <a:gdLst/>
            <a:ahLst/>
            <a:cxnLst/>
            <a:rect l="l" t="t" r="r" b="b"/>
            <a:pathLst>
              <a:path w="4700392" h="1649410">
                <a:moveTo>
                  <a:pt x="0" y="0"/>
                </a:moveTo>
                <a:lnTo>
                  <a:pt x="4700392" y="0"/>
                </a:lnTo>
                <a:lnTo>
                  <a:pt x="4700392" y="1649411"/>
                </a:lnTo>
                <a:lnTo>
                  <a:pt x="0" y="16494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0" name="Freeform 10"/>
          <p:cNvSpPr/>
          <p:nvPr/>
        </p:nvSpPr>
        <p:spPr>
          <a:xfrm rot="-124391" flipV="1">
            <a:off x="15612139" y="6421325"/>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1" name="TextBox 11"/>
          <p:cNvSpPr txBox="1"/>
          <p:nvPr/>
        </p:nvSpPr>
        <p:spPr>
          <a:xfrm>
            <a:off x="5307578" y="249238"/>
            <a:ext cx="767284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Methodology</a:t>
            </a:r>
          </a:p>
        </p:txBody>
      </p:sp>
      <p:sp>
        <p:nvSpPr>
          <p:cNvPr id="12" name="TextBox 12"/>
          <p:cNvSpPr txBox="1"/>
          <p:nvPr/>
        </p:nvSpPr>
        <p:spPr>
          <a:xfrm>
            <a:off x="3055889" y="2587113"/>
            <a:ext cx="6323532" cy="405765"/>
          </a:xfrm>
          <a:prstGeom prst="rect">
            <a:avLst/>
          </a:prstGeom>
        </p:spPr>
        <p:txBody>
          <a:bodyPr lIns="0" tIns="0" rIns="0" bIns="0" rtlCol="0" anchor="t">
            <a:spAutoFit/>
          </a:bodyPr>
          <a:lstStyle/>
          <a:p>
            <a:pPr marL="518160" lvl="1" indent="-259080" algn="l">
              <a:lnSpc>
                <a:spcPts val="3359"/>
              </a:lnSpc>
              <a:buFont typeface="Arial"/>
              <a:buChar char="•"/>
            </a:pPr>
            <a:r>
              <a:rPr lang="en-US" sz="2400" spc="384">
                <a:solidFill>
                  <a:srgbClr val="001F3D"/>
                </a:solidFill>
                <a:latin typeface="DM Sans"/>
                <a:ea typeface="DM Sans"/>
                <a:cs typeface="DM Sans"/>
                <a:sym typeface="DM Sans"/>
              </a:rPr>
              <a:t>Study Area</a:t>
            </a:r>
          </a:p>
        </p:txBody>
      </p:sp>
      <p:sp>
        <p:nvSpPr>
          <p:cNvPr id="13" name="TextBox 13"/>
          <p:cNvSpPr txBox="1"/>
          <p:nvPr/>
        </p:nvSpPr>
        <p:spPr>
          <a:xfrm>
            <a:off x="3055889" y="5475984"/>
            <a:ext cx="7875126" cy="405765"/>
          </a:xfrm>
          <a:prstGeom prst="rect">
            <a:avLst/>
          </a:prstGeom>
        </p:spPr>
        <p:txBody>
          <a:bodyPr lIns="0" tIns="0" rIns="0" bIns="0" rtlCol="0" anchor="t">
            <a:spAutoFit/>
          </a:bodyPr>
          <a:lstStyle/>
          <a:p>
            <a:pPr marL="518160" lvl="1" indent="-259080" algn="l">
              <a:lnSpc>
                <a:spcPts val="3359"/>
              </a:lnSpc>
              <a:buFont typeface="Arial"/>
              <a:buChar char="•"/>
            </a:pPr>
            <a:r>
              <a:rPr lang="en-US" sz="2400" spc="384">
                <a:solidFill>
                  <a:srgbClr val="001F3D"/>
                </a:solidFill>
                <a:latin typeface="DM Sans"/>
                <a:ea typeface="DM Sans"/>
                <a:cs typeface="DM Sans"/>
                <a:sym typeface="DM Sans"/>
              </a:rPr>
              <a:t>Noise Propagation Analysis</a:t>
            </a:r>
          </a:p>
        </p:txBody>
      </p:sp>
      <p:sp>
        <p:nvSpPr>
          <p:cNvPr id="14" name="TextBox 14"/>
          <p:cNvSpPr txBox="1"/>
          <p:nvPr/>
        </p:nvSpPr>
        <p:spPr>
          <a:xfrm>
            <a:off x="3055889" y="8348670"/>
            <a:ext cx="7088086" cy="405765"/>
          </a:xfrm>
          <a:prstGeom prst="rect">
            <a:avLst/>
          </a:prstGeom>
        </p:spPr>
        <p:txBody>
          <a:bodyPr lIns="0" tIns="0" rIns="0" bIns="0" rtlCol="0" anchor="t">
            <a:spAutoFit/>
          </a:bodyPr>
          <a:lstStyle/>
          <a:p>
            <a:pPr marL="518160" lvl="1" indent="-259080" algn="l">
              <a:lnSpc>
                <a:spcPts val="3359"/>
              </a:lnSpc>
              <a:buFont typeface="Arial"/>
              <a:buChar char="•"/>
            </a:pPr>
            <a:r>
              <a:rPr lang="en-US" sz="2400" spc="384">
                <a:solidFill>
                  <a:srgbClr val="001F3D"/>
                </a:solidFill>
                <a:latin typeface="DM Sans"/>
                <a:ea typeface="DM Sans"/>
                <a:cs typeface="DM Sans"/>
                <a:sym typeface="DM Sans"/>
              </a:rPr>
              <a:t>Reinforcement Learning</a:t>
            </a:r>
          </a:p>
        </p:txBody>
      </p:sp>
      <p:sp>
        <p:nvSpPr>
          <p:cNvPr id="15" name="TextBox 15"/>
          <p:cNvSpPr txBox="1"/>
          <p:nvPr/>
        </p:nvSpPr>
        <p:spPr>
          <a:xfrm>
            <a:off x="3055889" y="4011077"/>
            <a:ext cx="7875126" cy="405765"/>
          </a:xfrm>
          <a:prstGeom prst="rect">
            <a:avLst/>
          </a:prstGeom>
        </p:spPr>
        <p:txBody>
          <a:bodyPr lIns="0" tIns="0" rIns="0" bIns="0" rtlCol="0" anchor="t">
            <a:spAutoFit/>
          </a:bodyPr>
          <a:lstStyle/>
          <a:p>
            <a:pPr marL="518160" lvl="1" indent="-259080" algn="l">
              <a:lnSpc>
                <a:spcPts val="3359"/>
              </a:lnSpc>
              <a:buFont typeface="Arial"/>
              <a:buChar char="•"/>
            </a:pPr>
            <a:r>
              <a:rPr lang="en-US" sz="2400" spc="384">
                <a:solidFill>
                  <a:srgbClr val="001F3D"/>
                </a:solidFill>
                <a:latin typeface="DM Sans"/>
                <a:ea typeface="DM Sans"/>
                <a:cs typeface="DM Sans"/>
                <a:sym typeface="DM Sans"/>
              </a:rPr>
              <a:t>Noise Source Modelling</a:t>
            </a:r>
          </a:p>
        </p:txBody>
      </p:sp>
      <p:sp>
        <p:nvSpPr>
          <p:cNvPr id="16" name="TextBox 16"/>
          <p:cNvSpPr txBox="1"/>
          <p:nvPr/>
        </p:nvSpPr>
        <p:spPr>
          <a:xfrm>
            <a:off x="3055889" y="6884511"/>
            <a:ext cx="7088086" cy="405765"/>
          </a:xfrm>
          <a:prstGeom prst="rect">
            <a:avLst/>
          </a:prstGeom>
        </p:spPr>
        <p:txBody>
          <a:bodyPr lIns="0" tIns="0" rIns="0" bIns="0" rtlCol="0" anchor="t">
            <a:spAutoFit/>
          </a:bodyPr>
          <a:lstStyle/>
          <a:p>
            <a:pPr marL="518160" lvl="1" indent="-259080" algn="l">
              <a:lnSpc>
                <a:spcPts val="3359"/>
              </a:lnSpc>
              <a:buFont typeface="Arial"/>
              <a:buChar char="•"/>
            </a:pPr>
            <a:r>
              <a:rPr lang="en-US" sz="2400" spc="384">
                <a:solidFill>
                  <a:srgbClr val="001F3D"/>
                </a:solidFill>
                <a:latin typeface="DM Sans"/>
                <a:ea typeface="DM Sans"/>
                <a:cs typeface="DM Sans"/>
                <a:sym typeface="DM Sans"/>
              </a:rPr>
              <a:t>Ray Tracing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2829409" y="4621579"/>
            <a:ext cx="6437059" cy="4827794"/>
          </a:xfrm>
          <a:custGeom>
            <a:avLst/>
            <a:gdLst/>
            <a:ahLst/>
            <a:cxnLst/>
            <a:rect l="l" t="t" r="r" b="b"/>
            <a:pathLst>
              <a:path w="6437059" h="4827794">
                <a:moveTo>
                  <a:pt x="0" y="0"/>
                </a:moveTo>
                <a:lnTo>
                  <a:pt x="6437059" y="0"/>
                </a:lnTo>
                <a:lnTo>
                  <a:pt x="6437059" y="4827794"/>
                </a:lnTo>
                <a:lnTo>
                  <a:pt x="0" y="482779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3004240" y="2064250"/>
            <a:ext cx="12279520" cy="2082165"/>
          </a:xfrm>
          <a:prstGeom prst="rect">
            <a:avLst/>
          </a:prstGeom>
        </p:spPr>
        <p:txBody>
          <a:bodyPr lIns="0" tIns="0" rIns="0" bIns="0" rtlCol="0" anchor="t">
            <a:spAutoFit/>
          </a:bodyPr>
          <a:lstStyle/>
          <a:p>
            <a:pPr marL="518160" lvl="1" indent="-259080" algn="just">
              <a:lnSpc>
                <a:spcPts val="3359"/>
              </a:lnSpc>
              <a:buFont typeface="Arial"/>
              <a:buChar char="•"/>
            </a:pPr>
            <a:r>
              <a:rPr lang="en-US" sz="2400" spc="384">
                <a:solidFill>
                  <a:srgbClr val="F8DCBF"/>
                </a:solidFill>
                <a:latin typeface="DM Sans"/>
                <a:ea typeface="DM Sans"/>
                <a:cs typeface="DM Sans"/>
                <a:sym typeface="DM Sans"/>
              </a:rPr>
              <a:t>Turin, chosen for its diverse urban architecture and different demographic settings.</a:t>
            </a:r>
          </a:p>
          <a:p>
            <a:pPr marL="518160" lvl="1" indent="-259080" algn="just">
              <a:lnSpc>
                <a:spcPts val="3359"/>
              </a:lnSpc>
              <a:buFont typeface="Arial"/>
              <a:buChar char="•"/>
            </a:pPr>
            <a:r>
              <a:rPr lang="en-US" sz="2400" spc="384">
                <a:solidFill>
                  <a:srgbClr val="F8DCBF"/>
                </a:solidFill>
                <a:latin typeface="DM Sans"/>
                <a:ea typeface="DM Sans"/>
                <a:cs typeface="DM Sans"/>
                <a:sym typeface="DM Sans"/>
              </a:rPr>
              <a:t>Area of Interest from 7.6039 E to 7.708 E and from 45.0386 N to 45.1069 N.</a:t>
            </a:r>
          </a:p>
          <a:p>
            <a:pPr marL="518160" lvl="1" indent="-259080" algn="just">
              <a:lnSpc>
                <a:spcPts val="3359"/>
              </a:lnSpc>
              <a:buFont typeface="Arial"/>
              <a:buChar char="•"/>
            </a:pPr>
            <a:r>
              <a:rPr lang="en-US" sz="2400" spc="384">
                <a:solidFill>
                  <a:srgbClr val="F8DCBF"/>
                </a:solidFill>
                <a:latin typeface="DM Sans"/>
                <a:ea typeface="DM Sans"/>
                <a:cs typeface="DM Sans"/>
                <a:sym typeface="DM Sans"/>
              </a:rPr>
              <a:t>Buildings location data sourced from OpenStreetMap (OSM).</a:t>
            </a:r>
          </a:p>
        </p:txBody>
      </p:sp>
      <p:sp>
        <p:nvSpPr>
          <p:cNvPr id="5" name="Freeform 5"/>
          <p:cNvSpPr/>
          <p:nvPr/>
        </p:nvSpPr>
        <p:spPr>
          <a:xfrm>
            <a:off x="9959169" y="4621579"/>
            <a:ext cx="5499422" cy="4827794"/>
          </a:xfrm>
          <a:custGeom>
            <a:avLst/>
            <a:gdLst/>
            <a:ahLst/>
            <a:cxnLst/>
            <a:rect l="l" t="t" r="r" b="b"/>
            <a:pathLst>
              <a:path w="5499422" h="4827794">
                <a:moveTo>
                  <a:pt x="0" y="0"/>
                </a:moveTo>
                <a:lnTo>
                  <a:pt x="5499422" y="0"/>
                </a:lnTo>
                <a:lnTo>
                  <a:pt x="5499422" y="4827794"/>
                </a:lnTo>
                <a:lnTo>
                  <a:pt x="0" y="4827794"/>
                </a:lnTo>
                <a:lnTo>
                  <a:pt x="0" y="0"/>
                </a:lnTo>
                <a:close/>
              </a:path>
            </a:pathLst>
          </a:custGeom>
          <a:blipFill>
            <a:blip r:embed="rId6"/>
            <a:stretch>
              <a:fillRect t="-3693" b="-3693"/>
            </a:stretch>
          </a:blipFill>
        </p:spPr>
      </p:sp>
      <p:sp>
        <p:nvSpPr>
          <p:cNvPr id="6" name="TextBox 6"/>
          <p:cNvSpPr txBox="1"/>
          <p:nvPr/>
        </p:nvSpPr>
        <p:spPr>
          <a:xfrm>
            <a:off x="5307578" y="249238"/>
            <a:ext cx="767284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Study Area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5436791" y="4539366"/>
            <a:ext cx="7414418" cy="4924633"/>
          </a:xfrm>
          <a:custGeom>
            <a:avLst/>
            <a:gdLst/>
            <a:ahLst/>
            <a:cxnLst/>
            <a:rect l="l" t="t" r="r" b="b"/>
            <a:pathLst>
              <a:path w="7414418" h="4924633">
                <a:moveTo>
                  <a:pt x="0" y="0"/>
                </a:moveTo>
                <a:lnTo>
                  <a:pt x="7414418" y="0"/>
                </a:lnTo>
                <a:lnTo>
                  <a:pt x="7414418" y="4924633"/>
                </a:lnTo>
                <a:lnTo>
                  <a:pt x="0" y="4924633"/>
                </a:lnTo>
                <a:lnTo>
                  <a:pt x="0" y="0"/>
                </a:lnTo>
                <a:close/>
              </a:path>
            </a:pathLst>
          </a:custGeom>
          <a:blipFill>
            <a:blip r:embed="rId4"/>
            <a:stretch>
              <a:fillRect t="-10570" r="-4786" b="-7753"/>
            </a:stretch>
          </a:blipFill>
        </p:spPr>
      </p:sp>
      <p:sp>
        <p:nvSpPr>
          <p:cNvPr id="4" name="TextBox 4"/>
          <p:cNvSpPr txBox="1"/>
          <p:nvPr/>
        </p:nvSpPr>
        <p:spPr>
          <a:xfrm>
            <a:off x="5307578" y="249238"/>
            <a:ext cx="767284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Study Area</a:t>
            </a:r>
          </a:p>
        </p:txBody>
      </p:sp>
      <p:sp>
        <p:nvSpPr>
          <p:cNvPr id="5" name="TextBox 5"/>
          <p:cNvSpPr txBox="1"/>
          <p:nvPr/>
        </p:nvSpPr>
        <p:spPr>
          <a:xfrm>
            <a:off x="2403756" y="2023144"/>
            <a:ext cx="13480487" cy="2082165"/>
          </a:xfrm>
          <a:prstGeom prst="rect">
            <a:avLst/>
          </a:prstGeom>
        </p:spPr>
        <p:txBody>
          <a:bodyPr lIns="0" tIns="0" rIns="0" bIns="0" rtlCol="0" anchor="t">
            <a:spAutoFit/>
          </a:bodyPr>
          <a:lstStyle/>
          <a:p>
            <a:pPr marL="518160" lvl="1" indent="-259080" algn="just">
              <a:lnSpc>
                <a:spcPts val="3359"/>
              </a:lnSpc>
              <a:buFont typeface="Arial"/>
              <a:buChar char="•"/>
            </a:pPr>
            <a:r>
              <a:rPr lang="en-US" sz="2400" spc="384">
                <a:solidFill>
                  <a:srgbClr val="F8DCBF"/>
                </a:solidFill>
                <a:latin typeface="DM Sans"/>
                <a:ea typeface="DM Sans"/>
                <a:cs typeface="DM Sans"/>
                <a:sym typeface="DM Sans"/>
              </a:rPr>
              <a:t>Entire area represented by a 3D matrix, denoted as 𝑅(𝑖,𝑗,𝑘). </a:t>
            </a:r>
          </a:p>
          <a:p>
            <a:pPr algn="just">
              <a:lnSpc>
                <a:spcPts val="3359"/>
              </a:lnSpc>
            </a:pPr>
            <a:endParaRPr lang="en-US" sz="2400" spc="384">
              <a:solidFill>
                <a:srgbClr val="F8DCBF"/>
              </a:solidFill>
              <a:latin typeface="DM Sans"/>
              <a:ea typeface="DM Sans"/>
              <a:cs typeface="DM Sans"/>
              <a:sym typeface="DM Sans"/>
            </a:endParaRPr>
          </a:p>
          <a:p>
            <a:pPr marL="518160" lvl="1" indent="-259080" algn="just">
              <a:lnSpc>
                <a:spcPts val="3359"/>
              </a:lnSpc>
              <a:buFont typeface="Arial"/>
              <a:buChar char="•"/>
            </a:pPr>
            <a:r>
              <a:rPr lang="en-US" sz="2400" spc="384">
                <a:solidFill>
                  <a:srgbClr val="F8DCBF"/>
                </a:solidFill>
                <a:latin typeface="DM Sans"/>
                <a:ea typeface="DM Sans"/>
                <a:cs typeface="DM Sans"/>
                <a:sym typeface="DM Sans"/>
              </a:rPr>
              <a:t>Population density data sourced from Meta.</a:t>
            </a:r>
          </a:p>
          <a:p>
            <a:pPr algn="just">
              <a:lnSpc>
                <a:spcPts val="3359"/>
              </a:lnSpc>
            </a:pPr>
            <a:endParaRPr lang="en-US" sz="2400" spc="384">
              <a:solidFill>
                <a:srgbClr val="F8DCBF"/>
              </a:solidFill>
              <a:latin typeface="DM Sans"/>
              <a:ea typeface="DM Sans"/>
              <a:cs typeface="DM Sans"/>
              <a:sym typeface="DM Sans"/>
            </a:endParaRPr>
          </a:p>
          <a:p>
            <a:pPr marL="518160" lvl="1" indent="-259080" algn="just">
              <a:lnSpc>
                <a:spcPts val="3359"/>
              </a:lnSpc>
              <a:buFont typeface="Arial"/>
              <a:buChar char="•"/>
            </a:pPr>
            <a:r>
              <a:rPr lang="en-US" sz="2400" spc="384">
                <a:solidFill>
                  <a:srgbClr val="F8DCBF"/>
                </a:solidFill>
                <a:latin typeface="DM Sans"/>
                <a:ea typeface="DM Sans"/>
                <a:cs typeface="DM Sans"/>
                <a:sym typeface="DM Sans"/>
              </a:rPr>
              <a:t>Similarly, the population density map for the same region is derived.</a:t>
            </a:r>
          </a:p>
        </p:txBody>
      </p:sp>
      <p:sp>
        <p:nvSpPr>
          <p:cNvPr id="6" name="Freeform 6"/>
          <p:cNvSpPr/>
          <p:nvPr/>
        </p:nvSpPr>
        <p:spPr>
          <a:xfrm rot="-10057392">
            <a:off x="14012330" y="6199221"/>
            <a:ext cx="6493940" cy="6529555"/>
          </a:xfrm>
          <a:custGeom>
            <a:avLst/>
            <a:gdLst/>
            <a:ahLst/>
            <a:cxnLst/>
            <a:rect l="l" t="t" r="r" b="b"/>
            <a:pathLst>
              <a:path w="6493940" h="6529555">
                <a:moveTo>
                  <a:pt x="0" y="0"/>
                </a:moveTo>
                <a:lnTo>
                  <a:pt x="6493940" y="0"/>
                </a:lnTo>
                <a:lnTo>
                  <a:pt x="6493940" y="6529555"/>
                </a:lnTo>
                <a:lnTo>
                  <a:pt x="0" y="652955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7" name="Freeform 7"/>
          <p:cNvSpPr/>
          <p:nvPr/>
        </p:nvSpPr>
        <p:spPr>
          <a:xfrm rot="-4065954">
            <a:off x="12535028" y="7387601"/>
            <a:ext cx="4700392" cy="1649410"/>
          </a:xfrm>
          <a:custGeom>
            <a:avLst/>
            <a:gdLst/>
            <a:ahLst/>
            <a:cxnLst/>
            <a:rect l="l" t="t" r="r" b="b"/>
            <a:pathLst>
              <a:path w="4700392" h="1649410">
                <a:moveTo>
                  <a:pt x="0" y="0"/>
                </a:moveTo>
                <a:lnTo>
                  <a:pt x="4700392" y="0"/>
                </a:lnTo>
                <a:lnTo>
                  <a:pt x="4700392" y="1649411"/>
                </a:lnTo>
                <a:lnTo>
                  <a:pt x="0" y="164941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8"/>
          <p:cNvSpPr/>
          <p:nvPr/>
        </p:nvSpPr>
        <p:spPr>
          <a:xfrm rot="-124391" flipV="1">
            <a:off x="15612139" y="6421325"/>
            <a:ext cx="2450438" cy="4185866"/>
          </a:xfrm>
          <a:custGeom>
            <a:avLst/>
            <a:gdLst/>
            <a:ahLst/>
            <a:cxnLst/>
            <a:rect l="l" t="t" r="r" b="b"/>
            <a:pathLst>
              <a:path w="2450438" h="4185866">
                <a:moveTo>
                  <a:pt x="0" y="4185866"/>
                </a:moveTo>
                <a:lnTo>
                  <a:pt x="2450438" y="4185866"/>
                </a:lnTo>
                <a:lnTo>
                  <a:pt x="2450438" y="0"/>
                </a:lnTo>
                <a:lnTo>
                  <a:pt x="0" y="0"/>
                </a:lnTo>
                <a:lnTo>
                  <a:pt x="0" y="4185866"/>
                </a:lnTo>
                <a:close/>
              </a:path>
            </a:pathLst>
          </a:custGeom>
          <a:blipFill>
            <a:blip r:embed="rId9">
              <a:extLst>
                <a:ext uri="{96DAC541-7B7A-43D3-8B79-37D633B846F1}">
                  <asvg:svgBlip xmlns:asvg="http://schemas.microsoft.com/office/drawing/2016/SVG/main" r:embed="rId10"/>
                </a:ext>
              </a:extLst>
            </a:blip>
            <a:stretch>
              <a:fillRect/>
            </a:stretch>
          </a:blipFill>
        </p:spPr>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3173113" y="3112940"/>
            <a:ext cx="11941775" cy="5434965"/>
          </a:xfrm>
          <a:prstGeom prst="rect">
            <a:avLst/>
          </a:prstGeom>
        </p:spPr>
        <p:txBody>
          <a:bodyPr lIns="0" tIns="0" rIns="0" bIns="0" rtlCol="0" anchor="t">
            <a:spAutoFit/>
          </a:bodyPr>
          <a:lstStyle/>
          <a:p>
            <a:pPr marL="518160" lvl="1" indent="-259080" algn="l">
              <a:lnSpc>
                <a:spcPts val="3359"/>
              </a:lnSpc>
              <a:buFont typeface="Arial"/>
              <a:buChar char="•"/>
            </a:pPr>
            <a:r>
              <a:rPr lang="en-US" sz="2400" spc="384">
                <a:solidFill>
                  <a:srgbClr val="F8DCBF"/>
                </a:solidFill>
                <a:latin typeface="DM Sans"/>
                <a:ea typeface="DM Sans"/>
                <a:cs typeface="DM Sans"/>
                <a:sym typeface="DM Sans"/>
              </a:rPr>
              <a:t>A point-source spherical propagation model for the sound generated by the UAV was utilized.</a:t>
            </a:r>
          </a:p>
          <a:p>
            <a:pPr algn="l">
              <a:lnSpc>
                <a:spcPts val="3359"/>
              </a:lnSpc>
            </a:pPr>
            <a:endParaRPr lang="en-US" sz="2400" spc="384">
              <a:solidFill>
                <a:srgbClr val="F8DCBF"/>
              </a:solidFill>
              <a:latin typeface="DM Sans"/>
              <a:ea typeface="DM Sans"/>
              <a:cs typeface="DM Sans"/>
              <a:sym typeface="DM Sans"/>
            </a:endParaRPr>
          </a:p>
          <a:p>
            <a:pPr marL="518160" lvl="1" indent="-259080" algn="l">
              <a:lnSpc>
                <a:spcPts val="3359"/>
              </a:lnSpc>
              <a:buFont typeface="Arial"/>
              <a:buChar char="•"/>
            </a:pPr>
            <a:r>
              <a:rPr lang="en-US" sz="2400" spc="384">
                <a:solidFill>
                  <a:srgbClr val="F8DCBF"/>
                </a:solidFill>
                <a:latin typeface="DM Sans"/>
                <a:ea typeface="DM Sans"/>
                <a:cs typeface="DM Sans"/>
                <a:sym typeface="DM Sans"/>
              </a:rPr>
              <a:t>Assuming that the noise propagates isotropically.</a:t>
            </a:r>
          </a:p>
          <a:p>
            <a:pPr algn="l">
              <a:lnSpc>
                <a:spcPts val="3359"/>
              </a:lnSpc>
            </a:pPr>
            <a:endParaRPr lang="en-US" sz="2400" spc="384">
              <a:solidFill>
                <a:srgbClr val="F8DCBF"/>
              </a:solidFill>
              <a:latin typeface="DM Sans"/>
              <a:ea typeface="DM Sans"/>
              <a:cs typeface="DM Sans"/>
              <a:sym typeface="DM Sans"/>
            </a:endParaRPr>
          </a:p>
          <a:p>
            <a:pPr marL="518160" lvl="1" indent="-259080" algn="l">
              <a:lnSpc>
                <a:spcPts val="3359"/>
              </a:lnSpc>
              <a:buFont typeface="Arial"/>
              <a:buChar char="•"/>
            </a:pPr>
            <a:r>
              <a:rPr lang="en-US" sz="2400" spc="384">
                <a:solidFill>
                  <a:srgbClr val="F8DCBF"/>
                </a:solidFill>
                <a:latin typeface="DM Sans"/>
                <a:ea typeface="DM Sans"/>
                <a:cs typeface="DM Sans"/>
                <a:sym typeface="DM Sans"/>
              </a:rPr>
              <a:t>Typically, a constant noise source is assumed in such models.</a:t>
            </a:r>
          </a:p>
          <a:p>
            <a:pPr algn="l">
              <a:lnSpc>
                <a:spcPts val="3359"/>
              </a:lnSpc>
            </a:pPr>
            <a:endParaRPr lang="en-US" sz="2400" spc="384">
              <a:solidFill>
                <a:srgbClr val="F8DCBF"/>
              </a:solidFill>
              <a:latin typeface="DM Sans"/>
              <a:ea typeface="DM Sans"/>
              <a:cs typeface="DM Sans"/>
              <a:sym typeface="DM Sans"/>
            </a:endParaRPr>
          </a:p>
          <a:p>
            <a:pPr marL="518160" lvl="1" indent="-259080" algn="l">
              <a:lnSpc>
                <a:spcPts val="3359"/>
              </a:lnSpc>
              <a:buFont typeface="Arial"/>
              <a:buChar char="•"/>
            </a:pPr>
            <a:r>
              <a:rPr lang="en-US" sz="2400" spc="384">
                <a:solidFill>
                  <a:srgbClr val="F8DCBF"/>
                </a:solidFill>
                <a:latin typeface="DM Sans"/>
                <a:ea typeface="DM Sans"/>
                <a:cs typeface="DM Sans"/>
                <a:sym typeface="DM Sans"/>
              </a:rPr>
              <a:t>However, the velocity of the drone is correlated with its noise level.</a:t>
            </a:r>
          </a:p>
          <a:p>
            <a:pPr algn="l">
              <a:lnSpc>
                <a:spcPts val="3359"/>
              </a:lnSpc>
            </a:pPr>
            <a:endParaRPr lang="en-US" sz="2400" spc="384">
              <a:solidFill>
                <a:srgbClr val="F8DCBF"/>
              </a:solidFill>
              <a:latin typeface="DM Sans"/>
              <a:ea typeface="DM Sans"/>
              <a:cs typeface="DM Sans"/>
              <a:sym typeface="DM Sans"/>
            </a:endParaRPr>
          </a:p>
          <a:p>
            <a:pPr marL="518160" lvl="1" indent="-259080" algn="l">
              <a:lnSpc>
                <a:spcPts val="3359"/>
              </a:lnSpc>
              <a:buFont typeface="Arial"/>
              <a:buChar char="•"/>
            </a:pPr>
            <a:r>
              <a:rPr lang="en-US" sz="2400" spc="384">
                <a:solidFill>
                  <a:srgbClr val="F8DCBF"/>
                </a:solidFill>
                <a:latin typeface="DM Sans"/>
                <a:ea typeface="DM Sans"/>
                <a:cs typeface="DM Sans"/>
                <a:sym typeface="DM Sans"/>
              </a:rPr>
              <a:t>Since the RL agent can adapt its velocity, it is beneficial to incorporate the velocity into the noise model.</a:t>
            </a:r>
          </a:p>
        </p:txBody>
      </p:sp>
      <p:sp>
        <p:nvSpPr>
          <p:cNvPr id="4" name="TextBox 4"/>
          <p:cNvSpPr txBox="1"/>
          <p:nvPr/>
        </p:nvSpPr>
        <p:spPr>
          <a:xfrm>
            <a:off x="1501098" y="249238"/>
            <a:ext cx="1528580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Noise Source Modelling</a:t>
            </a:r>
          </a:p>
        </p:txBody>
      </p:sp>
      <p:sp>
        <p:nvSpPr>
          <p:cNvPr id="5" name="Freeform 5"/>
          <p:cNvSpPr/>
          <p:nvPr/>
        </p:nvSpPr>
        <p:spPr>
          <a:xfrm>
            <a:off x="15509341" y="5316310"/>
            <a:ext cx="3616776" cy="7883980"/>
          </a:xfrm>
          <a:custGeom>
            <a:avLst/>
            <a:gdLst/>
            <a:ahLst/>
            <a:cxnLst/>
            <a:rect l="l" t="t" r="r" b="b"/>
            <a:pathLst>
              <a:path w="3616776" h="7883980">
                <a:moveTo>
                  <a:pt x="0" y="0"/>
                </a:moveTo>
                <a:lnTo>
                  <a:pt x="3616776" y="0"/>
                </a:lnTo>
                <a:lnTo>
                  <a:pt x="3616776" y="7883980"/>
                </a:lnTo>
                <a:lnTo>
                  <a:pt x="0" y="7883980"/>
                </a:lnTo>
                <a:lnTo>
                  <a:pt x="0" y="0"/>
                </a:lnTo>
                <a:close/>
              </a:path>
            </a:pathLst>
          </a:custGeom>
          <a:blipFill>
            <a:blip r:embed="rId4">
              <a:alphaModFix amt="75000"/>
              <a:extLst>
                <a:ext uri="{96DAC541-7B7A-43D3-8B79-37D633B846F1}">
                  <asvg:svgBlip xmlns:asvg="http://schemas.microsoft.com/office/drawing/2016/SVG/main" r:embed="rId5"/>
                </a:ext>
              </a:extLst>
            </a:blip>
            <a:stretch>
              <a:fillRect/>
            </a:stretch>
          </a:blipFill>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10250270" y="3433065"/>
            <a:ext cx="6536632" cy="4902474"/>
          </a:xfrm>
          <a:custGeom>
            <a:avLst/>
            <a:gdLst/>
            <a:ahLst/>
            <a:cxnLst/>
            <a:rect l="l" t="t" r="r" b="b"/>
            <a:pathLst>
              <a:path w="6536632" h="4902474">
                <a:moveTo>
                  <a:pt x="0" y="0"/>
                </a:moveTo>
                <a:lnTo>
                  <a:pt x="6536632" y="0"/>
                </a:lnTo>
                <a:lnTo>
                  <a:pt x="6536632" y="4902474"/>
                </a:lnTo>
                <a:lnTo>
                  <a:pt x="0" y="4902474"/>
                </a:lnTo>
                <a:lnTo>
                  <a:pt x="0" y="0"/>
                </a:lnTo>
                <a:close/>
              </a:path>
            </a:pathLst>
          </a:custGeom>
          <a:blipFill>
            <a:blip r:embed="rId4"/>
            <a:stretch>
              <a:fillRect/>
            </a:stretch>
          </a:blipFill>
        </p:spPr>
      </p:sp>
      <p:sp>
        <p:nvSpPr>
          <p:cNvPr id="4" name="TextBox 4"/>
          <p:cNvSpPr txBox="1"/>
          <p:nvPr/>
        </p:nvSpPr>
        <p:spPr>
          <a:xfrm>
            <a:off x="1808388" y="2304807"/>
            <a:ext cx="7427522" cy="7111365"/>
          </a:xfrm>
          <a:prstGeom prst="rect">
            <a:avLst/>
          </a:prstGeom>
        </p:spPr>
        <p:txBody>
          <a:bodyPr lIns="0" tIns="0" rIns="0" bIns="0" rtlCol="0" anchor="t">
            <a:spAutoFit/>
          </a:bodyPr>
          <a:lstStyle/>
          <a:p>
            <a:pPr marL="518160" lvl="1" indent="-259080" algn="l">
              <a:lnSpc>
                <a:spcPts val="3359"/>
              </a:lnSpc>
              <a:buFont typeface="Arial"/>
              <a:buChar char="•"/>
            </a:pPr>
            <a:r>
              <a:rPr lang="en-US" sz="2400" spc="384">
                <a:solidFill>
                  <a:srgbClr val="F8DCBF"/>
                </a:solidFill>
                <a:latin typeface="DM Sans"/>
                <a:ea typeface="DM Sans"/>
                <a:cs typeface="DM Sans"/>
                <a:sym typeface="DM Sans"/>
              </a:rPr>
              <a:t>Sound Pressure Level (SPL) at a distance of 1 m from “DJI Inspire 2” quadrotor at velocities of 5,10,20 km/h are recorded.</a:t>
            </a:r>
          </a:p>
          <a:p>
            <a:pPr algn="l">
              <a:lnSpc>
                <a:spcPts val="3359"/>
              </a:lnSpc>
            </a:pPr>
            <a:r>
              <a:rPr lang="en-US" sz="2400" spc="384">
                <a:solidFill>
                  <a:srgbClr val="F8DCBF"/>
                </a:solidFill>
                <a:latin typeface="DM Sans"/>
                <a:ea typeface="DM Sans"/>
                <a:cs typeface="DM Sans"/>
                <a:sym typeface="DM Sans"/>
              </a:rPr>
              <a:t>    (Škultéty et al, 2023)</a:t>
            </a:r>
          </a:p>
          <a:p>
            <a:pPr algn="l">
              <a:lnSpc>
                <a:spcPts val="3359"/>
              </a:lnSpc>
            </a:pPr>
            <a:endParaRPr lang="en-US" sz="2400" spc="384">
              <a:solidFill>
                <a:srgbClr val="F8DCBF"/>
              </a:solidFill>
              <a:latin typeface="DM Sans"/>
              <a:ea typeface="DM Sans"/>
              <a:cs typeface="DM Sans"/>
              <a:sym typeface="DM Sans"/>
            </a:endParaRPr>
          </a:p>
          <a:p>
            <a:pPr marL="518160" lvl="1" indent="-259080" algn="l">
              <a:lnSpc>
                <a:spcPts val="3359"/>
              </a:lnSpc>
              <a:buFont typeface="Arial"/>
              <a:buChar char="•"/>
            </a:pPr>
            <a:r>
              <a:rPr lang="en-US" sz="2400" spc="384">
                <a:solidFill>
                  <a:srgbClr val="F8DCBF"/>
                </a:solidFill>
                <a:latin typeface="DM Sans"/>
                <a:ea typeface="DM Sans"/>
                <a:cs typeface="DM Sans"/>
                <a:sym typeface="DM Sans"/>
              </a:rPr>
              <a:t>Measurements were taken across frequencies, ranging from 20 Hz to 20 kHz, using third-octave bands. </a:t>
            </a:r>
          </a:p>
          <a:p>
            <a:pPr algn="l">
              <a:lnSpc>
                <a:spcPts val="3359"/>
              </a:lnSpc>
            </a:pPr>
            <a:endParaRPr lang="en-US" sz="2400" spc="384">
              <a:solidFill>
                <a:srgbClr val="F8DCBF"/>
              </a:solidFill>
              <a:latin typeface="DM Sans"/>
              <a:ea typeface="DM Sans"/>
              <a:cs typeface="DM Sans"/>
              <a:sym typeface="DM Sans"/>
            </a:endParaRPr>
          </a:p>
          <a:p>
            <a:pPr marL="518160" lvl="1" indent="-259080" algn="l">
              <a:lnSpc>
                <a:spcPts val="3359"/>
              </a:lnSpc>
              <a:buFont typeface="Arial"/>
              <a:buChar char="•"/>
            </a:pPr>
            <a:r>
              <a:rPr lang="en-US" sz="2400" spc="384">
                <a:solidFill>
                  <a:srgbClr val="F8DCBF"/>
                </a:solidFill>
                <a:latin typeface="DM Sans"/>
                <a:ea typeface="DM Sans"/>
                <a:cs typeface="DM Sans"/>
                <a:sym typeface="DM Sans"/>
              </a:rPr>
              <a:t>For each velocity, the mean SPL across all frequencies was computed.</a:t>
            </a:r>
          </a:p>
          <a:p>
            <a:pPr algn="l">
              <a:lnSpc>
                <a:spcPts val="3359"/>
              </a:lnSpc>
            </a:pPr>
            <a:endParaRPr lang="en-US" sz="2400" spc="384">
              <a:solidFill>
                <a:srgbClr val="F8DCBF"/>
              </a:solidFill>
              <a:latin typeface="DM Sans"/>
              <a:ea typeface="DM Sans"/>
              <a:cs typeface="DM Sans"/>
              <a:sym typeface="DM Sans"/>
            </a:endParaRPr>
          </a:p>
          <a:p>
            <a:pPr marL="518160" lvl="1" indent="-259080" algn="l">
              <a:lnSpc>
                <a:spcPts val="3359"/>
              </a:lnSpc>
              <a:buFont typeface="Arial"/>
              <a:buChar char="•"/>
            </a:pPr>
            <a:r>
              <a:rPr lang="en-US" sz="2400" spc="384">
                <a:solidFill>
                  <a:srgbClr val="F8DCBF"/>
                </a:solidFill>
                <a:latin typeface="DM Sans"/>
                <a:ea typeface="DM Sans"/>
                <a:cs typeface="DM Sans"/>
                <a:sym typeface="DM Sans"/>
              </a:rPr>
              <a:t>An exponential curve was fit to the data points, resulting in the SPL-velocity relationship</a:t>
            </a:r>
          </a:p>
        </p:txBody>
      </p:sp>
      <p:sp>
        <p:nvSpPr>
          <p:cNvPr id="5" name="TextBox 5"/>
          <p:cNvSpPr txBox="1"/>
          <p:nvPr/>
        </p:nvSpPr>
        <p:spPr>
          <a:xfrm>
            <a:off x="1501098" y="249238"/>
            <a:ext cx="1528580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Noise Source Modelling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1F3D"/>
        </a:solidFill>
        <a:effectLst/>
      </p:bgPr>
    </p:bg>
    <p:spTree>
      <p:nvGrpSpPr>
        <p:cNvPr id="1" name=""/>
        <p:cNvGrpSpPr/>
        <p:nvPr/>
      </p:nvGrpSpPr>
      <p:grpSpPr>
        <a:xfrm>
          <a:off x="0" y="0"/>
          <a:ext cx="0" cy="0"/>
          <a:chOff x="0" y="0"/>
          <a:chExt cx="0" cy="0"/>
        </a:xfrm>
      </p:grpSpPr>
      <p:sp>
        <p:nvSpPr>
          <p:cNvPr id="2" name="Freeform 2"/>
          <p:cNvSpPr/>
          <p:nvPr/>
        </p:nvSpPr>
        <p:spPr>
          <a:xfrm flipH="1">
            <a:off x="-1808388" y="292931"/>
            <a:ext cx="3616776" cy="7883980"/>
          </a:xfrm>
          <a:custGeom>
            <a:avLst/>
            <a:gdLst/>
            <a:ahLst/>
            <a:cxnLst/>
            <a:rect l="l" t="t" r="r" b="b"/>
            <a:pathLst>
              <a:path w="3616776" h="7883980">
                <a:moveTo>
                  <a:pt x="3616776" y="0"/>
                </a:moveTo>
                <a:lnTo>
                  <a:pt x="0" y="0"/>
                </a:lnTo>
                <a:lnTo>
                  <a:pt x="0" y="7883979"/>
                </a:lnTo>
                <a:lnTo>
                  <a:pt x="3616776" y="7883979"/>
                </a:lnTo>
                <a:lnTo>
                  <a:pt x="3616776" y="0"/>
                </a:lnTo>
                <a:close/>
              </a:path>
            </a:pathLst>
          </a:custGeom>
          <a:blipFill>
            <a:blip r:embed="rId2">
              <a:alphaModFix amt="75000"/>
              <a:extLst>
                <a:ext uri="{96DAC541-7B7A-43D3-8B79-37D633B846F1}">
                  <asvg:svgBlip xmlns:asvg="http://schemas.microsoft.com/office/drawing/2016/SVG/main" r:embed="rId3"/>
                </a:ext>
              </a:extLst>
            </a:blip>
            <a:stretch>
              <a:fillRect/>
            </a:stretch>
          </a:blipFill>
        </p:spPr>
      </p:sp>
      <p:sp>
        <p:nvSpPr>
          <p:cNvPr id="3" name="Freeform 3"/>
          <p:cNvSpPr/>
          <p:nvPr/>
        </p:nvSpPr>
        <p:spPr>
          <a:xfrm>
            <a:off x="2903586" y="4714834"/>
            <a:ext cx="6057954" cy="4543466"/>
          </a:xfrm>
          <a:custGeom>
            <a:avLst/>
            <a:gdLst/>
            <a:ahLst/>
            <a:cxnLst/>
            <a:rect l="l" t="t" r="r" b="b"/>
            <a:pathLst>
              <a:path w="6057954" h="4543466">
                <a:moveTo>
                  <a:pt x="0" y="0"/>
                </a:moveTo>
                <a:lnTo>
                  <a:pt x="6057954" y="0"/>
                </a:lnTo>
                <a:lnTo>
                  <a:pt x="6057954" y="4543466"/>
                </a:lnTo>
                <a:lnTo>
                  <a:pt x="0" y="45434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9326460" y="4714834"/>
            <a:ext cx="6057954" cy="4543466"/>
          </a:xfrm>
          <a:custGeom>
            <a:avLst/>
            <a:gdLst/>
            <a:ahLst/>
            <a:cxnLst/>
            <a:rect l="l" t="t" r="r" b="b"/>
            <a:pathLst>
              <a:path w="6057954" h="4543466">
                <a:moveTo>
                  <a:pt x="0" y="0"/>
                </a:moveTo>
                <a:lnTo>
                  <a:pt x="6057954" y="0"/>
                </a:lnTo>
                <a:lnTo>
                  <a:pt x="6057954" y="4543466"/>
                </a:lnTo>
                <a:lnTo>
                  <a:pt x="0" y="4543466"/>
                </a:lnTo>
                <a:lnTo>
                  <a:pt x="0" y="0"/>
                </a:lnTo>
                <a:close/>
              </a:path>
            </a:pathLst>
          </a:custGeom>
          <a:blipFill>
            <a:blip r:embed="rId6"/>
            <a:stretch>
              <a:fillRect/>
            </a:stretch>
          </a:blipFill>
        </p:spPr>
      </p:sp>
      <p:sp>
        <p:nvSpPr>
          <p:cNvPr id="5" name="TextBox 5"/>
          <p:cNvSpPr txBox="1"/>
          <p:nvPr/>
        </p:nvSpPr>
        <p:spPr>
          <a:xfrm>
            <a:off x="1777839" y="249238"/>
            <a:ext cx="15285804" cy="1387474"/>
          </a:xfrm>
          <a:prstGeom prst="rect">
            <a:avLst/>
          </a:prstGeom>
        </p:spPr>
        <p:txBody>
          <a:bodyPr lIns="0" tIns="0" rIns="0" bIns="0" rtlCol="0" anchor="t">
            <a:spAutoFit/>
          </a:bodyPr>
          <a:lstStyle/>
          <a:p>
            <a:pPr algn="ctr">
              <a:lnSpc>
                <a:spcPts val="11200"/>
              </a:lnSpc>
            </a:pPr>
            <a:r>
              <a:rPr lang="en-US" sz="8000" spc="-160">
                <a:solidFill>
                  <a:srgbClr val="F8DCBF"/>
                </a:solidFill>
                <a:latin typeface="RoxboroughCF"/>
                <a:ea typeface="RoxboroughCF"/>
                <a:cs typeface="RoxboroughCF"/>
                <a:sym typeface="RoxboroughCF"/>
              </a:rPr>
              <a:t>Noise Propagation</a:t>
            </a:r>
          </a:p>
        </p:txBody>
      </p:sp>
      <p:sp>
        <p:nvSpPr>
          <p:cNvPr id="6" name="TextBox 6"/>
          <p:cNvSpPr txBox="1"/>
          <p:nvPr/>
        </p:nvSpPr>
        <p:spPr>
          <a:xfrm>
            <a:off x="2454123" y="1901328"/>
            <a:ext cx="13933234" cy="2501265"/>
          </a:xfrm>
          <a:prstGeom prst="rect">
            <a:avLst/>
          </a:prstGeom>
        </p:spPr>
        <p:txBody>
          <a:bodyPr lIns="0" tIns="0" rIns="0" bIns="0" rtlCol="0" anchor="t">
            <a:spAutoFit/>
          </a:bodyPr>
          <a:lstStyle/>
          <a:p>
            <a:pPr marL="518160" lvl="1" indent="-259080" algn="l">
              <a:lnSpc>
                <a:spcPts val="3359"/>
              </a:lnSpc>
              <a:buFont typeface="Arial"/>
              <a:buChar char="•"/>
            </a:pPr>
            <a:r>
              <a:rPr lang="en-US" sz="2400" spc="384">
                <a:solidFill>
                  <a:srgbClr val="F8DCBF"/>
                </a:solidFill>
                <a:latin typeface="DM Sans"/>
                <a:ea typeface="DM Sans"/>
                <a:cs typeface="DM Sans"/>
                <a:sym typeface="DM Sans"/>
              </a:rPr>
              <a:t> Four concentric circles set around the source at ground level, each with a radius incrementally larger by 10 m and populated with points distributed equally on the circles resulting in a total of 46 rays.</a:t>
            </a:r>
          </a:p>
          <a:p>
            <a:pPr algn="l">
              <a:lnSpc>
                <a:spcPts val="3359"/>
              </a:lnSpc>
            </a:pPr>
            <a:endParaRPr lang="en-US" sz="2400" spc="384">
              <a:solidFill>
                <a:srgbClr val="F8DCBF"/>
              </a:solidFill>
              <a:latin typeface="DM Sans"/>
              <a:ea typeface="DM Sans"/>
              <a:cs typeface="DM Sans"/>
              <a:sym typeface="DM Sans"/>
            </a:endParaRPr>
          </a:p>
          <a:p>
            <a:pPr marL="518160" lvl="1" indent="-259080" algn="l">
              <a:lnSpc>
                <a:spcPts val="3359"/>
              </a:lnSpc>
              <a:buFont typeface="Arial"/>
              <a:buChar char="•"/>
            </a:pPr>
            <a:r>
              <a:rPr lang="en-US" sz="2400" spc="384">
                <a:solidFill>
                  <a:srgbClr val="F8DCBF"/>
                </a:solidFill>
                <a:latin typeface="DM Sans"/>
                <a:ea typeface="DM Sans"/>
                <a:cs typeface="DM Sans"/>
                <a:sym typeface="DM Sans"/>
              </a:rPr>
              <a:t>Direction vectors from the source point in the sky to each ground point were computed and normalized to unit vectors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2088</Words>
  <Application>Microsoft Office PowerPoint</Application>
  <PresentationFormat>Custom</PresentationFormat>
  <Paragraphs>273</Paragraphs>
  <Slides>39</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RoxboroughCF</vt:lpstr>
      <vt:lpstr>Montserrat</vt:lpstr>
      <vt:lpstr>Hatton</vt:lpstr>
      <vt:lpstr>Arial</vt:lpstr>
      <vt:lpstr>Calibri</vt:lpstr>
      <vt:lpstr>Sorts Mill Goudy</vt:lpstr>
      <vt:lpstr>DM Sans Bold</vt:lpstr>
      <vt:lpstr>DM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Beige Aesthetic Neutral Thesis Defense Presentation</dc:title>
  <cp:lastModifiedBy>Yash -R</cp:lastModifiedBy>
  <cp:revision>3</cp:revision>
  <dcterms:created xsi:type="dcterms:W3CDTF">2006-08-16T00:00:00Z</dcterms:created>
  <dcterms:modified xsi:type="dcterms:W3CDTF">2024-07-15T16:34:55Z</dcterms:modified>
  <dc:identifier>DAGKKINCye8</dc:identifier>
</cp:coreProperties>
</file>