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2"/>
  </p:notesMasterIdLst>
  <p:sldIdLst>
    <p:sldId id="303" r:id="rId2"/>
    <p:sldId id="285" r:id="rId3"/>
    <p:sldId id="270" r:id="rId4"/>
    <p:sldId id="273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258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74B"/>
    <a:srgbClr val="7FBB57"/>
    <a:srgbClr val="017D27"/>
    <a:srgbClr val="00B050"/>
    <a:srgbClr val="BF0101"/>
    <a:srgbClr val="006EBF"/>
    <a:srgbClr val="242659"/>
    <a:srgbClr val="FFFFFF"/>
    <a:srgbClr val="3D3D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41" autoAdjust="0"/>
    <p:restoredTop sz="94660"/>
  </p:normalViewPr>
  <p:slideViewPr>
    <p:cSldViewPr snapToGrid="0">
      <p:cViewPr varScale="1">
        <p:scale>
          <a:sx n="58" d="100"/>
          <a:sy n="58" d="100"/>
        </p:scale>
        <p:origin x="42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8B2F3-1AA4-4829-A099-C6BBD46D29C4}" type="datetimeFigureOut">
              <a:rPr lang="it-IT" smtClean="0"/>
              <a:t>11/07/2024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C707A-B660-4A79-BE86-80264866D0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0880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F60E2B0-D007-F62D-9FA0-E83AF08C71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B5D6AD9-DABD-7BD2-2ED6-D48399704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4A9F7C5-EBAB-99F8-75B6-C92AAD00C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16529-FC6C-4F9B-9F4E-8397F3BCE6E4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8AFFEF-85E1-0CEA-D389-888F38F0E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9CD5D24-A467-49A4-8849-CAABBF4BF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980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5882C9-D8BA-7570-4148-2B6C2172F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A0B3C77-E872-063C-5587-569E9F997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C08930-6127-DB54-C968-79055DEBC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DA784-CF97-4298-823E-EA46744823C6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0767DDA-995E-A6D7-D661-BC35C5E24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F6407F5-F76E-1ED3-C045-F88C1E355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7861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DF84396-A729-E349-ECF6-315A62C826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24A55E5-B9DE-8D2D-5AAF-D76F2EE3D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1113A01-ADE5-2863-0704-24BFCDE00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29BE-1417-45BF-8CFE-94FFD7509899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76CA753-B240-DD16-93C8-A3A8A6AC9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AB0E02A-F293-98BB-3234-DA419B12C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553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D702C5-6BA6-2555-BBF3-CFA635CCD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A2B4189-4834-2D9B-DE00-ED0985AC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4400C59-26DC-46EB-598C-5686E220D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C0D63-6F5B-4868-BD5E-165C37504AE5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8B09ED2-2FBC-AC57-C064-E6FB672FD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6C2C1A8-3FE9-6A64-801E-E56070642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5306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77EDC0-7761-4D14-5F3F-6DA541E17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CD72C8B-9F84-87CE-269E-05BE61987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99C83A5-732F-5D8D-BA6A-65D461BD4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FDF1B-303A-40E5-A0B4-F6D96C359E9A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F72FACE-E5D7-0C1D-4A2F-A00EBE132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2524B4-4A85-FBEE-A830-35DE891C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5947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3C0E0C-B020-09BE-1354-28BE3AB6D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D16FBBF-48C2-3926-8D94-EF8D1D510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1DBB1F6-6697-FD12-6F47-E8735F6D58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8F76EDA-DF5A-1796-C791-EA66FB5DA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4F44E-BE55-4C6E-A682-49DC24D1DAF9}" type="datetime1">
              <a:rPr lang="it-IT" smtClean="0"/>
              <a:t>11/07/2024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BDEE78F-6E72-DF61-130D-1EF0B742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8DC2151-1FF5-3D99-963A-02081EF3C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2584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828E43-8D0E-C7F9-5CEB-90D541F83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C86396F-4B24-DABA-464A-DADD49C1C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5FAAC70-B814-8A80-D985-901F71D4AD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3892B20-4314-A2FC-379D-E73281B7DD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E77EE35-6A6F-5E94-7703-0AC782B21C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58451A3-54F0-A45E-360C-EC03AB0F3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35156-8786-43CA-893A-DFE3B1D19A02}" type="datetime1">
              <a:rPr lang="it-IT" smtClean="0"/>
              <a:t>11/07/2024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94C9A1A-DC18-67F7-B2D6-BFD057C76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3C4C2FB-4963-18B2-DBC2-755E1CEBE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6500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0BFCC37-4D28-B1BF-9960-6788993B0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2AF8140-CFB3-4A38-B2EB-02CD8C1F6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5E281-E56D-4AA9-8EBF-3EBE1BCCA06B}" type="datetime1">
              <a:rPr lang="it-IT" smtClean="0"/>
              <a:t>11/07/2024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E87CE0B-554E-1A59-488B-9B696A1E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0707C07-DDE4-D77F-2ED9-18BDDD15E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5956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FAA2EB6-BE03-9E0D-A43E-6470F57BC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348D-B118-4171-9985-EB86BF2EFA43}" type="datetime1">
              <a:rPr lang="it-IT" smtClean="0"/>
              <a:t>11/07/2024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578D678-97A5-F00B-FDF5-2A3F506F7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6376D9-86EC-7982-1930-17F3EC5B1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855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E5F4A1B-7E46-1E06-9DCE-B6477A4D5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EC0F574-F719-10BA-4446-74DF98AFF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9297E5A-CB12-44F6-6C8B-22CA87208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916ADC6-083B-A05E-BA61-B2A62EB1F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67040-0BE4-488B-B9B1-B62163ED66A8}" type="datetime1">
              <a:rPr lang="it-IT" smtClean="0"/>
              <a:t>11/07/2024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C13F252-71CE-2FE5-D7FB-95E24319C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210FB7-F35D-AD2C-8814-CCAD54018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75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2D8697-2B5C-A688-7E7F-6D567D431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2AC22807-2BAF-F408-A8E8-BA029A1D2C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6B5ECF7-0CE1-0AD8-79AE-ADBEBB97A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423BFED-FB28-1362-BC44-CF6E1D39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E2D77-6F72-4275-8FCC-B118AA742332}" type="datetime1">
              <a:rPr lang="it-IT" smtClean="0"/>
              <a:t>11/07/2024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E22E7A9-9004-55BE-695B-ED0802ACA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0AD9DF9-F6C0-5CE6-77D7-EA2F2D47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3217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69F4095-42A4-5AAC-47C7-EC5F7A23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8A64B1D-A82D-D7F7-7F59-BB070C96AA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D8829C0-071A-A6BF-00FB-8B164A33DD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C3202-8BD1-4C79-8538-5C9D4D7EC45D}" type="datetime1">
              <a:rPr lang="it-IT" smtClean="0"/>
              <a:t>11/07/2024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B6325F4-7522-4C68-7E57-4B5A6FDAE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5F0E76-DEE5-5760-1FB2-CFB7ADB543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FF7B0-A2D0-4807-8F89-60CDE30413F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27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5.png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4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image" Target="../media/image7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3" Type="http://schemas.openxmlformats.org/officeDocument/2006/relationships/image" Target="../media/image84.png"/><Relationship Id="rId7" Type="http://schemas.openxmlformats.org/officeDocument/2006/relationships/image" Target="../media/image56.svg"/><Relationship Id="rId12" Type="http://schemas.openxmlformats.org/officeDocument/2006/relationships/image" Target="../media/image91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11" Type="http://schemas.openxmlformats.org/officeDocument/2006/relationships/image" Target="../media/image90.png"/><Relationship Id="rId5" Type="http://schemas.openxmlformats.org/officeDocument/2006/relationships/image" Target="../media/image76.svg"/><Relationship Id="rId10" Type="http://schemas.openxmlformats.org/officeDocument/2006/relationships/image" Target="../media/image89.png"/><Relationship Id="rId4" Type="http://schemas.openxmlformats.org/officeDocument/2006/relationships/image" Target="../media/image75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3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microsoft.com/office/2007/relationships/hdphoto" Target="../media/hdphoto6.wdp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 di testo 2">
            <a:extLst>
              <a:ext uri="{FF2B5EF4-FFF2-40B4-BE49-F238E27FC236}">
                <a16:creationId xmlns:a16="http://schemas.microsoft.com/office/drawing/2014/main" id="{07AA1D08-4BC7-201D-918B-E98A2BF32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4290" y="4259087"/>
            <a:ext cx="2324805" cy="8086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200" dirty="0"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Relatori aziendali: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Ingegner Bruno Passerini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Dottor Maurizio Pasqualetti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C6EDDF6D-19B9-BA4D-6DDD-D0AFDA7AD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0" name="Rectangle 4">
            <a:extLst>
              <a:ext uri="{FF2B5EF4-FFF2-40B4-BE49-F238E27FC236}">
                <a16:creationId xmlns:a16="http://schemas.microsoft.com/office/drawing/2014/main" id="{121DA990-FA8E-C59C-8F76-1E493D4AB4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6578" y="2205052"/>
            <a:ext cx="856192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kumimoji="0" lang="it-IT" altLang="it-IT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altLang="it-IT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Candidato: </a:t>
            </a:r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Alessandro Panero</a:t>
            </a:r>
            <a:endParaRPr lang="it-IT" altLang="it-IT" sz="1200" b="1" dirty="0">
              <a:solidFill>
                <a:srgbClr val="00274B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Matricola: </a:t>
            </a:r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s291409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altLang="it-IT" sz="1200" dirty="0">
              <a:solidFill>
                <a:srgbClr val="00274B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SESSIONE: LUGLIO 2024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58350B6A-B2FB-9855-A432-77A1F279A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5695" y="4255862"/>
            <a:ext cx="2689612" cy="89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sz="1200" dirty="0">
                <a:latin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200" dirty="0">
                <a:solidFill>
                  <a:srgbClr val="00274B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Relatori: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200" dirty="0">
                <a:solidFill>
                  <a:srgbClr val="00274B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Professoressa Cristiana </a:t>
            </a:r>
            <a:r>
              <a:rPr lang="it-IT" altLang="it-IT" sz="1200" dirty="0" err="1">
                <a:solidFill>
                  <a:srgbClr val="00274B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Delprete</a:t>
            </a:r>
            <a:endParaRPr lang="it-IT" altLang="it-IT" sz="1200" dirty="0">
              <a:solidFill>
                <a:srgbClr val="00274B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it-IT" altLang="it-IT" sz="1200" dirty="0">
                <a:solidFill>
                  <a:srgbClr val="00274B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Ingegner Chiara Gastaldi</a:t>
            </a: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5C1CBACB-05C5-F20B-4BAF-8132683BB8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58" y="319248"/>
            <a:ext cx="3217481" cy="1407033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D38C9DFB-9D64-7749-3700-62E56E83F5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96" b="91098" l="540" r="96868">
                        <a14:foregroundMark x1="540" y1="54599" x2="540" y2="54599"/>
                        <a14:foregroundMark x1="7883" y1="55786" x2="7883" y2="55786"/>
                        <a14:foregroundMark x1="10907" y1="54599" x2="10907" y2="54599"/>
                        <a14:foregroundMark x1="15659" y1="56380" x2="15659" y2="56380"/>
                        <a14:foregroundMark x1="20950" y1="54599" x2="20950" y2="54599"/>
                        <a14:foregroundMark x1="28726" y1="52819" x2="28726" y2="52819"/>
                        <a14:foregroundMark x1="34125" y1="55193" x2="34125" y2="55193"/>
                        <a14:foregroundMark x1="38985" y1="55193" x2="38985" y2="55193"/>
                        <a14:foregroundMark x1="1080" y1="52226" x2="1080" y2="52226"/>
                        <a14:foregroundMark x1="7991" y1="55490" x2="7991" y2="55490"/>
                        <a14:foregroundMark x1="2700" y1="49555" x2="972" y2="53412"/>
                        <a14:foregroundMark x1="10907" y1="57567" x2="10691" y2="58160"/>
                        <a14:foregroundMark x1="21058" y1="55490" x2="20734" y2="56677"/>
                        <a14:foregroundMark x1="28596" y1="53709" x2="28834" y2="56973"/>
                        <a14:foregroundMark x1="28402" y1="51039" x2="28596" y2="53709"/>
                        <a14:foregroundMark x1="34125" y1="55490" x2="33585" y2="59347"/>
                        <a14:foregroundMark x1="38241" y1="65579" x2="37905" y2="67656"/>
                        <a14:foregroundMark x1="38385" y1="64688" x2="38241" y2="65579"/>
                        <a14:foregroundMark x1="38529" y1="63798" x2="38385" y2="64688"/>
                        <a14:foregroundMark x1="38913" y1="61424" x2="38529" y2="63798"/>
                        <a14:foregroundMark x1="39681" y1="56677" x2="38913" y2="61424"/>
                        <a14:foregroundMark x1="41793" y1="43620" x2="39681" y2="56677"/>
                        <a14:foregroundMark x1="37905" y1="67656" x2="39741" y2="85163"/>
                        <a14:foregroundMark x1="39741" y1="85163" x2="47192" y2="91098"/>
                        <a14:foregroundMark x1="47192" y1="91098" x2="58639" y2="84570"/>
                        <a14:foregroundMark x1="58639" y1="84570" x2="59611" y2="68546"/>
                        <a14:foregroundMark x1="59611" y1="68546" x2="52808" y2="28487"/>
                        <a14:foregroundMark x1="52808" y1="28487" x2="51620" y2="10089"/>
                        <a14:foregroundMark x1="51620" y1="10089" x2="50000" y2="10089"/>
                        <a14:foregroundMark x1="45464" y1="56083" x2="45464" y2="52522"/>
                        <a14:foregroundMark x1="45464" y1="59941" x2="45464" y2="56083"/>
                        <a14:foregroundMark x1="50864" y1="56677" x2="50864" y2="56677"/>
                        <a14:foregroundMark x1="63499" y1="49852" x2="63499" y2="49852"/>
                        <a14:foregroundMark x1="69546" y1="54303" x2="69546" y2="54303"/>
                        <a14:foregroundMark x1="73542" y1="52819" x2="73542" y2="52819"/>
                        <a14:foregroundMark x1="75918" y1="57270" x2="75918" y2="57270"/>
                        <a14:foregroundMark x1="78510" y1="56677" x2="78510" y2="56677"/>
                        <a14:foregroundMark x1="80778" y1="54896" x2="80778" y2="54896"/>
                        <a14:foregroundMark x1="84017" y1="55490" x2="84017" y2="55490"/>
                        <a14:foregroundMark x1="84449" y1="50148" x2="84449" y2="50148"/>
                        <a14:foregroundMark x1="86609" y1="55786" x2="86609" y2="55786"/>
                        <a14:foregroundMark x1="91901" y1="55786" x2="91901" y2="55786"/>
                        <a14:foregroundMark x1="96868" y1="55193" x2="96868" y2="55193"/>
                        <a14:foregroundMark x1="45356" y1="29674" x2="47624" y2="13353"/>
                        <a14:foregroundMark x1="38337" y1="59347" x2="38337" y2="59347"/>
                        <a14:foregroundMark x1="38229" y1="57864" x2="38229" y2="57864"/>
                        <a14:foregroundMark x1="37797" y1="61721" x2="37797" y2="61721"/>
                        <a14:foregroundMark x1="37365" y1="64095" x2="37365" y2="64095"/>
                        <a14:foregroundMark x1="37257" y1="64985" x2="38445" y2="56380"/>
                        <a14:foregroundMark x1="40497" y1="64985" x2="40713" y2="61721"/>
                        <a14:foregroundMark x1="40389" y1="65282" x2="39741" y2="67953"/>
                        <a14:foregroundMark x1="37257" y1="63501" x2="38985" y2="55193"/>
                        <a14:backgroundMark x1="12203" y1="56677" x2="12203" y2="56677"/>
                        <a14:backgroundMark x1="12095" y1="61721" x2="12095" y2="61721"/>
                        <a14:backgroundMark x1="17063" y1="55490" x2="17063" y2="55490"/>
                        <a14:backgroundMark x1="36609" y1="64688" x2="36609" y2="64688"/>
                        <a14:backgroundMark x1="30670" y1="53709" x2="30670" y2="53709"/>
                        <a14:backgroundMark x1="38013" y1="56677" x2="38013" y2="56677"/>
                        <a14:backgroundMark x1="47732" y1="56083" x2="47732" y2="56083"/>
                        <a14:backgroundMark x1="63931" y1="60534" x2="63931" y2="605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58640" y="430992"/>
            <a:ext cx="3252114" cy="1183545"/>
          </a:xfrm>
          <a:prstGeom prst="rect">
            <a:avLst/>
          </a:prstGeom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8972CA7-45A5-E26D-FCE1-721ACA3DB769}"/>
              </a:ext>
            </a:extLst>
          </p:cNvPr>
          <p:cNvSpPr txBox="1"/>
          <p:nvPr/>
        </p:nvSpPr>
        <p:spPr>
          <a:xfrm>
            <a:off x="1495695" y="2037359"/>
            <a:ext cx="91897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Tesi di Laurea Magistrale in Ingegneria Meccanica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it-IT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Progettazione di sistemi innovativi di montaggio a compressione per componenti elettronici di alta potenza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26DD27D-CA6C-EC3D-FBE6-8DDEAEF8519C}"/>
              </a:ext>
            </a:extLst>
          </p:cNvPr>
          <p:cNvSpPr txBox="1"/>
          <p:nvPr/>
        </p:nvSpPr>
        <p:spPr>
          <a:xfrm>
            <a:off x="4009819" y="6119231"/>
            <a:ext cx="44771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Tesi di Laurea Magistrale: Anno accademico 2023/2024 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AF12AD3-78FB-CB2D-6717-3FEC11533753}"/>
              </a:ext>
            </a:extLst>
          </p:cNvPr>
          <p:cNvCxnSpPr>
            <a:cxnSpLocks/>
          </p:cNvCxnSpPr>
          <p:nvPr/>
        </p:nvCxnSpPr>
        <p:spPr>
          <a:xfrm>
            <a:off x="0" y="6413840"/>
            <a:ext cx="12192000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219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E65B991A-B251-2038-6383-254D84DA2CB7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Ovale 2">
            <a:extLst>
              <a:ext uri="{FF2B5EF4-FFF2-40B4-BE49-F238E27FC236}">
                <a16:creationId xmlns:a16="http://schemas.microsoft.com/office/drawing/2014/main" id="{741CD65D-3261-2841-379F-6D9B91F697FB}"/>
              </a:ext>
            </a:extLst>
          </p:cNvPr>
          <p:cNvSpPr/>
          <p:nvPr/>
        </p:nvSpPr>
        <p:spPr>
          <a:xfrm>
            <a:off x="-8800584" y="-4177075"/>
            <a:ext cx="14400000" cy="144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874" y="199198"/>
            <a:ext cx="6785796" cy="767686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VERIFICA STATICA DI UNA BARRA DI CARICO STANDARD 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6" name="Immagine 5" descr="Immagine che contiene diagramma, testo, linea, Parallelo&#10;&#10;Descrizione generata automaticamente">
            <a:extLst>
              <a:ext uri="{FF2B5EF4-FFF2-40B4-BE49-F238E27FC236}">
                <a16:creationId xmlns:a16="http://schemas.microsoft.com/office/drawing/2014/main" id="{FFF72689-7F8A-838C-508B-3981BBC5D5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5607" r="-6" b="2103"/>
          <a:stretch/>
        </p:blipFill>
        <p:spPr bwMode="auto">
          <a:xfrm>
            <a:off x="225093" y="835215"/>
            <a:ext cx="5019703" cy="171751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magine 24" descr="Immagine che contiene linea, testo, diagramma, schermata&#10;&#10;Descrizione generata automaticamente">
            <a:extLst>
              <a:ext uri="{FF2B5EF4-FFF2-40B4-BE49-F238E27FC236}">
                <a16:creationId xmlns:a16="http://schemas.microsoft.com/office/drawing/2014/main" id="{724FF5B0-1B7B-B3FA-8FC8-8335ED4F7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6" y="3022925"/>
            <a:ext cx="3179378" cy="319956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5599416" y="1163502"/>
                <a:ext cx="6314718" cy="520462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La verifica analitica della barra di carico di un GC89, si pone come obbiettivi </a:t>
                </a: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determinare i valori di tensione massima, di freccia massima </a:t>
                </a: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e soprattutto </a:t>
                </a: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il coefficiente di sicurezza </a:t>
                </a: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utilizzato per il dimensionamento di un componente standard largamente utilizzato.</a:t>
                </a:r>
              </a:p>
              <a:p>
                <a:pPr marL="0" indent="0">
                  <a:buNone/>
                </a:pPr>
                <a:endParaRPr lang="it-IT" sz="14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DATI: </a:t>
                </a:r>
                <a14:m>
                  <m:oMath xmlns:m="http://schemas.openxmlformats.org/officeDocument/2006/math"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𝐹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=24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𝑘𝑁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𝐿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=89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𝑏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=25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h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=25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</m:t>
                    </m:r>
                    <m:r>
                      <m:rPr>
                        <m:nor/>
                      </m:rPr>
                      <a:rPr lang="it-IT" sz="1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E</m:t>
                    </m:r>
                    <m:r>
                      <m:rPr>
                        <m:nor/>
                      </m:rPr>
                      <a:rPr lang="it-IT" sz="1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 = 220 </m:t>
                    </m:r>
                    <m:r>
                      <m:rPr>
                        <m:nor/>
                      </m:rPr>
                      <a:rPr lang="it-IT" sz="1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GPa</m:t>
                    </m:r>
                    <m:r>
                      <m:rPr>
                        <m:nor/>
                      </m:rPr>
                      <a:rPr lang="it-IT" sz="14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𝜐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=0. 3,  </m:t>
                    </m:r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𝑆</m:t>
                        </m:r>
                      </m:sub>
                    </m:sSub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=300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𝑀𝑃𝑎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</m:t>
                    </m:r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𝑅</m:t>
                        </m:r>
                      </m:sub>
                    </m:sSub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=600 </m:t>
                    </m:r>
                    <m:r>
                      <a:rPr lang="it-IT" sz="14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𝑀𝑃𝑎</m:t>
                    </m:r>
                  </m:oMath>
                </a14:m>
                <a:endParaRPr lang="it-IT" sz="1400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Reazioni vincolari:</a:t>
                </a:r>
              </a:p>
              <a:p>
                <a:pPr marL="457200" lvl="1" indent="0">
                  <a:buNone/>
                </a:pPr>
                <a:r>
                  <a:rPr lang="it-IT" sz="1400" b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𝐹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 </m:t>
                            </m:r>
                          </m:e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it-IT" sz="14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𝐹𝐿</m:t>
                                </m:r>
                              </m:num>
                              <m:den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=0</m:t>
                            </m:r>
                          </m:e>
                        </m:eqArr>
                      </m:e>
                    </m:d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⇒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𝑦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,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𝐴</m:t>
                            </m:r>
                          </m:sub>
                        </m:s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=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𝑅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𝑦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𝐵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2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=12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𝑘𝑁</m:t>
                    </m:r>
                  </m:oMath>
                </a14:m>
                <a:endParaRPr lang="it-IT" sz="10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Tensione massima ideale:</a:t>
                </a:r>
              </a:p>
              <a:p>
                <a:pPr marL="457200" lvl="1" indent="0" algn="just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𝑚𝑎𝑥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,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𝑖𝑑</m:t>
                          </m:r>
                        </m:sub>
                      </m:sSub>
                      <m:r>
                        <a:rPr lang="it-IT" sz="1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it-IT" sz="1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1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400" b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it-IT" sz="1400" b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𝑍</m:t>
                              </m:r>
                            </m:sub>
                          </m:sSub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(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𝑥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=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𝐿</m:t>
                          </m:r>
                          <m:r>
                            <a:rPr lang="it-IT" sz="1400" b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1)</m:t>
                          </m:r>
                        </m:num>
                        <m:den>
                          <m:sSub>
                            <m:sSubPr>
                              <m:ctrlPr>
                                <a:rPr lang="it-IT" sz="14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400" b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it-IT" sz="1400" b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</m:sub>
                          </m:sSub>
                        </m:den>
                      </m:f>
                      <m:r>
                        <a:rPr lang="it-IT" sz="1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=319.2 </m:t>
                      </m:r>
                      <m:r>
                        <m:rPr>
                          <m:sty m:val="p"/>
                        </m:rPr>
                        <a:rPr lang="it-IT" sz="1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M</m:t>
                      </m:r>
                      <m:r>
                        <a:rPr lang="it-IT" sz="1400" b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𝑃𝑎</m:t>
                      </m:r>
                    </m:oMath>
                  </m:oMathPara>
                </a14:m>
                <a:endParaRPr lang="it-IT" sz="14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marL="285750" lvl="1" indent="-285750">
                  <a:spcBef>
                    <a:spcPts val="1000"/>
                  </a:spcBef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Freccia massima e rotazione massima :</a:t>
                </a:r>
              </a:p>
              <a:p>
                <a:pPr marL="220980" indent="0" algn="just">
                  <a:lnSpc>
                    <a:spcPct val="100000"/>
                  </a:lnSpc>
                  <a:buNone/>
                </a:pPr>
                <a:r>
                  <a:rPr lang="it-IT" sz="1400" b="1" dirty="0">
                    <a:solidFill>
                      <a:schemeClr val="bg1"/>
                    </a:solidFill>
                    <a:ea typeface="Cambria Math" panose="02040503050406030204" pitchFamily="18" charset="0"/>
                    <a:cs typeface="Noto Sans" panose="020B0502040504020204" pitchFamily="34" charset="0"/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𝑓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𝑚𝑎𝑥</m:t>
                        </m:r>
                      </m:sub>
                    </m:sSub>
                    <m:d>
                      <m:d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𝑥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=</m:t>
                        </m:r>
                        <m:f>
                          <m:f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fPr>
                          <m:num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=−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  <m:sSup>
                          <m:sSup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p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12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𝐸𝐽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+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  <m:sSup>
                          <m:sSup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p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2</m:t>
                            </m:r>
                          </m:sup>
                        </m:sSup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𝑥</m:t>
                        </m:r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16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𝐸𝐽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  <m:sSup>
                          <m:sSup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p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48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𝐸𝐽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=0.096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</m:oMath>
                </a14:m>
                <a:endParaRPr lang="it-IT" sz="14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marL="220980" indent="0">
                  <a:lnSpc>
                    <a:spcPct val="100000"/>
                  </a:lnSpc>
                  <a:spcAft>
                    <a:spcPts val="800"/>
                  </a:spcAft>
                  <a:buNone/>
                </a:pPr>
                <a:r>
                  <a:rPr lang="it-IT" sz="1400" b="1" dirty="0">
                    <a:solidFill>
                      <a:schemeClr val="bg1"/>
                    </a:solidFill>
                    <a:ea typeface="Cambria Math" panose="02040503050406030204" pitchFamily="18" charset="0"/>
                    <a:cs typeface="Noto Sans" panose="020B0502040504020204" pitchFamily="34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𝜃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𝑚𝑎𝑥</m:t>
                        </m:r>
                      </m:sub>
                    </m:sSub>
                    <m:d>
                      <m:d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𝑥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=0</m:t>
                        </m:r>
                      </m:e>
                    </m:d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=−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𝜃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𝑚𝑎𝑥</m:t>
                        </m:r>
                      </m:sub>
                    </m:sSub>
                    <m:d>
                      <m:d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𝑥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=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𝐿</m:t>
                        </m:r>
                      </m:e>
                    </m:d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  <m:sSup>
                          <m:sSup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p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16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𝐸𝐽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=0.00324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𝑟𝑎𝑑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=0.186°</m:t>
                    </m:r>
                  </m:oMath>
                </a14:m>
                <a:br>
                  <a:rPr lang="it-IT" sz="1800" i="1" kern="100" dirty="0">
                    <a:solidFill>
                      <a:schemeClr val="bg1"/>
                    </a:solidFill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it-IT" sz="18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599416" y="1163502"/>
                <a:ext cx="6314718" cy="5204621"/>
              </a:xfrm>
              <a:blipFill>
                <a:blip r:embed="rId4"/>
                <a:stretch>
                  <a:fillRect l="-290" t="-58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asellaDiTesto 31">
                <a:extLst>
                  <a:ext uri="{FF2B5EF4-FFF2-40B4-BE49-F238E27FC236}">
                    <a16:creationId xmlns:a16="http://schemas.microsoft.com/office/drawing/2014/main" id="{231E370B-3A9E-5C4D-2E9B-4CA9235A69F3}"/>
                  </a:ext>
                </a:extLst>
              </p:cNvPr>
              <p:cNvSpPr txBox="1"/>
              <p:nvPr/>
            </p:nvSpPr>
            <p:spPr>
              <a:xfrm>
                <a:off x="9645089" y="3956272"/>
                <a:ext cx="2645581" cy="9491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it-IT" sz="1400" b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Coefficiente di sicurezza  </a:t>
                </a:r>
                <a14:m>
                  <m:oMath xmlns:m="http://schemas.openxmlformats.org/officeDocument/2006/math"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𝐶𝑆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𝑆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𝑚𝑎𝑥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,</m:t>
                            </m:r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𝑖𝑑</m:t>
                            </m:r>
                          </m:sub>
                        </m:sSub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r>
                      <a:rPr lang="it-IT" sz="16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0.94</m:t>
                    </m:r>
                  </m:oMath>
                </a14:m>
                <a:endParaRPr lang="it-IT" sz="16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spcAft>
                    <a:spcPts val="1000"/>
                  </a:spcAft>
                </a:pPr>
                <a:endParaRPr lang="it-IT" sz="12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2" name="CasellaDiTesto 31">
                <a:extLst>
                  <a:ext uri="{FF2B5EF4-FFF2-40B4-BE49-F238E27FC236}">
                    <a16:creationId xmlns:a16="http://schemas.microsoft.com/office/drawing/2014/main" id="{231E370B-3A9E-5C4D-2E9B-4CA9235A6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5089" y="3956272"/>
                <a:ext cx="2645581" cy="949171"/>
              </a:xfrm>
              <a:prstGeom prst="rect">
                <a:avLst/>
              </a:prstGeom>
              <a:blipFill>
                <a:blip r:embed="rId5"/>
                <a:stretch>
                  <a:fillRect l="-691" t="-1923"/>
                </a:stretch>
              </a:blipFill>
              <a:ln w="19050">
                <a:noFill/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43FE91B1-AF5E-4CD6-3099-12A1C7BEBF2E}"/>
              </a:ext>
            </a:extLst>
          </p:cNvPr>
          <p:cNvCxnSpPr>
            <a:cxnSpLocks/>
          </p:cNvCxnSpPr>
          <p:nvPr/>
        </p:nvCxnSpPr>
        <p:spPr>
          <a:xfrm>
            <a:off x="8984186" y="4349508"/>
            <a:ext cx="660903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37">
            <a:extLst>
              <a:ext uri="{FF2B5EF4-FFF2-40B4-BE49-F238E27FC236}">
                <a16:creationId xmlns:a16="http://schemas.microsoft.com/office/drawing/2014/main" id="{CE6D4B94-588F-8BF5-C5FC-60F33177F09A}"/>
              </a:ext>
            </a:extLst>
          </p:cNvPr>
          <p:cNvSpPr/>
          <p:nvPr/>
        </p:nvSpPr>
        <p:spPr>
          <a:xfrm>
            <a:off x="9686851" y="3956272"/>
            <a:ext cx="2227284" cy="68999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59CDDF-5BDC-ACD7-2639-8257813B159C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43309546-97AA-E22E-3362-FA571536718D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4721629" y="6411084"/>
            <a:ext cx="53255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AD4072E-E8DA-0B68-978A-9D3089B50945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C87B5865-E737-7581-CD87-981036B06F73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2156711" y="6411084"/>
            <a:ext cx="2564918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7283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CE8A0343-FEA6-205D-86CA-2DE192A2CE6A}"/>
              </a:ext>
            </a:extLst>
          </p:cNvPr>
          <p:cNvSpPr/>
          <p:nvPr/>
        </p:nvSpPr>
        <p:spPr>
          <a:xfrm>
            <a:off x="-277829" y="0"/>
            <a:ext cx="7140966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pic>
        <p:nvPicPr>
          <p:cNvPr id="24" name="Immagine 23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81D18136-3379-9825-7526-8D663DF16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574" y="3757667"/>
            <a:ext cx="4857153" cy="251429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986" y="245199"/>
            <a:ext cx="6215336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RISULTATI SIMULAZIONE STATICA FEM DI UNA BARRA DI CARICO STANDARD </a:t>
            </a:r>
          </a:p>
        </p:txBody>
      </p:sp>
      <p:pic>
        <p:nvPicPr>
          <p:cNvPr id="22" name="Segnaposto contenuto 21" descr="Immagine che contiene testo, schermata, Policromia, software&#10;&#10;Descrizione generata automaticamente">
            <a:extLst>
              <a:ext uri="{FF2B5EF4-FFF2-40B4-BE49-F238E27FC236}">
                <a16:creationId xmlns:a16="http://schemas.microsoft.com/office/drawing/2014/main" id="{7FE9D26B-E44C-44F4-91C5-45B05287360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247" y="757470"/>
            <a:ext cx="4883480" cy="2527919"/>
          </a:xfrm>
        </p:spPr>
      </p:pic>
      <p:sp>
        <p:nvSpPr>
          <p:cNvPr id="31" name="Segnaposto contenuto 3">
            <a:extLst>
              <a:ext uri="{FF2B5EF4-FFF2-40B4-BE49-F238E27FC236}">
                <a16:creationId xmlns:a16="http://schemas.microsoft.com/office/drawing/2014/main" id="{551B9DCE-1F6F-11F1-B653-364EF5603D66}"/>
              </a:ext>
            </a:extLst>
          </p:cNvPr>
          <p:cNvSpPr txBox="1">
            <a:spLocks/>
          </p:cNvSpPr>
          <p:nvPr/>
        </p:nvSpPr>
        <p:spPr>
          <a:xfrm>
            <a:off x="314797" y="1250755"/>
            <a:ext cx="5955715" cy="4713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 assenza di dati sperimentali associati allo stato tensionale e alla freccia della barra di carico di un GC89, è stato deciso di 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confrontare le informazioni ricavate dalla verifica analitica con i risultati della simulazione FEM («metro campione»)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TABELLA DI CONFRONTO: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CONSIDERAZIONI: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vicina tra i risultati di simulazione e quelli analitici in termini di tensione massima conferma 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l’adeguatezza del modello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utilizzato durante il dimensionamento. Il 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rischio di superare il limite elastico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del materiale comporta la necessità di incrementare il minimo coefficiente di sicurezza utilizzato durante il dimensionamento statico.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5" name="Tabella 34">
                <a:extLst>
                  <a:ext uri="{FF2B5EF4-FFF2-40B4-BE49-F238E27FC236}">
                    <a16:creationId xmlns:a16="http://schemas.microsoft.com/office/drawing/2014/main" id="{41D56C75-E9AD-DF85-2B6B-D494E74FA2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2989285"/>
                  </p:ext>
                </p:extLst>
              </p:nvPr>
            </p:nvGraphicFramePr>
            <p:xfrm>
              <a:off x="669267" y="2576893"/>
              <a:ext cx="5731055" cy="170421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32823">
                      <a:extLst>
                        <a:ext uri="{9D8B030D-6E8A-4147-A177-3AD203B41FA5}">
                          <a16:colId xmlns:a16="http://schemas.microsoft.com/office/drawing/2014/main" val="996979738"/>
                        </a:ext>
                      </a:extLst>
                    </a:gridCol>
                    <a:gridCol w="1147839">
                      <a:extLst>
                        <a:ext uri="{9D8B030D-6E8A-4147-A177-3AD203B41FA5}">
                          <a16:colId xmlns:a16="http://schemas.microsoft.com/office/drawing/2014/main" val="3399485859"/>
                        </a:ext>
                      </a:extLst>
                    </a:gridCol>
                    <a:gridCol w="1468740">
                      <a:extLst>
                        <a:ext uri="{9D8B030D-6E8A-4147-A177-3AD203B41FA5}">
                          <a16:colId xmlns:a16="http://schemas.microsoft.com/office/drawing/2014/main" val="1310315928"/>
                        </a:ext>
                      </a:extLst>
                    </a:gridCol>
                    <a:gridCol w="1081653">
                      <a:extLst>
                        <a:ext uri="{9D8B030D-6E8A-4147-A177-3AD203B41FA5}">
                          <a16:colId xmlns:a16="http://schemas.microsoft.com/office/drawing/2014/main" val="2834029552"/>
                        </a:ext>
                      </a:extLst>
                    </a:gridCol>
                  </a:tblGrid>
                  <a:tr h="5581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 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Simulazione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Verifica analitica (modello trave)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Errore relativo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77131844"/>
                      </a:ext>
                    </a:extLst>
                  </a:tr>
                  <a:tr h="18986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Freccia massima [mm]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0.036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400" b="0" i="1" kern="1200" smtClean="0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Noto Sans" panose="020B0502040504020204" pitchFamily="34" charset="0"/>
                                    <a:cs typeface="Noto Sans" panose="020B0502040504020204" pitchFamily="34" charset="0"/>
                                  </a:rPr>
                                  <m:t>0</m:t>
                                </m:r>
                                <m:r>
                                  <a:rPr lang="it-IT" sz="1400" b="0" kern="1200" smtClean="0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Noto Sans" panose="020B0502040504020204" pitchFamily="34" charset="0"/>
                                    <a:cs typeface="Noto Sans" panose="020B0502040504020204" pitchFamily="34" charset="0"/>
                                  </a:rPr>
                                  <m:t>.</m:t>
                                </m:r>
                                <m:r>
                                  <a:rPr lang="it-IT" sz="1400" b="0" i="1" kern="1200" smtClean="0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Noto Sans" panose="020B0502040504020204" pitchFamily="34" charset="0"/>
                                    <a:cs typeface="Noto Sans" panose="020B0502040504020204" pitchFamily="34" charset="0"/>
                                  </a:rPr>
                                  <m:t>096</m:t>
                                </m:r>
                              </m:oMath>
                            </m:oMathPara>
                          </a14:m>
                          <a:endParaRPr lang="it-IT" sz="1400" b="0" kern="1200" dirty="0">
                            <a:solidFill>
                              <a:srgbClr val="00274B"/>
                            </a:solidFill>
                            <a:latin typeface="+mn-lt"/>
                            <a:ea typeface="Noto Sans" panose="020B0502040504020204" pitchFamily="34" charset="0"/>
                            <a:cs typeface="Noto Sans" panose="020B0502040504020204" pitchFamily="34" charset="0"/>
                          </a:endParaRP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163.6 %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2091960"/>
                      </a:ext>
                    </a:extLst>
                  </a:tr>
                  <a:tr h="2762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Tensione massima [</a:t>
                          </a:r>
                          <a:r>
                            <a:rPr lang="it-IT" sz="1400" b="1" kern="1200" dirty="0" err="1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MPa</a:t>
                          </a: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285.4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319.2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11.8 %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96964214"/>
                      </a:ext>
                    </a:extLst>
                  </a:tr>
                  <a:tr h="2762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Coefficiente sicurezza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1.05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0.94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10.5 %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79535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5" name="Tabella 34">
                <a:extLst>
                  <a:ext uri="{FF2B5EF4-FFF2-40B4-BE49-F238E27FC236}">
                    <a16:creationId xmlns:a16="http://schemas.microsoft.com/office/drawing/2014/main" id="{41D56C75-E9AD-DF85-2B6B-D494E74FA2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2989285"/>
                  </p:ext>
                </p:extLst>
              </p:nvPr>
            </p:nvGraphicFramePr>
            <p:xfrm>
              <a:off x="669267" y="2576893"/>
              <a:ext cx="5731055" cy="170421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32823">
                      <a:extLst>
                        <a:ext uri="{9D8B030D-6E8A-4147-A177-3AD203B41FA5}">
                          <a16:colId xmlns:a16="http://schemas.microsoft.com/office/drawing/2014/main" val="996979738"/>
                        </a:ext>
                      </a:extLst>
                    </a:gridCol>
                    <a:gridCol w="1147839">
                      <a:extLst>
                        <a:ext uri="{9D8B030D-6E8A-4147-A177-3AD203B41FA5}">
                          <a16:colId xmlns:a16="http://schemas.microsoft.com/office/drawing/2014/main" val="3399485859"/>
                        </a:ext>
                      </a:extLst>
                    </a:gridCol>
                    <a:gridCol w="1468740">
                      <a:extLst>
                        <a:ext uri="{9D8B030D-6E8A-4147-A177-3AD203B41FA5}">
                          <a16:colId xmlns:a16="http://schemas.microsoft.com/office/drawing/2014/main" val="1310315928"/>
                        </a:ext>
                      </a:extLst>
                    </a:gridCol>
                    <a:gridCol w="1081653">
                      <a:extLst>
                        <a:ext uri="{9D8B030D-6E8A-4147-A177-3AD203B41FA5}">
                          <a16:colId xmlns:a16="http://schemas.microsoft.com/office/drawing/2014/main" val="2834029552"/>
                        </a:ext>
                      </a:extLst>
                    </a:gridCol>
                  </a:tblGrid>
                  <a:tr h="5581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 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Simulazione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Verifica analitica (modello trave)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Errore relativo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77131844"/>
                      </a:ext>
                    </a:extLst>
                  </a:tr>
                  <a:tr h="4006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Freccia massima [mm]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0.036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17012" t="-140909" r="-75104" b="-2121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163.6 %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2091960"/>
                      </a:ext>
                    </a:extLst>
                  </a:tr>
                  <a:tr h="37268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Tensione massima [</a:t>
                          </a:r>
                          <a:r>
                            <a:rPr lang="it-IT" sz="1400" b="1" kern="1200" dirty="0" err="1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MPa</a:t>
                          </a: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285.4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319.2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11.8 %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96964214"/>
                      </a:ext>
                    </a:extLst>
                  </a:tr>
                  <a:tr h="37268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1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Coefficiente sicurezza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1.05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0.94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400" b="0" kern="1200" dirty="0">
                              <a:solidFill>
                                <a:srgbClr val="00274B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10.5 %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7953504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8CB7E4E4-3BBA-F4FC-8142-2745AAD31FBC}"/>
              </a:ext>
            </a:extLst>
          </p:cNvPr>
          <p:cNvCxnSpPr>
            <a:cxnSpLocks/>
          </p:cNvCxnSpPr>
          <p:nvPr/>
        </p:nvCxnSpPr>
        <p:spPr>
          <a:xfrm flipH="1">
            <a:off x="6863137" y="3610523"/>
            <a:ext cx="5328863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DC61248-1828-3D63-5DC2-99BECC635DF9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4CB8F7CA-9BC5-C37B-3000-058C491017E6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2156711" y="6411084"/>
            <a:ext cx="47064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02224F7-7BB6-774B-ACC8-583ED7FD55BF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B866FE74-ED6F-82C1-4E53-F8F3327764FA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6863137" y="6411084"/>
            <a:ext cx="3184001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916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o 8">
            <a:extLst>
              <a:ext uri="{FF2B5EF4-FFF2-40B4-BE49-F238E27FC236}">
                <a16:creationId xmlns:a16="http://schemas.microsoft.com/office/drawing/2014/main" id="{9FE4A8C2-56F2-2271-A8F5-5E4BB3159F17}"/>
              </a:ext>
            </a:extLst>
          </p:cNvPr>
          <p:cNvGrpSpPr>
            <a:grpSpLocks noChangeAspect="1"/>
          </p:cNvGrpSpPr>
          <p:nvPr/>
        </p:nvGrpSpPr>
        <p:grpSpPr>
          <a:xfrm>
            <a:off x="123630" y="928913"/>
            <a:ext cx="5145707" cy="1665430"/>
            <a:chOff x="0" y="0"/>
            <a:chExt cx="6429821" cy="2080895"/>
          </a:xfrm>
        </p:grpSpPr>
        <p:pic>
          <p:nvPicPr>
            <p:cNvPr id="15" name="Immagine 14" descr="Immagine che contiene diagramma, linea, testo, Rettangolo&#10;&#10;Descrizione generata automaticamente">
              <a:extLst>
                <a:ext uri="{FF2B5EF4-FFF2-40B4-BE49-F238E27FC236}">
                  <a16:creationId xmlns:a16="http://schemas.microsoft.com/office/drawing/2014/main" id="{088D626D-F5F8-3DFF-49BA-19A87A948B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711" y="368490"/>
              <a:ext cx="1769110" cy="1271905"/>
            </a:xfrm>
            <a:prstGeom prst="rect">
              <a:avLst/>
            </a:prstGeom>
          </p:spPr>
        </p:pic>
        <p:pic>
          <p:nvPicPr>
            <p:cNvPr id="20" name="Immagine 19" descr="Immagine che contiene linea, diagramma, Parallelo, Diagramma&#10;&#10;Descrizione generata automaticamente">
              <a:extLst>
                <a:ext uri="{FF2B5EF4-FFF2-40B4-BE49-F238E27FC236}">
                  <a16:creationId xmlns:a16="http://schemas.microsoft.com/office/drawing/2014/main" id="{0368CD55-5D39-B29D-03C1-6AAE7A97E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493260" cy="2080895"/>
            </a:xfrm>
            <a:prstGeom prst="rect">
              <a:avLst/>
            </a:prstGeom>
          </p:spPr>
        </p:pic>
      </p:grpSp>
      <p:pic>
        <p:nvPicPr>
          <p:cNvPr id="23" name="Immagine 22" descr="Immagine che contiene testo, diagramma, linea, Diagramma&#10;&#10;Descrizione generata automaticamente">
            <a:extLst>
              <a:ext uri="{FF2B5EF4-FFF2-40B4-BE49-F238E27FC236}">
                <a16:creationId xmlns:a16="http://schemas.microsoft.com/office/drawing/2014/main" id="{29043561-C841-635E-8111-992C24256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72" y="2557428"/>
            <a:ext cx="2970325" cy="37540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5428730" y="1089476"/>
                <a:ext cx="6503798" cy="200056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Per </a:t>
                </a: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aumentare il CS statico</a:t>
                </a:r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senza dover andare a modificare il materiale e senza dover aumentare eccessivamente la sezione trasversale della barra, è stato deciso di applicare il </a:t>
                </a: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carico su due pile di molle a tazza</a:t>
                </a:r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anziché su una sola. </a:t>
                </a:r>
              </a:p>
              <a:p>
                <a:pPr marL="0" indent="0">
                  <a:buNone/>
                </a:pPr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Il modello di dimensionamento è una </a:t>
                </a: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trave doppiamente appoggiata con due carichi concentrati simmetrici</a:t>
                </a:r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.</a:t>
                </a:r>
              </a:p>
              <a:p>
                <a:pPr marL="0" indent="0">
                  <a:buNone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DATI: </a:t>
                </a:r>
                <a14:m>
                  <m:oMath xmlns:m="http://schemas.openxmlformats.org/officeDocument/2006/math"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𝐹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=22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𝑘𝑁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 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F</m:t>
                        </m:r>
                      </m:e>
                      <m:sub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1</m:t>
                        </m:r>
                      </m:sub>
                    </m:sSub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F</m:t>
                        </m:r>
                      </m:e>
                      <m:sub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2</m:t>
                        </m:r>
                      </m:sub>
                    </m:sSub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num>
                      <m:den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2</m:t>
                        </m:r>
                      </m:den>
                    </m:f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𝐿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=118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𝑐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=44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𝑎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=27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𝑏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=60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</m:t>
                    </m:r>
                    <m:r>
                      <m:rPr>
                        <m:nor/>
                      </m:rPr>
                      <a:rPr lang="it-IT" sz="1400" i="1">
                        <a:solidFill>
                          <a:srgbClr val="00274B"/>
                        </a:solidFill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E</m:t>
                    </m:r>
                    <m:r>
                      <m:rPr>
                        <m:nor/>
                      </m:rPr>
                      <a:rPr lang="it-IT" sz="1400">
                        <a:solidFill>
                          <a:srgbClr val="00274B"/>
                        </a:solidFill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 = 220 </m:t>
                    </m:r>
                    <m:r>
                      <m:rPr>
                        <m:nor/>
                      </m:rPr>
                      <a:rPr lang="it-IT" sz="1400">
                        <a:solidFill>
                          <a:srgbClr val="00274B"/>
                        </a:solidFill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GPa</m:t>
                    </m:r>
                    <m:r>
                      <m:rPr>
                        <m:nor/>
                      </m:rPr>
                      <a:rPr lang="it-IT" sz="1400">
                        <a:solidFill>
                          <a:srgbClr val="00274B"/>
                        </a:solidFill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𝜐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=0. 3,  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𝑆</m:t>
                        </m:r>
                      </m:sub>
                    </m:sSub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=300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𝑀𝑃𝑎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 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𝑅</m:t>
                        </m:r>
                      </m:sub>
                    </m:sSub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=600 </m:t>
                    </m:r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𝑀𝑃𝑎</m:t>
                    </m:r>
                  </m:oMath>
                </a14:m>
                <a:r>
                  <a:rPr lang="it-IT" sz="1400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𝐶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𝑆</m:t>
                        </m:r>
                      </m:e>
                      <m:sub>
                        <m:r>
                          <a:rPr lang="it-IT" sz="140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𝑚𝑖𝑛</m:t>
                        </m:r>
                      </m:sub>
                    </m:sSub>
                    <m:r>
                      <a:rPr lang="it-IT" sz="140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=4 </m:t>
                    </m:r>
                  </m:oMath>
                </a14:m>
                <a:endParaRPr lang="it-IT" sz="1400" dirty="0">
                  <a:solidFill>
                    <a:srgbClr val="00274B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0" indent="0">
                  <a:buNone/>
                </a:pPr>
                <a:br>
                  <a:rPr lang="it-IT" sz="1800" i="1" kern="100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it-IT" sz="1800" b="1" dirty="0">
                  <a:solidFill>
                    <a:srgbClr val="242659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428730" y="1089476"/>
                <a:ext cx="6503798" cy="2000565"/>
              </a:xfrm>
              <a:blipFill>
                <a:blip r:embed="rId5"/>
                <a:stretch>
                  <a:fillRect l="-281" t="-1524" r="-93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60ADA328-9C5E-A1DE-F0BD-C6D8C19B4DE8}"/>
                  </a:ext>
                </a:extLst>
              </p:cNvPr>
              <p:cNvSpPr txBox="1"/>
              <p:nvPr/>
            </p:nvSpPr>
            <p:spPr>
              <a:xfrm>
                <a:off x="3473069" y="3157634"/>
                <a:ext cx="4282727" cy="27810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242659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Reazioni vincolari:</a:t>
                </a:r>
              </a:p>
              <a:p>
                <a:pPr lvl="1"/>
                <a:r>
                  <a:rPr lang="it-IT" sz="1400" b="1" dirty="0">
                    <a:solidFill>
                      <a:srgbClr val="00274B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400" b="1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400" b="1" i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</m:t>
                            </m:r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𝐹</m:t>
                            </m:r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 </m:t>
                            </m:r>
                          </m:e>
                          <m:e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it-IT" sz="1400" b="1" i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fPr>
                              <m:num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𝐹𝐿</m:t>
                                </m:r>
                              </m:num>
                              <m:den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400" b="1" i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𝑦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,</m:t>
                                </m:r>
                                <m:r>
                                  <a:rPr lang="it-IT" sz="1400" b="1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𝐿</m:t>
                            </m:r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=0</m:t>
                            </m:r>
                          </m:e>
                        </m:eqArr>
                      </m:e>
                    </m:d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⇒</m:t>
                    </m:r>
                    <m:sSub>
                      <m:sSubPr>
                        <m:ctrlPr>
                          <a:rPr lang="it-IT" sz="1400" b="1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it-IT" sz="1400" b="1" i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𝑦</m:t>
                            </m:r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,</m:t>
                            </m:r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𝐴</m:t>
                            </m:r>
                          </m:sub>
                        </m:sSub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=</m:t>
                        </m:r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𝑅</m:t>
                        </m:r>
                      </m:e>
                      <m:sub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𝑦</m:t>
                        </m:r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𝐵</m:t>
                        </m:r>
                      </m:sub>
                    </m:sSub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=1</m:t>
                    </m:r>
                    <m:r>
                      <a:rPr lang="it-IT" sz="1400" b="0" i="0" smtClean="0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1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 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𝑘𝑁</m:t>
                    </m:r>
                  </m:oMath>
                </a14:m>
                <a:endParaRPr lang="it-IT" sz="1400" b="1" dirty="0">
                  <a:solidFill>
                    <a:srgbClr val="00274B"/>
                  </a:solidFill>
                  <a:latin typeface="Noto Sans" panose="020B0502040504020204" pitchFamily="34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indent="-171450"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00274B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indent="-285750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Tensione massima ammissibile:</a:t>
                </a:r>
              </a:p>
              <a:p>
                <a:pPr lvl="1"/>
                <a:r>
                  <a:rPr lang="it-IT" sz="1400" b="1" dirty="0">
                    <a:solidFill>
                      <a:srgbClr val="00274B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 b="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𝑚𝑎𝑥</m:t>
                        </m:r>
                        <m:r>
                          <a:rPr lang="it-IT" sz="1400" b="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 b="0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𝑎𝑚𝑚</m:t>
                        </m:r>
                      </m:sub>
                    </m:sSub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400" b="1" i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rgbClr val="00274B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𝐶𝑆</m:t>
                        </m:r>
                        <m:r>
                          <a:rPr lang="it-IT" sz="1400" b="1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 </m:t>
                        </m:r>
                      </m:den>
                    </m:f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=75 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𝑀𝑃𝑎</m:t>
                    </m:r>
                  </m:oMath>
                </a14:m>
                <a:endParaRPr lang="it-IT" sz="1400" b="1" dirty="0">
                  <a:solidFill>
                    <a:srgbClr val="00274B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indent="-285750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00274B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indent="-285750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Altezza minima ammissibile: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400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400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h</m:t>
                          </m:r>
                        </m:e>
                        <m:sub>
                          <m:r>
                            <a:rPr lang="it-IT" sz="1400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𝑚𝑖𝑛</m:t>
                          </m:r>
                        </m:sub>
                      </m:sSub>
                      <m:r>
                        <a:rPr lang="it-IT" sz="1400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it-IT" sz="1400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fPr>
                            <m:num>
                              <m: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6 </m:t>
                              </m:r>
                              <m: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𝐶𝑆</m:t>
                              </m:r>
                              <m: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𝑧</m:t>
                                  </m:r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𝑚𝑎𝑥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𝑏</m:t>
                              </m:r>
                              <m:r>
                                <a:rPr lang="it-IT" sz="1400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sz="1400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𝑠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it-IT" sz="1400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=23.3 </m:t>
                      </m:r>
                      <m:r>
                        <a:rPr lang="it-IT" sz="1400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𝑚𝑚</m:t>
                      </m:r>
                    </m:oMath>
                  </m:oMathPara>
                </a14:m>
                <a:endParaRPr lang="it-IT" sz="1400" i="1" dirty="0">
                  <a:solidFill>
                    <a:srgbClr val="242659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</p:txBody>
          </p:sp>
        </mc:Choice>
        <mc:Fallback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60ADA328-9C5E-A1DE-F0BD-C6D8C19B4D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3069" y="3157634"/>
                <a:ext cx="4282727" cy="2781082"/>
              </a:xfrm>
              <a:prstGeom prst="rect">
                <a:avLst/>
              </a:prstGeom>
              <a:blipFill>
                <a:blip r:embed="rId6"/>
                <a:stretch>
                  <a:fillRect l="-285" t="-43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CasellaDiTesto 56">
                <a:extLst>
                  <a:ext uri="{FF2B5EF4-FFF2-40B4-BE49-F238E27FC236}">
                    <a16:creationId xmlns:a16="http://schemas.microsoft.com/office/drawing/2014/main" id="{BDB480D8-99FC-1BDB-2E40-CFB63DF7CE55}"/>
                  </a:ext>
                </a:extLst>
              </p:cNvPr>
              <p:cNvSpPr txBox="1"/>
              <p:nvPr/>
            </p:nvSpPr>
            <p:spPr>
              <a:xfrm>
                <a:off x="7651531" y="3152548"/>
                <a:ext cx="5338649" cy="22665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-285750"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Tensione massima ideale (</a:t>
                </a:r>
                <a14:m>
                  <m:oMath xmlns:m="http://schemas.openxmlformats.org/officeDocument/2006/math"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𝒉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𝟐𝟓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 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𝒎𝒎</m:t>
                    </m:r>
                    <m:r>
                      <a:rPr lang="it-IT" sz="1400" b="1">
                        <a:solidFill>
                          <a:srgbClr val="00274B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)</m:t>
                    </m:r>
                  </m:oMath>
                </a14:m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: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𝜎</m:t>
                          </m:r>
                        </m:e>
                        <m:sub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𝑖𝑑</m:t>
                          </m:r>
                        </m:sub>
                      </m:sSub>
                      <m:d>
                        <m:dPr>
                          <m:ctrlP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𝑎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≤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𝑥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≤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𝑎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+</m:t>
                          </m:r>
                          <m:r>
                            <a:rPr lang="el-GR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𝑐</m:t>
                          </m:r>
                        </m:e>
                      </m:d>
                      <m:r>
                        <a:rPr lang="el-GR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</m:t>
                      </m:r>
                      <m:f>
                        <m:fPr>
                          <m:ctrlP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6</m:t>
                              </m:r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𝑧</m:t>
                              </m:r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,</m:t>
                              </m:r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𝑏</m:t>
                          </m:r>
                          <m:sSup>
                            <m:sSup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h</m:t>
                              </m:r>
                            </m:e>
                            <m:sup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=65.1 </m:t>
                      </m:r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𝑀𝑃𝑎</m:t>
                      </m:r>
                    </m:oMath>
                  </m:oMathPara>
                </a14:m>
                <a:endParaRPr lang="it-IT" sz="1400" b="1" i="1" dirty="0">
                  <a:solidFill>
                    <a:srgbClr val="00274B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1400" i="1" dirty="0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𝐶𝑆</m:t>
                      </m:r>
                      <m:r>
                        <a:rPr lang="it-IT" sz="1400" i="1" dirty="0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=4.6</m:t>
                      </m:r>
                    </m:oMath>
                  </m:oMathPara>
                </a14:m>
                <a:endParaRPr lang="it-IT" sz="1400" i="1" dirty="0">
                  <a:solidFill>
                    <a:srgbClr val="00274B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00274B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0" lvl="1" indent="-285750">
                  <a:spcBef>
                    <a:spcPts val="1000"/>
                  </a:spcBef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Freccia massima:</a:t>
                </a:r>
              </a:p>
              <a:p>
                <a:pPr lvl="1" indent="-457200">
                  <a:spcBef>
                    <a:spcPts val="1000"/>
                  </a:spcBef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400" b="1" i="1" smtClean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𝑓</m:t>
                          </m:r>
                        </m:e>
                        <m:sub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𝑚𝑎𝑥</m:t>
                          </m:r>
                        </m:sub>
                      </m:sSub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</m:t>
                      </m:r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𝑓</m:t>
                      </m:r>
                      <m:d>
                        <m:dPr>
                          <m:ctrlP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𝑥</m:t>
                          </m:r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fPr>
                            <m:num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𝐿</m:t>
                              </m:r>
                            </m:num>
                            <m:den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</m:t>
                      </m:r>
                      <m:f>
                        <m:fPr>
                          <m:ctrlP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𝑎</m:t>
                          </m:r>
                        </m:num>
                        <m:den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24</m:t>
                          </m:r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𝐸𝐽</m:t>
                          </m:r>
                        </m:den>
                      </m:f>
                      <m:d>
                        <m:dPr>
                          <m:ctrlP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𝐿</m:t>
                              </m:r>
                            </m:e>
                            <m:sup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it-IT" sz="14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it-IT" sz="14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=0.036 </m:t>
                      </m:r>
                      <m:r>
                        <a:rPr lang="it-IT" sz="1400" b="1" i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Noto Sans" panose="020B0502040504020204" pitchFamily="34" charset="0"/>
                        </a:rPr>
                        <m:t>𝑚𝑚</m:t>
                      </m:r>
                    </m:oMath>
                  </m:oMathPara>
                </a14:m>
                <a:endParaRPr lang="it-IT" sz="1400" b="1" i="1" dirty="0">
                  <a:solidFill>
                    <a:srgbClr val="00274B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marL="285750" lvl="1" indent="-285750">
                  <a:spcBef>
                    <a:spcPts val="1000"/>
                  </a:spcBef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>
          <p:sp>
            <p:nvSpPr>
              <p:cNvPr id="57" name="CasellaDiTesto 56">
                <a:extLst>
                  <a:ext uri="{FF2B5EF4-FFF2-40B4-BE49-F238E27FC236}">
                    <a16:creationId xmlns:a16="http://schemas.microsoft.com/office/drawing/2014/main" id="{BDB480D8-99FC-1BDB-2E40-CFB63DF7C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531" y="3152548"/>
                <a:ext cx="5338649" cy="2266583"/>
              </a:xfrm>
              <a:prstGeom prst="rect">
                <a:avLst/>
              </a:prstGeom>
              <a:blipFill>
                <a:blip r:embed="rId7"/>
                <a:stretch>
                  <a:fillRect l="-228" t="-53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7F228E5D-FA4E-2D0B-73C4-C4CD54AFBD80}"/>
              </a:ext>
            </a:extLst>
          </p:cNvPr>
          <p:cNvCxnSpPr>
            <a:cxnSpLocks/>
          </p:cNvCxnSpPr>
          <p:nvPr/>
        </p:nvCxnSpPr>
        <p:spPr>
          <a:xfrm flipV="1">
            <a:off x="6652862" y="3447160"/>
            <a:ext cx="998669" cy="2077078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Elemento grafico 3" descr="Segno di spunta con riempimento a tinta unita">
            <a:extLst>
              <a:ext uri="{FF2B5EF4-FFF2-40B4-BE49-F238E27FC236}">
                <a16:creationId xmlns:a16="http://schemas.microsoft.com/office/drawing/2014/main" id="{AC489AD3-4A24-A735-5180-67454B78220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39039" y="3731135"/>
            <a:ext cx="350859" cy="350859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BF840E8-DD68-593D-94C2-5A705F61A524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342E5B73-AAF6-45E0-EB90-6979E7DE9E43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156711" y="6411084"/>
            <a:ext cx="4244089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129EA9D-92DD-21D8-9521-C8DE7481FED4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9E6C5912-91DE-B798-0D9D-A123BCF0C969}"/>
              </a:ext>
            </a:extLst>
          </p:cNvPr>
          <p:cNvCxnSpPr>
            <a:cxnSpLocks/>
            <a:endCxn id="5" idx="1"/>
          </p:cNvCxnSpPr>
          <p:nvPr/>
        </p:nvCxnSpPr>
        <p:spPr>
          <a:xfrm>
            <a:off x="6400800" y="6411084"/>
            <a:ext cx="3646338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tangolo 6">
            <a:extLst>
              <a:ext uri="{FF2B5EF4-FFF2-40B4-BE49-F238E27FC236}">
                <a16:creationId xmlns:a16="http://schemas.microsoft.com/office/drawing/2014/main" id="{00ECEDF4-17EF-2321-280F-77D85B34FC34}"/>
              </a:ext>
            </a:extLst>
          </p:cNvPr>
          <p:cNvSpPr/>
          <p:nvPr/>
        </p:nvSpPr>
        <p:spPr>
          <a:xfrm>
            <a:off x="0" y="3184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1301" y="91563"/>
            <a:ext cx="8874600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DIMENSIONAMENTO DELLA BARRA DI CARICO DEL NUOVO TECMV-X</a:t>
            </a:r>
          </a:p>
        </p:txBody>
      </p:sp>
    </p:spTree>
    <p:extLst>
      <p:ext uri="{BB962C8B-B14F-4D97-AF65-F5344CB8AC3E}">
        <p14:creationId xmlns:p14="http://schemas.microsoft.com/office/powerpoint/2010/main" val="453885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E31C3864-2EE4-10EC-F68C-BA37940ADE65}"/>
              </a:ext>
            </a:extLst>
          </p:cNvPr>
          <p:cNvSpPr/>
          <p:nvPr/>
        </p:nvSpPr>
        <p:spPr>
          <a:xfrm>
            <a:off x="-277829" y="0"/>
            <a:ext cx="7140966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C0C662C4-F28C-06BF-3385-44373863FCDD}"/>
              </a:ext>
            </a:extLst>
          </p:cNvPr>
          <p:cNvCxnSpPr>
            <a:cxnSpLocks/>
          </p:cNvCxnSpPr>
          <p:nvPr/>
        </p:nvCxnSpPr>
        <p:spPr>
          <a:xfrm flipH="1">
            <a:off x="6863137" y="3610523"/>
            <a:ext cx="5328863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A7524F8-DD3B-EB6D-BC1C-B36C252AC62C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6BC2230A-FD95-7E97-C100-FF9034C65A82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156711" y="6411084"/>
            <a:ext cx="47064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4F7BDD-2964-1739-C277-E0E79A5BDB87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214ADD3B-9941-0D77-B43F-34297FC3B57F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6863137" y="6411084"/>
            <a:ext cx="3184001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357" y="181459"/>
            <a:ext cx="6630021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RISULTATI SIMULAZIONE STATICA FEM DELLA BARRA DI CARICO DEL NUOVO TECMV-X</a:t>
            </a:r>
          </a:p>
        </p:txBody>
      </p:sp>
      <p:sp>
        <p:nvSpPr>
          <p:cNvPr id="31" name="Segnaposto contenuto 3">
            <a:extLst>
              <a:ext uri="{FF2B5EF4-FFF2-40B4-BE49-F238E27FC236}">
                <a16:creationId xmlns:a16="http://schemas.microsoft.com/office/drawing/2014/main" id="{551B9DCE-1F6F-11F1-B653-364EF5603D66}"/>
              </a:ext>
            </a:extLst>
          </p:cNvPr>
          <p:cNvSpPr txBox="1">
            <a:spLocks/>
          </p:cNvSpPr>
          <p:nvPr/>
        </p:nvSpPr>
        <p:spPr>
          <a:xfrm>
            <a:off x="213378" y="1179461"/>
            <a:ext cx="5955715" cy="47134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 assenza di dati sperimentali associati allo stato tensionale e alla freccia della barra di carico del nuovo TECM-X, è stato deciso di confrontare le informazioni ricavate/imposte durante il dimensionamento analitico con i risultati della simulazione FEM 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(«metro campione»)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TABELLA DI CONFRONTO: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OSSERVAZIONI</a:t>
            </a:r>
            <a:r>
              <a:rPr lang="it-IT" sz="1400" b="1" dirty="0">
                <a:solidFill>
                  <a:schemeClr val="bg1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: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tensione massima simulata non viene registrata all’interno della regione </a:t>
            </a:r>
            <a:r>
              <a:rPr lang="it-IT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a≤x≤a+c</a:t>
            </a:r>
            <a:endParaRPr lang="it-IT" sz="140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CONSIDERAZIONI: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il coefficiente di sicurezza simulato risulta sufficientemente elevato per poter confermare il corretto dimensionamento della barra di carico del TECMV-X.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5" name="Tabella 34">
                <a:extLst>
                  <a:ext uri="{FF2B5EF4-FFF2-40B4-BE49-F238E27FC236}">
                    <a16:creationId xmlns:a16="http://schemas.microsoft.com/office/drawing/2014/main" id="{41D56C75-E9AD-DF85-2B6B-D494E74FA2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850776"/>
                  </p:ext>
                </p:extLst>
              </p:nvPr>
            </p:nvGraphicFramePr>
            <p:xfrm>
              <a:off x="544726" y="2376403"/>
              <a:ext cx="5731055" cy="1666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53630">
                      <a:extLst>
                        <a:ext uri="{9D8B030D-6E8A-4147-A177-3AD203B41FA5}">
                          <a16:colId xmlns:a16="http://schemas.microsoft.com/office/drawing/2014/main" val="996979738"/>
                        </a:ext>
                      </a:extLst>
                    </a:gridCol>
                    <a:gridCol w="1093076">
                      <a:extLst>
                        <a:ext uri="{9D8B030D-6E8A-4147-A177-3AD203B41FA5}">
                          <a16:colId xmlns:a16="http://schemas.microsoft.com/office/drawing/2014/main" val="3399485859"/>
                        </a:ext>
                      </a:extLst>
                    </a:gridCol>
                    <a:gridCol w="1587062">
                      <a:extLst>
                        <a:ext uri="{9D8B030D-6E8A-4147-A177-3AD203B41FA5}">
                          <a16:colId xmlns:a16="http://schemas.microsoft.com/office/drawing/2014/main" val="1310315928"/>
                        </a:ext>
                      </a:extLst>
                    </a:gridCol>
                    <a:gridCol w="997287">
                      <a:extLst>
                        <a:ext uri="{9D8B030D-6E8A-4147-A177-3AD203B41FA5}">
                          <a16:colId xmlns:a16="http://schemas.microsoft.com/office/drawing/2014/main" val="2834029552"/>
                        </a:ext>
                      </a:extLst>
                    </a:gridCol>
                  </a:tblGrid>
                  <a:tr h="5581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 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Simulazione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Dimensionamento analitica (modello trave)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Errore relativo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77131844"/>
                      </a:ext>
                    </a:extLst>
                  </a:tr>
                  <a:tr h="18986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Freccia massima [mm]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0.010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it-IT" sz="1200" b="0" i="0" kern="1200" smtClean="0">
                                    <a:solidFill>
                                      <a:srgbClr val="00274B"/>
                                    </a:solidFill>
                                    <a:latin typeface="Cambria Math" panose="02040503050406030204" pitchFamily="18" charset="0"/>
                                    <a:ea typeface="Noto Sans" panose="020B0502040504020204" pitchFamily="34" charset="0"/>
                                    <a:cs typeface="Noto Sans" panose="020B0502040504020204" pitchFamily="34" charset="0"/>
                                  </a:rPr>
                                  <m:t>0.036</m:t>
                                </m:r>
                              </m:oMath>
                            </m:oMathPara>
                          </a14:m>
                          <a:endParaRPr lang="it-IT" sz="1200" b="0" i="0" kern="1200" dirty="0">
                            <a:solidFill>
                              <a:srgbClr val="00274B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endParaRP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260 %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2091960"/>
                      </a:ext>
                    </a:extLst>
                  </a:tr>
                  <a:tr h="2762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Tensione massima [</a:t>
                          </a:r>
                          <a:r>
                            <a:rPr lang="it-IT" sz="1200" b="1" kern="1200" dirty="0" err="1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MPa</a:t>
                          </a: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141.9(</a:t>
                          </a:r>
                          <a:r>
                            <a:rPr lang="it-IT" sz="1200" b="0" i="0" kern="1200" dirty="0" err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x≅L-R</a:t>
                          </a: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65.1 (</a:t>
                          </a:r>
                          <a:r>
                            <a:rPr lang="it-IT" sz="1200" b="0" i="0" kern="1200" dirty="0" err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a≤x≤a+c</a:t>
                          </a: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54.6 %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96964214"/>
                      </a:ext>
                    </a:extLst>
                  </a:tr>
                  <a:tr h="2762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Coefficiente sicurezza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2.1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4.6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118.4 %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79535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5" name="Tabella 34">
                <a:extLst>
                  <a:ext uri="{FF2B5EF4-FFF2-40B4-BE49-F238E27FC236}">
                    <a16:creationId xmlns:a16="http://schemas.microsoft.com/office/drawing/2014/main" id="{41D56C75-E9AD-DF85-2B6B-D494E74FA2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1850776"/>
                  </p:ext>
                </p:extLst>
              </p:nvPr>
            </p:nvGraphicFramePr>
            <p:xfrm>
              <a:off x="544726" y="2376403"/>
              <a:ext cx="5731055" cy="16662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53630">
                      <a:extLst>
                        <a:ext uri="{9D8B030D-6E8A-4147-A177-3AD203B41FA5}">
                          <a16:colId xmlns:a16="http://schemas.microsoft.com/office/drawing/2014/main" val="996979738"/>
                        </a:ext>
                      </a:extLst>
                    </a:gridCol>
                    <a:gridCol w="1093076">
                      <a:extLst>
                        <a:ext uri="{9D8B030D-6E8A-4147-A177-3AD203B41FA5}">
                          <a16:colId xmlns:a16="http://schemas.microsoft.com/office/drawing/2014/main" val="3399485859"/>
                        </a:ext>
                      </a:extLst>
                    </a:gridCol>
                    <a:gridCol w="1587062">
                      <a:extLst>
                        <a:ext uri="{9D8B030D-6E8A-4147-A177-3AD203B41FA5}">
                          <a16:colId xmlns:a16="http://schemas.microsoft.com/office/drawing/2014/main" val="1310315928"/>
                        </a:ext>
                      </a:extLst>
                    </a:gridCol>
                    <a:gridCol w="997287">
                      <a:extLst>
                        <a:ext uri="{9D8B030D-6E8A-4147-A177-3AD203B41FA5}">
                          <a16:colId xmlns:a16="http://schemas.microsoft.com/office/drawing/2014/main" val="2834029552"/>
                        </a:ext>
                      </a:extLst>
                    </a:gridCol>
                  </a:tblGrid>
                  <a:tr h="634365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 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Simulazione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Dimensionamento analitica (modello trave)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635"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Errore relativo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77131844"/>
                      </a:ext>
                    </a:extLst>
                  </a:tr>
                  <a:tr h="3702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Freccia massima [mm]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0.010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9231" t="-173770" r="-63846" b="-2016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260 %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2091960"/>
                      </a:ext>
                    </a:extLst>
                  </a:tr>
                  <a:tr h="3308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Tensione massima [</a:t>
                          </a:r>
                          <a:r>
                            <a:rPr lang="it-IT" sz="1200" b="1" kern="1200" dirty="0" err="1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MPa</a:t>
                          </a: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]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141.9(</a:t>
                          </a:r>
                          <a:r>
                            <a:rPr lang="it-IT" sz="1200" b="0" i="0" kern="1200" dirty="0" err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x≅L-R</a:t>
                          </a: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65.1 (</a:t>
                          </a:r>
                          <a:r>
                            <a:rPr lang="it-IT" sz="1200" b="0" i="0" kern="1200" dirty="0" err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a≤x≤a+c</a:t>
                          </a: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)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54.6 %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96964214"/>
                      </a:ext>
                    </a:extLst>
                  </a:tr>
                  <a:tr h="33083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00274B"/>
                              </a:solidFill>
                              <a:latin typeface="Noto Sans" panose="020B0502040504020204" pitchFamily="34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Coefficiente sicurezza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2.1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4.6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0" i="0" kern="1200" dirty="0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118.4 %</a:t>
                          </a:r>
                        </a:p>
                      </a:txBody>
                      <a:tcPr marL="66675" marR="66675" marT="85725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479535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23" name="Immagine 22" descr="Immagine che contiene schermata, testo, Policromia&#10;&#10;Descrizione generata automaticamente">
            <a:extLst>
              <a:ext uri="{FF2B5EF4-FFF2-40B4-BE49-F238E27FC236}">
                <a16:creationId xmlns:a16="http://schemas.microsoft.com/office/drawing/2014/main" id="{F09A74D3-56A2-1C38-ADCF-F24C0F44B7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514" y="839609"/>
            <a:ext cx="4902108" cy="2536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magine 2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B48D4784-87DA-B1AA-B42E-E20B3283EB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997" y="3764413"/>
            <a:ext cx="4925163" cy="2550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1225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magine 23" descr="Immagine che contiene testo, diagramma, Disegno tecnico, Piano&#10;&#10;Descrizione generata automaticamente">
            <a:extLst>
              <a:ext uri="{FF2B5EF4-FFF2-40B4-BE49-F238E27FC236}">
                <a16:creationId xmlns:a16="http://schemas.microsoft.com/office/drawing/2014/main" id="{F2C8FAA0-23AF-D6F6-1804-A30CAF27E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349" y="2863460"/>
            <a:ext cx="2829300" cy="18161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ruppo 24">
            <a:extLst>
              <a:ext uri="{FF2B5EF4-FFF2-40B4-BE49-F238E27FC236}">
                <a16:creationId xmlns:a16="http://schemas.microsoft.com/office/drawing/2014/main" id="{2BB75091-434A-334D-5078-FFCD827390D8}"/>
              </a:ext>
            </a:extLst>
          </p:cNvPr>
          <p:cNvGrpSpPr>
            <a:grpSpLocks noChangeAspect="1"/>
          </p:cNvGrpSpPr>
          <p:nvPr/>
        </p:nvGrpSpPr>
        <p:grpSpPr>
          <a:xfrm>
            <a:off x="4612120" y="1370886"/>
            <a:ext cx="2933057" cy="2192497"/>
            <a:chOff x="0" y="0"/>
            <a:chExt cx="4862195" cy="3648710"/>
          </a:xfrm>
        </p:grpSpPr>
        <p:pic>
          <p:nvPicPr>
            <p:cNvPr id="26" name="Immagine 25" descr="Immagine che contiene testo, diagramma, Diagramma, linea&#10;&#10;Descrizione generata automaticamente">
              <a:extLst>
                <a:ext uri="{FF2B5EF4-FFF2-40B4-BE49-F238E27FC236}">
                  <a16:creationId xmlns:a16="http://schemas.microsoft.com/office/drawing/2014/main" id="{74033B08-2C8F-4734-E60F-366007E7D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862195" cy="36487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Casella di testo 2">
              <a:extLst>
                <a:ext uri="{FF2B5EF4-FFF2-40B4-BE49-F238E27FC236}">
                  <a16:creationId xmlns:a16="http://schemas.microsoft.com/office/drawing/2014/main" id="{7F409E00-4617-9586-4CD9-7986349C25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124136" y="1297682"/>
              <a:ext cx="707203" cy="285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8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[</a:t>
              </a:r>
              <a:r>
                <a:rPr lang="it-IT" sz="700" kern="100" dirty="0" err="1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MPa</a:t>
              </a:r>
              <a:r>
                <a:rPr lang="it-IT" sz="7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]</a:t>
              </a:r>
              <a:endParaRPr lang="it-IT" sz="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Segnaposto contenuto 3">
            <a:extLst>
              <a:ext uri="{FF2B5EF4-FFF2-40B4-BE49-F238E27FC236}">
                <a16:creationId xmlns:a16="http://schemas.microsoft.com/office/drawing/2014/main" id="{1C4FF22D-2E79-6773-BA4F-44B28F646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764" y="4653846"/>
            <a:ext cx="4138357" cy="149552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il </a:t>
            </a:r>
            <a:r>
              <a:rPr lang="it-IT" sz="4400" b="1" dirty="0" err="1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Durostone</a:t>
            </a: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EPR S1 </a:t>
            </a:r>
            <a:r>
              <a:rPr lang="it-IT" sz="44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è materiale composito costituito da una </a:t>
            </a: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matrice</a:t>
            </a:r>
            <a:r>
              <a:rPr lang="it-IT" sz="44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 resina epossidica rinforzata con fibra di vetro</a:t>
            </a:r>
          </a:p>
          <a:p>
            <a:pPr>
              <a:lnSpc>
                <a:spcPct val="12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it-IT" sz="44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Caratterizzazione meccanica del materiale nella </a:t>
            </a: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direzione parallela </a:t>
            </a:r>
            <a:r>
              <a:rPr lang="it-IT" sz="44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alla direzione di laminazione</a:t>
            </a:r>
          </a:p>
          <a:p>
            <a:pPr algn="just">
              <a:lnSpc>
                <a:spcPct val="12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it-IT" sz="44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Le prove di trazione ed il dimensionamento dei provini sono stati eseguiti seguendo la normativa </a:t>
            </a:r>
            <a:r>
              <a:rPr lang="it-IT" sz="4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ASTM D638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u="sng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8" name="Segnaposto contenuto 3">
            <a:extLst>
              <a:ext uri="{FF2B5EF4-FFF2-40B4-BE49-F238E27FC236}">
                <a16:creationId xmlns:a16="http://schemas.microsoft.com/office/drawing/2014/main" id="{11D7B9B6-D45F-C445-85ED-080F053AF3BB}"/>
              </a:ext>
            </a:extLst>
          </p:cNvPr>
          <p:cNvSpPr txBox="1">
            <a:spLocks/>
          </p:cNvSpPr>
          <p:nvPr/>
        </p:nvSpPr>
        <p:spPr>
          <a:xfrm>
            <a:off x="7638156" y="1406047"/>
            <a:ext cx="5338648" cy="235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Risultati prova di trazione: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D792EC99-F137-31C9-F605-FB687E33E6F3}"/>
              </a:ext>
            </a:extLst>
          </p:cNvPr>
          <p:cNvGrpSpPr>
            <a:grpSpLocks noChangeAspect="1"/>
          </p:cNvGrpSpPr>
          <p:nvPr/>
        </p:nvGrpSpPr>
        <p:grpSpPr>
          <a:xfrm>
            <a:off x="4612120" y="3649266"/>
            <a:ext cx="2933056" cy="2199973"/>
            <a:chOff x="0" y="0"/>
            <a:chExt cx="5134610" cy="3851275"/>
          </a:xfrm>
        </p:grpSpPr>
        <p:pic>
          <p:nvPicPr>
            <p:cNvPr id="30" name="Immagine 29">
              <a:extLst>
                <a:ext uri="{FF2B5EF4-FFF2-40B4-BE49-F238E27FC236}">
                  <a16:creationId xmlns:a16="http://schemas.microsoft.com/office/drawing/2014/main" id="{6B3FDE0F-F3F7-3EE8-1AE8-A87BF0A4E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34610" cy="38512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" name="Casella di testo 2">
              <a:extLst>
                <a:ext uri="{FF2B5EF4-FFF2-40B4-BE49-F238E27FC236}">
                  <a16:creationId xmlns:a16="http://schemas.microsoft.com/office/drawing/2014/main" id="{064F0818-43F8-7BEA-DB27-A5F7ED4CFD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-118943" y="1408325"/>
              <a:ext cx="723900" cy="299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9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[</a:t>
              </a:r>
              <a:r>
                <a:rPr lang="it-IT" sz="700" kern="100" dirty="0" err="1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MPa</a:t>
              </a:r>
              <a:r>
                <a:rPr lang="it-IT" sz="700" kern="100" dirty="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]</a:t>
              </a:r>
              <a:endParaRPr lang="it-IT" sz="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ella 31">
                <a:extLst>
                  <a:ext uri="{FF2B5EF4-FFF2-40B4-BE49-F238E27FC236}">
                    <a16:creationId xmlns:a16="http://schemas.microsoft.com/office/drawing/2014/main" id="{C55E29A1-4706-AE66-847E-80D5603778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9942431"/>
                  </p:ext>
                </p:extLst>
              </p:nvPr>
            </p:nvGraphicFramePr>
            <p:xfrm>
              <a:off x="7731134" y="1726504"/>
              <a:ext cx="3987101" cy="24447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52000">
                      <a:extLst>
                        <a:ext uri="{9D8B030D-6E8A-4147-A177-3AD203B41FA5}">
                          <a16:colId xmlns:a16="http://schemas.microsoft.com/office/drawing/2014/main" val="3038239141"/>
                        </a:ext>
                      </a:extLst>
                    </a:gridCol>
                    <a:gridCol w="655782">
                      <a:extLst>
                        <a:ext uri="{9D8B030D-6E8A-4147-A177-3AD203B41FA5}">
                          <a16:colId xmlns:a16="http://schemas.microsoft.com/office/drawing/2014/main" val="3252182117"/>
                        </a:ext>
                      </a:extLst>
                    </a:gridCol>
                    <a:gridCol w="646545">
                      <a:extLst>
                        <a:ext uri="{9D8B030D-6E8A-4147-A177-3AD203B41FA5}">
                          <a16:colId xmlns:a16="http://schemas.microsoft.com/office/drawing/2014/main" val="715443318"/>
                        </a:ext>
                      </a:extLst>
                    </a:gridCol>
                    <a:gridCol w="632774">
                      <a:extLst>
                        <a:ext uri="{9D8B030D-6E8A-4147-A177-3AD203B41FA5}">
                          <a16:colId xmlns:a16="http://schemas.microsoft.com/office/drawing/2014/main" val="495744468"/>
                        </a:ext>
                      </a:extLst>
                    </a:gridCol>
                  </a:tblGrid>
                  <a:tr h="21600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5207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Prova 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5207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Prova 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Media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04043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Modulo di Young E //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21.7 GPa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21.6 GPa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21.7 </a:t>
                          </a:r>
                          <a:r>
                            <a:rPr lang="it-IT" sz="800" b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GPa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02076202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limite di proporzionalità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800" b="1" i="1" kern="10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800" b="1" i="1" kern="100" smtClean="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𝝈</m:t>
                                  </m:r>
                                </m:e>
                                <m:sub>
                                  <m:r>
                                    <a:rPr lang="it-IT" sz="800" b="1" i="1" kern="100" baseline="-25000" smtClean="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𝑷</m:t>
                                  </m:r>
                                </m:sub>
                              </m:sSub>
                              <m:r>
                                <a:rPr lang="it-IT" sz="800" b="1" i="1" kern="100" smtClean="0">
                                  <a:solidFill>
                                    <a:srgbClr val="242659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it-IT" sz="800" b="1" i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r>
                            <a:rPr lang="it-IT" sz="800" b="1" i="1" kern="100" baseline="-250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953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116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3238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99.3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107.6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00317269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limite di proporzionalità </a:t>
                          </a:r>
                          <a:r>
                            <a:rPr lang="it-IT" sz="800" b="1" i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it-IT" sz="800" b="1" i="1" kern="100" baseline="-250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800" b="1" i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0.0056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0.0048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0.0052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8398382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165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snervamento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228.5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221.8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225.2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9935083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snervamento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0.0126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0.0125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99189104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massima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MAX </a:t>
                          </a: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(t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ensile strenght</a:t>
                          </a: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) //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953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349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381.7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365.4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92845365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con sigma massima </a:t>
                          </a:r>
                          <a:r>
                            <a:rPr lang="it-IT" sz="800" b="1" i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MAX</a:t>
                          </a:r>
                          <a:r>
                            <a:rPr lang="it-IT" sz="800" b="1" i="1" kern="100" baseline="-250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800" b="1" i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0.0257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0.0292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0.0274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65692788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rottura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R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300.3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335.4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317.9 </a:t>
                          </a:r>
                          <a:r>
                            <a:rPr lang="it-IT" sz="800" b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56453475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rottura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R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0.0267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0.0293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0.0284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2811799"/>
                      </a:ext>
                    </a:extLst>
                  </a:tr>
                  <a:tr h="21600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Allungamento percentuale a rottura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800" b="1" i="1" kern="10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800" b="1" i="1" kern="100" smtClean="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𝑨</m:t>
                                  </m:r>
                                </m:e>
                                <m:sub>
                                  <m:r>
                                    <a:rPr lang="it-IT" sz="800" b="1" kern="100" smtClean="0">
                                      <a:solidFill>
                                        <a:srgbClr val="242659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%</m:t>
                                  </m:r>
                                </m:sub>
                              </m:sSub>
                            </m:oMath>
                          </a14:m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2.67%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2.93%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2.84%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6465191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ella 31">
                <a:extLst>
                  <a:ext uri="{FF2B5EF4-FFF2-40B4-BE49-F238E27FC236}">
                    <a16:creationId xmlns:a16="http://schemas.microsoft.com/office/drawing/2014/main" id="{C55E29A1-4706-AE66-847E-80D5603778F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9942431"/>
                  </p:ext>
                </p:extLst>
              </p:nvPr>
            </p:nvGraphicFramePr>
            <p:xfrm>
              <a:off x="7731134" y="1726504"/>
              <a:ext cx="3987101" cy="24447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052000">
                      <a:extLst>
                        <a:ext uri="{9D8B030D-6E8A-4147-A177-3AD203B41FA5}">
                          <a16:colId xmlns:a16="http://schemas.microsoft.com/office/drawing/2014/main" val="3038239141"/>
                        </a:ext>
                      </a:extLst>
                    </a:gridCol>
                    <a:gridCol w="655782">
                      <a:extLst>
                        <a:ext uri="{9D8B030D-6E8A-4147-A177-3AD203B41FA5}">
                          <a16:colId xmlns:a16="http://schemas.microsoft.com/office/drawing/2014/main" val="3252182117"/>
                        </a:ext>
                      </a:extLst>
                    </a:gridCol>
                    <a:gridCol w="646545">
                      <a:extLst>
                        <a:ext uri="{9D8B030D-6E8A-4147-A177-3AD203B41FA5}">
                          <a16:colId xmlns:a16="http://schemas.microsoft.com/office/drawing/2014/main" val="715443318"/>
                        </a:ext>
                      </a:extLst>
                    </a:gridCol>
                    <a:gridCol w="632774">
                      <a:extLst>
                        <a:ext uri="{9D8B030D-6E8A-4147-A177-3AD203B41FA5}">
                          <a16:colId xmlns:a16="http://schemas.microsoft.com/office/drawing/2014/main" val="495744468"/>
                        </a:ext>
                      </a:extLst>
                    </a:gridCol>
                  </a:tblGrid>
                  <a:tr h="22225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5207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Prova 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5207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Prova 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Media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04043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Modulo di Young E //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21.7 GPa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21.6 GPa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064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21.7 </a:t>
                          </a:r>
                          <a:r>
                            <a:rPr lang="it-IT" sz="800" b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GPa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02076202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97" t="-200000" r="-94955" b="-8189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953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116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3238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99.3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107.6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00317269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limite di proporzionalità </a:t>
                          </a:r>
                          <a:r>
                            <a:rPr lang="it-IT" sz="800" b="1" i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it-IT" sz="800" b="1" i="1" kern="100" baseline="-250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800" b="1" i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0.0056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0.0048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0.0052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8398382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165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snervamento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228.5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221.8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225.2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89935083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snervamento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0.0126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0.0125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99189104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massima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MAX </a:t>
                          </a: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(t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ensile strenght</a:t>
                          </a: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) //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4953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349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381.7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365.4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92845365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con sigma massima </a:t>
                          </a:r>
                          <a:r>
                            <a:rPr lang="it-IT" sz="800" b="1" i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MAX</a:t>
                          </a:r>
                          <a:r>
                            <a:rPr lang="it-IT" sz="800" b="1" i="1" kern="100" baseline="-250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it-IT" sz="800" b="1" i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0.0257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0.0292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0.0274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765692788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Sigma rottura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R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300.3 MPa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335.4 </a:t>
                          </a:r>
                          <a:r>
                            <a:rPr lang="it-IT" sz="800" b="0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0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63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317.9 </a:t>
                          </a:r>
                          <a:r>
                            <a:rPr lang="it-IT" sz="800" b="1" kern="100" dirty="0" err="1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MPa</a:t>
                          </a:r>
                          <a:endParaRPr lang="it-IT" sz="800" b="1" kern="100" dirty="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56453475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pPr marR="508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Epsilon rottura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ε</a:t>
                          </a:r>
                          <a:r>
                            <a:rPr lang="it-IT" sz="800" b="1" i="1" kern="100" baseline="-250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R </a:t>
                          </a:r>
                          <a:r>
                            <a:rPr lang="it-IT" sz="800" b="1" i="1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//</a:t>
                          </a:r>
                          <a:endParaRPr lang="it-IT" sz="800" b="1" kern="100">
                            <a:solidFill>
                              <a:srgbClr val="242659"/>
                            </a:solidFill>
                            <a:effectLst/>
                            <a:latin typeface="+mn-lt"/>
                            <a:ea typeface="Cambria Math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0.0267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0.0293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0.0284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2811799"/>
                      </a:ext>
                    </a:extLst>
                  </a:tr>
                  <a:tr h="222250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97" t="-989189" r="-94955" b="-297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2.67%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4445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0" kern="10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2.93%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R="3810" algn="l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800" b="1" kern="100" dirty="0">
                              <a:solidFill>
                                <a:srgbClr val="242659"/>
                              </a:solidFill>
                              <a:effectLst/>
                              <a:latin typeface="+mn-lt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a:t>2.84%</a:t>
                          </a:r>
                        </a:p>
                      </a:txBody>
                      <a:tcPr marL="78105" marR="73025" marT="10033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646519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33F6B5F-5FD7-8717-99E2-3041545B3F58}"/>
              </a:ext>
            </a:extLst>
          </p:cNvPr>
          <p:cNvSpPr txBox="1"/>
          <p:nvPr/>
        </p:nvSpPr>
        <p:spPr>
          <a:xfrm>
            <a:off x="473764" y="1305669"/>
            <a:ext cx="419078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it-IT" sz="12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Perché?</a:t>
            </a:r>
          </a:p>
          <a:p>
            <a:pPr marL="628650" lvl="1" indent="-171450" algn="just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it-IT" sz="10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sviluppare delle </a:t>
            </a:r>
            <a:r>
              <a:rPr lang="it-IT" sz="10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soluzioni alternative</a:t>
            </a:r>
            <a:r>
              <a:rPr lang="it-IT" sz="10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per garantire le distanze di scarica in aria e scarica superficiale</a:t>
            </a:r>
          </a:p>
          <a:p>
            <a:pPr marL="628650" lvl="1" indent="-171450" algn="just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it-IT" sz="10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ridurre l’intensità delle correnti parassite </a:t>
            </a:r>
            <a:r>
              <a:rPr lang="it-IT" sz="10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e le dissipazioni termiche associate ad esse</a:t>
            </a:r>
          </a:p>
          <a:p>
            <a:pPr marL="628650" lvl="1" indent="-171450" algn="just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it-IT" sz="1000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lo studio di questi tiranti pone le basi per la realizzazione di </a:t>
            </a:r>
            <a:r>
              <a:rPr lang="it-IT" sz="10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bar </a:t>
            </a:r>
            <a:r>
              <a:rPr lang="it-IT" sz="1000" b="1" dirty="0" err="1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r>
              <a:rPr lang="it-IT" sz="10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completamente realizzati in materiali isolanti</a:t>
            </a:r>
          </a:p>
        </p:txBody>
      </p:sp>
      <p:sp>
        <p:nvSpPr>
          <p:cNvPr id="35" name="Segnaposto contenuto 3">
            <a:extLst>
              <a:ext uri="{FF2B5EF4-FFF2-40B4-BE49-F238E27FC236}">
                <a16:creationId xmlns:a16="http://schemas.microsoft.com/office/drawing/2014/main" id="{36F11E93-715F-20D7-8A28-B77A3926955E}"/>
              </a:ext>
            </a:extLst>
          </p:cNvPr>
          <p:cNvSpPr txBox="1">
            <a:spLocks/>
          </p:cNvSpPr>
          <p:nvPr/>
        </p:nvSpPr>
        <p:spPr>
          <a:xfrm>
            <a:off x="7716576" y="4337787"/>
            <a:ext cx="5338648" cy="235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Confronto con valori di targa</a:t>
            </a:r>
            <a:r>
              <a:rPr lang="it-IT" sz="1000" b="1" dirty="0">
                <a:solidFill>
                  <a:srgbClr val="242659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:</a:t>
            </a: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aphicFrame>
        <p:nvGraphicFramePr>
          <p:cNvPr id="36" name="Tabella 35">
            <a:extLst>
              <a:ext uri="{FF2B5EF4-FFF2-40B4-BE49-F238E27FC236}">
                <a16:creationId xmlns:a16="http://schemas.microsoft.com/office/drawing/2014/main" id="{D76DED00-A30E-719F-CC6F-EC2E9D350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129958"/>
              </p:ext>
            </p:extLst>
          </p:nvPr>
        </p:nvGraphicFramePr>
        <p:xfrm>
          <a:off x="7731134" y="4665141"/>
          <a:ext cx="3987103" cy="932118"/>
        </p:xfrm>
        <a:graphic>
          <a:graphicData uri="http://schemas.openxmlformats.org/drawingml/2006/table">
            <a:tbl>
              <a:tblPr firstRow="1" firstCol="1" bandRow="1"/>
              <a:tblGrid>
                <a:gridCol w="1262068">
                  <a:extLst>
                    <a:ext uri="{9D8B030D-6E8A-4147-A177-3AD203B41FA5}">
                      <a16:colId xmlns:a16="http://schemas.microsoft.com/office/drawing/2014/main" val="3152722566"/>
                    </a:ext>
                  </a:extLst>
                </a:gridCol>
                <a:gridCol w="925710">
                  <a:extLst>
                    <a:ext uri="{9D8B030D-6E8A-4147-A177-3AD203B41FA5}">
                      <a16:colId xmlns:a16="http://schemas.microsoft.com/office/drawing/2014/main" val="3619321798"/>
                    </a:ext>
                  </a:extLst>
                </a:gridCol>
                <a:gridCol w="793465">
                  <a:extLst>
                    <a:ext uri="{9D8B030D-6E8A-4147-A177-3AD203B41FA5}">
                      <a16:colId xmlns:a16="http://schemas.microsoft.com/office/drawing/2014/main" val="1248379201"/>
                    </a:ext>
                  </a:extLst>
                </a:gridCol>
                <a:gridCol w="1005860">
                  <a:extLst>
                    <a:ext uri="{9D8B030D-6E8A-4147-A177-3AD203B41FA5}">
                      <a16:colId xmlns:a16="http://schemas.microsoft.com/office/drawing/2014/main" val="37588173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Valor medio sperimentale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Valore di targa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Errore relativo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77040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Modulo di Young E //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21.7 </a:t>
                      </a:r>
                      <a:r>
                        <a:rPr lang="it-IT" sz="800" b="1" kern="100" dirty="0" err="1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GPa</a:t>
                      </a:r>
                      <a:endParaRPr lang="it-IT" sz="800" b="1" kern="100" dirty="0">
                        <a:solidFill>
                          <a:srgbClr val="00274B"/>
                        </a:solidFill>
                        <a:effectLst/>
                        <a:latin typeface="+mn-lt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it-IT" sz="800" b="1" kern="100" dirty="0" err="1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GPa</a:t>
                      </a:r>
                      <a:endParaRPr lang="it-IT" sz="800" b="1" kern="100" dirty="0">
                        <a:solidFill>
                          <a:srgbClr val="00274B"/>
                        </a:solidFill>
                        <a:effectLst/>
                        <a:latin typeface="+mn-lt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8.5 %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37528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Tensile strenght //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365.4 MPa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400 </a:t>
                      </a:r>
                      <a:r>
                        <a:rPr lang="it-IT" sz="800" b="1" kern="100" dirty="0" err="1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endParaRPr lang="it-IT" sz="800" b="1" kern="100" dirty="0">
                        <a:solidFill>
                          <a:srgbClr val="00274B"/>
                        </a:solidFill>
                        <a:effectLst/>
                        <a:latin typeface="+mn-lt"/>
                        <a:ea typeface="Cambria Math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it-IT" sz="800" b="1" kern="100" dirty="0">
                          <a:solidFill>
                            <a:srgbClr val="00274B"/>
                          </a:solidFill>
                          <a:effectLst/>
                          <a:latin typeface="+mn-lt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a:t>8.7 %</a:t>
                      </a:r>
                    </a:p>
                  </a:txBody>
                  <a:tcPr marL="66675" marR="66675" marT="857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992080"/>
                  </a:ext>
                </a:extLst>
              </a:tr>
            </a:tbl>
          </a:graphicData>
        </a:graphic>
      </p:graphicFrame>
      <p:sp>
        <p:nvSpPr>
          <p:cNvPr id="3" name="Rettangolo 2">
            <a:extLst>
              <a:ext uri="{FF2B5EF4-FFF2-40B4-BE49-F238E27FC236}">
                <a16:creationId xmlns:a16="http://schemas.microsoft.com/office/drawing/2014/main" id="{FD26BCB5-FF27-B858-06EB-9D561634ECAE}"/>
              </a:ext>
            </a:extLst>
          </p:cNvPr>
          <p:cNvSpPr/>
          <p:nvPr/>
        </p:nvSpPr>
        <p:spPr>
          <a:xfrm>
            <a:off x="0" y="0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FD91E01-21F5-BCA4-F64A-4276A885DCD7}"/>
              </a:ext>
            </a:extLst>
          </p:cNvPr>
          <p:cNvSpPr txBox="1">
            <a:spLocks/>
          </p:cNvSpPr>
          <p:nvPr/>
        </p:nvSpPr>
        <p:spPr>
          <a:xfrm>
            <a:off x="2382251" y="103313"/>
            <a:ext cx="7303439" cy="787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PROVA DI TRAZIONE DUROSTONE EPR S1</a:t>
            </a: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E27C894D-4EE7-42C7-C9C7-839762C18991}"/>
              </a:ext>
            </a:extLst>
          </p:cNvPr>
          <p:cNvCxnSpPr>
            <a:cxnSpLocks/>
          </p:cNvCxnSpPr>
          <p:nvPr/>
        </p:nvCxnSpPr>
        <p:spPr>
          <a:xfrm flipV="1">
            <a:off x="4664545" y="944899"/>
            <a:ext cx="0" cy="5466185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AB15791-2733-1159-90CE-1899C7F94FAA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F5103BE9-75EC-8DFF-AB89-3B92FA61E9B5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4E3D4E6-4675-E546-9956-3237B3B3061E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E82C94B2-D186-134E-CA13-DBE724A1BA64}"/>
              </a:ext>
            </a:extLst>
          </p:cNvPr>
          <p:cNvCxnSpPr>
            <a:cxnSpLocks/>
          </p:cNvCxnSpPr>
          <p:nvPr/>
        </p:nvCxnSpPr>
        <p:spPr>
          <a:xfrm flipV="1">
            <a:off x="7523421" y="890882"/>
            <a:ext cx="0" cy="5520202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015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EF82A90B-676F-1D94-7D86-371053A35C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26CC12E8-514C-2BED-1BC4-807ED841A853}"/>
              </a:ext>
            </a:extLst>
          </p:cNvPr>
          <p:cNvSpPr/>
          <p:nvPr/>
        </p:nvSpPr>
        <p:spPr>
          <a:xfrm>
            <a:off x="9030900" y="-3537874"/>
            <a:ext cx="14400000" cy="144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FD91E01-21F5-BCA4-F64A-4276A885DCD7}"/>
              </a:ext>
            </a:extLst>
          </p:cNvPr>
          <p:cNvSpPr txBox="1">
            <a:spLocks/>
          </p:cNvSpPr>
          <p:nvPr/>
        </p:nvSpPr>
        <p:spPr>
          <a:xfrm>
            <a:off x="247237" y="366645"/>
            <a:ext cx="8297528" cy="787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DIMENSIONAMENTO STATICO TIRANTI IN DUROSTONE EPR S1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asellaDiTesto 33">
                <a:extLst>
                  <a:ext uri="{FF2B5EF4-FFF2-40B4-BE49-F238E27FC236}">
                    <a16:creationId xmlns:a16="http://schemas.microsoft.com/office/drawing/2014/main" id="{B33F6B5F-5FD7-8717-99E2-3041545B3F58}"/>
                  </a:ext>
                </a:extLst>
              </p:cNvPr>
              <p:cNvSpPr txBox="1"/>
              <p:nvPr/>
            </p:nvSpPr>
            <p:spPr>
              <a:xfrm>
                <a:off x="321454" y="1355073"/>
                <a:ext cx="8522967" cy="49455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DATI:</a:t>
                </a:r>
                <a14:m>
                  <m:oMath xmlns:m="http://schemas.openxmlformats.org/officeDocument/2006/math"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 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𝑙𝑜𝑎𝑑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=22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𝑘𝑁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 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F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n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𝑙𝑜𝑎𝑑</m:t>
                            </m:r>
                          </m:sub>
                        </m:sSub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2</m:t>
                        </m:r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𝜎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𝑆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=225.2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𝑀𝑃𝑎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 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𝐶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𝑆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1° </m:t>
                        </m:r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𝑡𝑒𝑛𝑡𝑎𝑡𝑖𝑣𝑜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=4 ,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𝑑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=18.27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,</m:t>
                    </m:r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𝛼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𝑝</m:t>
                        </m:r>
                      </m:num>
                      <m:den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𝜋</m:t>
                        </m:r>
                        <m:sSub>
                          <m:sSubPr>
                            <m:ctrlPr>
                              <a:rPr lang="it-IT" sz="14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it-IT" sz="1400" b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𝑚</m:t>
                            </m:r>
                          </m:sub>
                        </m:sSub>
                      </m:den>
                    </m:f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=2.5°</m:t>
                    </m:r>
                  </m:oMath>
                </a14:m>
                <a:r>
                  <a:rPr lang="it-IT" sz="14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Noto Sans" panose="020B0502040504020204" pitchFamily="34" charset="0"/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p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𝛷</m:t>
                        </m:r>
                      </m:e>
                      <m:sup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it-IT" sz="14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=38.9°</m:t>
                    </m:r>
                  </m:oMath>
                </a14:m>
                <a:r>
                  <a:rPr lang="it-IT" sz="1400" b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Noto Sans" panose="020B050204050402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𝑑</m:t>
                        </m:r>
                      </m:e>
                      <m:sub>
                        <m:r>
                          <a:rPr lang="it-IT" sz="14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𝑡</m:t>
                        </m:r>
                      </m:sub>
                    </m:sSub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=0 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𝑚𝑚</m:t>
                    </m:r>
                  </m:oMath>
                </a14:m>
                <a:endParaRPr lang="it-IT" sz="1400" b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it-IT" sz="1400" b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Primo dimensionamento:</a:t>
                </a: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endParaRPr lang="it-IT" sz="14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endParaRPr lang="it-IT" sz="14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endParaRPr lang="it-IT" sz="1000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Verifica del CS considerando anche il contributo dello sforzo tangenziale </a:t>
                </a:r>
                <a14:m>
                  <m:oMath xmlns:m="http://schemas.openxmlformats.org/officeDocument/2006/math"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𝛕</m:t>
                    </m:r>
                    <m:r>
                      <a:rPr lang="it-IT" sz="1400" b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 </m:t>
                    </m:r>
                    <m:d>
                      <m:d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it-IT" sz="1400" b="0" i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avvitamento</m:t>
                        </m:r>
                      </m:e>
                    </m:d>
                  </m:oMath>
                </a14:m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:</a:t>
                </a: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endParaRPr lang="it-IT" sz="1400" b="1" u="sng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endParaRPr lang="it-IT" sz="1400" b="1" u="sng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285750" indent="-285750">
                  <a:lnSpc>
                    <a:spcPct val="150000"/>
                  </a:lnSpc>
                  <a:spcAft>
                    <a:spcPts val="800"/>
                  </a:spcAft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Lunghezza tirante: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𝑙</m:t>
                        </m:r>
                      </m:e>
                      <m:sub>
                        <m:r>
                          <a:rPr lang="it-IT" sz="12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𝑚𝑖𝑛</m:t>
                        </m:r>
                      </m:sub>
                    </m:sSub>
                    <m: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=464 </m:t>
                    </m:r>
                    <m:r>
                      <m:rPr>
                        <m:sty m:val="p"/>
                      </m:rP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mm</m:t>
                    </m:r>
                    <m: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⇒</m:t>
                    </m:r>
                    <m: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𝑙</m:t>
                    </m:r>
                    <m: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=490 </m:t>
                    </m:r>
                    <m:r>
                      <m:rPr>
                        <m:sty m:val="p"/>
                      </m:rPr>
                      <a:rPr lang="it-IT" sz="12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mm</m:t>
                    </m:r>
                  </m:oMath>
                </a14:m>
                <a:endParaRPr lang="it-IT" sz="12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>
                  <a:lnSpc>
                    <a:spcPct val="150000"/>
                  </a:lnSpc>
                  <a:spcAft>
                    <a:spcPts val="800"/>
                  </a:spcAft>
                </a:pPr>
                <a:endParaRPr lang="it-IT" sz="14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4" name="CasellaDiTesto 33">
                <a:extLst>
                  <a:ext uri="{FF2B5EF4-FFF2-40B4-BE49-F238E27FC236}">
                    <a16:creationId xmlns:a16="http://schemas.microsoft.com/office/drawing/2014/main" id="{B33F6B5F-5FD7-8717-99E2-3041545B3F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54" y="1355073"/>
                <a:ext cx="8522967" cy="4945521"/>
              </a:xfrm>
              <a:prstGeom prst="rect">
                <a:avLst/>
              </a:prstGeom>
              <a:blipFill>
                <a:blip r:embed="rId2"/>
                <a:stretch>
                  <a:fillRect l="-14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Immagine 1" descr="Immagine che contiene schermata, Rettangolo, design&#10;&#10;Descrizione generata automaticamente">
            <a:extLst>
              <a:ext uri="{FF2B5EF4-FFF2-40B4-BE49-F238E27FC236}">
                <a16:creationId xmlns:a16="http://schemas.microsoft.com/office/drawing/2014/main" id="{113395F3-BDC7-E260-630C-36726BB835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354" y="1862373"/>
            <a:ext cx="2582791" cy="31332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3AD7491A-A9D6-E742-C87D-B10DB4C9CF85}"/>
                  </a:ext>
                </a:extLst>
              </p:cNvPr>
              <p:cNvSpPr txBox="1"/>
              <p:nvPr/>
            </p:nvSpPr>
            <p:spPr>
              <a:xfrm>
                <a:off x="507933" y="2614737"/>
                <a:ext cx="8048973" cy="1366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3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3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eqArrPr>
                            <m:e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&amp;</m:t>
                              </m:r>
                              <m:eqArr>
                                <m:eqArrPr>
                                  <m:ctrlP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</m:ctrlPr>
                                </m:eqArrPr>
                                <m:e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&amp;</m:t>
                                  </m:r>
                                  <m:sSub>
                                    <m:sSubPr>
                                      <m:ctrlPr>
                                        <a:rPr lang="it-IT" sz="13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Noto Sans" panose="020B0502040504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3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Noto Sans" panose="020B0502040504020204" pitchFamily="34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it-IT" sz="13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Noto Sans" panose="020B0502040504020204" pitchFamily="34" charset="0"/>
                                        </a:rPr>
                                        <m:t>𝑁</m:t>
                                      </m:r>
                                    </m:sub>
                                  </m:sSub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it-IT" sz="13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Noto Sans" panose="020B0502040504020204" pitchFamily="34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it-IT" sz="1300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300" b="0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𝐹</m:t>
                                          </m:r>
                                        </m:e>
                                        <m:sub>
                                          <m:r>
                                            <a:rPr lang="it-IT" sz="1300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𝐴</m:t>
                                          </m:r>
                                        </m:e>
                                        <m:sub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𝑟𝑒𝑠</m:t>
                                          </m:r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,1° </m:t>
                                          </m:r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𝑡𝑒𝑛𝑡𝑎𝑡𝑖𝑣𝑜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  <m:e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&amp;</m:t>
                                  </m:r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𝐶𝑆</m:t>
                                  </m:r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=</m:t>
                                  </m:r>
                                  <m:f>
                                    <m:fPr>
                                      <m:ctrlPr>
                                        <a:rPr lang="it-IT" sz="1300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Noto Sans" panose="020B0502040504020204" pitchFamily="34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𝜎</m:t>
                                          </m:r>
                                        </m:e>
                                        <m:sub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𝑠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𝜎</m:t>
                                          </m:r>
                                        </m:e>
                                        <m:sub>
                                          <m:r>
                                            <a:rPr lang="it-IT" sz="1300" b="1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Noto Sans" panose="020B0502040504020204" pitchFamily="34" charset="0"/>
                                            </a:rPr>
                                            <m:t>𝑒𝑞</m:t>
                                          </m:r>
                                        </m:sub>
                                      </m:sSub>
                                    </m:den>
                                  </m:f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=4</m:t>
                                  </m:r>
                                </m:e>
                              </m:eqArr>
                            </m:e>
                            <m:e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𝑒𝑞</m:t>
                                  </m:r>
                                </m:sub>
                              </m:sSub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 ≈ </m:t>
                              </m:r>
                              <m:sSub>
                                <m:sSubPr>
                                  <m:ctrlP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sz="1300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Noto Sans" panose="020B0502040504020204" pitchFamily="34" charset="0"/>
                                    </a:rPr>
                                    <m:t>𝑁</m:t>
                                  </m:r>
                                </m:sub>
                              </m:sSub>
                            </m:e>
                          </m:eqArr>
                          <m:r>
                            <a:rPr lang="it-IT" sz="13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⇒</m:t>
                          </m:r>
                          <m:sSub>
                            <m:sSubPr>
                              <m:ctrlP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𝑟𝑒𝑠</m:t>
                              </m:r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,1° </m:t>
                              </m:r>
                              <m:r>
                                <a:rPr lang="it-IT" sz="13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𝑡𝑒𝑛𝑡𝑎𝑡𝑖𝑣𝑜</m:t>
                              </m:r>
                            </m:sub>
                          </m:sSub>
                          <m:r>
                            <a:rPr lang="it-IT" sz="13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=</m:t>
                          </m:r>
                          <m:r>
                            <a:rPr lang="it-IT" sz="1300" b="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196 </m:t>
                          </m:r>
                          <m:r>
                            <a:rPr lang="it-IT" sz="1300" b="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it-IT" sz="13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it-IT" sz="1300" b="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it-IT" sz="1300" b="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it-IT" sz="13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⇒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𝒕𝒊𝒓𝒂𝒏𝒕𝒆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𝒇𝒊𝒍𝒆𝒕𝒕𝒂𝒕𝒐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𝑴</m:t>
                          </m:r>
                          <m:r>
                            <m:rPr>
                              <m:nor/>
                            </m:rPr>
                            <a:rPr lang="it-IT" sz="1300" dirty="0">
                              <a:solidFill>
                                <a:schemeClr val="bg1"/>
                              </a:solidFill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𝟐𝟎</m:t>
                          </m:r>
                          <m:r>
                            <a:rPr lang="it-IT" sz="13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it-IT" sz="13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con</m:t>
                          </m:r>
                          <m:r>
                            <a:rPr lang="it-IT" sz="13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it-IT" sz="13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bPr>
                            <m:e>
                              <m:r>
                                <a:rPr lang="it-IT" sz="13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𝐀</m:t>
                              </m:r>
                            </m:e>
                            <m:sub>
                              <m:r>
                                <a:rPr lang="it-IT" sz="13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𝐫𝐞𝐬</m:t>
                              </m:r>
                            </m:sub>
                          </m:sSub>
                          <m:r>
                            <a:rPr lang="it-IT" sz="13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=</m:t>
                          </m:r>
                          <m:r>
                            <a:rPr lang="it-IT" sz="13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𝟐𝟒𝟓</m:t>
                          </m:r>
                          <m:r>
                            <a:rPr lang="it-IT" sz="13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 </m:t>
                          </m:r>
                          <m:r>
                            <a:rPr lang="it-IT" sz="13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Noto Sans" panose="020B0502040504020204" pitchFamily="34" charset="0"/>
                            </a:rPr>
                            <m:t>𝐦</m:t>
                          </m:r>
                          <m:sSup>
                            <m:sSupPr>
                              <m:ctrlPr>
                                <a:rPr lang="it-IT" sz="13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it-IT" sz="13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a:rPr lang="it-IT" sz="1300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Noto Sans" panose="020B0502040504020204" pitchFamily="34" charset="0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it-IT" sz="13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endParaRPr lang="it-IT" sz="12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3AD7491A-A9D6-E742-C87D-B10DB4C9CF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33" y="2614737"/>
                <a:ext cx="8048973" cy="13664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asellaDiTesto 42">
                <a:extLst>
                  <a:ext uri="{FF2B5EF4-FFF2-40B4-BE49-F238E27FC236}">
                    <a16:creationId xmlns:a16="http://schemas.microsoft.com/office/drawing/2014/main" id="{22BCFE60-6C0A-F1DC-E923-5CA74DAB0393}"/>
                  </a:ext>
                </a:extLst>
              </p:cNvPr>
              <p:cNvSpPr txBox="1"/>
              <p:nvPr/>
            </p:nvSpPr>
            <p:spPr>
              <a:xfrm>
                <a:off x="507933" y="4370063"/>
                <a:ext cx="8808615" cy="22243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3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eqArrPr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&amp;</m:t>
                            </m:r>
                            <m:eqArr>
                              <m:eqArrPr>
                                <m:ctrlP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eqArrPr>
                              <m:e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&amp;</m:t>
                                </m:r>
                                <m:sSub>
                                  <m:sSub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𝐹</m:t>
                                        </m:r>
                                      </m:e>
                                      <m:sub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𝑟𝑒𝑠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=44.9 </m:t>
                                </m:r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𝑀𝑃𝑎</m:t>
                                </m:r>
                              </m:e>
                              <m:e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&amp;</m:t>
                                </m:r>
                                <m:sSub>
                                  <m:sSub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𝐹</m:t>
                                        </m:r>
                                      </m:e>
                                      <m:sub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2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∙</m:t>
                                    </m:r>
                                    <m:func>
                                      <m:func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tan</m:t>
                                        </m:r>
                                      </m:fName>
                                      <m:e>
                                        <m:d>
                                          <m:dPr>
                                            <m:ctrlPr>
                                              <a:rPr lang="it-IT" sz="1300" b="1" i="1">
                                                <a:solidFill>
                                                  <a:schemeClr val="bg1"/>
                                                </a:solidFill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Noto Sans" panose="020B050204050402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𝛼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𝑚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it-IT" sz="1300" b="1" i="1">
                                                <a:solidFill>
                                                  <a:schemeClr val="bg1"/>
                                                </a:solidFill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Noto Sans" panose="020B0502040504020204" pitchFamily="34" charset="0"/>
                                              </a:rPr>
                                              <m:t>+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𝛷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′</m:t>
                                                </m:r>
                                              </m:sup>
                                            </m:sSup>
                                          </m:e>
                                        </m:d>
                                      </m:e>
                                    </m:func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𝑑</m:t>
                                        </m:r>
                                      </m:e>
                                      <m:sub>
                                        <m: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𝑡</m:t>
                                        </m:r>
                                      </m:sub>
                                    </m:s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∙</m:t>
                                    </m:r>
                                    <m:func>
                                      <m:funcPr>
                                        <m:ctrl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it-IT" sz="13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Noto Sans" panose="020B0502040504020204" pitchFamily="34" charset="0"/>
                                          </a:rPr>
                                          <m:t>tan</m:t>
                                        </m:r>
                                      </m:fName>
                                      <m:e>
                                        <m:d>
                                          <m:dPr>
                                            <m:ctrlPr>
                                              <a:rPr lang="it-IT" sz="1300" b="1" i="1">
                                                <a:solidFill>
                                                  <a:schemeClr val="bg1"/>
                                                </a:solidFill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Noto Sans" panose="020B050204050402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𝛷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300" b="1" i="1">
                                                    <a:solidFill>
                                                      <a:schemeClr val="bg1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mbria Math" panose="02040503050406030204" pitchFamily="18" charset="0"/>
                                                    <a:cs typeface="Noto Sans" panose="020B0502040504020204" pitchFamily="34" charset="0"/>
                                                  </a:rPr>
                                                  <m:t>𝑠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</m:func>
                                  </m:e>
                                </m:d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=88589 </m:t>
                                </m:r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𝑁𝑚𝑚</m:t>
                                </m:r>
                              </m:e>
                            </m:eqArr>
                          </m:e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&amp;</m:t>
                            </m:r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𝜏</m:t>
                            </m:r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16</m:t>
                                    </m:r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𝑀</m:t>
                                    </m:r>
                                  </m:e>
                                  <m: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𝑡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it-IT" sz="1300" b="1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Noto Sans" panose="020B0502040504020204" pitchFamily="34" charset="0"/>
                                  </a:rPr>
                                  <m:t>𝜋</m:t>
                                </m:r>
                                <m:sSubSup>
                                  <m:sSubSupPr>
                                    <m:ctrlP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𝑟𝑒𝑠</m:t>
                                    </m:r>
                                  </m:sub>
                                  <m:sup>
                                    <m:r>
                                      <a:rPr lang="it-IT" sz="1300" b="1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Noto Sans" panose="020B0502040504020204" pitchFamily="34" charset="0"/>
                                      </a:rPr>
                                      <m:t>3</m:t>
                                    </m:r>
                                  </m:sup>
                                </m:sSubSup>
                              </m:den>
                            </m:f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=81.92 </m:t>
                            </m:r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𝑀𝑃𝑎</m:t>
                            </m:r>
                          </m:e>
                        </m:eqArr>
                        <m: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⇒</m:t>
                        </m:r>
                      </m:e>
                    </m:d>
                  </m:oMath>
                </a14:m>
                <a:r>
                  <a:rPr lang="it-IT" sz="1300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𝝈</m:t>
                        </m:r>
                      </m:e>
                      <m:sub>
                        <m: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𝒆𝒒</m:t>
                        </m:r>
                      </m:sub>
                    </m:sSub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SupPr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𝝈</m:t>
                            </m:r>
                          </m:e>
                          <m:sub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𝒏</m:t>
                            </m:r>
                          </m:sub>
                          <m:sup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𝟐</m:t>
                            </m:r>
                          </m:sup>
                        </m:sSubSup>
                        <m: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+</m:t>
                        </m:r>
                        <m: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  <m:t>𝟑</m:t>
                        </m:r>
                        <m:sSup>
                          <m:sSupPr>
                            <m:ctrlP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pPr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𝝉</m:t>
                            </m:r>
                          </m:e>
                          <m:sup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𝟐</m:t>
                            </m:r>
                          </m:sup>
                        </m:sSup>
                      </m:e>
                    </m:rad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𝟏𝟒𝟖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.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𝟖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 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𝑴𝑷𝒂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⇒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𝑪𝑺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f>
                      <m:fPr>
                        <m:ctrlP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𝝈</m:t>
                            </m:r>
                          </m:e>
                          <m:sub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𝒔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𝝈</m:t>
                            </m:r>
                          </m:e>
                          <m:sub>
                            <m:r>
                              <a:rPr lang="it-IT" sz="13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Noto Sans" panose="020B0502040504020204" pitchFamily="34" charset="0"/>
                              </a:rPr>
                              <m:t>𝒆𝒒</m:t>
                            </m:r>
                          </m:sub>
                        </m:sSub>
                      </m:den>
                    </m:f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=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𝟏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.</m:t>
                    </m:r>
                    <m:r>
                      <a:rPr lang="it-IT" sz="13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Noto Sans" panose="020B0502040504020204" pitchFamily="34" charset="0"/>
                      </a:rPr>
                      <m:t>𝟓𝟏</m:t>
                    </m:r>
                  </m:oMath>
                </a14:m>
                <a:endParaRPr lang="it-IT" sz="13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4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2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400" b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4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4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  <a:p>
                <a:pPr algn="just"/>
                <a:endParaRPr lang="it-IT" sz="1400" b="1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43" name="CasellaDiTesto 42">
                <a:extLst>
                  <a:ext uri="{FF2B5EF4-FFF2-40B4-BE49-F238E27FC236}">
                    <a16:creationId xmlns:a16="http://schemas.microsoft.com/office/drawing/2014/main" id="{22BCFE60-6C0A-F1DC-E923-5CA74DAB0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33" y="4370063"/>
                <a:ext cx="8808615" cy="222439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Elemento grafico 3" descr="Segno di spunta con riempimento a tinta unita">
            <a:extLst>
              <a:ext uri="{FF2B5EF4-FFF2-40B4-BE49-F238E27FC236}">
                <a16:creationId xmlns:a16="http://schemas.microsoft.com/office/drawing/2014/main" id="{C33CC39F-943D-DD44-225A-B0C53782A5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13980" y="4578669"/>
            <a:ext cx="350859" cy="350859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760259-7FD8-748A-22FF-D9D4C07A1C01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1C9F29C3-6081-04C0-915B-5E077C731E21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8617258" y="6411084"/>
            <a:ext cx="1429880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06E3C2A-5647-ADD4-5545-874D41D56314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B16676A1-6AA8-564C-FEF3-485264D69397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156711" y="6411084"/>
            <a:ext cx="7402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78134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A990CDFF-B183-8049-7766-28FA88A6B5F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2" t="898" r="33233" b="13157"/>
          <a:stretch/>
        </p:blipFill>
        <p:spPr bwMode="auto">
          <a:xfrm>
            <a:off x="6140206" y="1482478"/>
            <a:ext cx="5137020" cy="45783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magine 2" descr="Immagine che contiene faro, schizzo, diagramma, illustrazione&#10;&#10;Descrizione generata automaticamente">
            <a:extLst>
              <a:ext uri="{FF2B5EF4-FFF2-40B4-BE49-F238E27FC236}">
                <a16:creationId xmlns:a16="http://schemas.microsoft.com/office/drawing/2014/main" id="{F200D629-E6EB-0EB8-7558-5D8C4E4D6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06" y="1344211"/>
            <a:ext cx="4844597" cy="4716628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44935DBB-2756-3C82-7A6F-DDA3BE0FE44A}"/>
              </a:ext>
            </a:extLst>
          </p:cNvPr>
          <p:cNvSpPr/>
          <p:nvPr/>
        </p:nvSpPr>
        <p:spPr>
          <a:xfrm>
            <a:off x="0" y="0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FD91E01-21F5-BCA4-F64A-4276A885DCD7}"/>
              </a:ext>
            </a:extLst>
          </p:cNvPr>
          <p:cNvSpPr txBox="1">
            <a:spLocks/>
          </p:cNvSpPr>
          <p:nvPr/>
        </p:nvSpPr>
        <p:spPr>
          <a:xfrm>
            <a:off x="1838739" y="78664"/>
            <a:ext cx="8297528" cy="787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STRUTTURA DEL NUOVO BAR CLAMP TECMV-X</a:t>
            </a: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2D35D855-93B8-2964-DC4D-2ED4059A45A1}"/>
              </a:ext>
            </a:extLst>
          </p:cNvPr>
          <p:cNvCxnSpPr>
            <a:cxnSpLocks/>
          </p:cNvCxnSpPr>
          <p:nvPr/>
        </p:nvCxnSpPr>
        <p:spPr>
          <a:xfrm flipV="1">
            <a:off x="5998981" y="944899"/>
            <a:ext cx="0" cy="5466185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D9C5CB-AAB4-F2EE-E69E-C694E8BC45C2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F6728854-0511-13E7-986F-100192077A7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0F8C4E2-6841-D7A9-D419-D9716D69FC07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924229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2557951F-405E-3BCE-D4CD-B932172BFE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266" y="210493"/>
            <a:ext cx="7303439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MODELLO DI CALCOLO PER SERRAGGIO SOTTO PRESSA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156" y="1248160"/>
                <a:ext cx="9213223" cy="47134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Il modello permette di determinare il valore minimo della forza di compressione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𝑝𝑟𝑒𝑠𝑠𝑎</m:t>
                        </m:r>
                      </m:sub>
                    </m:sSub>
                  </m:oMath>
                </a14:m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da utilizzare durante il serraggio «sotto pressa», in modo da garantire, una volta concluso il serraggio,  un carico applicato al modulo pari al valore di forza di precarico,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𝑙𝑜𝑎𝑑</m:t>
                        </m:r>
                      </m:sub>
                    </m:sSub>
                    <m:r>
                      <a:rPr lang="it-IT" sz="13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𝑝𝑟𝑒𝑐𝑎𝑟𝑖𝑐𝑜</m:t>
                        </m:r>
                      </m:sub>
                    </m:sSub>
                  </m:oMath>
                </a14:m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.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3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HP: </a:t>
                </a:r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barra di carico indeformabile =&gt; l’allungamento dei tiranti coincide con  il rilassamento dei pacchi molle in seguito alla rimozione del carico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3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𝑝𝑟𝑒𝑠𝑠𝑎</m:t>
                        </m:r>
                      </m:sub>
                    </m:sSub>
                  </m:oMath>
                </a14:m>
                <a:endParaRPr lang="it-IT" sz="1300" i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56" y="1248160"/>
                <a:ext cx="9213223" cy="4713412"/>
              </a:xfrm>
              <a:prstGeom prst="rect">
                <a:avLst/>
              </a:prstGeom>
              <a:blipFill>
                <a:blip r:embed="rId2"/>
                <a:stretch>
                  <a:fillRect l="-66" t="-38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magine 5" descr="Immagine che contiene macchina, interno, mugnaio&#10;&#10;Descrizione generata automaticamente">
            <a:extLst>
              <a:ext uri="{FF2B5EF4-FFF2-40B4-BE49-F238E27FC236}">
                <a16:creationId xmlns:a16="http://schemas.microsoft.com/office/drawing/2014/main" id="{EED5022D-2D17-D5BA-6D39-A6CDCB86B4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7" t="9402" r="21153" b="1309"/>
          <a:stretch/>
        </p:blipFill>
        <p:spPr bwMode="auto">
          <a:xfrm>
            <a:off x="9841609" y="1248160"/>
            <a:ext cx="2121417" cy="43968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7406678-E4A5-FA77-1C11-DD67CFB1E0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443" y="2279444"/>
            <a:ext cx="4334981" cy="2891824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Segnaposto contenuto 3">
                <a:extLst>
                  <a:ext uri="{FF2B5EF4-FFF2-40B4-BE49-F238E27FC236}">
                    <a16:creationId xmlns:a16="http://schemas.microsoft.com/office/drawing/2014/main" id="{FB914099-0137-E920-42D0-5B99CE4EBC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1156" y="3758438"/>
                <a:ext cx="4357164" cy="348569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 partire dal polinomio che relazione l’accorciamento del pacco molle con l’incremento della forza, </a:t>
                </a:r>
                <a14:m>
                  <m:oMath xmlns:m="http://schemas.openxmlformats.org/officeDocument/2006/math"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𝐹</m:t>
                    </m:r>
                    <m:d>
                      <m:d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a:rPr lang="it-IT" sz="13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𝑓</m:t>
                        </m:r>
                      </m:e>
                    </m:d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3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𝑎𝑐𝑐𝑜𝑟𝑐𝑖𝑎𝑚𝑒𝑛𝑡𝑜</m:t>
                        </m:r>
                      </m:sub>
                    </m:sSub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𝑓</m:t>
                    </m:r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+</m:t>
                    </m:r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𝑞</m:t>
                    </m:r>
                    <m:r>
                      <a:rPr lang="it-IT" sz="13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,</m:t>
                    </m:r>
                  </m:oMath>
                </a14:m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 si ricava la rigidezza del pacco molle rilassamento: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𝑚</m:t>
                          </m:r>
                        </m:sub>
                      </m:sSub>
                      <m: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=−</m:t>
                      </m:r>
                      <m:sSub>
                        <m:sSubPr>
                          <m:ctrl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𝑎𝑐𝑐𝑜𝑟𝑐𝑖𝑎𝑚𝑒𝑛𝑡𝑜</m:t>
                          </m:r>
                        </m:sub>
                      </m:sSub>
                    </m:oMath>
                  </m:oMathPara>
                </a14:m>
                <a:endParaRPr lang="it-IT" sz="13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Retta con pendenza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3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it-IT" sz="13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passante per il punto di equilibrio:</a:t>
                </a:r>
              </a:p>
              <a:p>
                <a:pPr marL="0" indent="0" algn="ctr">
                  <a:lnSpc>
                    <a:spcPct val="100000"/>
                  </a:lnSpc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dPr>
                      <m:e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3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3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it-IT" sz="13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  <m:t>𝑙𝑜𝑎𝑑</m:t>
                            </m:r>
                          </m:sub>
                        </m:sSub>
                      </m:e>
                    </m:d>
                    <m:r>
                      <a:rPr lang="it-IT" sz="13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𝑚</m:t>
                        </m:r>
                      </m:sub>
                    </m:sSub>
                    <m:r>
                      <a:rPr lang="it-IT" sz="13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(</m:t>
                    </m:r>
                    <m:r>
                      <m:rPr>
                        <m:sty m:val="p"/>
                      </m:rPr>
                      <a:rPr lang="it-IT" sz="13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Δ</m:t>
                    </m:r>
                    <m:r>
                      <a:rPr lang="it-IT" sz="13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𝑙</m:t>
                    </m:r>
                    <m:r>
                      <a:rPr lang="it-IT" sz="13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−</m:t>
                    </m:r>
                    <m:sSub>
                      <m:sSubPr>
                        <m:ctrl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Δ</m:t>
                        </m:r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𝑙</m:t>
                        </m:r>
                      </m:e>
                      <m:sub>
                        <m:r>
                          <a:rPr lang="it-IT" sz="13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𝑙𝑜𝑎𝑑</m:t>
                        </m:r>
                      </m:sub>
                    </m:sSub>
                  </m:oMath>
                </a14:m>
                <a:r>
                  <a:rPr lang="it-IT" sz="1300" i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)</a:t>
                </a:r>
              </a:p>
              <a:p>
                <a:pPr marL="0" indent="0" algn="ctr">
                  <a:lnSpc>
                    <a:spcPct val="100000"/>
                  </a:lnSpc>
                  <a:buNone/>
                </a:pPr>
                <a:endParaRPr lang="it-IT" sz="13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𝐹</m:t>
                      </m:r>
                      <m:d>
                        <m:dPr>
                          <m:ctrl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Δ</m:t>
                          </m:r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𝑙</m:t>
                          </m:r>
                        </m:e>
                      </m:d>
                      <m: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𝑚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Δ</m:t>
                      </m:r>
                      <m: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𝑙</m:t>
                      </m:r>
                      <m:r>
                        <a:rPr lang="it-IT" sz="13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𝐹</m:t>
                          </m:r>
                        </m:e>
                        <m:sub>
                          <m:r>
                            <a:rPr lang="it-IT" sz="13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𝑝𝑟𝑒𝑠𝑠𝑎</m:t>
                          </m:r>
                        </m:sub>
                      </m:sSub>
                    </m:oMath>
                  </m:oMathPara>
                </a14:m>
                <a:endParaRPr lang="it-IT" sz="13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15" name="Segnaposto contenuto 3">
                <a:extLst>
                  <a:ext uri="{FF2B5EF4-FFF2-40B4-BE49-F238E27FC236}">
                    <a16:creationId xmlns:a16="http://schemas.microsoft.com/office/drawing/2014/main" id="{FB914099-0137-E920-42D0-5B99CE4EB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56" y="3758438"/>
                <a:ext cx="4357164" cy="3485696"/>
              </a:xfrm>
              <a:prstGeom prst="rect">
                <a:avLst/>
              </a:prstGeom>
              <a:blipFill>
                <a:blip r:embed="rId5"/>
                <a:stretch>
                  <a:fillRect l="-140" t="-17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EFFBD252-7FC7-1D8C-973A-7365B4C5E0F3}"/>
              </a:ext>
            </a:extLst>
          </p:cNvPr>
          <p:cNvCxnSpPr>
            <a:cxnSpLocks/>
          </p:cNvCxnSpPr>
          <p:nvPr/>
        </p:nvCxnSpPr>
        <p:spPr>
          <a:xfrm>
            <a:off x="2599737" y="5580379"/>
            <a:ext cx="0" cy="227977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35D54528-4A74-64D8-47CB-99963B1BE12E}"/>
                  </a:ext>
                </a:extLst>
              </p:cNvPr>
              <p:cNvSpPr txBox="1"/>
              <p:nvPr/>
            </p:nvSpPr>
            <p:spPr>
              <a:xfrm>
                <a:off x="421156" y="2415506"/>
                <a:ext cx="4705279" cy="13429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71450" indent="-171450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3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ALLUNGAMENTO DEI TIRANTI</a:t>
                </a:r>
              </a:p>
              <a:p>
                <a:pPr marL="171450" indent="-171450"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endParaRPr lang="it-IT" sz="1200" b="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None/>
                </a:pPr>
                <a14:m>
                  <m:oMath xmlns:m="http://schemas.openxmlformats.org/officeDocument/2006/math">
                    <m:r>
                      <a:rPr lang="it-IT" sz="12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𝐹</m:t>
                    </m:r>
                    <m:r>
                      <a:rPr lang="it-IT" sz="1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(</m:t>
                    </m:r>
                    <m:r>
                      <a:rPr lang="it-IT" sz="1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𝛥</m:t>
                    </m:r>
                    <m:r>
                      <a:rPr lang="it-IT" sz="1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𝑙</m:t>
                    </m:r>
                    <m:r>
                      <a:rPr lang="it-IT" sz="12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)</m:t>
                    </m:r>
                    <m:r>
                      <a:rPr lang="it-IT" sz="1200" b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2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𝑡</m:t>
                        </m:r>
                      </m:sub>
                    </m:sSub>
                    <m:r>
                      <a:rPr lang="it-IT" sz="12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𝛥</m:t>
                    </m:r>
                    <m:r>
                      <a:rPr lang="it-IT" sz="1200" b="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𝑙</m:t>
                    </m:r>
                    <m:r>
                      <a:rPr lang="it-IT" sz="12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=2</m:t>
                    </m:r>
                  </m:oMath>
                </a14:m>
                <a:r>
                  <a:rPr lang="it-IT" sz="1200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fPr>
                      <m:num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𝐸</m:t>
                        </m:r>
                        <m:sSub>
                          <m:sSubPr>
                            <m:ctrlPr>
                              <a:rPr lang="it-IT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</m:ctrlPr>
                          </m:sSubPr>
                          <m:e>
                            <m:r>
                              <a:rPr lang="it-IT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it-IT" sz="12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Noto Sans" panose="020B0502040504020204" pitchFamily="34" charset="0"/>
                                <a:cs typeface="Noto Sans" panose="020B0502040504020204" pitchFamily="34" charset="0"/>
                              </a:rPr>
                              <m:t>𝑟𝑒𝑠</m:t>
                            </m:r>
                          </m:sub>
                        </m:sSub>
                      </m:num>
                      <m:den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it-IT" sz="12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1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𝛥</m:t>
                    </m:r>
                    <m:r>
                      <a:rPr lang="it-IT" sz="12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𝑙</m:t>
                    </m:r>
                  </m:oMath>
                </a14:m>
                <a:endParaRPr lang="it-IT" sz="1200" dirty="0">
                  <a:solidFill>
                    <a:schemeClr val="bg1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171450" indent="-171450">
                  <a:buFont typeface="Courier New" panose="02070309020205020404" pitchFamily="49" charset="0"/>
                  <a:buChar char="o"/>
                </a:pPr>
                <a:endParaRPr lang="it-IT" sz="1200" b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171450" indent="-171450">
                  <a:buFont typeface="Courier New" panose="02070309020205020404" pitchFamily="49" charset="0"/>
                  <a:buChar char="o"/>
                </a:pPr>
                <a:r>
                  <a:rPr lang="it-IT" sz="13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ALLUNGAMENTO DEI PACCHI MOLLE DALLA CONDIZIONE DI COMPRESSIONE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3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3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it-IT" sz="1300" b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𝒑𝒓𝒆𝒔𝒔𝒂</m:t>
                        </m:r>
                      </m:sub>
                    </m:sSub>
                    <m:r>
                      <a:rPr lang="it-IT" sz="1300" b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it-IT" sz="13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ALL’EQUILIBRIO</a:t>
                </a:r>
              </a:p>
            </p:txBody>
          </p:sp>
        </mc:Choice>
        <mc:Fallback xmlns="">
          <p:sp>
            <p:nvSpPr>
              <p:cNvPr id="27" name="CasellaDiTesto 26">
                <a:extLst>
                  <a:ext uri="{FF2B5EF4-FFF2-40B4-BE49-F238E27FC236}">
                    <a16:creationId xmlns:a16="http://schemas.microsoft.com/office/drawing/2014/main" id="{35D54528-4A74-64D8-47CB-99963B1BE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56" y="2415506"/>
                <a:ext cx="4705279" cy="1342932"/>
              </a:xfrm>
              <a:prstGeom prst="rect">
                <a:avLst/>
              </a:prstGeom>
              <a:blipFill>
                <a:blip r:embed="rId6"/>
                <a:stretch>
                  <a:fillRect t="-452" b="-135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ttangolo 28">
            <a:extLst>
              <a:ext uri="{FF2B5EF4-FFF2-40B4-BE49-F238E27FC236}">
                <a16:creationId xmlns:a16="http://schemas.microsoft.com/office/drawing/2014/main" id="{32F128EA-D4B2-6124-45FC-3F23E31F0EE0}"/>
              </a:ext>
            </a:extLst>
          </p:cNvPr>
          <p:cNvSpPr/>
          <p:nvPr/>
        </p:nvSpPr>
        <p:spPr>
          <a:xfrm>
            <a:off x="1843649" y="2791370"/>
            <a:ext cx="1860291" cy="358601"/>
          </a:xfrm>
          <a:prstGeom prst="rect">
            <a:avLst/>
          </a:prstGeom>
          <a:noFill/>
          <a:ln w="28575">
            <a:solidFill>
              <a:srgbClr val="006E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D42EA57A-199F-E32C-13DE-0C7BF1F02768}"/>
              </a:ext>
            </a:extLst>
          </p:cNvPr>
          <p:cNvSpPr/>
          <p:nvPr/>
        </p:nvSpPr>
        <p:spPr>
          <a:xfrm>
            <a:off x="1715106" y="5848139"/>
            <a:ext cx="1769259" cy="300879"/>
          </a:xfrm>
          <a:prstGeom prst="rect">
            <a:avLst/>
          </a:prstGeom>
          <a:noFill/>
          <a:ln w="28575">
            <a:solidFill>
              <a:srgbClr val="BF01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CasellaDiTesto 31">
                <a:extLst>
                  <a:ext uri="{FF2B5EF4-FFF2-40B4-BE49-F238E27FC236}">
                    <a16:creationId xmlns:a16="http://schemas.microsoft.com/office/drawing/2014/main" id="{0A4B309A-7811-C36A-5858-8C4B360BAE08}"/>
                  </a:ext>
                </a:extLst>
              </p:cNvPr>
              <p:cNvSpPr txBox="1"/>
              <p:nvPr/>
            </p:nvSpPr>
            <p:spPr>
              <a:xfrm>
                <a:off x="6746425" y="5229842"/>
                <a:ext cx="1453347" cy="1989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it-IT" sz="12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𝑝𝑟𝑒𝑠𝑠𝑎</m:t>
                        </m:r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2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𝑟𝑒𝑎𝑙</m:t>
                        </m:r>
                      </m:sub>
                    </m:sSub>
                  </m:oMath>
                </a14:m>
                <a:r>
                  <a:rPr lang="it-IT" sz="1200" i="1" dirty="0">
                    <a:solidFill>
                      <a:schemeClr val="bg1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= 40893 N</a:t>
                </a:r>
                <a:endParaRPr lang="it-IT" sz="1200" i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2" name="CasellaDiTesto 31">
                <a:extLst>
                  <a:ext uri="{FF2B5EF4-FFF2-40B4-BE49-F238E27FC236}">
                    <a16:creationId xmlns:a16="http://schemas.microsoft.com/office/drawing/2014/main" id="{0A4B309A-7811-C36A-5858-8C4B360BA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425" y="5229842"/>
                <a:ext cx="1453347" cy="198965"/>
              </a:xfrm>
              <a:prstGeom prst="rect">
                <a:avLst/>
              </a:prstGeom>
              <a:blipFill>
                <a:blip r:embed="rId7"/>
                <a:stretch>
                  <a:fillRect l="-3782" t="-24242" r="-5462" b="-3636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sellaDiTesto 3">
            <a:extLst>
              <a:ext uri="{FF2B5EF4-FFF2-40B4-BE49-F238E27FC236}">
                <a16:creationId xmlns:a16="http://schemas.microsoft.com/office/drawing/2014/main" id="{B927D87D-8FA4-8EDE-F896-9C932F0A5EB4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6DC223B5-C7D7-8CEE-4CEA-E204BA4E81BF}"/>
              </a:ext>
            </a:extLst>
          </p:cNvPr>
          <p:cNvCxnSpPr>
            <a:cxnSpLocks/>
            <a:stCxn id="4" idx="3"/>
            <a:endCxn id="7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90C190F-7F01-2B3E-BEDF-88561720E86E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927878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6645" y="1237349"/>
                <a:ext cx="7560198" cy="471341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Problematiche associate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𝐅</m:t>
                        </m:r>
                      </m:e>
                      <m:sub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𝐩𝐫𝐞𝐬𝐬𝐚</m:t>
                        </m:r>
                      </m:sub>
                    </m:sSub>
                    <m:r>
                      <a:rPr lang="it-IT" sz="1400">
                        <a:solidFill>
                          <a:srgbClr val="242659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 </m:t>
                    </m:r>
                  </m:oMath>
                </a14:m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𝐅</m:t>
                        </m:r>
                      </m:e>
                      <m:sub>
                        <m: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𝐥𝐨𝐚𝐝</m:t>
                        </m:r>
                      </m:sub>
                    </m:sSub>
                  </m:oMath>
                </a14:m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: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it-IT" sz="1400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Applicazione sul componente elettronico di un carico maggiore rispetto a quello nominale</a:t>
                </a:r>
              </a:p>
              <a:p>
                <a:pPr lvl="1"/>
                <a:r>
                  <a:rPr lang="it-IT" sz="1400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Rischio di superare la condizione di «pacco» delle molle a tazza</a:t>
                </a:r>
              </a:p>
              <a:p>
                <a:pPr lvl="1"/>
                <a:r>
                  <a:rPr lang="it-IT" sz="1400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Presse idrauliche presentano un range di funzionamento limitato</a:t>
                </a:r>
                <a:endParaRPr lang="it-IT" sz="1400" b="1" dirty="0">
                  <a:solidFill>
                    <a:srgbClr val="242659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Soluzioni per ridurre la differenza tra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 smtClean="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𝐅</m:t>
                        </m:r>
                      </m:e>
                      <m:sub>
                        <m:r>
                          <a:rPr lang="it-IT" sz="140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𝐩𝐫𝐞𝐬𝐬𝐚</m:t>
                        </m:r>
                      </m:sub>
                    </m:sSub>
                  </m:oMath>
                </a14:m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e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𝐅</m:t>
                        </m:r>
                      </m:e>
                      <m:sub>
                        <m:r>
                          <a:rPr lang="it-IT" sz="1400" b="1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𝐥𝐨𝐚𝐝</m:t>
                        </m:r>
                      </m:sub>
                    </m:sSub>
                  </m:oMath>
                </a14:m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it-IT" sz="1400" b="1" i="1" smtClean="0">
                        <a:solidFill>
                          <a:srgbClr val="242659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↑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:r>
                  <a:rPr lang="it-IT" sz="1400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e/o</a:t>
                </a:r>
                <a:r>
                  <a:rPr lang="it-IT" sz="1400" b="1" dirty="0">
                    <a:solidFill>
                      <a:srgbClr val="242659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it-IT" sz="1400" b="1" i="1" smtClean="0">
                        <a:solidFill>
                          <a:srgbClr val="242659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↓</m:t>
                    </m:r>
                    <m:sSub>
                      <m:sSubPr>
                        <m:ctrlP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i="1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𝐾</m:t>
                        </m:r>
                      </m:e>
                      <m:sub>
                        <m:r>
                          <a:rPr lang="it-IT" sz="1400" b="0" i="1" smtClean="0">
                            <a:solidFill>
                              <a:srgbClr val="242659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𝑚</m:t>
                        </m:r>
                      </m:sub>
                    </m:sSub>
                  </m:oMath>
                </a14:m>
                <a:endParaRPr lang="it-IT" sz="1400" b="1" dirty="0">
                  <a:solidFill>
                    <a:srgbClr val="242659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5" y="1237349"/>
                <a:ext cx="7560198" cy="4713412"/>
              </a:xfrm>
              <a:prstGeom prst="rect">
                <a:avLst/>
              </a:prstGeom>
              <a:blipFill>
                <a:blip r:embed="rId2"/>
                <a:stretch>
                  <a:fillRect l="-161" t="-12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Segnaposto contenuto 3">
            <a:extLst>
              <a:ext uri="{FF2B5EF4-FFF2-40B4-BE49-F238E27FC236}">
                <a16:creationId xmlns:a16="http://schemas.microsoft.com/office/drawing/2014/main" id="{2A4EB375-FDD0-4420-3478-EF8554D03B34}"/>
              </a:ext>
            </a:extLst>
          </p:cNvPr>
          <p:cNvSpPr txBox="1">
            <a:spLocks/>
          </p:cNvSpPr>
          <p:nvPr/>
        </p:nvSpPr>
        <p:spPr>
          <a:xfrm>
            <a:off x="1017993" y="5436912"/>
            <a:ext cx="2734231" cy="236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Variazione materiale tiranti</a:t>
            </a:r>
          </a:p>
        </p:txBody>
      </p:sp>
      <p:sp>
        <p:nvSpPr>
          <p:cNvPr id="36" name="Segnaposto contenuto 3">
            <a:extLst>
              <a:ext uri="{FF2B5EF4-FFF2-40B4-BE49-F238E27FC236}">
                <a16:creationId xmlns:a16="http://schemas.microsoft.com/office/drawing/2014/main" id="{ED4EAD7A-D451-639A-4163-5B46C056EFE4}"/>
              </a:ext>
            </a:extLst>
          </p:cNvPr>
          <p:cNvSpPr txBox="1">
            <a:spLocks/>
          </p:cNvSpPr>
          <p:nvPr/>
        </p:nvSpPr>
        <p:spPr>
          <a:xfrm>
            <a:off x="4363572" y="5436912"/>
            <a:ext cx="3546705" cy="236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Variazione sezione resistente tiranti</a:t>
            </a:r>
          </a:p>
        </p:txBody>
      </p:sp>
      <p:sp>
        <p:nvSpPr>
          <p:cNvPr id="37" name="Segnaposto contenuto 3">
            <a:extLst>
              <a:ext uri="{FF2B5EF4-FFF2-40B4-BE49-F238E27FC236}">
                <a16:creationId xmlns:a16="http://schemas.microsoft.com/office/drawing/2014/main" id="{8698C961-FD84-1531-5270-397F7EB9AA03}"/>
              </a:ext>
            </a:extLst>
          </p:cNvPr>
          <p:cNvSpPr txBox="1">
            <a:spLocks/>
          </p:cNvSpPr>
          <p:nvPr/>
        </p:nvSpPr>
        <p:spPr>
          <a:xfrm>
            <a:off x="7770292" y="5436912"/>
            <a:ext cx="3953102" cy="236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400" b="1" dirty="0">
                <a:solidFill>
                  <a:srgbClr val="242659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Variazione composizione pacchi molle</a:t>
            </a:r>
          </a:p>
        </p:txBody>
      </p:sp>
      <p:pic>
        <p:nvPicPr>
          <p:cNvPr id="38" name="Immagine 37" descr="Immagine che contiene testo, linea, Diagramma, schermata&#10;&#10;Descrizione generata automaticamente">
            <a:extLst>
              <a:ext uri="{FF2B5EF4-FFF2-40B4-BE49-F238E27FC236}">
                <a16:creationId xmlns:a16="http://schemas.microsoft.com/office/drawing/2014/main" id="{849970E8-FD55-8220-128C-9F2BABD35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732" y="2995237"/>
            <a:ext cx="3546706" cy="2313670"/>
          </a:xfrm>
          <a:prstGeom prst="rect">
            <a:avLst/>
          </a:prstGeom>
          <a:noFill/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FBFEEE86-BE6B-5ED0-46D8-AC73F9E1C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072" y="2991359"/>
            <a:ext cx="3524075" cy="2315053"/>
          </a:xfrm>
          <a:prstGeom prst="rect">
            <a:avLst/>
          </a:prstGeom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EC68BA20-BAEA-A599-B8A3-94075F6F4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586" y="2991359"/>
            <a:ext cx="3546706" cy="2340557"/>
          </a:xfrm>
          <a:prstGeom prst="rect">
            <a:avLst/>
          </a:prstGeom>
        </p:spPr>
      </p:pic>
      <p:sp>
        <p:nvSpPr>
          <p:cNvPr id="50" name="Rettangolo 49">
            <a:extLst>
              <a:ext uri="{FF2B5EF4-FFF2-40B4-BE49-F238E27FC236}">
                <a16:creationId xmlns:a16="http://schemas.microsoft.com/office/drawing/2014/main" id="{148F09AA-5661-F07B-4A83-DCE69C32D425}"/>
              </a:ext>
            </a:extLst>
          </p:cNvPr>
          <p:cNvSpPr/>
          <p:nvPr/>
        </p:nvSpPr>
        <p:spPr>
          <a:xfrm>
            <a:off x="4577056" y="2372515"/>
            <a:ext cx="1080794" cy="34116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62D872B-9E1E-38A4-807E-F6D81C7062A1}"/>
              </a:ext>
            </a:extLst>
          </p:cNvPr>
          <p:cNvSpPr/>
          <p:nvPr/>
        </p:nvSpPr>
        <p:spPr>
          <a:xfrm>
            <a:off x="0" y="0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059" y="104008"/>
            <a:ext cx="8535582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CONSIDERAZIONI E POSSIBILI MIGLIORAMENTI PROGETTUALI SUL TECM-X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9B5F50A-BE71-7B66-73CA-0F3E2BAEBF58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F70D7535-B8FC-907C-9D83-158595253513}"/>
              </a:ext>
            </a:extLst>
          </p:cNvPr>
          <p:cNvCxnSpPr>
            <a:cxnSpLocks/>
            <a:stCxn id="4" idx="3"/>
            <a:endCxn id="6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20A5F8C-D278-B05D-11F4-0D38E69C1A3E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3281619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0DE0B8A3-F0F8-EEA7-7B71-937D24B34D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9000" y="226700"/>
            <a:ext cx="8237972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VALIDAZIONE MODELLO DI SERRAGGIO</a:t>
            </a:r>
            <a:endParaRPr lang="en-US" sz="2000" u="sng" dirty="0">
              <a:solidFill>
                <a:schemeClr val="bg1"/>
              </a:solidFill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6223" y="5207004"/>
                <a:ext cx="7560198" cy="21121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CRITICHE: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Pressa idraulica non adeguata per indagare nell’intorno di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𝑝𝑟𝑒𝑠𝑠𝑎</m:t>
                        </m:r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𝑟𝑒𝑎𝑙</m:t>
                        </m:r>
                      </m:sub>
                    </m:sSub>
                  </m:oMath>
                </a14:m>
                <a:endParaRPr lang="it-IT" sz="1400" b="1" dirty="0">
                  <a:solidFill>
                    <a:schemeClr val="bg1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lvl="1">
                  <a:lnSpc>
                    <a:spcPct val="100000"/>
                  </a:lnSpc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Necessario diminuire l’incertezza associata all’avvitamento manuale sotto pressa</a:t>
                </a:r>
              </a:p>
            </p:txBody>
          </p:sp>
        </mc:Choice>
        <mc:Fallback xmlns="">
          <p:sp>
            <p:nvSpPr>
              <p:cNvPr id="31" name="Segnaposto contenuto 3">
                <a:extLst>
                  <a:ext uri="{FF2B5EF4-FFF2-40B4-BE49-F238E27FC236}">
                    <a16:creationId xmlns:a16="http://schemas.microsoft.com/office/drawing/2014/main" id="{551B9DCE-1F6F-11F1-B653-364EF5603D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223" y="5207004"/>
                <a:ext cx="7560198" cy="2112138"/>
              </a:xfrm>
              <a:prstGeom prst="rect">
                <a:avLst/>
              </a:prstGeom>
              <a:blipFill>
                <a:blip r:embed="rId2"/>
                <a:stretch>
                  <a:fillRect l="-161" t="-57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Tabella 28">
                <a:extLst>
                  <a:ext uri="{FF2B5EF4-FFF2-40B4-BE49-F238E27FC236}">
                    <a16:creationId xmlns:a16="http://schemas.microsoft.com/office/drawing/2014/main" id="{654E52B7-E299-24F3-B1AA-6132AB637E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1249240"/>
                  </p:ext>
                </p:extLst>
              </p:nvPr>
            </p:nvGraphicFramePr>
            <p:xfrm>
              <a:off x="1358703" y="2051288"/>
              <a:ext cx="5968701" cy="13600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89567">
                      <a:extLst>
                        <a:ext uri="{9D8B030D-6E8A-4147-A177-3AD203B41FA5}">
                          <a16:colId xmlns:a16="http://schemas.microsoft.com/office/drawing/2014/main" val="827416086"/>
                        </a:ext>
                      </a:extLst>
                    </a:gridCol>
                    <a:gridCol w="1989567">
                      <a:extLst>
                        <a:ext uri="{9D8B030D-6E8A-4147-A177-3AD203B41FA5}">
                          <a16:colId xmlns:a16="http://schemas.microsoft.com/office/drawing/2014/main" val="1770671052"/>
                        </a:ext>
                      </a:extLst>
                    </a:gridCol>
                    <a:gridCol w="1989567">
                      <a:extLst>
                        <a:ext uri="{9D8B030D-6E8A-4147-A177-3AD203B41FA5}">
                          <a16:colId xmlns:a16="http://schemas.microsoft.com/office/drawing/2014/main" val="3880410722"/>
                        </a:ext>
                      </a:extLst>
                    </a:gridCol>
                  </a:tblGrid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Pressione circuito primario [bar]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it-IT" sz="1200" b="1" i="1" kern="1200" smtClean="0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200" b="1" kern="1200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it-IT" sz="1200" b="1" kern="1200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𝒑𝒓𝒆𝒔𝒔𝒂</m:t>
                                  </m:r>
                                  <m:r>
                                    <a:rPr lang="it-IT" sz="1200" b="1" kern="1200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,</m:t>
                                  </m:r>
                                  <m:r>
                                    <a:rPr lang="it-IT" sz="1200" b="1" kern="1200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𝒑𝒓𝒐𝒗𝒂</m:t>
                                  </m:r>
                                </m:sub>
                              </m:sSub>
                            </m:oMath>
                          </a14:m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 [kN]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Esito prova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8169571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66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6968241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72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5874272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96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30.5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21127966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6513038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132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42.5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40281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Tabella 28">
                <a:extLst>
                  <a:ext uri="{FF2B5EF4-FFF2-40B4-BE49-F238E27FC236}">
                    <a16:creationId xmlns:a16="http://schemas.microsoft.com/office/drawing/2014/main" id="{654E52B7-E299-24F3-B1AA-6132AB637E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1249240"/>
                  </p:ext>
                </p:extLst>
              </p:nvPr>
            </p:nvGraphicFramePr>
            <p:xfrm>
              <a:off x="1358703" y="2051288"/>
              <a:ext cx="5968701" cy="13600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989567">
                      <a:extLst>
                        <a:ext uri="{9D8B030D-6E8A-4147-A177-3AD203B41FA5}">
                          <a16:colId xmlns:a16="http://schemas.microsoft.com/office/drawing/2014/main" val="827416086"/>
                        </a:ext>
                      </a:extLst>
                    </a:gridCol>
                    <a:gridCol w="1989567">
                      <a:extLst>
                        <a:ext uri="{9D8B030D-6E8A-4147-A177-3AD203B41FA5}">
                          <a16:colId xmlns:a16="http://schemas.microsoft.com/office/drawing/2014/main" val="1770671052"/>
                        </a:ext>
                      </a:extLst>
                    </a:gridCol>
                    <a:gridCol w="1989567">
                      <a:extLst>
                        <a:ext uri="{9D8B030D-6E8A-4147-A177-3AD203B41FA5}">
                          <a16:colId xmlns:a16="http://schemas.microsoft.com/office/drawing/2014/main" val="3880410722"/>
                        </a:ext>
                      </a:extLst>
                    </a:gridCol>
                  </a:tblGrid>
                  <a:tr h="38277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Pressione circuito primario [bar]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306" t="-11111" r="-100612" b="-2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Esito prova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8169571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66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6968241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72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24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5874272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96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30.5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21127966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114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37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6513038"/>
                      </a:ext>
                    </a:extLst>
                  </a:tr>
                  <a:tr h="19545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132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42.5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endParaRPr lang="it-IT" sz="11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4028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0" name="Elemento grafico 2" descr="Chiudi con riempimento a tinta unita">
            <a:extLst>
              <a:ext uri="{FF2B5EF4-FFF2-40B4-BE49-F238E27FC236}">
                <a16:creationId xmlns:a16="http://schemas.microsoft.com/office/drawing/2014/main" id="{79710EA1-7DD3-5512-D739-32658D1B7C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187227" y="2435850"/>
            <a:ext cx="190500" cy="190500"/>
          </a:xfrm>
          <a:prstGeom prst="rect">
            <a:avLst/>
          </a:prstGeom>
        </p:spPr>
      </p:pic>
      <p:pic>
        <p:nvPicPr>
          <p:cNvPr id="32" name="Elemento grafico 2" descr="Chiudi con riempimento a tinta unita">
            <a:extLst>
              <a:ext uri="{FF2B5EF4-FFF2-40B4-BE49-F238E27FC236}">
                <a16:creationId xmlns:a16="http://schemas.microsoft.com/office/drawing/2014/main" id="{62F9F929-8D98-F96F-7FC1-6E71ED79EE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184762" y="2626383"/>
            <a:ext cx="190500" cy="190500"/>
          </a:xfrm>
          <a:prstGeom prst="rect">
            <a:avLst/>
          </a:prstGeom>
        </p:spPr>
      </p:pic>
      <p:pic>
        <p:nvPicPr>
          <p:cNvPr id="34" name="Elemento grafico 2" descr="Chiudi con riempimento a tinta unita">
            <a:extLst>
              <a:ext uri="{FF2B5EF4-FFF2-40B4-BE49-F238E27FC236}">
                <a16:creationId xmlns:a16="http://schemas.microsoft.com/office/drawing/2014/main" id="{D948BAA9-3A4D-268A-DA62-92463BC606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184762" y="2820412"/>
            <a:ext cx="190500" cy="190500"/>
          </a:xfrm>
          <a:prstGeom prst="rect">
            <a:avLst/>
          </a:prstGeom>
        </p:spPr>
      </p:pic>
      <p:pic>
        <p:nvPicPr>
          <p:cNvPr id="39" name="Elemento grafico 2" descr="Chiudi con riempimento a tinta unita">
            <a:extLst>
              <a:ext uri="{FF2B5EF4-FFF2-40B4-BE49-F238E27FC236}">
                <a16:creationId xmlns:a16="http://schemas.microsoft.com/office/drawing/2014/main" id="{26EE7552-7CB4-6AB4-CA89-DE1C62654C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V="1">
            <a:off x="6184762" y="3016308"/>
            <a:ext cx="190500" cy="190500"/>
          </a:xfrm>
          <a:prstGeom prst="rect">
            <a:avLst/>
          </a:prstGeom>
        </p:spPr>
      </p:pic>
      <p:pic>
        <p:nvPicPr>
          <p:cNvPr id="40" name="Elemento grafico 3" descr="Segno di spunta con riempimento a tinta unita">
            <a:extLst>
              <a:ext uri="{FF2B5EF4-FFF2-40B4-BE49-F238E27FC236}">
                <a16:creationId xmlns:a16="http://schemas.microsoft.com/office/drawing/2014/main" id="{D8B374B6-6ABB-039C-86DA-20A986DCB3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03018" y="3226733"/>
            <a:ext cx="153988" cy="1539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Segnaposto contenuto 3">
                <a:extLst>
                  <a:ext uri="{FF2B5EF4-FFF2-40B4-BE49-F238E27FC236}">
                    <a16:creationId xmlns:a16="http://schemas.microsoft.com/office/drawing/2014/main" id="{60813786-295A-C87A-5041-B9A409E70D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4075" y="1182281"/>
                <a:ext cx="11142625" cy="211213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Determinazione sperimentalmente di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𝑭</m:t>
                        </m:r>
                      </m:e>
                      <m:sub>
                        <m:r>
                          <a:rPr lang="it-IT" sz="1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𝒑𝒓𝒆𝒔𝒔𝒂</m:t>
                        </m:r>
                        <m:r>
                          <a:rPr lang="it-IT" sz="1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𝒓𝒆𝒂𝒍</m:t>
                        </m:r>
                      </m:sub>
                    </m:sSub>
                  </m:oMath>
                </a14:m>
                <a:r>
                  <a:rPr lang="it-IT" sz="1400" b="1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 sotto il quale effettuare la fase di serraggio dei tiranti: 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Sfruttando il vantaggio pratico di avere due rondelle testimoni che si liberano quando il carico al modulo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0" i="0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𝑙𝑜𝑎𝑑</m:t>
                        </m:r>
                      </m:sub>
                    </m:sSub>
                    <m:r>
                      <a:rPr lang="it-IT" sz="140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=</m:t>
                    </m:r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𝑝𝑟𝑒𝑐𝑎𝑟𝑖𝑐𝑜</m:t>
                        </m:r>
                      </m:sub>
                    </m:sSub>
                  </m:oMath>
                </a14:m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sono state eseguite una serie di prove di serraggio, sotto carichi di pressa crescenti prova dopo prova, fino alla determinazione della minima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𝐹</m:t>
                        </m:r>
                      </m:e>
                      <m:sub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𝑝𝑟𝑒𝑠𝑠𝑎</m:t>
                        </m:r>
                        <m:r>
                          <a:rPr lang="it-IT" sz="1400" b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,</m:t>
                        </m:r>
                        <m:r>
                          <a:rPr lang="it-IT" sz="1400" b="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𝑟𝑒𝑎𝑙</m:t>
                        </m:r>
                      </m:sub>
                    </m:sSub>
                  </m:oMath>
                </a14:m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1" name="Segnaposto contenuto 3">
                <a:extLst>
                  <a:ext uri="{FF2B5EF4-FFF2-40B4-BE49-F238E27FC236}">
                    <a16:creationId xmlns:a16="http://schemas.microsoft.com/office/drawing/2014/main" id="{60813786-295A-C87A-5041-B9A409E70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075" y="1182281"/>
                <a:ext cx="11142625" cy="2112138"/>
              </a:xfrm>
              <a:prstGeom prst="rect">
                <a:avLst/>
              </a:prstGeom>
              <a:blipFill>
                <a:blip r:embed="rId8"/>
                <a:stretch>
                  <a:fillRect l="-109" t="-289" r="-32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asellaDiTesto 42">
                <a:extLst>
                  <a:ext uri="{FF2B5EF4-FFF2-40B4-BE49-F238E27FC236}">
                    <a16:creationId xmlns:a16="http://schemas.microsoft.com/office/drawing/2014/main" id="{A5FF09F6-74EF-7235-D72E-1564FC904430}"/>
                  </a:ext>
                </a:extLst>
              </p:cNvPr>
              <p:cNvSpPr txBox="1"/>
              <p:nvPr/>
            </p:nvSpPr>
            <p:spPr>
              <a:xfrm>
                <a:off x="8030818" y="2610897"/>
                <a:ext cx="1511534" cy="4805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𝑝𝑟𝑒𝑠𝑠𝑎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𝑟𝑒𝑎𝑙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it-IT" sz="1400" i="1" dirty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= 42.5 </m:t>
                              </m:r>
                              <m:r>
                                <m:rPr>
                                  <m:nor/>
                                </m:rPr>
                                <a:rPr lang="it-IT" sz="1400" i="1" dirty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kN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𝜖</m:t>
                                  </m:r>
                                </m:e>
                                <m:sub>
                                  <m:r>
                                    <a:rPr lang="it-IT" sz="1400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=3.8 %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it-IT" sz="14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43" name="CasellaDiTesto 42">
                <a:extLst>
                  <a:ext uri="{FF2B5EF4-FFF2-40B4-BE49-F238E27FC236}">
                    <a16:creationId xmlns:a16="http://schemas.microsoft.com/office/drawing/2014/main" id="{A5FF09F6-74EF-7235-D72E-1564FC904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0818" y="2610897"/>
                <a:ext cx="1511534" cy="480581"/>
              </a:xfrm>
              <a:prstGeom prst="rect">
                <a:avLst/>
              </a:prstGeom>
              <a:blipFill>
                <a:blip r:embed="rId9"/>
                <a:stretch>
                  <a:fillRect l="-58871" t="-222785" r="-17339" b="-32531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Segnaposto contenuto 3">
            <a:extLst>
              <a:ext uri="{FF2B5EF4-FFF2-40B4-BE49-F238E27FC236}">
                <a16:creationId xmlns:a16="http://schemas.microsoft.com/office/drawing/2014/main" id="{E481A0E3-459E-9833-7553-AA478165FA6F}"/>
              </a:ext>
            </a:extLst>
          </p:cNvPr>
          <p:cNvSpPr txBox="1">
            <a:spLocks/>
          </p:cNvSpPr>
          <p:nvPr/>
        </p:nvSpPr>
        <p:spPr>
          <a:xfrm>
            <a:off x="576223" y="3582204"/>
            <a:ext cx="11142625" cy="2112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Verifica a partire dalle misurazioni effettuate sui tiranti: </a:t>
            </a:r>
            <a:endParaRPr lang="it-IT" sz="140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Tabella 44">
                <a:extLst>
                  <a:ext uri="{FF2B5EF4-FFF2-40B4-BE49-F238E27FC236}">
                    <a16:creationId xmlns:a16="http://schemas.microsoft.com/office/drawing/2014/main" id="{52FF1727-D79A-0F7A-A970-42ACB3B7DD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50248"/>
                  </p:ext>
                </p:extLst>
              </p:nvPr>
            </p:nvGraphicFramePr>
            <p:xfrm>
              <a:off x="676227" y="4062400"/>
              <a:ext cx="8210776" cy="9531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790928">
                      <a:extLst>
                        <a:ext uri="{9D8B030D-6E8A-4147-A177-3AD203B41FA5}">
                          <a16:colId xmlns:a16="http://schemas.microsoft.com/office/drawing/2014/main" val="1040485484"/>
                        </a:ext>
                      </a:extLst>
                    </a:gridCol>
                    <a:gridCol w="1085850">
                      <a:extLst>
                        <a:ext uri="{9D8B030D-6E8A-4147-A177-3AD203B41FA5}">
                          <a16:colId xmlns:a16="http://schemas.microsoft.com/office/drawing/2014/main" val="549174230"/>
                        </a:ext>
                      </a:extLst>
                    </a:gridCol>
                    <a:gridCol w="1257300">
                      <a:extLst>
                        <a:ext uri="{9D8B030D-6E8A-4147-A177-3AD203B41FA5}">
                          <a16:colId xmlns:a16="http://schemas.microsoft.com/office/drawing/2014/main" val="1854054875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2963698501"/>
                        </a:ext>
                      </a:extLst>
                    </a:gridCol>
                    <a:gridCol w="1143000">
                      <a:extLst>
                        <a:ext uri="{9D8B030D-6E8A-4147-A177-3AD203B41FA5}">
                          <a16:colId xmlns:a16="http://schemas.microsoft.com/office/drawing/2014/main" val="3687110949"/>
                        </a:ext>
                      </a:extLst>
                    </a:gridCol>
                    <a:gridCol w="1247773">
                      <a:extLst>
                        <a:ext uri="{9D8B030D-6E8A-4147-A177-3AD203B41FA5}">
                          <a16:colId xmlns:a16="http://schemas.microsoft.com/office/drawing/2014/main" val="175143516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del singolo tirante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media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media utile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finale del singolo tirante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media finale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finale media utile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6776845"/>
                      </a:ext>
                    </a:extLst>
                  </a:tr>
                  <a:tr h="187325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490.60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 0.05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490.73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464.73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491.60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491.73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465.73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78695415"/>
                      </a:ext>
                    </a:extLst>
                  </a:tr>
                  <a:tr h="187325"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490.85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 0.05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491.85</a:t>
                          </a:r>
                          <a14:m>
                            <m:oMath xmlns:m="http://schemas.openxmlformats.org/officeDocument/2006/math">
                              <m:r>
                                <a:rPr lang="it-IT" sz="1200" kern="1200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it-IT" sz="1200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0.05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46488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Tabella 44">
                <a:extLst>
                  <a:ext uri="{FF2B5EF4-FFF2-40B4-BE49-F238E27FC236}">
                    <a16:creationId xmlns:a16="http://schemas.microsoft.com/office/drawing/2014/main" id="{52FF1727-D79A-0F7A-A970-42ACB3B7DD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950248"/>
                  </p:ext>
                </p:extLst>
              </p:nvPr>
            </p:nvGraphicFramePr>
            <p:xfrm>
              <a:off x="676227" y="4062400"/>
              <a:ext cx="8210776" cy="9531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790928">
                      <a:extLst>
                        <a:ext uri="{9D8B030D-6E8A-4147-A177-3AD203B41FA5}">
                          <a16:colId xmlns:a16="http://schemas.microsoft.com/office/drawing/2014/main" val="1040485484"/>
                        </a:ext>
                      </a:extLst>
                    </a:gridCol>
                    <a:gridCol w="1085850">
                      <a:extLst>
                        <a:ext uri="{9D8B030D-6E8A-4147-A177-3AD203B41FA5}">
                          <a16:colId xmlns:a16="http://schemas.microsoft.com/office/drawing/2014/main" val="549174230"/>
                        </a:ext>
                      </a:extLst>
                    </a:gridCol>
                    <a:gridCol w="1257300">
                      <a:extLst>
                        <a:ext uri="{9D8B030D-6E8A-4147-A177-3AD203B41FA5}">
                          <a16:colId xmlns:a16="http://schemas.microsoft.com/office/drawing/2014/main" val="1854054875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2963698501"/>
                        </a:ext>
                      </a:extLst>
                    </a:gridCol>
                    <a:gridCol w="1143000">
                      <a:extLst>
                        <a:ext uri="{9D8B030D-6E8A-4147-A177-3AD203B41FA5}">
                          <a16:colId xmlns:a16="http://schemas.microsoft.com/office/drawing/2014/main" val="3687110949"/>
                        </a:ext>
                      </a:extLst>
                    </a:gridCol>
                    <a:gridCol w="1247773">
                      <a:extLst>
                        <a:ext uri="{9D8B030D-6E8A-4147-A177-3AD203B41FA5}">
                          <a16:colId xmlns:a16="http://schemas.microsoft.com/office/drawing/2014/main" val="1751435163"/>
                        </a:ext>
                      </a:extLst>
                    </a:gridCol>
                  </a:tblGrid>
                  <a:tr h="5784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del singolo tirante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media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iniziale media utile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finale del singolo tirante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media finale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it-IT" sz="1200" b="1" kern="1200" dirty="0">
                              <a:solidFill>
                                <a:srgbClr val="242659"/>
                              </a:solidFill>
                              <a:latin typeface="+mn-lt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a:t>Lunghezza finale media utile [mm]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66776845"/>
                      </a:ext>
                    </a:extLst>
                  </a:tr>
                  <a:tr h="187325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340" t="-332258" r="-359184" b="-151613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165730" t="-166129" r="-493258" b="-2580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28502" t="-166129" r="-324155" b="-258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46377" t="-332258" r="-143116" b="-151613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508511" t="-166129" r="-110106" b="-2580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558049" t="-166129" r="-976" b="-258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78695415"/>
                      </a:ext>
                    </a:extLst>
                  </a:tr>
                  <a:tr h="187325"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340" t="-432258" r="-359184" b="-5161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46377" t="-432258" r="-143116" b="-51613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it-I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46488590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2C937117-38D8-C0E4-6E81-BBD20D498372}"/>
              </a:ext>
            </a:extLst>
          </p:cNvPr>
          <p:cNvCxnSpPr>
            <a:cxnSpLocks/>
          </p:cNvCxnSpPr>
          <p:nvPr/>
        </p:nvCxnSpPr>
        <p:spPr>
          <a:xfrm>
            <a:off x="7420986" y="2816883"/>
            <a:ext cx="546309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asellaDiTesto 49">
                <a:extLst>
                  <a:ext uri="{FF2B5EF4-FFF2-40B4-BE49-F238E27FC236}">
                    <a16:creationId xmlns:a16="http://schemas.microsoft.com/office/drawing/2014/main" id="{B2D5B66F-1602-5431-B918-673EA3C78648}"/>
                  </a:ext>
                </a:extLst>
              </p:cNvPr>
              <p:cNvSpPr txBox="1"/>
              <p:nvPr/>
            </p:nvSpPr>
            <p:spPr>
              <a:xfrm>
                <a:off x="9821110" y="4370719"/>
                <a:ext cx="912545" cy="5595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𝑙𝑜𝑎𝑑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𝑟𝑒𝑎𝑙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𝑚𝑖𝑛</m:t>
                                  </m:r>
                                </m:sub>
                              </m:sSub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=21</m:t>
                              </m:r>
                              <m:r>
                                <a:rPr lang="it-IT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.8</m:t>
                              </m:r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r>
                                <a:rPr lang="it-IT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𝑘</m:t>
                              </m:r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𝑁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𝑙𝑜𝑎𝑑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𝑟𝑒𝑎𝑙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,</m:t>
                                  </m:r>
                                  <m:r>
                                    <a:rPr lang="it-IT" sz="1400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𝑚𝑎𝑥</m:t>
                                  </m:r>
                                </m:sub>
                              </m:sSub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=24</m:t>
                              </m:r>
                              <m:r>
                                <a:rPr lang="it-IT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.1</m:t>
                              </m:r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r>
                                <a:rPr lang="it-IT" sz="14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𝑘</m:t>
                              </m:r>
                              <m: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𝑁</m:t>
                              </m:r>
                              <m:r>
                                <m:rPr>
                                  <m:nor/>
                                </m:rPr>
                                <a:rPr lang="it-IT" sz="14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it-IT" sz="14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50" name="CasellaDiTesto 49">
                <a:extLst>
                  <a:ext uri="{FF2B5EF4-FFF2-40B4-BE49-F238E27FC236}">
                    <a16:creationId xmlns:a16="http://schemas.microsoft.com/office/drawing/2014/main" id="{B2D5B66F-1602-5431-B918-673EA3C78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1110" y="4370719"/>
                <a:ext cx="912545" cy="559577"/>
              </a:xfrm>
              <a:prstGeom prst="rect">
                <a:avLst/>
              </a:prstGeom>
              <a:blipFill>
                <a:blip r:embed="rId11"/>
                <a:stretch>
                  <a:fillRect r="-11133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CasellaDiTesto 51">
                <a:extLst>
                  <a:ext uri="{FF2B5EF4-FFF2-40B4-BE49-F238E27FC236}">
                    <a16:creationId xmlns:a16="http://schemas.microsoft.com/office/drawing/2014/main" id="{7A8541EB-03CC-763E-BA2B-2ED5A9BD2D84}"/>
                  </a:ext>
                </a:extLst>
              </p:cNvPr>
              <p:cNvSpPr txBox="1"/>
              <p:nvPr/>
            </p:nvSpPr>
            <p:spPr>
              <a:xfrm>
                <a:off x="6280012" y="4283462"/>
                <a:ext cx="6100762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𝐹</m:t>
                      </m:r>
                      <m:r>
                        <a:rPr lang="it-IT" sz="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(</m:t>
                      </m:r>
                      <m:r>
                        <a:rPr lang="it-IT" sz="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𝛥</m:t>
                      </m:r>
                      <m:r>
                        <a:rPr lang="it-IT" sz="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𝑙</m:t>
                      </m:r>
                      <m:r>
                        <a:rPr lang="it-IT" sz="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)=</m:t>
                      </m:r>
                      <m:sSub>
                        <m:sSubPr>
                          <m:ctrlPr>
                            <a:rPr lang="it-IT" sz="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𝐾</m:t>
                          </m:r>
                        </m:e>
                        <m:sub>
                          <m:r>
                            <a:rPr lang="it-IT" sz="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𝑡</m:t>
                          </m:r>
                        </m:sub>
                      </m:sSub>
                      <m:r>
                        <a:rPr lang="it-IT" sz="8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𝛥</m:t>
                      </m:r>
                      <m:r>
                        <a:rPr lang="it-IT" sz="800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𝑙</m:t>
                      </m:r>
                    </m:oMath>
                  </m:oMathPara>
                </a14:m>
                <a:endParaRPr lang="it-IT" sz="8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52" name="CasellaDiTesto 51">
                <a:extLst>
                  <a:ext uri="{FF2B5EF4-FFF2-40B4-BE49-F238E27FC236}">
                    <a16:creationId xmlns:a16="http://schemas.microsoft.com/office/drawing/2014/main" id="{7A8541EB-03CC-763E-BA2B-2ED5A9BD2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012" y="4283462"/>
                <a:ext cx="6100762" cy="215444"/>
              </a:xfrm>
              <a:prstGeom prst="rect">
                <a:avLst/>
              </a:prstGeom>
              <a:blipFill>
                <a:blip r:embed="rId12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Connettore 2 52">
            <a:extLst>
              <a:ext uri="{FF2B5EF4-FFF2-40B4-BE49-F238E27FC236}">
                <a16:creationId xmlns:a16="http://schemas.microsoft.com/office/drawing/2014/main" id="{99796EA0-E12E-BEFC-1A34-FAFDCC488EBC}"/>
              </a:ext>
            </a:extLst>
          </p:cNvPr>
          <p:cNvCxnSpPr>
            <a:cxnSpLocks/>
          </p:cNvCxnSpPr>
          <p:nvPr/>
        </p:nvCxnSpPr>
        <p:spPr>
          <a:xfrm>
            <a:off x="9004449" y="4638273"/>
            <a:ext cx="744014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>
            <a:extLst>
              <a:ext uri="{FF2B5EF4-FFF2-40B4-BE49-F238E27FC236}">
                <a16:creationId xmlns:a16="http://schemas.microsoft.com/office/drawing/2014/main" id="{5A58207D-060D-1E70-8661-4B5E64088FBF}"/>
              </a:ext>
            </a:extLst>
          </p:cNvPr>
          <p:cNvCxnSpPr>
            <a:cxnSpLocks/>
          </p:cNvCxnSpPr>
          <p:nvPr/>
        </p:nvCxnSpPr>
        <p:spPr>
          <a:xfrm>
            <a:off x="9850082" y="2851187"/>
            <a:ext cx="684568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sellaDiTesto 58">
                <a:extLst>
                  <a:ext uri="{FF2B5EF4-FFF2-40B4-BE49-F238E27FC236}">
                    <a16:creationId xmlns:a16="http://schemas.microsoft.com/office/drawing/2014/main" id="{608FC0F2-6ADD-B26A-62E5-8D839554F3AC}"/>
                  </a:ext>
                </a:extLst>
              </p:cNvPr>
              <p:cNvSpPr txBox="1"/>
              <p:nvPr/>
            </p:nvSpPr>
            <p:spPr>
              <a:xfrm>
                <a:off x="7141841" y="2579599"/>
                <a:ext cx="6100762" cy="215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it-IT" sz="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𝐻𝑃</m:t>
                    </m:r>
                    <m:r>
                      <a:rPr lang="it-IT" sz="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Noto Sans" panose="020B0502040504020204" pitchFamily="34" charset="0"/>
                        <a:cs typeface="Noto Sans" panose="020B0502040504020204" pitchFamily="34" charset="0"/>
                      </a:rPr>
                      <m:t>:</m:t>
                    </m:r>
                    <m:sSub>
                      <m:sSubPr>
                        <m:ctrlPr>
                          <a:rPr lang="it-IT" sz="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𝜖</m:t>
                        </m:r>
                      </m:e>
                      <m:sub>
                        <m:r>
                          <a:rPr lang="it-IT" sz="8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it-IT" sz="800" i="1" dirty="0">
                    <a:solidFill>
                      <a:schemeClr val="bg1"/>
                    </a:solidFill>
                    <a:latin typeface="Cambria Math" panose="02040503050406030204" pitchFamily="18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=cost</a:t>
                </a:r>
              </a:p>
            </p:txBody>
          </p:sp>
        </mc:Choice>
        <mc:Fallback xmlns="">
          <p:sp>
            <p:nvSpPr>
              <p:cNvPr id="59" name="CasellaDiTesto 58">
                <a:extLst>
                  <a:ext uri="{FF2B5EF4-FFF2-40B4-BE49-F238E27FC236}">
                    <a16:creationId xmlns:a16="http://schemas.microsoft.com/office/drawing/2014/main" id="{608FC0F2-6ADD-B26A-62E5-8D839554F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1841" y="2579599"/>
                <a:ext cx="6100762" cy="215444"/>
              </a:xfrm>
              <a:prstGeom prst="rect">
                <a:avLst/>
              </a:prstGeom>
              <a:blipFill>
                <a:blip r:embed="rId13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asellaDiTesto 60">
                <a:extLst>
                  <a:ext uri="{FF2B5EF4-FFF2-40B4-BE49-F238E27FC236}">
                    <a16:creationId xmlns:a16="http://schemas.microsoft.com/office/drawing/2014/main" id="{306FA230-5A20-2EB3-1E81-C5E4328D49FA}"/>
                  </a:ext>
                </a:extLst>
              </p:cNvPr>
              <p:cNvSpPr txBox="1"/>
              <p:nvPr/>
            </p:nvSpPr>
            <p:spPr>
              <a:xfrm>
                <a:off x="10453729" y="2679393"/>
                <a:ext cx="1747796" cy="3172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𝐹</m:t>
                          </m:r>
                        </m:e>
                        <m:sub>
                          <m:r>
                            <a:rPr lang="it-IT" sz="1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𝑙𝑜𝑎𝑑</m:t>
                          </m:r>
                          <m:r>
                            <a:rPr lang="it-IT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,</m:t>
                          </m:r>
                          <m:r>
                            <a:rPr lang="it-IT" sz="14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𝑟𝑒𝑎𝑙</m:t>
                          </m:r>
                        </m:sub>
                      </m:sSub>
                      <m:r>
                        <m:rPr>
                          <m:nor/>
                        </m:rPr>
                        <a:rPr lang="it-IT" sz="1400" i="1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it-IT" sz="1400" b="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22.9</m:t>
                      </m:r>
                      <m:r>
                        <m:rPr>
                          <m:nor/>
                        </m:rPr>
                        <a:rPr lang="it-IT" sz="1400" i="1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it-IT" sz="1400" i="1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kN</m:t>
                      </m:r>
                    </m:oMath>
                  </m:oMathPara>
                </a14:m>
                <a:endParaRPr lang="it-IT" sz="1400" i="1" dirty="0">
                  <a:solidFill>
                    <a:schemeClr val="bg1"/>
                  </a:solidFill>
                  <a:latin typeface="Cambria Math" panose="02040503050406030204" pitchFamily="18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61" name="CasellaDiTesto 60">
                <a:extLst>
                  <a:ext uri="{FF2B5EF4-FFF2-40B4-BE49-F238E27FC236}">
                    <a16:creationId xmlns:a16="http://schemas.microsoft.com/office/drawing/2014/main" id="{306FA230-5A20-2EB3-1E81-C5E4328D49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3729" y="2679393"/>
                <a:ext cx="1747796" cy="31720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C662FEAB-7197-9583-7F4B-407424F962D5}"/>
              </a:ext>
            </a:extLst>
          </p:cNvPr>
          <p:cNvSpPr txBox="1"/>
          <p:nvPr/>
        </p:nvSpPr>
        <p:spPr>
          <a:xfrm rot="19912143">
            <a:off x="9846734" y="3342533"/>
            <a:ext cx="1387365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VERIFICATO</a:t>
            </a:r>
          </a:p>
        </p:txBody>
      </p:sp>
    </p:spTree>
    <p:extLst>
      <p:ext uri="{BB962C8B-B14F-4D97-AF65-F5344CB8AC3E}">
        <p14:creationId xmlns:p14="http://schemas.microsoft.com/office/powerpoint/2010/main" val="1309505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23">
            <a:extLst>
              <a:ext uri="{FF2B5EF4-FFF2-40B4-BE49-F238E27FC236}">
                <a16:creationId xmlns:a16="http://schemas.microsoft.com/office/drawing/2014/main" id="{F2138C51-ED51-8750-E88F-BEF64DF6166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7A04E87-9CBE-4DFF-334C-B2277FB32304}"/>
              </a:ext>
            </a:extLst>
          </p:cNvPr>
          <p:cNvSpPr txBox="1"/>
          <p:nvPr/>
        </p:nvSpPr>
        <p:spPr>
          <a:xfrm>
            <a:off x="2420921" y="248201"/>
            <a:ext cx="73501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u="sng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ACCESSORI PER L’ELETTRONICA DI ELETTRONICA DI POTENZA</a:t>
            </a:r>
          </a:p>
        </p:txBody>
      </p:sp>
      <p:sp>
        <p:nvSpPr>
          <p:cNvPr id="32" name="Rettangolo con angoli arrotondati 31">
            <a:extLst>
              <a:ext uri="{FF2B5EF4-FFF2-40B4-BE49-F238E27FC236}">
                <a16:creationId xmlns:a16="http://schemas.microsoft.com/office/drawing/2014/main" id="{293D6CF2-97B7-5741-5087-EA348E948533}"/>
              </a:ext>
            </a:extLst>
          </p:cNvPr>
          <p:cNvSpPr/>
          <p:nvPr/>
        </p:nvSpPr>
        <p:spPr>
          <a:xfrm>
            <a:off x="860307" y="1062325"/>
            <a:ext cx="1642838" cy="615019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con angoli arrotondati 33">
            <a:extLst>
              <a:ext uri="{FF2B5EF4-FFF2-40B4-BE49-F238E27FC236}">
                <a16:creationId xmlns:a16="http://schemas.microsoft.com/office/drawing/2014/main" id="{FE96BD57-37AE-9272-B23E-4E5C947F2F45}"/>
              </a:ext>
            </a:extLst>
          </p:cNvPr>
          <p:cNvSpPr/>
          <p:nvPr/>
        </p:nvSpPr>
        <p:spPr>
          <a:xfrm>
            <a:off x="509006" y="2097092"/>
            <a:ext cx="2585904" cy="3330949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Freccia a destra 28">
            <a:extLst>
              <a:ext uri="{FF2B5EF4-FFF2-40B4-BE49-F238E27FC236}">
                <a16:creationId xmlns:a16="http://schemas.microsoft.com/office/drawing/2014/main" id="{0062B130-D3BD-0013-F020-21FBBACD404E}"/>
              </a:ext>
            </a:extLst>
          </p:cNvPr>
          <p:cNvSpPr/>
          <p:nvPr/>
        </p:nvSpPr>
        <p:spPr>
          <a:xfrm>
            <a:off x="3197060" y="3726579"/>
            <a:ext cx="692051" cy="216456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5" name="Rettangolo con angoli arrotondati 34">
            <a:extLst>
              <a:ext uri="{FF2B5EF4-FFF2-40B4-BE49-F238E27FC236}">
                <a16:creationId xmlns:a16="http://schemas.microsoft.com/office/drawing/2014/main" id="{71ECAB3C-F242-6270-24C9-582F10E84954}"/>
              </a:ext>
            </a:extLst>
          </p:cNvPr>
          <p:cNvSpPr/>
          <p:nvPr/>
        </p:nvSpPr>
        <p:spPr>
          <a:xfrm>
            <a:off x="4015653" y="3535321"/>
            <a:ext cx="2585904" cy="2449444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con angoli arrotondati 37">
            <a:extLst>
              <a:ext uri="{FF2B5EF4-FFF2-40B4-BE49-F238E27FC236}">
                <a16:creationId xmlns:a16="http://schemas.microsoft.com/office/drawing/2014/main" id="{2F51D272-7251-FCEA-4B11-9DAFC9D03DC1}"/>
              </a:ext>
            </a:extLst>
          </p:cNvPr>
          <p:cNvSpPr/>
          <p:nvPr/>
        </p:nvSpPr>
        <p:spPr>
          <a:xfrm>
            <a:off x="3707160" y="763476"/>
            <a:ext cx="3094119" cy="2288186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Freccia a destra 38">
            <a:extLst>
              <a:ext uri="{FF2B5EF4-FFF2-40B4-BE49-F238E27FC236}">
                <a16:creationId xmlns:a16="http://schemas.microsoft.com/office/drawing/2014/main" id="{41AA09E6-B205-4860-A5DE-126F82DE7FDA}"/>
              </a:ext>
            </a:extLst>
          </p:cNvPr>
          <p:cNvSpPr/>
          <p:nvPr/>
        </p:nvSpPr>
        <p:spPr>
          <a:xfrm rot="5400000">
            <a:off x="5017848" y="3169703"/>
            <a:ext cx="416539" cy="234812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41" name="Freccia a destra 40">
            <a:extLst>
              <a:ext uri="{FF2B5EF4-FFF2-40B4-BE49-F238E27FC236}">
                <a16:creationId xmlns:a16="http://schemas.microsoft.com/office/drawing/2014/main" id="{C06B7D57-8CB9-5DA9-38E9-C3D655B1D29F}"/>
              </a:ext>
            </a:extLst>
          </p:cNvPr>
          <p:cNvSpPr/>
          <p:nvPr/>
        </p:nvSpPr>
        <p:spPr>
          <a:xfrm>
            <a:off x="6692445" y="4373605"/>
            <a:ext cx="504221" cy="204819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1" name="Rettangolo con angoli arrotondati 50">
            <a:extLst>
              <a:ext uri="{FF2B5EF4-FFF2-40B4-BE49-F238E27FC236}">
                <a16:creationId xmlns:a16="http://schemas.microsoft.com/office/drawing/2014/main" id="{E120EB33-E3A8-0358-1BEF-542D5BF50A37}"/>
              </a:ext>
            </a:extLst>
          </p:cNvPr>
          <p:cNvSpPr/>
          <p:nvPr/>
        </p:nvSpPr>
        <p:spPr>
          <a:xfrm>
            <a:off x="7248726" y="1997476"/>
            <a:ext cx="2242453" cy="3958026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Rettangolo con angoli arrotondati 56">
            <a:extLst>
              <a:ext uri="{FF2B5EF4-FFF2-40B4-BE49-F238E27FC236}">
                <a16:creationId xmlns:a16="http://schemas.microsoft.com/office/drawing/2014/main" id="{F5247495-422F-8B16-A493-5F36683CD398}"/>
              </a:ext>
            </a:extLst>
          </p:cNvPr>
          <p:cNvSpPr/>
          <p:nvPr/>
        </p:nvSpPr>
        <p:spPr>
          <a:xfrm>
            <a:off x="10241808" y="2926517"/>
            <a:ext cx="1195923" cy="615019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ttangolo con angoli arrotondati 57">
            <a:extLst>
              <a:ext uri="{FF2B5EF4-FFF2-40B4-BE49-F238E27FC236}">
                <a16:creationId xmlns:a16="http://schemas.microsoft.com/office/drawing/2014/main" id="{3A142B72-A7E6-9D87-764F-5D1EF9DD29EA}"/>
              </a:ext>
            </a:extLst>
          </p:cNvPr>
          <p:cNvSpPr/>
          <p:nvPr/>
        </p:nvSpPr>
        <p:spPr>
          <a:xfrm>
            <a:off x="10227014" y="4532407"/>
            <a:ext cx="1195923" cy="615019"/>
          </a:xfrm>
          <a:prstGeom prst="roundRect">
            <a:avLst/>
          </a:prstGeom>
          <a:solidFill>
            <a:schemeClr val="bg1"/>
          </a:solidFill>
          <a:ln>
            <a:solidFill>
              <a:srgbClr val="2426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1CBFEAE-DF5E-5450-4E0C-1D9A494F84D4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32A6E3B6-6E7A-4F27-BFD0-C63A0FD69B89}"/>
              </a:ext>
            </a:extLst>
          </p:cNvPr>
          <p:cNvCxnSpPr>
            <a:cxnSpLocks/>
            <a:stCxn id="12" idx="3"/>
            <a:endCxn id="19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08227B2-E54D-C66B-734E-CEBEA35CF83A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2BAC9CB-C90E-892A-F4C1-D952BACBE9D1}"/>
              </a:ext>
            </a:extLst>
          </p:cNvPr>
          <p:cNvSpPr txBox="1"/>
          <p:nvPr/>
        </p:nvSpPr>
        <p:spPr>
          <a:xfrm>
            <a:off x="674709" y="1107932"/>
            <a:ext cx="20109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ctr">
              <a:defRPr sz="1400" b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defRPr>
            </a:lvl1pPr>
          </a:lstStyle>
          <a:p>
            <a:r>
              <a:rPr lang="it-IT" dirty="0"/>
              <a:t>ELETTRONICA DI POTENZA</a:t>
            </a:r>
          </a:p>
        </p:txBody>
      </p: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3A90A332-650F-0A1F-CE3D-769B5F5FB2BA}"/>
              </a:ext>
            </a:extLst>
          </p:cNvPr>
          <p:cNvSpPr/>
          <p:nvPr/>
        </p:nvSpPr>
        <p:spPr>
          <a:xfrm>
            <a:off x="2674317" y="1292632"/>
            <a:ext cx="1011009" cy="204819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3" name="Freccia a destra 32">
            <a:extLst>
              <a:ext uri="{FF2B5EF4-FFF2-40B4-BE49-F238E27FC236}">
                <a16:creationId xmlns:a16="http://schemas.microsoft.com/office/drawing/2014/main" id="{BDF495F2-F073-AFE8-4E21-AEB10D9A0DFA}"/>
              </a:ext>
            </a:extLst>
          </p:cNvPr>
          <p:cNvSpPr/>
          <p:nvPr/>
        </p:nvSpPr>
        <p:spPr>
          <a:xfrm rot="5400000">
            <a:off x="1498514" y="1778429"/>
            <a:ext cx="363366" cy="243521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0ACAB2-8E56-F1D3-4A6B-089791AC8A6F}"/>
              </a:ext>
            </a:extLst>
          </p:cNvPr>
          <p:cNvSpPr txBox="1"/>
          <p:nvPr/>
        </p:nvSpPr>
        <p:spPr>
          <a:xfrm>
            <a:off x="811614" y="2261910"/>
            <a:ext cx="1642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Diodi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CFD943F0-75D4-1B8E-0D2E-05FF6D1DD9C8}"/>
              </a:ext>
            </a:extLst>
          </p:cNvPr>
          <p:cNvSpPr txBox="1"/>
          <p:nvPr/>
        </p:nvSpPr>
        <p:spPr>
          <a:xfrm>
            <a:off x="804902" y="3919146"/>
            <a:ext cx="1642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Tiristori/SCR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8" name="Immagine 27" descr="Immagine che contiene diagramma, linea, schizzo&#10;&#10;Descrizione generata automaticamente">
            <a:extLst>
              <a:ext uri="{FF2B5EF4-FFF2-40B4-BE49-F238E27FC236}">
                <a16:creationId xmlns:a16="http://schemas.microsoft.com/office/drawing/2014/main" id="{6CE87339-0DF7-2F03-CF96-2FDC1F7CFF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4" r="37311"/>
          <a:stretch/>
        </p:blipFill>
        <p:spPr bwMode="auto">
          <a:xfrm>
            <a:off x="741493" y="2582312"/>
            <a:ext cx="2120930" cy="11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Immagine 29" descr="Immagine che contiene diagramma, testo, Disegno tecnico, Piano&#10;&#10;Descrizione generata automaticamente">
            <a:extLst>
              <a:ext uri="{FF2B5EF4-FFF2-40B4-BE49-F238E27FC236}">
                <a16:creationId xmlns:a16="http://schemas.microsoft.com/office/drawing/2014/main" id="{0387C25B-A2B9-6259-A104-FC65FC1E64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8" r="67415" b="61576"/>
          <a:stretch/>
        </p:blipFill>
        <p:spPr bwMode="auto">
          <a:xfrm>
            <a:off x="626611" y="4273222"/>
            <a:ext cx="805079" cy="9521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Immagine 30" descr="Immagine che contiene testo, linea, diagramma, Carattere&#10;&#10;Descrizione generata automaticamente">
            <a:extLst>
              <a:ext uri="{FF2B5EF4-FFF2-40B4-BE49-F238E27FC236}">
                <a16:creationId xmlns:a16="http://schemas.microsoft.com/office/drawing/2014/main" id="{578EB250-00FD-401C-398E-8FC770518A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80" y="4226721"/>
            <a:ext cx="1699287" cy="1024116"/>
          </a:xfrm>
          <a:prstGeom prst="rect">
            <a:avLst/>
          </a:prstGeom>
        </p:spPr>
      </p:pic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F3B60E8D-577D-3DA6-0869-E8C4DD6EC572}"/>
              </a:ext>
            </a:extLst>
          </p:cNvPr>
          <p:cNvSpPr txBox="1"/>
          <p:nvPr/>
        </p:nvSpPr>
        <p:spPr>
          <a:xfrm>
            <a:off x="3881515" y="797795"/>
            <a:ext cx="29464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Caratteristiche delle applicazioni di potenza: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bassa/media tensione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affidabilità e versatilità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bassa resistenza termica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bassa caduta di tensione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ottima resistenza ai cicli termici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longevità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facilità di manutenzione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Rigenerazione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…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4F81993-9126-8940-ADAF-ED98D99FFC4B}"/>
              </a:ext>
            </a:extLst>
          </p:cNvPr>
          <p:cNvSpPr txBox="1"/>
          <p:nvPr/>
        </p:nvSpPr>
        <p:spPr>
          <a:xfrm>
            <a:off x="4015652" y="3724654"/>
            <a:ext cx="2585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Configurazione Press pack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C167F1-EE6A-52C3-F639-293BB682594E}"/>
              </a:ext>
            </a:extLst>
          </p:cNvPr>
          <p:cNvSpPr txBox="1"/>
          <p:nvPr/>
        </p:nvSpPr>
        <p:spPr>
          <a:xfrm>
            <a:off x="4266174" y="4005433"/>
            <a:ext cx="2246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Richiede un carico di compressione uniforme e normale alle superfici polari </a:t>
            </a:r>
          </a:p>
        </p:txBody>
      </p:sp>
      <p:pic>
        <p:nvPicPr>
          <p:cNvPr id="40" name="Immagine 39" descr="Immagine che contiene schizzo, disegno, Line art, diagramma&#10;&#10;Descrizione generata automaticamente">
            <a:extLst>
              <a:ext uri="{FF2B5EF4-FFF2-40B4-BE49-F238E27FC236}">
                <a16:creationId xmlns:a16="http://schemas.microsoft.com/office/drawing/2014/main" id="{93586D60-3FF8-6692-A6BB-60968B11DD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9" t="26128" r="8582" b="16177"/>
          <a:stretch/>
        </p:blipFill>
        <p:spPr bwMode="auto">
          <a:xfrm rot="-60000">
            <a:off x="4147056" y="4640576"/>
            <a:ext cx="2377207" cy="11976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2" name="Immagine 41">
            <a:extLst>
              <a:ext uri="{FF2B5EF4-FFF2-40B4-BE49-F238E27FC236}">
                <a16:creationId xmlns:a16="http://schemas.microsoft.com/office/drawing/2014/main" id="{DB0D4962-5011-9B57-8F90-A8B275063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843" y="3608570"/>
            <a:ext cx="465873" cy="63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Immagine 42">
            <a:extLst>
              <a:ext uri="{FF2B5EF4-FFF2-40B4-BE49-F238E27FC236}">
                <a16:creationId xmlns:a16="http://schemas.microsoft.com/office/drawing/2014/main" id="{E63D998E-6C62-6BA5-5594-8E2B3CAC5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717" y="2741962"/>
            <a:ext cx="971299" cy="62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Immagine 43">
            <a:extLst>
              <a:ext uri="{FF2B5EF4-FFF2-40B4-BE49-F238E27FC236}">
                <a16:creationId xmlns:a16="http://schemas.microsoft.com/office/drawing/2014/main" id="{B21953D7-B134-4653-653B-144435FED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8" t="12117" r="12819" b="21416"/>
          <a:stretch>
            <a:fillRect/>
          </a:stretch>
        </p:blipFill>
        <p:spPr bwMode="auto">
          <a:xfrm>
            <a:off x="8635626" y="3601391"/>
            <a:ext cx="595648" cy="57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" descr="simbolo di pericolo ad alta tensione 2315122 - Scarica ...">
            <a:extLst>
              <a:ext uri="{FF2B5EF4-FFF2-40B4-BE49-F238E27FC236}">
                <a16:creationId xmlns:a16="http://schemas.microsoft.com/office/drawing/2014/main" id="{7176EF4D-5A83-6ECC-81D7-9BFBD0C8C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44" y="4326817"/>
            <a:ext cx="679021" cy="67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Isteresi - Wikipedia">
            <a:extLst>
              <a:ext uri="{FF2B5EF4-FFF2-40B4-BE49-F238E27FC236}">
                <a16:creationId xmlns:a16="http://schemas.microsoft.com/office/drawing/2014/main" id="{C131693A-B72E-1A2D-AF31-CBB855431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743" y="5137908"/>
            <a:ext cx="742225" cy="65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Peso Icone Del Computer Chilogrammo Simbolo Di Massa - simbolo 640*640 Png  trasparente Scarica gratis - Logo, Marca, In Bianco E Nero.">
            <a:extLst>
              <a:ext uri="{FF2B5EF4-FFF2-40B4-BE49-F238E27FC236}">
                <a16:creationId xmlns:a16="http://schemas.microsoft.com/office/drawing/2014/main" id="{492D53BF-3F5F-965D-8D12-1913B8532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763" y="5180882"/>
            <a:ext cx="601511" cy="60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Immagine 48">
            <a:extLst>
              <a:ext uri="{FF2B5EF4-FFF2-40B4-BE49-F238E27FC236}">
                <a16:creationId xmlns:a16="http://schemas.microsoft.com/office/drawing/2014/main" id="{14444C15-80AF-F968-8021-56F28615F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746" y="2760415"/>
            <a:ext cx="425409" cy="65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0" descr="Amperometro | Icona Gratis">
            <a:extLst>
              <a:ext uri="{FF2B5EF4-FFF2-40B4-BE49-F238E27FC236}">
                <a16:creationId xmlns:a16="http://schemas.microsoft.com/office/drawing/2014/main" id="{44FCCA31-2612-6E74-28DD-20EBC15FE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657" y="4388683"/>
            <a:ext cx="560672" cy="56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4C9E6C5F-4EF8-860A-416F-67F591192ABC}"/>
              </a:ext>
            </a:extLst>
          </p:cNvPr>
          <p:cNvSpPr txBox="1"/>
          <p:nvPr/>
        </p:nvSpPr>
        <p:spPr>
          <a:xfrm>
            <a:off x="7457268" y="2167480"/>
            <a:ext cx="1726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Vincoli applicazione di potenza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3585CFE-E409-F17B-84B4-0395D4C8F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0945" y="3088598"/>
            <a:ext cx="5257800" cy="44672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it-IT" sz="1400" b="1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Box </a:t>
            </a:r>
            <a:r>
              <a:rPr lang="it-IT" sz="1400" b="1" i="1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endParaRPr lang="it-IT" sz="1400" b="1" i="1" dirty="0">
              <a:solidFill>
                <a:srgbClr val="00274B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3362235E-8C43-8772-3CDB-2B593BDCA5E5}"/>
              </a:ext>
            </a:extLst>
          </p:cNvPr>
          <p:cNvSpPr txBox="1">
            <a:spLocks/>
          </p:cNvSpPr>
          <p:nvPr/>
        </p:nvSpPr>
        <p:spPr>
          <a:xfrm>
            <a:off x="10360945" y="4700703"/>
            <a:ext cx="5257800" cy="446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b="1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Bar </a:t>
            </a:r>
            <a:r>
              <a:rPr lang="it-IT" sz="1400" b="1" i="1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endParaRPr lang="it-IT" sz="1400" b="1" i="1" dirty="0">
              <a:solidFill>
                <a:srgbClr val="00274B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5" name="Freccia a destra 54">
            <a:extLst>
              <a:ext uri="{FF2B5EF4-FFF2-40B4-BE49-F238E27FC236}">
                <a16:creationId xmlns:a16="http://schemas.microsoft.com/office/drawing/2014/main" id="{45802FB9-4D84-D77D-9677-71829CB4D21B}"/>
              </a:ext>
            </a:extLst>
          </p:cNvPr>
          <p:cNvSpPr/>
          <p:nvPr/>
        </p:nvSpPr>
        <p:spPr>
          <a:xfrm rot="1408488">
            <a:off x="9629947" y="4507643"/>
            <a:ext cx="580286" cy="204819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6" name="Freccia a destra 55">
            <a:extLst>
              <a:ext uri="{FF2B5EF4-FFF2-40B4-BE49-F238E27FC236}">
                <a16:creationId xmlns:a16="http://schemas.microsoft.com/office/drawing/2014/main" id="{3DC10027-4881-0C63-85B9-65E2C3BC9537}"/>
              </a:ext>
            </a:extLst>
          </p:cNvPr>
          <p:cNvSpPr/>
          <p:nvPr/>
        </p:nvSpPr>
        <p:spPr>
          <a:xfrm rot="20570655">
            <a:off x="9635919" y="3334661"/>
            <a:ext cx="580286" cy="204819"/>
          </a:xfrm>
          <a:prstGeom prst="rightArrow">
            <a:avLst/>
          </a:prstGeom>
          <a:solidFill>
            <a:srgbClr val="017D2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77092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A03FDEF1-6EC1-87AC-C4BC-D08DD113114A}"/>
              </a:ext>
            </a:extLst>
          </p:cNvPr>
          <p:cNvSpPr txBox="1"/>
          <p:nvPr/>
        </p:nvSpPr>
        <p:spPr>
          <a:xfrm rot="16200000">
            <a:off x="-174175" y="2950367"/>
            <a:ext cx="125403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600" b="1" dirty="0">
                <a:solidFill>
                  <a:schemeClr val="bg1"/>
                </a:solidFill>
                <a:latin typeface="Amasis MT Pro Black" panose="02040A04050005020304" pitchFamily="18" charset="0"/>
              </a:rPr>
              <a:t>EVENT </a:t>
            </a:r>
            <a:r>
              <a:rPr lang="it-IT" sz="3600" b="1" dirty="0">
                <a:solidFill>
                  <a:schemeClr val="bg1"/>
                </a:solidFill>
                <a:latin typeface="Amasis MT Pro Black" panose="02040A04050005020304" pitchFamily="18" charset="0"/>
                <a:cs typeface="Aharoni" panose="02010803020104030203" pitchFamily="2" charset="-79"/>
              </a:rPr>
              <a:t>SCHEDULE</a:t>
            </a: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9C183F9E-CD2A-D6E7-C656-92347D210E4D}"/>
              </a:ext>
            </a:extLst>
          </p:cNvPr>
          <p:cNvSpPr txBox="1"/>
          <p:nvPr/>
        </p:nvSpPr>
        <p:spPr>
          <a:xfrm>
            <a:off x="199837" y="2363395"/>
            <a:ext cx="12191999" cy="16619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2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sz="5400" b="1" dirty="0">
                <a:solidFill>
                  <a:srgbClr val="242659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GRAZIE </a:t>
            </a:r>
          </a:p>
          <a:p>
            <a:pPr algn="ctr"/>
            <a:r>
              <a:rPr lang="en-US" sz="5400" b="1" dirty="0">
                <a:solidFill>
                  <a:srgbClr val="242659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DELL’ATTENZIONE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0AB17ED-F033-1BA7-84E5-AB6AD3FF02A3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C093D2B9-7E1C-39E5-28EF-F993AA914923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032490-430A-DEDA-CD86-71F7507B154D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248483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778A02E1-1A8C-7275-3F62-BAB079E0E73B}"/>
              </a:ext>
            </a:extLst>
          </p:cNvPr>
          <p:cNvSpPr/>
          <p:nvPr/>
        </p:nvSpPr>
        <p:spPr>
          <a:xfrm flipH="1">
            <a:off x="-14170" y="0"/>
            <a:ext cx="6414970" cy="6858000"/>
          </a:xfrm>
          <a:prstGeom prst="rect">
            <a:avLst/>
          </a:prstGeom>
          <a:solidFill>
            <a:srgbClr val="0027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7" name="Immagine 26" descr="Immagine che contiene schizzo, disegno, design&#10;&#10;Descrizione generata automaticamente">
            <a:extLst>
              <a:ext uri="{FF2B5EF4-FFF2-40B4-BE49-F238E27FC236}">
                <a16:creationId xmlns:a16="http://schemas.microsoft.com/office/drawing/2014/main" id="{D7CE332D-F5E5-FA84-3CAF-83A5BCE8B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10" y="954214"/>
            <a:ext cx="5187443" cy="494957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E479A1F-FB5A-9530-37B3-1593CD0E0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355" y="328335"/>
            <a:ext cx="3453920" cy="797217"/>
          </a:xfrm>
        </p:spPr>
        <p:txBody>
          <a:bodyPr>
            <a:normAutofit/>
          </a:bodyPr>
          <a:lstStyle/>
          <a:p>
            <a:r>
              <a:rPr lang="it-IT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INTRODUZIONE AI </a:t>
            </a:r>
            <a:r>
              <a:rPr lang="it-IT" sz="2000" b="1" i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BOX CLAMP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8570BF9-DD6B-BDB0-A600-83F4140D6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744" y="1125552"/>
            <a:ext cx="5709330" cy="1887419"/>
          </a:xfrm>
        </p:spPr>
        <p:txBody>
          <a:bodyPr>
            <a:no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 Box clamp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sono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sistemi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compressione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per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semiconduttori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a disco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utilizzati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in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applicazioni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raffreddamento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monolaterale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Sistemi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compressione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a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controllo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freccia</a:t>
            </a:r>
            <a:endParaRPr lang="en-US" sz="140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it-IT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Possibilità di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adattare la composizione del </a:t>
            </a:r>
            <a:r>
              <a:rPr lang="it-IT" sz="1400" i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box </a:t>
            </a:r>
            <a:r>
              <a:rPr lang="it-IT" sz="1400" i="1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it-IT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 funzione del carico di compressione desiderato e dello spessore del componente elettronico</a:t>
            </a:r>
            <a:endParaRPr lang="en-US" sz="1400" b="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7FAED4B4-35F6-744F-A0B7-7E5B2A2F0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042" y="3086189"/>
            <a:ext cx="4689956" cy="2646259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DFECA3D0-5AC6-0E81-80E9-73658ABE5FBD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D7837419-217C-6202-34D9-70F18E17D656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2156711" y="6411084"/>
            <a:ext cx="424408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26AA3996-6D66-171F-9EA0-FB1B8E387D3D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77C33C17-BD54-B651-CC97-1368125B5975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6400800" y="6411084"/>
            <a:ext cx="3646338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177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ttangolo 37">
            <a:extLst>
              <a:ext uri="{FF2B5EF4-FFF2-40B4-BE49-F238E27FC236}">
                <a16:creationId xmlns:a16="http://schemas.microsoft.com/office/drawing/2014/main" id="{32893D37-09FA-C9B3-D7E2-71C7151977C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5DAF2543-E6D1-8746-A733-C60B2608E96A}"/>
              </a:ext>
            </a:extLst>
          </p:cNvPr>
          <p:cNvSpPr/>
          <p:nvPr/>
        </p:nvSpPr>
        <p:spPr>
          <a:xfrm>
            <a:off x="8072601" y="-3554602"/>
            <a:ext cx="14400000" cy="144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929" y="270413"/>
            <a:ext cx="7651511" cy="787569"/>
          </a:xfrm>
        </p:spPr>
        <p:txBody>
          <a:bodyPr>
            <a:normAutofit/>
          </a:bodyPr>
          <a:lstStyle/>
          <a:p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SERRAGGIO/DISASSEMBLAGGIO E SISTEMA DI VERIFICA DEL PARALLELISMO</a:t>
            </a: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AB9A7243-5835-F41B-C995-6335080966B8}"/>
              </a:ext>
            </a:extLst>
          </p:cNvPr>
          <p:cNvCxnSpPr>
            <a:cxnSpLocks/>
          </p:cNvCxnSpPr>
          <p:nvPr/>
        </p:nvCxnSpPr>
        <p:spPr>
          <a:xfrm flipV="1">
            <a:off x="5531146" y="4221228"/>
            <a:ext cx="540000" cy="540000"/>
          </a:xfrm>
          <a:prstGeom prst="straightConnector1">
            <a:avLst/>
          </a:prstGeom>
          <a:ln w="50800">
            <a:solidFill>
              <a:srgbClr val="7FBB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Immagine che contiene oggetti in metallo, ingranaggio&#10;&#10;Descrizione generata automaticamente">
            <a:extLst>
              <a:ext uri="{FF2B5EF4-FFF2-40B4-BE49-F238E27FC236}">
                <a16:creationId xmlns:a16="http://schemas.microsoft.com/office/drawing/2014/main" id="{78C02B91-FBF7-2735-BDC3-C311803C7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1" b="91225" l="10000" r="90000">
                        <a14:foregroundMark x1="48738" y1="91138" x2="52850" y2="912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09081" y="2149324"/>
            <a:ext cx="4131508" cy="2222133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6A2E8A52-D3D6-E124-00F7-02E32D60C1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6689" y="2163754"/>
            <a:ext cx="4506809" cy="2423989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8161A6E8-DE24-64B1-4705-0770FF1A07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49" b="89922" l="10000" r="90000">
                        <a14:foregroundMark x1="40000" y1="8949" x2="40701" y2="912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06182" y="4071661"/>
            <a:ext cx="5478400" cy="2946561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AFB19FA3-390C-B5F0-6B51-37FA1FA4E1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50745" y="3886097"/>
            <a:ext cx="4623870" cy="2486951"/>
          </a:xfrm>
          <a:prstGeom prst="rect">
            <a:avLst/>
          </a:prstGeom>
        </p:spPr>
      </p:pic>
      <p:sp>
        <p:nvSpPr>
          <p:cNvPr id="26" name="Segnaposto contenuto 3">
            <a:extLst>
              <a:ext uri="{FF2B5EF4-FFF2-40B4-BE49-F238E27FC236}">
                <a16:creationId xmlns:a16="http://schemas.microsoft.com/office/drawing/2014/main" id="{6FD2B77D-6FCF-F511-76BB-9D101DA98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687" y="1158479"/>
            <a:ext cx="7728337" cy="1522054"/>
          </a:xfrm>
          <a:noFill/>
          <a:ln>
            <a:noFill/>
          </a:ln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7FBB57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Avvitamento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/</a:t>
            </a:r>
            <a:r>
              <a:rPr lang="it-IT" sz="1400" b="1" dirty="0">
                <a:solidFill>
                  <a:srgbClr val="FF0000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svitamento</a:t>
            </a: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manuale e alternato delle quattro viti di serraggio: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necessità di applicare un carico omogeneo e normale alla superficie del dissipatore impedisce l’avvitamento mediante chiave dinamometrica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Strumentazione accessoria per monitorare il pian parallelismo </a:t>
            </a:r>
            <a:r>
              <a:rPr lang="it-IT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tra il pressore e la superficie del dissipatore: «ragno», spessori, spessimetro</a:t>
            </a:r>
          </a:p>
        </p:txBody>
      </p:sp>
      <p:pic>
        <p:nvPicPr>
          <p:cNvPr id="28" name="Immagine 27" descr="Immagine che contiene schizzo, testo, design, illustrazione&#10;&#10;Descrizione generata automaticamente">
            <a:extLst>
              <a:ext uri="{FF2B5EF4-FFF2-40B4-BE49-F238E27FC236}">
                <a16:creationId xmlns:a16="http://schemas.microsoft.com/office/drawing/2014/main" id="{2FAD674B-3A0C-D6AB-AF86-82D6874AFD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275" y="763016"/>
            <a:ext cx="2950810" cy="1731127"/>
          </a:xfrm>
          <a:prstGeom prst="rect">
            <a:avLst/>
          </a:prstGeom>
        </p:spPr>
      </p:pic>
      <p:pic>
        <p:nvPicPr>
          <p:cNvPr id="29" name="Immagine 28" descr="Immagine che contiene design, elettrodomestico&#10;&#10;Descrizione generata automaticamente">
            <a:extLst>
              <a:ext uri="{FF2B5EF4-FFF2-40B4-BE49-F238E27FC236}">
                <a16:creationId xmlns:a16="http://schemas.microsoft.com/office/drawing/2014/main" id="{52D08A5C-15FD-51AC-9B69-D6D9274A7C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198" y="3000035"/>
            <a:ext cx="1907577" cy="2465715"/>
          </a:xfrm>
          <a:prstGeom prst="rect">
            <a:avLst/>
          </a:prstGeom>
        </p:spPr>
      </p:pic>
      <p:cxnSp>
        <p:nvCxnSpPr>
          <p:cNvPr id="32" name="Connettore 2 31">
            <a:extLst>
              <a:ext uri="{FF2B5EF4-FFF2-40B4-BE49-F238E27FC236}">
                <a16:creationId xmlns:a16="http://schemas.microsoft.com/office/drawing/2014/main" id="{5275794C-77D1-25A3-3CB8-8AB63EFE627B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2067724" y="4232892"/>
            <a:ext cx="540000" cy="540000"/>
          </a:xfrm>
          <a:prstGeom prst="straightConnector1">
            <a:avLst/>
          </a:prstGeom>
          <a:ln w="50800">
            <a:solidFill>
              <a:srgbClr val="7FBB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>
            <a:extLst>
              <a:ext uri="{FF2B5EF4-FFF2-40B4-BE49-F238E27FC236}">
                <a16:creationId xmlns:a16="http://schemas.microsoft.com/office/drawing/2014/main" id="{715FDD62-3EAF-5628-E51B-76467B58BD24}"/>
              </a:ext>
            </a:extLst>
          </p:cNvPr>
          <p:cNvCxnSpPr>
            <a:cxnSpLocks noChangeAspect="1"/>
          </p:cNvCxnSpPr>
          <p:nvPr/>
        </p:nvCxnSpPr>
        <p:spPr>
          <a:xfrm>
            <a:off x="3803536" y="4232892"/>
            <a:ext cx="541766" cy="540000"/>
          </a:xfrm>
          <a:prstGeom prst="straightConnector1">
            <a:avLst/>
          </a:prstGeom>
          <a:ln w="50800">
            <a:solidFill>
              <a:srgbClr val="7FBB5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2 66">
            <a:extLst>
              <a:ext uri="{FF2B5EF4-FFF2-40B4-BE49-F238E27FC236}">
                <a16:creationId xmlns:a16="http://schemas.microsoft.com/office/drawing/2014/main" id="{EDD841D0-5C22-EABC-9956-9BBE24056157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5774580" y="4232892"/>
            <a:ext cx="540000" cy="54000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2 67">
            <a:extLst>
              <a:ext uri="{FF2B5EF4-FFF2-40B4-BE49-F238E27FC236}">
                <a16:creationId xmlns:a16="http://schemas.microsoft.com/office/drawing/2014/main" id="{AE209E9E-4B46-5E07-33FF-A4AAE4CF5B18}"/>
              </a:ext>
            </a:extLst>
          </p:cNvPr>
          <p:cNvCxnSpPr>
            <a:cxnSpLocks/>
          </p:cNvCxnSpPr>
          <p:nvPr/>
        </p:nvCxnSpPr>
        <p:spPr>
          <a:xfrm flipH="1" flipV="1">
            <a:off x="3598698" y="4242513"/>
            <a:ext cx="540000" cy="54000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2 68">
            <a:extLst>
              <a:ext uri="{FF2B5EF4-FFF2-40B4-BE49-F238E27FC236}">
                <a16:creationId xmlns:a16="http://schemas.microsoft.com/office/drawing/2014/main" id="{630F234B-8EB3-C4B7-6B99-630C1F36B83F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2237225" y="4256934"/>
            <a:ext cx="554267" cy="5542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Segnaposto contenuto 3">
            <a:extLst>
              <a:ext uri="{FF2B5EF4-FFF2-40B4-BE49-F238E27FC236}">
                <a16:creationId xmlns:a16="http://schemas.microsoft.com/office/drawing/2014/main" id="{C343B877-2778-2E07-7CC2-BEFBF6AE9320}"/>
              </a:ext>
            </a:extLst>
          </p:cNvPr>
          <p:cNvSpPr txBox="1">
            <a:spLocks/>
          </p:cNvSpPr>
          <p:nvPr/>
        </p:nvSpPr>
        <p:spPr>
          <a:xfrm>
            <a:off x="9186035" y="2494143"/>
            <a:ext cx="2227737" cy="31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Raffigurazione del ragno</a:t>
            </a:r>
          </a:p>
        </p:txBody>
      </p:sp>
      <p:sp>
        <p:nvSpPr>
          <p:cNvPr id="89" name="Segnaposto contenuto 3">
            <a:extLst>
              <a:ext uri="{FF2B5EF4-FFF2-40B4-BE49-F238E27FC236}">
                <a16:creationId xmlns:a16="http://schemas.microsoft.com/office/drawing/2014/main" id="{38EA7129-7948-6C05-235C-80C92A32FD55}"/>
              </a:ext>
            </a:extLst>
          </p:cNvPr>
          <p:cNvSpPr txBox="1">
            <a:spLocks/>
          </p:cNvSpPr>
          <p:nvPr/>
        </p:nvSpPr>
        <p:spPr>
          <a:xfrm>
            <a:off x="8916158" y="5496168"/>
            <a:ext cx="7378881" cy="15220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Prima verifica del pian parallelismo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3D6FD96-7E26-A0E2-7558-482E4FB7A296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3C1D4167-3F6F-ECD0-4A81-AE2415D31F93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8617258" y="6411084"/>
            <a:ext cx="1429880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316B661-43CB-4505-570D-95C161BD2792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AF4932F9-1A09-F211-07DB-963880C2E7BC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2156711" y="6411083"/>
            <a:ext cx="648387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990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BD126DB1-83E7-7357-0EDE-4CDBB29B3C0E}"/>
              </a:ext>
            </a:extLst>
          </p:cNvPr>
          <p:cNvSpPr/>
          <p:nvPr/>
        </p:nvSpPr>
        <p:spPr>
          <a:xfrm>
            <a:off x="1" y="0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6148" y="67571"/>
            <a:ext cx="9353302" cy="787569"/>
          </a:xfrm>
        </p:spPr>
        <p:txBody>
          <a:bodyPr>
            <a:normAutofit/>
          </a:bodyPr>
          <a:lstStyle/>
          <a:p>
            <a:pPr algn="ctr"/>
            <a:r>
              <a:rPr lang="it-IT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MODELLO PER LA DETERMINAZIONE DELLA COMPOSIZIONE DI UN BOX CLAMP E TOLLERANZA SULLO SPESSORE DEL COMPONENTE ELETTRONICO PRESS PACK </a:t>
            </a:r>
            <a:endParaRPr lang="en-US" sz="2000" b="1" u="sng" dirty="0">
              <a:solidFill>
                <a:schemeClr val="bg1"/>
              </a:solidFill>
              <a:latin typeface="+mn-lt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6" name="Segnaposto contenuto 3">
            <a:extLst>
              <a:ext uri="{FF2B5EF4-FFF2-40B4-BE49-F238E27FC236}">
                <a16:creationId xmlns:a16="http://schemas.microsoft.com/office/drawing/2014/main" id="{6FD2B77D-6FCF-F511-76BB-9D101DA98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310" y="1332244"/>
            <a:ext cx="7257589" cy="15220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IPOTESI MODELLO COMPOSIZIONE: 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Deformazioni verticale del componente elettronico e del box </a:t>
            </a:r>
            <a:r>
              <a:rPr lang="it-IT" sz="1400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trascurabili (ipotesi valida all’interno del range di forza di funzionamento).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Facendo riferimento alla condizione di </a:t>
            </a:r>
            <a:r>
              <a:rPr lang="it-IT" sz="1400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box </a:t>
            </a:r>
            <a:r>
              <a:rPr lang="it-IT" sz="1400" i="1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r>
              <a:rPr lang="it-IT" sz="1400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correttamente serrato la differenza fra lo spazio verticale disponibile all’interno del </a:t>
            </a:r>
            <a:r>
              <a:rPr lang="it-IT" sz="1400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box </a:t>
            </a:r>
            <a:r>
              <a:rPr lang="it-IT" sz="1400" i="1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clamp</a:t>
            </a:r>
            <a:r>
              <a:rPr lang="it-IT" sz="1400" i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e lo spessore del dispositivo da comprimere permette di determinare la freccia applicata sulle molle e, di conseguenza, il carico applicato al dispositivo</a:t>
            </a:r>
          </a:p>
          <a:p>
            <a:endParaRPr lang="it-IT" sz="12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3" name="Immagine 22" descr="Immagine che contiene schermata, diagramma, Rettangolo, design&#10;&#10;Descrizione generata automaticamente">
            <a:extLst>
              <a:ext uri="{FF2B5EF4-FFF2-40B4-BE49-F238E27FC236}">
                <a16:creationId xmlns:a16="http://schemas.microsoft.com/office/drawing/2014/main" id="{C030383D-96BC-4D4F-0034-1FA59F7F3B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34" y="1172790"/>
            <a:ext cx="3359407" cy="26253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F8022A6C-212A-11FB-E391-B29DA68594BD}"/>
                  </a:ext>
                </a:extLst>
              </p:cNvPr>
              <p:cNvSpPr txBox="1"/>
              <p:nvPr/>
            </p:nvSpPr>
            <p:spPr>
              <a:xfrm>
                <a:off x="1486148" y="2771287"/>
                <a:ext cx="6097656" cy="677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𝛿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=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𝑆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−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𝑃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−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𝐻</m:t>
                      </m:r>
                      <m:r>
                        <a:rPr lang="it-IT" sz="2000" b="1" smtClean="0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it-IT" sz="20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sSubPr>
                        <m:e>
                          <m:r>
                            <a:rPr lang="it-IT" sz="2000" b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h</m:t>
                          </m:r>
                        </m:e>
                        <m:sub>
                          <m:r>
                            <a:rPr lang="it-IT" sz="2000" b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  <m:t>𝐹</m:t>
                          </m:r>
                        </m:sub>
                      </m:sSub>
                    </m:oMath>
                  </m:oMathPara>
                </a14:m>
                <a:endParaRPr lang="it-IT" sz="2000" b="1" dirty="0">
                  <a:solidFill>
                    <a:srgbClr val="00274B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F8022A6C-212A-11FB-E391-B29DA68594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6148" y="2771287"/>
                <a:ext cx="6097656" cy="6771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Immagine 26">
            <a:extLst>
              <a:ext uri="{FF2B5EF4-FFF2-40B4-BE49-F238E27FC236}">
                <a16:creationId xmlns:a16="http://schemas.microsoft.com/office/drawing/2014/main" id="{049C9B8D-39ED-A9D4-8650-97AAD3E61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94" y="3303219"/>
            <a:ext cx="4811110" cy="2658944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2A786A4A-FAAB-A9F4-783A-85DBB4EA70D1}"/>
                  </a:ext>
                </a:extLst>
              </p:cNvPr>
              <p:cNvSpPr txBox="1"/>
              <p:nvPr/>
            </p:nvSpPr>
            <p:spPr>
              <a:xfrm>
                <a:off x="5486369" y="4042711"/>
                <a:ext cx="6469165" cy="1470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Courier New" panose="02070309020205020404" pitchFamily="49" charset="0"/>
                  <a:buChar char="o"/>
                </a:pPr>
                <a:r>
                  <a:rPr lang="it-IT" sz="1400" b="1" dirty="0">
                    <a:solidFill>
                      <a:srgbClr val="00274B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VARIAZIONE DEL CARICO NOMINALE IN FUNZIONE DELLA TOLLERANZA SULLO SPESSORE NOMINALE DEL COMPONENTE ELETTRONICO:</a:t>
                </a:r>
              </a:p>
              <a:p>
                <a:pPr marL="171450" indent="-171450">
                  <a:buFont typeface="Courier New" panose="02070309020205020404" pitchFamily="49" charset="0"/>
                  <a:buChar char="o"/>
                </a:pPr>
                <a:endParaRPr lang="it-IT" sz="1400" b="1" dirty="0">
                  <a:solidFill>
                    <a:srgbClr val="00274B"/>
                  </a:solidFill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6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6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</m:ctrlPr>
                            </m:eqArrPr>
                            <m:e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𝐹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(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)=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𝑏</m:t>
                              </m:r>
                              <m:sSup>
                                <m:sSup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𝑛</m:t>
                                  </m:r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…+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𝑣𝑓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𝑧</m:t>
                              </m:r>
                            </m:e>
                            <m:e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=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func>
                                <m:func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min</m:t>
                                  </m:r>
                                </m:fName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it-IT" sz="1600" b="1" i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600" b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it-IT" sz="1600" b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−</m:t>
                                  </m:r>
                                </m:e>
                              </m:func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Δ</m:t>
                              </m:r>
                            </m:e>
                          </m:eqArr>
                        </m:e>
                      </m:d>
                      <m:r>
                        <a:rPr lang="it-IT" sz="1600" b="1">
                          <a:solidFill>
                            <a:srgbClr val="00274B"/>
                          </a:solidFill>
                          <a:latin typeface="Cambria Math" panose="02040503050406030204" pitchFamily="18" charset="0"/>
                          <a:ea typeface="Noto Sans" panose="020B0502040504020204" pitchFamily="34" charset="0"/>
                          <a:cs typeface="Noto Sans" panose="020B0502040504020204" pitchFamily="34" charset="0"/>
                        </a:rPr>
                        <m:t>       </m:t>
                      </m:r>
                      <m:d>
                        <m:dPr>
                          <m:begChr m:val="{"/>
                          <m:endChr m:val=""/>
                          <m:ctrlPr>
                            <a:rPr lang="it-IT" sz="1600" b="1" i="1">
                              <a:solidFill>
                                <a:srgbClr val="00274B"/>
                              </a:solidFill>
                              <a:latin typeface="Cambria Math" panose="02040503050406030204" pitchFamily="18" charset="0"/>
                              <a:ea typeface="Noto Sans" panose="020B0502040504020204" pitchFamily="34" charset="0"/>
                              <a:cs typeface="Noto Sans" panose="020B0502040504020204" pitchFamily="34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600" b="1" i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</m:ctrlPr>
                            </m:eqArrPr>
                            <m:e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𝐹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(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)=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𝑏</m:t>
                              </m:r>
                              <m:sSup>
                                <m:sSup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𝑓</m:t>
                                  </m:r>
                                </m:e>
                                <m:sup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𝑛</m:t>
                                  </m:r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…+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𝑣𝑓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+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𝑧</m:t>
                              </m:r>
                            </m:e>
                            <m:e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=</m:t>
                              </m:r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𝑓</m:t>
                              </m:r>
                              <m:func>
                                <m:funcPr>
                                  <m:ctrlPr>
                                    <a:rPr lang="it-IT" sz="1600" b="1" i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=</m:t>
                                  </m:r>
                                  <m:sSub>
                                    <m:sSubPr>
                                      <m:ctrlPr>
                                        <a:rPr lang="it-IT" sz="1600" b="1" i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600" b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it-IT" sz="1600" b="1">
                                          <a:solidFill>
                                            <a:srgbClr val="00274B"/>
                                          </a:solidFill>
                                          <a:latin typeface="Cambria Math" panose="02040503050406030204" pitchFamily="18" charset="0"/>
                                          <a:ea typeface="Noto Sans" panose="020B0502040504020204" pitchFamily="34" charset="0"/>
                                          <a:cs typeface="Noto Sans" panose="020B0502040504020204" pitchFamily="34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it-IT" sz="1600" b="1">
                                      <a:solidFill>
                                        <a:srgbClr val="00274B"/>
                                      </a:solidFill>
                                      <a:latin typeface="Cambria Math" panose="02040503050406030204" pitchFamily="18" charset="0"/>
                                      <a:ea typeface="Noto Sans" panose="020B0502040504020204" pitchFamily="34" charset="0"/>
                                      <a:cs typeface="Noto Sans" panose="020B0502040504020204" pitchFamily="34" charset="0"/>
                                    </a:rPr>
                                    <m:t>+</m:t>
                                  </m:r>
                                </m:e>
                              </m:func>
                              <m: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it-IT" sz="1600" b="1">
                                  <a:solidFill>
                                    <a:srgbClr val="00274B"/>
                                  </a:solidFill>
                                  <a:latin typeface="Cambria Math" panose="02040503050406030204" pitchFamily="18" charset="0"/>
                                  <a:ea typeface="Noto Sans" panose="020B0502040504020204" pitchFamily="34" charset="0"/>
                                  <a:cs typeface="Noto Sans" panose="020B0502040504020204" pitchFamily="34" charset="0"/>
                                </a:rPr>
                                <m:t>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it-IT" sz="1600" b="1" dirty="0">
                  <a:solidFill>
                    <a:srgbClr val="00274B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 marL="171450" indent="-171450">
                  <a:buFont typeface="Courier New" panose="02070309020205020404" pitchFamily="49" charset="0"/>
                  <a:buChar char="o"/>
                </a:pPr>
                <a:endParaRPr lang="it-IT" sz="12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2A786A4A-FAAB-A9F4-783A-85DBB4EA7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6369" y="4042711"/>
                <a:ext cx="6469165" cy="1470531"/>
              </a:xfrm>
              <a:prstGeom prst="rect">
                <a:avLst/>
              </a:prstGeom>
              <a:blipFill>
                <a:blip r:embed="rId6"/>
                <a:stretch>
                  <a:fillRect l="-189" t="-83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asellaDiTesto 2">
            <a:extLst>
              <a:ext uri="{FF2B5EF4-FFF2-40B4-BE49-F238E27FC236}">
                <a16:creationId xmlns:a16="http://schemas.microsoft.com/office/drawing/2014/main" id="{3D366A13-E2C1-E80A-5E19-80B7EC4E2EA0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4" name="Connettore diritto 3">
            <a:extLst>
              <a:ext uri="{FF2B5EF4-FFF2-40B4-BE49-F238E27FC236}">
                <a16:creationId xmlns:a16="http://schemas.microsoft.com/office/drawing/2014/main" id="{09380973-EF45-137E-9304-8DBCC0499589}"/>
              </a:ext>
            </a:extLst>
          </p:cNvPr>
          <p:cNvCxnSpPr>
            <a:cxnSpLocks/>
            <a:stCxn id="3" idx="3"/>
            <a:endCxn id="5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B308037-BFC1-E12D-DA66-D0B6D343900A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212392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04F2D205-2396-6354-FC32-CC52A121CB0C}"/>
              </a:ext>
            </a:extLst>
          </p:cNvPr>
          <p:cNvSpPr/>
          <p:nvPr/>
        </p:nvSpPr>
        <p:spPr>
          <a:xfrm>
            <a:off x="1" y="0"/>
            <a:ext cx="6546714" cy="2953158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pic>
        <p:nvPicPr>
          <p:cNvPr id="58" name="Immagine 57">
            <a:extLst>
              <a:ext uri="{FF2B5EF4-FFF2-40B4-BE49-F238E27FC236}">
                <a16:creationId xmlns:a16="http://schemas.microsoft.com/office/drawing/2014/main" id="{DAF4A638-37B0-CF52-333C-666DEE8934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04" r="32189"/>
          <a:stretch/>
        </p:blipFill>
        <p:spPr>
          <a:xfrm>
            <a:off x="12543538" y="1559669"/>
            <a:ext cx="2126063" cy="3205570"/>
          </a:xfrm>
          <a:prstGeom prst="rect">
            <a:avLst/>
          </a:prstGeom>
        </p:spPr>
      </p:pic>
      <p:pic>
        <p:nvPicPr>
          <p:cNvPr id="40" name="Immagine 39" descr="Immagine che contiene design, schizzo, illustrazione, arte&#10;&#10;Descrizione generata automaticamente">
            <a:extLst>
              <a:ext uri="{FF2B5EF4-FFF2-40B4-BE49-F238E27FC236}">
                <a16:creationId xmlns:a16="http://schemas.microsoft.com/office/drawing/2014/main" id="{F1C61DDD-F9C2-FC97-684B-B35A9FA2F2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933" y="3048905"/>
            <a:ext cx="2999147" cy="3114903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8570BF9-DD6B-BDB0-A600-83F4140D6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5059" y="904960"/>
            <a:ext cx="5281846" cy="3114903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 bar clamp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sono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sistemi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compressione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per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semiconduttori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a disco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utilizzati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in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applicazioni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raffreddamento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bilaterale</a:t>
            </a:r>
            <a:endParaRPr lang="en-US" sz="140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Il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carico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applicato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dal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pacco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molle a tazza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sul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componente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elettronico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corrisponde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a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precarico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assegnato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al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pacco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molle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durante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la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fase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taratura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nel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momento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in cui la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rondella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testimone</a:t>
            </a:r>
            <a:r>
              <a:rPr lang="en-US" sz="140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è libera di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muoversi</a:t>
            </a:r>
            <a:endParaRPr lang="en-US" sz="1400" b="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285750" indent="-28575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Elevato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1400" b="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grado</a:t>
            </a:r>
            <a:r>
              <a:rPr lang="en-US" sz="1400" b="0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 di </a:t>
            </a:r>
            <a:r>
              <a:rPr lang="en-US" sz="1400" dirty="0" err="1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personalizzazione</a:t>
            </a:r>
            <a:endParaRPr lang="en-US" sz="1400" dirty="0">
              <a:solidFill>
                <a:schemeClr val="bg1"/>
              </a:solidFill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2" name="Immagine 41" descr="Immagine che contiene schizzo, design, illustrazione, arte&#10;&#10;Descrizione generata automaticamente">
            <a:extLst>
              <a:ext uri="{FF2B5EF4-FFF2-40B4-BE49-F238E27FC236}">
                <a16:creationId xmlns:a16="http://schemas.microsoft.com/office/drawing/2014/main" id="{9AF48855-400C-CF4C-9EB1-37E5974CA2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92" y="3054275"/>
            <a:ext cx="2878129" cy="3114904"/>
          </a:xfrm>
          <a:prstGeom prst="rect">
            <a:avLst/>
          </a:prstGeom>
        </p:spPr>
      </p:pic>
      <p:sp>
        <p:nvSpPr>
          <p:cNvPr id="55" name="Titolo 1">
            <a:extLst>
              <a:ext uri="{FF2B5EF4-FFF2-40B4-BE49-F238E27FC236}">
                <a16:creationId xmlns:a16="http://schemas.microsoft.com/office/drawing/2014/main" id="{9DFB3317-DE0E-A241-0C3F-47813ABB3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024" y="178077"/>
            <a:ext cx="4141231" cy="797217"/>
          </a:xfrm>
        </p:spPr>
        <p:txBody>
          <a:bodyPr>
            <a:normAutofit/>
          </a:bodyPr>
          <a:lstStyle/>
          <a:p>
            <a:r>
              <a:rPr lang="it-IT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INTRODUZIONE AI BAR CLAMP</a:t>
            </a:r>
          </a:p>
        </p:txBody>
      </p:sp>
      <p:pic>
        <p:nvPicPr>
          <p:cNvPr id="60" name="Immagine 59">
            <a:extLst>
              <a:ext uri="{FF2B5EF4-FFF2-40B4-BE49-F238E27FC236}">
                <a16:creationId xmlns:a16="http://schemas.microsoft.com/office/drawing/2014/main" id="{A09681E7-4C3B-8E5D-7306-EF3DB3640F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085" r="40866" b="17165"/>
          <a:stretch/>
        </p:blipFill>
        <p:spPr>
          <a:xfrm rot="970192">
            <a:off x="16204782" y="596761"/>
            <a:ext cx="1372597" cy="2900556"/>
          </a:xfrm>
          <a:prstGeom prst="rect">
            <a:avLst/>
          </a:prstGeom>
        </p:spPr>
      </p:pic>
      <p:pic>
        <p:nvPicPr>
          <p:cNvPr id="62" name="Immagine 61" descr="Immagine che contiene scaffale, Rettangolo, design&#10;&#10;Descrizione generata automaticamente">
            <a:extLst>
              <a:ext uri="{FF2B5EF4-FFF2-40B4-BE49-F238E27FC236}">
                <a16:creationId xmlns:a16="http://schemas.microsoft.com/office/drawing/2014/main" id="{AC7A4CDF-38B1-4EC4-4963-7778EBC8E2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5077" y="3942682"/>
            <a:ext cx="2543462" cy="2520818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02AD61B1-9A98-8A4F-1EEB-04D837EFBD53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8" name="Connettore diritto 7">
            <a:extLst>
              <a:ext uri="{FF2B5EF4-FFF2-40B4-BE49-F238E27FC236}">
                <a16:creationId xmlns:a16="http://schemas.microsoft.com/office/drawing/2014/main" id="{F2E1D56B-0D7D-E6FD-670B-30A28CCA57A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7BCF21A-3ADE-33EF-5E5D-B8858C5B655E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17BF7597-EA19-98FD-5050-F67A6AE34306}"/>
              </a:ext>
            </a:extLst>
          </p:cNvPr>
          <p:cNvCxnSpPr>
            <a:cxnSpLocks/>
          </p:cNvCxnSpPr>
          <p:nvPr/>
        </p:nvCxnSpPr>
        <p:spPr>
          <a:xfrm>
            <a:off x="6546715" y="2953158"/>
            <a:ext cx="0" cy="3457925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magine 20" descr="Immagine che contiene schermata, testo, design, Rettangolo&#10;&#10;Descrizione generata automaticamente">
            <a:extLst>
              <a:ext uri="{FF2B5EF4-FFF2-40B4-BE49-F238E27FC236}">
                <a16:creationId xmlns:a16="http://schemas.microsoft.com/office/drawing/2014/main" id="{7CA12005-FFE6-2E7D-24B6-AD81FF3535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1"/>
          <a:stretch/>
        </p:blipFill>
        <p:spPr bwMode="auto">
          <a:xfrm>
            <a:off x="7141432" y="293028"/>
            <a:ext cx="4275509" cy="57388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3398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B449E5B6-4D79-9024-570A-4A65E824418C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811" y="327079"/>
            <a:ext cx="8618332" cy="787569"/>
          </a:xfrm>
        </p:spPr>
        <p:txBody>
          <a:bodyPr>
            <a:normAutofit/>
          </a:bodyPr>
          <a:lstStyle/>
          <a:p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ASSEGNAZIONE DEL PRECARICO ALLE MOLLE A TAZZA SULLA BARRA DI CARICO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389762" y="1120875"/>
                <a:ext cx="11406430" cy="1417151"/>
              </a:xfrm>
            </p:spPr>
            <p:txBody>
              <a:bodyPr>
                <a:normAutofit/>
              </a:bodyPr>
              <a:lstStyle/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L’assegnazione del precarico al pacco molle a tazza,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4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</m:ctrlPr>
                      </m:sSubPr>
                      <m:e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 </m:t>
                        </m:r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𝑭</m:t>
                        </m:r>
                      </m:e>
                      <m:sub>
                        <m:r>
                          <a:rPr lang="it-IT" sz="140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Noto Sans" panose="020B0502040504020204" pitchFamily="34" charset="0"/>
                            <a:cs typeface="Noto Sans" panose="020B0502040504020204" pitchFamily="34" charset="0"/>
                          </a:rPr>
                          <m:t>𝒑𝒓𝒆𝒄𝒂𝒓𝒊𝒄𝒐</m:t>
                        </m:r>
                      </m:sub>
                    </m:sSub>
                  </m:oMath>
                </a14:m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, è un operazione di taratura, effettuata sotto pressa idraulica, preliminare al serraggio del </a:t>
                </a:r>
                <a:r>
                  <a:rPr lang="it-IT" sz="1400" dirty="0" err="1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clamp</a:t>
                </a: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. </a:t>
                </a: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it-IT" sz="1400" dirty="0">
                    <a:solidFill>
                      <a:schemeClr val="bg1"/>
                    </a:solidFill>
                    <a:ea typeface="Noto Sans" panose="020B0502040504020204" pitchFamily="34" charset="0"/>
                    <a:cs typeface="Noto Sans" panose="020B0502040504020204" pitchFamily="34" charset="0"/>
                  </a:rPr>
                  <a:t>Tale operazione risulta necessaria per accumulare in modo stabile l’energia associata al carico verticale imposto dalla pressa idraulica. </a:t>
                </a:r>
              </a:p>
            </p:txBody>
          </p:sp>
        </mc:Choice>
        <mc:Fallback xmlns="">
          <p:sp>
            <p:nvSpPr>
              <p:cNvPr id="26" name="Segnaposto contenuto 3">
                <a:extLst>
                  <a:ext uri="{FF2B5EF4-FFF2-40B4-BE49-F238E27FC236}">
                    <a16:creationId xmlns:a16="http://schemas.microsoft.com/office/drawing/2014/main" id="{6FD2B77D-6FCF-F511-76BB-9D101DA982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89762" y="1120875"/>
                <a:ext cx="11406430" cy="1417151"/>
              </a:xfrm>
              <a:blipFill>
                <a:blip r:embed="rId2"/>
                <a:stretch>
                  <a:fillRect l="-107" t="-1724" r="-10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67C59AD6-D673-D85E-28D0-DF1FAE0DE4AA}"/>
              </a:ext>
            </a:extLst>
          </p:cNvPr>
          <p:cNvCxnSpPr>
            <a:cxnSpLocks/>
          </p:cNvCxnSpPr>
          <p:nvPr/>
        </p:nvCxnSpPr>
        <p:spPr>
          <a:xfrm>
            <a:off x="7850435" y="4010280"/>
            <a:ext cx="504000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>
            <a:extLst>
              <a:ext uri="{FF2B5EF4-FFF2-40B4-BE49-F238E27FC236}">
                <a16:creationId xmlns:a16="http://schemas.microsoft.com/office/drawing/2014/main" id="{D687F17E-35AE-4981-662D-B43293B555F7}"/>
              </a:ext>
            </a:extLst>
          </p:cNvPr>
          <p:cNvCxnSpPr>
            <a:cxnSpLocks/>
          </p:cNvCxnSpPr>
          <p:nvPr/>
        </p:nvCxnSpPr>
        <p:spPr>
          <a:xfrm>
            <a:off x="3889828" y="4010280"/>
            <a:ext cx="504000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ttangolo con angoli arrotondati 21">
            <a:extLst>
              <a:ext uri="{FF2B5EF4-FFF2-40B4-BE49-F238E27FC236}">
                <a16:creationId xmlns:a16="http://schemas.microsoft.com/office/drawing/2014/main" id="{46AB01CC-8AE6-84D8-349F-079ED53E4B02}"/>
              </a:ext>
            </a:extLst>
          </p:cNvPr>
          <p:cNvSpPr/>
          <p:nvPr/>
        </p:nvSpPr>
        <p:spPr>
          <a:xfrm>
            <a:off x="495379" y="2190682"/>
            <a:ext cx="3240000" cy="3600000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5E78C4F2-B9DB-FD80-B05C-70E8BC778F82}"/>
              </a:ext>
            </a:extLst>
          </p:cNvPr>
          <p:cNvSpPr/>
          <p:nvPr/>
        </p:nvSpPr>
        <p:spPr>
          <a:xfrm>
            <a:off x="4454510" y="2190682"/>
            <a:ext cx="3276000" cy="3600000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con angoli arrotondati 28">
            <a:extLst>
              <a:ext uri="{FF2B5EF4-FFF2-40B4-BE49-F238E27FC236}">
                <a16:creationId xmlns:a16="http://schemas.microsoft.com/office/drawing/2014/main" id="{2F9260E6-A156-AF7F-B7DB-5CF9E4A0BB3D}"/>
              </a:ext>
            </a:extLst>
          </p:cNvPr>
          <p:cNvSpPr/>
          <p:nvPr/>
        </p:nvSpPr>
        <p:spPr>
          <a:xfrm>
            <a:off x="8423275" y="2190682"/>
            <a:ext cx="3240000" cy="3600000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3" name="Immagine 22" descr="Immagine che contiene schermata, design&#10;&#10;Descrizione generata automaticamente">
            <a:extLst>
              <a:ext uri="{FF2B5EF4-FFF2-40B4-BE49-F238E27FC236}">
                <a16:creationId xmlns:a16="http://schemas.microsoft.com/office/drawing/2014/main" id="{D36F0D12-C472-439D-D3AC-58D05046F9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1" y="3148636"/>
            <a:ext cx="2617219" cy="1544128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354E7F78-F032-44AD-6897-74E52FBF3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469" y="2375708"/>
            <a:ext cx="2024008" cy="2691333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A3AE0360-494A-F5D7-AC46-8C2016F7F5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471" y="2604444"/>
            <a:ext cx="1905849" cy="2374464"/>
          </a:xfrm>
          <a:prstGeom prst="rect">
            <a:avLst/>
          </a:prstGeom>
        </p:spPr>
      </p:pic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059E669-FBE1-7BE3-97A5-F4D0DA8E2B89}"/>
              </a:ext>
            </a:extLst>
          </p:cNvPr>
          <p:cNvSpPr txBox="1"/>
          <p:nvPr/>
        </p:nvSpPr>
        <p:spPr>
          <a:xfrm>
            <a:off x="701484" y="5116698"/>
            <a:ext cx="303389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Assemblaggio manuale preliminare all'assegnazione del precarico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31389C4-DCAB-ED04-D17D-C1C2A69EF3EC}"/>
              </a:ext>
            </a:extLst>
          </p:cNvPr>
          <p:cNvSpPr txBox="1"/>
          <p:nvPr/>
        </p:nvSpPr>
        <p:spPr>
          <a:xfrm>
            <a:off x="8637845" y="5036165"/>
            <a:ext cx="274515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Applicazione del carico di compressione e serraggio manuale del dado autobloccante</a:t>
            </a:r>
          </a:p>
          <a:p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77C64CC-BCCA-6F16-6254-5618DA501090}"/>
              </a:ext>
            </a:extLst>
          </p:cNvPr>
          <p:cNvSpPr txBox="1"/>
          <p:nvPr/>
        </p:nvSpPr>
        <p:spPr>
          <a:xfrm>
            <a:off x="4682698" y="5122132"/>
            <a:ext cx="304781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Posizionamento della barra di carico sui supporti verticali </a:t>
            </a:r>
          </a:p>
          <a:p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A6A4E5B-3DED-1470-159E-2FF8BC5104F9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5798C57C-05BF-0346-B56D-CA921DF58EF0}"/>
              </a:ext>
            </a:extLst>
          </p:cNvPr>
          <p:cNvCxnSpPr>
            <a:cxnSpLocks/>
            <a:stCxn id="11" idx="3"/>
            <a:endCxn id="13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350AEA1-D6E8-0DF6-CB2E-8E0D67BEA614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1018253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23">
            <a:extLst>
              <a:ext uri="{FF2B5EF4-FFF2-40B4-BE49-F238E27FC236}">
                <a16:creationId xmlns:a16="http://schemas.microsoft.com/office/drawing/2014/main" id="{61E2145E-F545-16B5-D1EA-9E759FB4CA8E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0" name="Rettangolo con angoli arrotondati 59">
            <a:extLst>
              <a:ext uri="{FF2B5EF4-FFF2-40B4-BE49-F238E27FC236}">
                <a16:creationId xmlns:a16="http://schemas.microsoft.com/office/drawing/2014/main" id="{CA2B1A65-A876-A4B8-82D6-6FA7BDACD252}"/>
              </a:ext>
            </a:extLst>
          </p:cNvPr>
          <p:cNvSpPr/>
          <p:nvPr/>
        </p:nvSpPr>
        <p:spPr>
          <a:xfrm>
            <a:off x="853279" y="2398616"/>
            <a:ext cx="2911444" cy="3485037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335" y="188692"/>
            <a:ext cx="10085330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PROCEDURA DI SERRAGGIO DI UN BAR CLAMP </a:t>
            </a:r>
          </a:p>
        </p:txBody>
      </p:sp>
      <p:sp>
        <p:nvSpPr>
          <p:cNvPr id="56" name="Rettangolo 55">
            <a:extLst>
              <a:ext uri="{FF2B5EF4-FFF2-40B4-BE49-F238E27FC236}">
                <a16:creationId xmlns:a16="http://schemas.microsoft.com/office/drawing/2014/main" id="{AA2A517D-F6A3-DFD1-D2DA-410656AECC26}"/>
              </a:ext>
            </a:extLst>
          </p:cNvPr>
          <p:cNvSpPr/>
          <p:nvPr/>
        </p:nvSpPr>
        <p:spPr>
          <a:xfrm>
            <a:off x="3951703" y="2693653"/>
            <a:ext cx="197904" cy="76200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61" name="Rettangolo con angoli arrotondati 60">
            <a:extLst>
              <a:ext uri="{FF2B5EF4-FFF2-40B4-BE49-F238E27FC236}">
                <a16:creationId xmlns:a16="http://schemas.microsoft.com/office/drawing/2014/main" id="{8A8AB309-BF2B-9C57-6654-62DD89203394}"/>
              </a:ext>
            </a:extLst>
          </p:cNvPr>
          <p:cNvSpPr/>
          <p:nvPr/>
        </p:nvSpPr>
        <p:spPr>
          <a:xfrm>
            <a:off x="4859633" y="2475736"/>
            <a:ext cx="3240000" cy="3600000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02200EB8-E2D0-1952-E72C-A236AD6AC09E}"/>
              </a:ext>
            </a:extLst>
          </p:cNvPr>
          <p:cNvCxnSpPr>
            <a:cxnSpLocks/>
          </p:cNvCxnSpPr>
          <p:nvPr/>
        </p:nvCxnSpPr>
        <p:spPr>
          <a:xfrm>
            <a:off x="3903577" y="4234818"/>
            <a:ext cx="870463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>
            <a:extLst>
              <a:ext uri="{FF2B5EF4-FFF2-40B4-BE49-F238E27FC236}">
                <a16:creationId xmlns:a16="http://schemas.microsoft.com/office/drawing/2014/main" id="{9567ACBA-0ED3-8ACD-BE89-2C814982C477}"/>
              </a:ext>
            </a:extLst>
          </p:cNvPr>
          <p:cNvCxnSpPr>
            <a:cxnSpLocks/>
          </p:cNvCxnSpPr>
          <p:nvPr/>
        </p:nvCxnSpPr>
        <p:spPr>
          <a:xfrm>
            <a:off x="8229484" y="4234818"/>
            <a:ext cx="872553" cy="0"/>
          </a:xfrm>
          <a:prstGeom prst="straightConnector1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ttangolo con angoli arrotondati 65">
            <a:extLst>
              <a:ext uri="{FF2B5EF4-FFF2-40B4-BE49-F238E27FC236}">
                <a16:creationId xmlns:a16="http://schemas.microsoft.com/office/drawing/2014/main" id="{6AA5142C-BC69-8D3F-2B45-5DC6F3CCCCD9}"/>
              </a:ext>
            </a:extLst>
          </p:cNvPr>
          <p:cNvSpPr/>
          <p:nvPr/>
        </p:nvSpPr>
        <p:spPr>
          <a:xfrm>
            <a:off x="9231888" y="3611649"/>
            <a:ext cx="2307430" cy="1246338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AE3BCAC0-3B56-A628-3DDF-38990532F3C4}"/>
              </a:ext>
            </a:extLst>
          </p:cNvPr>
          <p:cNvSpPr/>
          <p:nvPr/>
        </p:nvSpPr>
        <p:spPr>
          <a:xfrm>
            <a:off x="986062" y="1044142"/>
            <a:ext cx="10509749" cy="1152299"/>
          </a:xfrm>
          <a:prstGeom prst="roundRect">
            <a:avLst/>
          </a:prstGeom>
          <a:solidFill>
            <a:schemeClr val="bg1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26" name="Segnaposto contenuto 3">
            <a:extLst>
              <a:ext uri="{FF2B5EF4-FFF2-40B4-BE49-F238E27FC236}">
                <a16:creationId xmlns:a16="http://schemas.microsoft.com/office/drawing/2014/main" id="{6FD2B77D-6FCF-F511-76BB-9D101DA98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3575" y="1183220"/>
            <a:ext cx="9972363" cy="1246339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Avvitamento graduale (¼ di giro) ed alternato delle viti di serraggio per caricare simmetricamente il modulo compresso: 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necessità di applicare un carico omogeneo e normale alla superficie del componente press pack richiede di verificare periodicamente la differenza di quota tra punti fiduciari (X-Y)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procedura di serraggio consiglia un avvitamento manuale senza l’utilizzo di chiavi dinamometriche</a:t>
            </a:r>
          </a:p>
          <a:p>
            <a:pPr marL="0" indent="0">
              <a:buNone/>
            </a:pPr>
            <a:endParaRPr lang="it-IT" sz="1400" b="1" dirty="0">
              <a:solidFill>
                <a:srgbClr val="242659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asellaDiTesto 35">
                <a:extLst>
                  <a:ext uri="{FF2B5EF4-FFF2-40B4-BE49-F238E27FC236}">
                    <a16:creationId xmlns:a16="http://schemas.microsoft.com/office/drawing/2014/main" id="{AE44ACD2-3559-34CF-6670-17DE638D876C}"/>
                  </a:ext>
                </a:extLst>
              </p:cNvPr>
              <p:cNvSpPr txBox="1"/>
              <p:nvPr/>
            </p:nvSpPr>
            <p:spPr>
              <a:xfrm>
                <a:off x="9483231" y="3732339"/>
                <a:ext cx="2511503" cy="1003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t-IT" sz="1400" b="1" u="sng" dirty="0">
                    <a:solidFill>
                      <a:srgbClr val="242659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Serraggio concluso</a:t>
                </a:r>
              </a:p>
              <a:p>
                <a:r>
                  <a:rPr lang="it-IT" sz="1400" b="1" u="sng" dirty="0">
                    <a:solidFill>
                      <a:srgbClr val="242659"/>
                    </a:solidFill>
                    <a:latin typeface="Noto Sans" panose="020B0502040504020204" pitchFamily="34" charset="0"/>
                    <a:ea typeface="Noto Sans" panose="020B0502040504020204" pitchFamily="34" charset="0"/>
                    <a:cs typeface="Noto Sans" panose="020B0502040504020204" pitchFamily="34" charset="0"/>
                  </a:rPr>
                  <a:t> </a:t>
                </a:r>
                <a:endParaRPr lang="it-IT" sz="14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400" b="1" i="1">
                              <a:solidFill>
                                <a:srgbClr val="242659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400" b="1" i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400" b="1" i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𝒍𝒐𝒂𝒅</m:t>
                                  </m:r>
                                </m:sub>
                              </m:sSub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 ≅</m:t>
                              </m:r>
                              <m:sSub>
                                <m:sSubPr>
                                  <m:ctrlPr>
                                    <a:rPr lang="it-IT" sz="1400" b="1" i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𝒑𝒓𝒆𝒄𝒂𝒓𝒊𝒄𝒐</m:t>
                                  </m:r>
                                </m:sub>
                              </m:sSub>
                            </m:e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it-IT" sz="1400" b="1" i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it-IT" sz="1400" b="1">
                                      <a:solidFill>
                                        <a:srgbClr val="242659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e>
                              </m:d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it-IT" sz="1400" b="1">
                                  <a:solidFill>
                                    <a:srgbClr val="242659"/>
                                  </a:solidFill>
                                  <a:latin typeface="Cambria Math" panose="02040503050406030204" pitchFamily="18" charset="0"/>
                                </a:rPr>
                                <m:t>𝒎𝒎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it-IT" sz="1400" b="1" dirty="0">
                  <a:solidFill>
                    <a:srgbClr val="242659"/>
                  </a:solidFill>
                  <a:latin typeface="Noto Sans" panose="020B0502040504020204" pitchFamily="34" charset="0"/>
                  <a:ea typeface="Noto Sans" panose="020B0502040504020204" pitchFamily="34" charset="0"/>
                  <a:cs typeface="Noto Sans" panose="020B0502040504020204" pitchFamily="34" charset="0"/>
                </a:endParaRPr>
              </a:p>
            </p:txBody>
          </p:sp>
        </mc:Choice>
        <mc:Fallback xmlns="">
          <p:sp>
            <p:nvSpPr>
              <p:cNvPr id="36" name="CasellaDiTesto 35">
                <a:extLst>
                  <a:ext uri="{FF2B5EF4-FFF2-40B4-BE49-F238E27FC236}">
                    <a16:creationId xmlns:a16="http://schemas.microsoft.com/office/drawing/2014/main" id="{AE44ACD2-3559-34CF-6670-17DE638D8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3231" y="3732339"/>
                <a:ext cx="2511503" cy="1003801"/>
              </a:xfrm>
              <a:prstGeom prst="rect">
                <a:avLst/>
              </a:prstGeom>
              <a:blipFill>
                <a:blip r:embed="rId2"/>
                <a:stretch>
                  <a:fillRect l="-32039" t="-60000" b="-15030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AE8D854C-6234-71F6-E997-0259DE31A30A}"/>
              </a:ext>
            </a:extLst>
          </p:cNvPr>
          <p:cNvSpPr txBox="1"/>
          <p:nvPr/>
        </p:nvSpPr>
        <p:spPr>
          <a:xfrm>
            <a:off x="5195589" y="5439075"/>
            <a:ext cx="30338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it-IT" sz="1200" b="1" dirty="0">
                <a:solidFill>
                  <a:srgbClr val="242659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Generica configurazione durante il serraggio delle viti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B1628E16-E2D8-81F3-0746-7A9881429CBD}"/>
              </a:ext>
            </a:extLst>
          </p:cNvPr>
          <p:cNvSpPr txBox="1"/>
          <p:nvPr/>
        </p:nvSpPr>
        <p:spPr>
          <a:xfrm>
            <a:off x="1142288" y="5385591"/>
            <a:ext cx="30338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242659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Configurazione preliminare al completo serraggio delle viti</a:t>
            </a:r>
          </a:p>
        </p:txBody>
      </p:sp>
      <p:grpSp>
        <p:nvGrpSpPr>
          <p:cNvPr id="46" name="Gruppo 45">
            <a:extLst>
              <a:ext uri="{FF2B5EF4-FFF2-40B4-BE49-F238E27FC236}">
                <a16:creationId xmlns:a16="http://schemas.microsoft.com/office/drawing/2014/main" id="{9C098E0E-09B5-7082-E754-505C92E2ADC6}"/>
              </a:ext>
            </a:extLst>
          </p:cNvPr>
          <p:cNvGrpSpPr/>
          <p:nvPr/>
        </p:nvGrpSpPr>
        <p:grpSpPr>
          <a:xfrm>
            <a:off x="4941603" y="2842050"/>
            <a:ext cx="3094437" cy="2610887"/>
            <a:chOff x="2834790" y="-876570"/>
            <a:chExt cx="3445422" cy="2820765"/>
          </a:xfrm>
        </p:grpSpPr>
        <p:sp>
          <p:nvSpPr>
            <p:cNvPr id="47" name="Casella di testo 2">
              <a:extLst>
                <a:ext uri="{FF2B5EF4-FFF2-40B4-BE49-F238E27FC236}">
                  <a16:creationId xmlns:a16="http://schemas.microsoft.com/office/drawing/2014/main" id="{C4344E96-CDA3-7B31-3C1C-F40C7AFB66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6367" y="378940"/>
              <a:ext cx="1371394" cy="619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it-IT" sz="900" kern="100">
                  <a:effectLst/>
                  <a:latin typeface="Aptos" panose="020B0004020202020204" pitchFamily="34" charset="0"/>
                  <a:ea typeface="Aptos" panose="020B0004020202020204" pitchFamily="34" charset="0"/>
                  <a:cs typeface="Times New Roman" panose="02020603050405020304" pitchFamily="18" charset="0"/>
                </a:rPr>
                <a:t>modulo costituito da dissipatori e componenti elettronici</a:t>
              </a:r>
              <a:endParaRPr lang="it-IT" sz="11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ttangolo 47">
              <a:extLst>
                <a:ext uri="{FF2B5EF4-FFF2-40B4-BE49-F238E27FC236}">
                  <a16:creationId xmlns:a16="http://schemas.microsoft.com/office/drawing/2014/main" id="{BDB4B6C0-6A89-3DE8-AF8D-50D98EC65C37}"/>
                </a:ext>
              </a:extLst>
            </p:cNvPr>
            <p:cNvSpPr/>
            <p:nvPr/>
          </p:nvSpPr>
          <p:spPr>
            <a:xfrm>
              <a:off x="3253946" y="634313"/>
              <a:ext cx="209518" cy="76200"/>
            </a:xfrm>
            <a:prstGeom prst="rect">
              <a:avLst/>
            </a:prstGeom>
            <a:solidFill>
              <a:srgbClr val="0066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/>
            </a:p>
          </p:txBody>
        </p:sp>
        <p:pic>
          <p:nvPicPr>
            <p:cNvPr id="49" name="Immagine 48">
              <a:extLst>
                <a:ext uri="{FF2B5EF4-FFF2-40B4-BE49-F238E27FC236}">
                  <a16:creationId xmlns:a16="http://schemas.microsoft.com/office/drawing/2014/main" id="{FD05A9D0-9EBC-9382-E632-BAD3DB49C9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790" y="-876570"/>
              <a:ext cx="3445422" cy="2820765"/>
            </a:xfrm>
            <a:prstGeom prst="rect">
              <a:avLst/>
            </a:prstGeom>
          </p:spPr>
        </p:pic>
      </p:grpSp>
      <p:pic>
        <p:nvPicPr>
          <p:cNvPr id="44" name="Immagine 43">
            <a:extLst>
              <a:ext uri="{FF2B5EF4-FFF2-40B4-BE49-F238E27FC236}">
                <a16:creationId xmlns:a16="http://schemas.microsoft.com/office/drawing/2014/main" id="{230F8452-A222-1AD2-1252-282AA4507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345" y="2475736"/>
            <a:ext cx="2186238" cy="2909855"/>
          </a:xfrm>
          <a:prstGeom prst="rect">
            <a:avLst/>
          </a:prstGeom>
        </p:spPr>
      </p:pic>
      <p:sp>
        <p:nvSpPr>
          <p:cNvPr id="57" name="Casella di testo 2">
            <a:extLst>
              <a:ext uri="{FF2B5EF4-FFF2-40B4-BE49-F238E27FC236}">
                <a16:creationId xmlns:a16="http://schemas.microsoft.com/office/drawing/2014/main" id="{735539A2-A900-99F3-5BCF-54327E1246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0227" y="2763590"/>
            <a:ext cx="955813" cy="665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modulo costituito da dissipatori, barre e componenti elettronici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F0FE466B-4D34-D4A8-AB69-9B3D659BA0EF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chemeClr val="bg1"/>
              </a:solidFill>
            </a:endParaRPr>
          </a:p>
        </p:txBody>
      </p: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49392DA3-6FAD-7A62-0B89-C2A1C0369547}"/>
              </a:ext>
            </a:extLst>
          </p:cNvPr>
          <p:cNvCxnSpPr>
            <a:cxnSpLocks/>
            <a:stCxn id="25" idx="3"/>
            <a:endCxn id="28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FAD14FB-41FF-5E1F-28F3-ACCCCFD3CF83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chemeClr val="bg1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</p:spTree>
    <p:extLst>
      <p:ext uri="{BB962C8B-B14F-4D97-AF65-F5344CB8AC3E}">
        <p14:creationId xmlns:p14="http://schemas.microsoft.com/office/powerpoint/2010/main" val="3936524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egnaposto contenuto 3">
            <a:extLst>
              <a:ext uri="{FF2B5EF4-FFF2-40B4-BE49-F238E27FC236}">
                <a16:creationId xmlns:a16="http://schemas.microsoft.com/office/drawing/2014/main" id="{6FD2B77D-6FCF-F511-76BB-9D101DA982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1785" y="1344763"/>
            <a:ext cx="8242941" cy="1600553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La barra di carico si trova in uno stato tensionale di flessione sia durante la fase di assegnazione del precarico che in seguito al serraggio:  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in entrambe queste fasi, le condizioni di vincolo e di carico sono molto simuli e quindi possono simulate con il medesimo modello.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Il dimensionamento della barra di carico avviene seguendo la teoria della </a:t>
            </a: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trave di de Saint </a:t>
            </a:r>
            <a:r>
              <a:rPr lang="it-IT" sz="1400" b="1" dirty="0" err="1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Venant</a:t>
            </a:r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. Il modello utilizzato per il dimensionamento è </a:t>
            </a:r>
            <a:r>
              <a:rPr 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una trave doppiamente appoggiata con carico concentrato in mezzeria.</a:t>
            </a:r>
          </a:p>
        </p:txBody>
      </p:sp>
      <p:pic>
        <p:nvPicPr>
          <p:cNvPr id="22" name="Immagine 21" descr="Immagine che contiene schizzo, diagramma, disegno, cerchio&#10;&#10;Descrizione generata automaticamente">
            <a:extLst>
              <a:ext uri="{FF2B5EF4-FFF2-40B4-BE49-F238E27FC236}">
                <a16:creationId xmlns:a16="http://schemas.microsoft.com/office/drawing/2014/main" id="{8E0B4F8B-4CA2-8E0D-5A72-D4691FA97F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685" y="1031675"/>
            <a:ext cx="2674429" cy="2057164"/>
          </a:xfrm>
          <a:prstGeom prst="rect">
            <a:avLst/>
          </a:prstGeom>
        </p:spPr>
      </p:pic>
      <p:pic>
        <p:nvPicPr>
          <p:cNvPr id="15" name="Immagine 14" descr="Immagine che contiene schizzo, cerchio, design, leva&#10;&#10;Descrizione generata automaticamente">
            <a:extLst>
              <a:ext uri="{FF2B5EF4-FFF2-40B4-BE49-F238E27FC236}">
                <a16:creationId xmlns:a16="http://schemas.microsoft.com/office/drawing/2014/main" id="{5BF5B231-9F3B-B5AB-F171-7D98A4012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26" y="3822537"/>
            <a:ext cx="2607675" cy="1964942"/>
          </a:xfrm>
          <a:prstGeom prst="rect">
            <a:avLst/>
          </a:prstGeom>
        </p:spPr>
      </p:pic>
      <p:grpSp>
        <p:nvGrpSpPr>
          <p:cNvPr id="27" name="Gruppo 26">
            <a:extLst>
              <a:ext uri="{FF2B5EF4-FFF2-40B4-BE49-F238E27FC236}">
                <a16:creationId xmlns:a16="http://schemas.microsoft.com/office/drawing/2014/main" id="{B71281DB-38F5-5241-5FFB-03C42891E1B3}"/>
              </a:ext>
            </a:extLst>
          </p:cNvPr>
          <p:cNvGrpSpPr/>
          <p:nvPr/>
        </p:nvGrpSpPr>
        <p:grpSpPr>
          <a:xfrm>
            <a:off x="1416528" y="2878091"/>
            <a:ext cx="6120130" cy="2817760"/>
            <a:chOff x="0" y="0"/>
            <a:chExt cx="6120130" cy="2818130"/>
          </a:xfrm>
        </p:grpSpPr>
        <p:pic>
          <p:nvPicPr>
            <p:cNvPr id="28" name="Immagine 27" descr="Immagine che contiene linea, schermata, diagramma, Parallelo&#10;&#10;Descrizione generata automaticamente">
              <a:extLst>
                <a:ext uri="{FF2B5EF4-FFF2-40B4-BE49-F238E27FC236}">
                  <a16:creationId xmlns:a16="http://schemas.microsoft.com/office/drawing/2014/main" id="{757D8A72-9495-2C0F-A32E-8B7930EE3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120130" cy="2818130"/>
            </a:xfrm>
            <a:prstGeom prst="rect">
              <a:avLst/>
            </a:prstGeom>
          </p:spPr>
        </p:pic>
        <p:pic>
          <p:nvPicPr>
            <p:cNvPr id="29" name="Immagine 28" descr="Immagine che contiene bianco, schermata, nero, design&#10;&#10;Descrizione generata automaticamente">
              <a:extLst>
                <a:ext uri="{FF2B5EF4-FFF2-40B4-BE49-F238E27FC236}">
                  <a16:creationId xmlns:a16="http://schemas.microsoft.com/office/drawing/2014/main" id="{4B0D2C95-824B-57A7-CE34-C4B0385C0A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7298" b="91403"/>
            <a:stretch/>
          </p:blipFill>
          <p:spPr bwMode="auto">
            <a:xfrm>
              <a:off x="0" y="2013625"/>
              <a:ext cx="622300" cy="73215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9443CF6-35BE-2563-2624-43C9409DE434}"/>
              </a:ext>
            </a:extLst>
          </p:cNvPr>
          <p:cNvSpPr txBox="1"/>
          <p:nvPr/>
        </p:nvSpPr>
        <p:spPr>
          <a:xfrm>
            <a:off x="9177352" y="3186366"/>
            <a:ext cx="26298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Condizione di vincolo durante l’assegnazione del precarico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C33D7FD7-6320-CE4A-BDB0-9C8B27731762}"/>
              </a:ext>
            </a:extLst>
          </p:cNvPr>
          <p:cNvSpPr txBox="1"/>
          <p:nvPr/>
        </p:nvSpPr>
        <p:spPr>
          <a:xfrm>
            <a:off x="9177352" y="5695851"/>
            <a:ext cx="26076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Condizione di vincolo in seguito al serraggio sul modulo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F6EBE5C-24A3-3BEA-5EBD-33212D696555}"/>
              </a:ext>
            </a:extLst>
          </p:cNvPr>
          <p:cNvSpPr txBox="1"/>
          <p:nvPr/>
        </p:nvSpPr>
        <p:spPr>
          <a:xfrm>
            <a:off x="460310" y="6257195"/>
            <a:ext cx="1696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Politecnico di Torino</a:t>
            </a:r>
            <a:endParaRPr lang="it-IT" sz="1400" b="1" dirty="0">
              <a:solidFill>
                <a:srgbClr val="00274B"/>
              </a:solidFill>
            </a:endParaRPr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14086D3A-BD34-E48A-1F85-8DA7FC52A791}"/>
              </a:ext>
            </a:extLst>
          </p:cNvPr>
          <p:cNvCxnSpPr>
            <a:cxnSpLocks/>
            <a:stCxn id="9" idx="3"/>
            <a:endCxn id="23" idx="1"/>
          </p:cNvCxnSpPr>
          <p:nvPr/>
        </p:nvCxnSpPr>
        <p:spPr>
          <a:xfrm>
            <a:off x="2156711" y="6411084"/>
            <a:ext cx="7890427" cy="0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65F620B-5529-4801-1DAE-79D48D226B15}"/>
              </a:ext>
            </a:extLst>
          </p:cNvPr>
          <p:cNvSpPr txBox="1"/>
          <p:nvPr/>
        </p:nvSpPr>
        <p:spPr>
          <a:xfrm>
            <a:off x="10047138" y="6257195"/>
            <a:ext cx="188002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altLang="it-IT" sz="1400" b="1" dirty="0">
                <a:solidFill>
                  <a:srgbClr val="00274B"/>
                </a:solidFill>
                <a:ea typeface="Noto Sans" panose="020B0502040504020204" pitchFamily="34" charset="0"/>
                <a:cs typeface="Noto Sans" panose="020B0502040504020204" pitchFamily="34" charset="0"/>
              </a:rPr>
              <a:t>Green Power Solutions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6C485EA-CCCD-7982-427C-1453D25C6C62}"/>
              </a:ext>
            </a:extLst>
          </p:cNvPr>
          <p:cNvSpPr/>
          <p:nvPr/>
        </p:nvSpPr>
        <p:spPr>
          <a:xfrm>
            <a:off x="1" y="0"/>
            <a:ext cx="12192000" cy="944899"/>
          </a:xfrm>
          <a:prstGeom prst="rect">
            <a:avLst/>
          </a:prstGeom>
          <a:solidFill>
            <a:srgbClr val="00274B"/>
          </a:solidFill>
          <a:ln>
            <a:solidFill>
              <a:srgbClr val="0027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74B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3F23815-FF85-5DD2-CD67-3AEBBD7F1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819" y="144348"/>
            <a:ext cx="10085330" cy="787569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rPr>
              <a:t>MODELLO UTILIZZATO PER IL DIMENSIONAMENTO DELLE BARRE DI CARICO</a:t>
            </a:r>
          </a:p>
        </p:txBody>
      </p: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4B63584F-B270-48EE-88DE-D4687372EBEC}"/>
              </a:ext>
            </a:extLst>
          </p:cNvPr>
          <p:cNvCxnSpPr>
            <a:cxnSpLocks/>
          </p:cNvCxnSpPr>
          <p:nvPr/>
        </p:nvCxnSpPr>
        <p:spPr>
          <a:xfrm flipV="1">
            <a:off x="8954726" y="905108"/>
            <a:ext cx="0" cy="5505975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52DE72D5-EF69-C85A-3826-90FCFEC46520}"/>
              </a:ext>
            </a:extLst>
          </p:cNvPr>
          <p:cNvCxnSpPr>
            <a:cxnSpLocks/>
          </p:cNvCxnSpPr>
          <p:nvPr/>
        </p:nvCxnSpPr>
        <p:spPr>
          <a:xfrm flipH="1" flipV="1">
            <a:off x="8954726" y="3720529"/>
            <a:ext cx="3237275" cy="18465"/>
          </a:xfrm>
          <a:prstGeom prst="line">
            <a:avLst/>
          </a:prstGeom>
          <a:ln>
            <a:solidFill>
              <a:srgbClr val="0027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9636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</TotalTime>
  <Words>2256</Words>
  <Application>Microsoft Office PowerPoint</Application>
  <PresentationFormat>Widescreen</PresentationFormat>
  <Paragraphs>361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30" baseType="lpstr">
      <vt:lpstr>Amasis MT Pro Black</vt:lpstr>
      <vt:lpstr>Aptos</vt:lpstr>
      <vt:lpstr>Arial</vt:lpstr>
      <vt:lpstr>Calibri</vt:lpstr>
      <vt:lpstr>Calibri Light</vt:lpstr>
      <vt:lpstr>Cambria Math</vt:lpstr>
      <vt:lpstr>Courier New</vt:lpstr>
      <vt:lpstr>Noto Sans</vt:lpstr>
      <vt:lpstr>Wingdings</vt:lpstr>
      <vt:lpstr>Tema di Office</vt:lpstr>
      <vt:lpstr>Presentazione standard di PowerPoint</vt:lpstr>
      <vt:lpstr>Presentazione standard di PowerPoint</vt:lpstr>
      <vt:lpstr>INTRODUZIONE AI BOX CLAMP</vt:lpstr>
      <vt:lpstr>SERRAGGIO/DISASSEMBLAGGIO E SISTEMA DI VERIFICA DEL PARALLELISMO</vt:lpstr>
      <vt:lpstr>MODELLO PER LA DETERMINAZIONE DELLA COMPOSIZIONE DI UN BOX CLAMP E TOLLERANZA SULLO SPESSORE DEL COMPONENTE ELETTRONICO PRESS PACK </vt:lpstr>
      <vt:lpstr>INTRODUZIONE AI BAR CLAMP</vt:lpstr>
      <vt:lpstr>ASSEGNAZIONE DEL PRECARICO ALLE MOLLE A TAZZA SULLA BARRA DI CARICO</vt:lpstr>
      <vt:lpstr>PROCEDURA DI SERRAGGIO DI UN BAR CLAMP </vt:lpstr>
      <vt:lpstr>MODELLO UTILIZZATO PER IL DIMENSIONAMENTO DELLE BARRE DI CARICO</vt:lpstr>
      <vt:lpstr>VERIFICA STATICA DI UNA BARRA DI CARICO STANDARD </vt:lpstr>
      <vt:lpstr>RISULTATI SIMULAZIONE STATICA FEM DI UNA BARRA DI CARICO STANDARD </vt:lpstr>
      <vt:lpstr>DIMENSIONAMENTO DELLA BARRA DI CARICO DEL NUOVO TECMV-X</vt:lpstr>
      <vt:lpstr>RISULTATI SIMULAZIONE STATICA FEM DELLA BARRA DI CARICO DEL NUOVO TECMV-X</vt:lpstr>
      <vt:lpstr>Presentazione standard di PowerPoint</vt:lpstr>
      <vt:lpstr>Presentazione standard di PowerPoint</vt:lpstr>
      <vt:lpstr>Presentazione standard di PowerPoint</vt:lpstr>
      <vt:lpstr>MODELLO DI CALCOLO PER SERRAGGIO SOTTO PRESSA</vt:lpstr>
      <vt:lpstr>CONSIDERAZIONI E POSSIBILI MIGLIORAMENTI PROGETTUALI SUL TECM-X</vt:lpstr>
      <vt:lpstr>VALIDAZIONE MODELLO DI SERRAGGIO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Bruno Passerini</dc:creator>
  <cp:lastModifiedBy>Panero  Alessandro</cp:lastModifiedBy>
  <cp:revision>127</cp:revision>
  <dcterms:created xsi:type="dcterms:W3CDTF">2023-10-15T09:12:20Z</dcterms:created>
  <dcterms:modified xsi:type="dcterms:W3CDTF">2024-07-11T17:05:35Z</dcterms:modified>
</cp:coreProperties>
</file>