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74" r:id="rId2"/>
    <p:sldId id="310" r:id="rId3"/>
    <p:sldId id="293" r:id="rId4"/>
    <p:sldId id="294" r:id="rId5"/>
    <p:sldId id="295" r:id="rId6"/>
    <p:sldId id="297" r:id="rId7"/>
    <p:sldId id="312" r:id="rId8"/>
    <p:sldId id="300" r:id="rId9"/>
    <p:sldId id="301" r:id="rId10"/>
    <p:sldId id="302" r:id="rId11"/>
    <p:sldId id="314" r:id="rId12"/>
    <p:sldId id="304" r:id="rId13"/>
    <p:sldId id="305" r:id="rId14"/>
    <p:sldId id="309" r:id="rId15"/>
    <p:sldId id="319" r:id="rId16"/>
    <p:sldId id="281" r:id="rId17"/>
    <p:sldId id="315" r:id="rId18"/>
    <p:sldId id="283" r:id="rId19"/>
    <p:sldId id="317" r:id="rId20"/>
    <p:sldId id="306" r:id="rId21"/>
    <p:sldId id="316" r:id="rId22"/>
    <p:sldId id="308" r:id="rId2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6292"/>
    <a:srgbClr val="638ED2"/>
    <a:srgbClr val="76A8F9"/>
    <a:srgbClr val="6D9CE7"/>
    <a:srgbClr val="6692DD"/>
    <a:srgbClr val="01274A"/>
    <a:srgbClr val="012649"/>
    <a:srgbClr val="F6B4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Stile medio 4 - Color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4"/>
    <p:restoredTop sz="94593"/>
  </p:normalViewPr>
  <p:slideViewPr>
    <p:cSldViewPr snapToGrid="0">
      <p:cViewPr varScale="1">
        <p:scale>
          <a:sx n="96" d="100"/>
          <a:sy n="96" d="100"/>
        </p:scale>
        <p:origin x="192" y="6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9D6BB7-B5E6-CE4C-BF4A-A1D6EDD299D1}" type="datetimeFigureOut">
              <a:rPr lang="en-GB" smtClean="0"/>
              <a:t>10/07/2024</a:t>
            </a:fld>
            <a:endParaRPr lang="en-GB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15CEA5-C9BE-254C-8589-9428EDC95E46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2314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503485D-7042-637C-2EAF-36980CDD5B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845139C8-BA97-2A07-901E-4C93581759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D148415-B48F-92CF-F8B3-AA0077C15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0E12D-C350-514B-A440-E29C064FCC17}" type="datetimeFigureOut">
              <a:rPr lang="it-IT" smtClean="0"/>
              <a:t>10/07/24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D69D2E8-8778-DF16-410E-C07C15765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B77ADFA-FB32-12DC-C4D5-E1F46BBC8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56811-0D89-DB46-B450-63DEBA2CA4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09428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09AA453-D842-6994-521F-BD779EC563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41DD2DE-80E8-7AB2-218C-6719B3834F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5DA3194-EB7B-5C84-8A3D-A9927A1749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0E12D-C350-514B-A440-E29C064FCC17}" type="datetimeFigureOut">
              <a:rPr lang="it-IT" smtClean="0"/>
              <a:t>10/07/24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211DA0F-42C4-A50D-BE9A-CEDAF0A19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35823F7-71A7-4008-3657-3AC79262EF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56811-0D89-DB46-B450-63DEBA2CA4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3261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1BC32DE6-A2F2-6BF0-E76A-FFBF86B1BD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4AFBEB36-A9B6-7C03-A2F9-B69FA36A29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C15A086-6A62-3FAA-0378-4A71CEFC0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0E12D-C350-514B-A440-E29C064FCC17}" type="datetimeFigureOut">
              <a:rPr lang="it-IT" smtClean="0"/>
              <a:t>10/07/24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7D8D0E0-5FB0-8700-1ABF-B8D181AB9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89CFAB3-84A5-CF1B-51D9-94A13EE26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56811-0D89-DB46-B450-63DEBA2CA4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3410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D9C337E-D32E-69B2-9B8A-C1F92D5DF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496AB69-8DDD-0BEF-C35B-A42EED9029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F942FD2-3E09-1F59-06B1-04F19CC6F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0E12D-C350-514B-A440-E29C064FCC17}" type="datetimeFigureOut">
              <a:rPr lang="it-IT" smtClean="0"/>
              <a:t>10/07/24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2B8D6C2-0439-60C7-126E-9F54BAED9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B200D087-B9BD-8E20-6D4A-BE2753B61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56811-0D89-DB46-B450-63DEBA2CA4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4706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67391AE-8B4B-AE5B-A3D0-E2DC1EA8C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04C3682-1865-9DAC-879E-0877ADC68C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8D4639F-26F2-D048-756A-1F962AE909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0E12D-C350-514B-A440-E29C064FCC17}" type="datetimeFigureOut">
              <a:rPr lang="it-IT" smtClean="0"/>
              <a:t>10/07/24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5197570-31CD-42A9-AB8C-A501DA806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00271E4-B78C-D211-EC94-5A5FA32EA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56811-0D89-DB46-B450-63DEBA2CA4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3353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66FB1C9-1873-7088-2989-57A872AB6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10CA932-3F9C-C14C-BFDF-57B163AC83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AAFEE13-D2A7-6561-CFD3-1D559F8E947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C9C6A8BE-F5B0-5DC0-C278-BD62A8A1DC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0E12D-C350-514B-A440-E29C064FCC17}" type="datetimeFigureOut">
              <a:rPr lang="it-IT" smtClean="0"/>
              <a:t>10/07/24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20E5597-07EE-82F1-5593-4CB50ADED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D04C5EF4-A136-EB5D-84B5-7A62D3CFD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56811-0D89-DB46-B450-63DEBA2CA4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98507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3D20D4C-BD8B-9D5F-4D6E-4530FA9E12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EB679B3-BD94-FE46-531E-C0DE45E917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233CFDD-368C-2EC7-3A5E-E8EDA3D9F5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B8399839-A7DF-6067-CCD0-D2F2F8318F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66951D9D-9EC0-CDD1-D9D0-C092EBFA69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E58F6705-48B3-DE37-F95C-2C6165B28C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0E12D-C350-514B-A440-E29C064FCC17}" type="datetimeFigureOut">
              <a:rPr lang="it-IT" smtClean="0"/>
              <a:t>10/07/24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C4D34C9C-8927-96B9-2E33-8B1F08EC8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1B675838-2EDC-DB39-9F4E-330BD1736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56811-0D89-DB46-B450-63DEBA2CA4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88800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D63E482-4EAA-DA3A-7BE5-671378B52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1BFC7EA5-29F7-3C6B-7152-8FECF5B9D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0E12D-C350-514B-A440-E29C064FCC17}" type="datetimeFigureOut">
              <a:rPr lang="it-IT" smtClean="0"/>
              <a:t>10/07/24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A660050-A023-4726-BF2F-EB5A7E61F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70A6D8D5-9633-961C-4CE2-E0FE5348B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56811-0D89-DB46-B450-63DEBA2CA4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06917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74242D0E-C80E-CC1B-DE3D-7670374E6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0E12D-C350-514B-A440-E29C064FCC17}" type="datetimeFigureOut">
              <a:rPr lang="it-IT" smtClean="0"/>
              <a:t>10/07/24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2CAA9182-3460-C48C-DE14-741EE78CB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F1FCEDD-0F22-D574-197D-82ADF9A9D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56811-0D89-DB46-B450-63DEBA2CA4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7509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BF1661F-FEA9-4B96-BE03-B3EBE25B9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467709B-6922-1AED-31F2-68B89C1FA8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2C469B72-2387-2DB4-8E7B-3D4F7A0750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E42811D-C7E5-056A-BE20-DBC279811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0E12D-C350-514B-A440-E29C064FCC17}" type="datetimeFigureOut">
              <a:rPr lang="it-IT" smtClean="0"/>
              <a:t>10/07/24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73266372-7358-18EA-DE35-43A6C6BD1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81F15464-AB27-D669-F515-BFAE6936E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56811-0D89-DB46-B450-63DEBA2CA4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438048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AC88C7B-10B0-08FB-9DF2-14E33207B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D8A5CC03-FE5E-AE9D-F5C9-B203BBAF88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A32A5F65-5D9D-3679-C491-60DCC92215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036B61E-7FC6-241E-0852-373BA3C8E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0E12D-C350-514B-A440-E29C064FCC17}" type="datetimeFigureOut">
              <a:rPr lang="it-IT" smtClean="0"/>
              <a:t>10/07/24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8D3E0D2E-B6F0-DFE7-C6CE-B4A48B54F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56574EE-EE12-0548-FB4A-29BA34586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56811-0D89-DB46-B450-63DEBA2CA4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94223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94B5698E-52BB-DB89-A8C2-AC1BDF0B4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5605278-9E33-16FD-99BA-6E7C0B3CE1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257C0C4-2CED-3C46-D782-27879118CB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B0E12D-C350-514B-A440-E29C064FCC17}" type="datetimeFigureOut">
              <a:rPr lang="it-IT" smtClean="0"/>
              <a:t>10/07/24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370C68F-BE87-3F6D-4F44-68AF3AA5BD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29F7B30-C3DD-EC89-3F0C-329036B7EC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F956811-0D89-DB46-B450-63DEBA2CA45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94940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CB87FD43-1B78-4393-BD80-E74332161A08}"/>
              </a:ext>
            </a:extLst>
          </p:cNvPr>
          <p:cNvSpPr/>
          <p:nvPr/>
        </p:nvSpPr>
        <p:spPr>
          <a:xfrm>
            <a:off x="0" y="0"/>
            <a:ext cx="12192000" cy="1463733"/>
          </a:xfrm>
          <a:prstGeom prst="rect">
            <a:avLst/>
          </a:prstGeom>
          <a:solidFill>
            <a:srgbClr val="0127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7680AB2-3F17-2B40-0288-52B9EAD367EC}"/>
              </a:ext>
            </a:extLst>
          </p:cNvPr>
          <p:cNvSpPr/>
          <p:nvPr/>
        </p:nvSpPr>
        <p:spPr>
          <a:xfrm>
            <a:off x="0" y="1463733"/>
            <a:ext cx="12192000" cy="163285"/>
          </a:xfrm>
          <a:prstGeom prst="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Immagine 11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B5856634-FCD9-A112-50AE-BE3C53E702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4858" y="17412"/>
            <a:ext cx="3342400" cy="1428908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066A56F6-F0EC-0039-2622-D16F3FF96A0B}"/>
              </a:ext>
            </a:extLst>
          </p:cNvPr>
          <p:cNvSpPr txBox="1"/>
          <p:nvPr/>
        </p:nvSpPr>
        <p:spPr>
          <a:xfrm>
            <a:off x="1666974" y="2397948"/>
            <a:ext cx="885805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1B2A4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Analysis and Optimization of the management system of the Manufacturing Industry 4.0 Laboratory (Mind4lab) at </a:t>
            </a:r>
            <a:r>
              <a:rPr lang="en-US" sz="3200" b="1" dirty="0" err="1">
                <a:solidFill>
                  <a:srgbClr val="1B2A4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Politecnico</a:t>
            </a:r>
            <a:r>
              <a:rPr lang="en-US" sz="3200" b="1" dirty="0">
                <a:solidFill>
                  <a:srgbClr val="1B2A4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di Torino</a:t>
            </a:r>
            <a:endParaRPr lang="it-IT" sz="100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8AAEBDD8-3595-FB05-ABE1-5B7ADCE0E5E5}"/>
              </a:ext>
            </a:extLst>
          </p:cNvPr>
          <p:cNvSpPr txBox="1"/>
          <p:nvPr/>
        </p:nvSpPr>
        <p:spPr>
          <a:xfrm>
            <a:off x="1536594" y="4978768"/>
            <a:ext cx="374974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Academic Relator:</a:t>
            </a:r>
          </a:p>
          <a:p>
            <a:pPr algn="ctr"/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Luca Mastrogiacomo</a:t>
            </a: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C65BD71D-4288-2C69-CD7F-1450AA6884C6}"/>
              </a:ext>
            </a:extLst>
          </p:cNvPr>
          <p:cNvSpPr txBox="1"/>
          <p:nvPr/>
        </p:nvSpPr>
        <p:spPr>
          <a:xfrm>
            <a:off x="613233" y="5838173"/>
            <a:ext cx="55964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Laboratory Manager:</a:t>
            </a:r>
          </a:p>
          <a:p>
            <a:pPr algn="ct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Giovanni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Marchiandi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; Khurshid </a:t>
            </a:r>
            <a:r>
              <a:rPr lang="en-GB" dirty="0" err="1">
                <a:latin typeface="Arial" panose="020B0604020202020204" pitchFamily="34" charset="0"/>
                <a:cs typeface="Arial" panose="020B0604020202020204" pitchFamily="34" charset="0"/>
              </a:rPr>
              <a:t>Aliev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; Matteo Perrone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0BA821D1-136E-81CD-AAD7-204953657860}"/>
              </a:ext>
            </a:extLst>
          </p:cNvPr>
          <p:cNvSpPr txBox="1"/>
          <p:nvPr/>
        </p:nvSpPr>
        <p:spPr>
          <a:xfrm>
            <a:off x="8058220" y="4978768"/>
            <a:ext cx="25971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dirty="0">
                <a:latin typeface="Arial" panose="020B0604020202020204" pitchFamily="34" charset="0"/>
                <a:cs typeface="Arial" panose="020B0604020202020204" pitchFamily="34" charset="0"/>
              </a:rPr>
              <a:t>Candidate:</a:t>
            </a:r>
          </a:p>
          <a:p>
            <a:pPr algn="ctr"/>
            <a:r>
              <a:rPr lang="it-IT" sz="3000" dirty="0">
                <a:latin typeface="Arial" panose="020B0604020202020204" pitchFamily="34" charset="0"/>
                <a:cs typeface="Arial" panose="020B0604020202020204" pitchFamily="34" charset="0"/>
              </a:rPr>
              <a:t>Matteo Reano</a:t>
            </a:r>
          </a:p>
        </p:txBody>
      </p:sp>
    </p:spTree>
    <p:extLst>
      <p:ext uri="{BB962C8B-B14F-4D97-AF65-F5344CB8AC3E}">
        <p14:creationId xmlns:p14="http://schemas.microsoft.com/office/powerpoint/2010/main" val="18486969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70BDBA96-DB7D-00C3-D79B-75A3DD3F3E26}"/>
              </a:ext>
            </a:extLst>
          </p:cNvPr>
          <p:cNvSpPr/>
          <p:nvPr/>
        </p:nvSpPr>
        <p:spPr>
          <a:xfrm>
            <a:off x="0" y="0"/>
            <a:ext cx="12192000" cy="813641"/>
          </a:xfrm>
          <a:prstGeom prst="rect">
            <a:avLst/>
          </a:prstGeom>
          <a:solidFill>
            <a:srgbClr val="0127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955549BE-81C1-1CD1-5F03-D74B1355B197}"/>
              </a:ext>
            </a:extLst>
          </p:cNvPr>
          <p:cNvSpPr/>
          <p:nvPr/>
        </p:nvSpPr>
        <p:spPr>
          <a:xfrm>
            <a:off x="0" y="813641"/>
            <a:ext cx="12192000" cy="163285"/>
          </a:xfrm>
          <a:prstGeom prst="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90C214B-CD8A-FE07-7AA3-D379C8CD1EB7}"/>
              </a:ext>
            </a:extLst>
          </p:cNvPr>
          <p:cNvSpPr txBox="1"/>
          <p:nvPr/>
        </p:nvSpPr>
        <p:spPr>
          <a:xfrm>
            <a:off x="1339850" y="111135"/>
            <a:ext cx="9512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Mind4Lab entrance</a:t>
            </a:r>
            <a:endParaRPr lang="it-IT" sz="10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EA6D89-539B-E114-964E-97768AB552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86" b="14085"/>
          <a:stretch/>
        </p:blipFill>
        <p:spPr>
          <a:xfrm>
            <a:off x="10184523" y="5824991"/>
            <a:ext cx="2007477" cy="1033009"/>
          </a:xfrm>
          <a:prstGeom prst="rect">
            <a:avLst/>
          </a:prstGeom>
        </p:spPr>
      </p:pic>
      <p:sp>
        <p:nvSpPr>
          <p:cNvPr id="2" name="Ovale 1">
            <a:extLst>
              <a:ext uri="{FF2B5EF4-FFF2-40B4-BE49-F238E27FC236}">
                <a16:creationId xmlns:a16="http://schemas.microsoft.com/office/drawing/2014/main" id="{DF212E97-6D4D-9D45-EBAF-F414302AAA0F}"/>
              </a:ext>
            </a:extLst>
          </p:cNvPr>
          <p:cNvSpPr/>
          <p:nvPr/>
        </p:nvSpPr>
        <p:spPr>
          <a:xfrm>
            <a:off x="495300" y="3088986"/>
            <a:ext cx="1404000" cy="1404000"/>
          </a:xfrm>
          <a:prstGeom prst="ellipse">
            <a:avLst/>
          </a:prstGeom>
          <a:solidFill>
            <a:srgbClr val="01274A"/>
          </a:solidFill>
          <a:ln>
            <a:solidFill>
              <a:srgbClr val="01274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9C07EDB-9E1E-1AF6-0617-DDE658794FC9}"/>
              </a:ext>
            </a:extLst>
          </p:cNvPr>
          <p:cNvSpPr txBox="1"/>
          <p:nvPr/>
        </p:nvSpPr>
        <p:spPr>
          <a:xfrm>
            <a:off x="573031" y="3329321"/>
            <a:ext cx="12485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QR code Mind4Lab Entrance</a:t>
            </a:r>
          </a:p>
        </p:txBody>
      </p:sp>
      <p:pic>
        <p:nvPicPr>
          <p:cNvPr id="15" name="Immagine 14" descr="Immagine che contiene testo, schermata&#10;&#10;Descrizione generata automaticamente">
            <a:extLst>
              <a:ext uri="{FF2B5EF4-FFF2-40B4-BE49-F238E27FC236}">
                <a16:creationId xmlns:a16="http://schemas.microsoft.com/office/drawing/2014/main" id="{BAC73DE7-0D21-101D-B173-98DE0A7553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1312"/>
          <a:stretch/>
        </p:blipFill>
        <p:spPr>
          <a:xfrm>
            <a:off x="3735148" y="1274128"/>
            <a:ext cx="5876445" cy="5033715"/>
          </a:xfrm>
          <a:prstGeom prst="rect">
            <a:avLst/>
          </a:prstGeom>
          <a:ln>
            <a:solidFill>
              <a:srgbClr val="01274A"/>
            </a:solidFill>
          </a:ln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CB338FBB-4010-277E-F5AB-7935200C02D9}"/>
              </a:ext>
            </a:extLst>
          </p:cNvPr>
          <p:cNvSpPr txBox="1"/>
          <p:nvPr/>
        </p:nvSpPr>
        <p:spPr>
          <a:xfrm>
            <a:off x="162474" y="6341495"/>
            <a:ext cx="515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49833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BB328342-1C5F-99A8-2536-C6065D9CABF9}"/>
              </a:ext>
            </a:extLst>
          </p:cNvPr>
          <p:cNvSpPr/>
          <p:nvPr/>
        </p:nvSpPr>
        <p:spPr>
          <a:xfrm>
            <a:off x="0" y="0"/>
            <a:ext cx="12192000" cy="813641"/>
          </a:xfrm>
          <a:prstGeom prst="rect">
            <a:avLst/>
          </a:prstGeom>
          <a:solidFill>
            <a:srgbClr val="0127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0F27BB0A-0A72-B900-658B-EC9539405C69}"/>
              </a:ext>
            </a:extLst>
          </p:cNvPr>
          <p:cNvSpPr/>
          <p:nvPr/>
        </p:nvSpPr>
        <p:spPr>
          <a:xfrm>
            <a:off x="0" y="813641"/>
            <a:ext cx="12192000" cy="163285"/>
          </a:xfrm>
          <a:prstGeom prst="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90C214B-CD8A-FE07-7AA3-D379C8CD1EB7}"/>
              </a:ext>
            </a:extLst>
          </p:cNvPr>
          <p:cNvSpPr txBox="1"/>
          <p:nvPr/>
        </p:nvSpPr>
        <p:spPr>
          <a:xfrm>
            <a:off x="1339850" y="119366"/>
            <a:ext cx="9512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Mind4Lab entrance</a:t>
            </a:r>
            <a:endParaRPr lang="it-IT" sz="10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EA6D89-539B-E114-964E-97768AB552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86" b="14085"/>
          <a:stretch/>
        </p:blipFill>
        <p:spPr>
          <a:xfrm>
            <a:off x="10184523" y="5824991"/>
            <a:ext cx="2007477" cy="1033009"/>
          </a:xfrm>
          <a:prstGeom prst="rect">
            <a:avLst/>
          </a:prstGeom>
        </p:spPr>
      </p:pic>
      <p:grpSp>
        <p:nvGrpSpPr>
          <p:cNvPr id="9" name="Gruppo 8">
            <a:extLst>
              <a:ext uri="{FF2B5EF4-FFF2-40B4-BE49-F238E27FC236}">
                <a16:creationId xmlns:a16="http://schemas.microsoft.com/office/drawing/2014/main" id="{E2A46006-2F21-1FD0-1DCA-807A5B2B6732}"/>
              </a:ext>
            </a:extLst>
          </p:cNvPr>
          <p:cNvGrpSpPr/>
          <p:nvPr/>
        </p:nvGrpSpPr>
        <p:grpSpPr>
          <a:xfrm>
            <a:off x="1197300" y="2571740"/>
            <a:ext cx="2789634" cy="2438491"/>
            <a:chOff x="702691" y="1142917"/>
            <a:chExt cx="2789634" cy="2438491"/>
          </a:xfrm>
        </p:grpSpPr>
        <p:sp>
          <p:nvSpPr>
            <p:cNvPr id="10" name="Freccia destra 9">
              <a:extLst>
                <a:ext uri="{FF2B5EF4-FFF2-40B4-BE49-F238E27FC236}">
                  <a16:creationId xmlns:a16="http://schemas.microsoft.com/office/drawing/2014/main" id="{CE704C99-44FB-E68A-7C0A-8CA1EF11D687}"/>
                </a:ext>
              </a:extLst>
            </p:cNvPr>
            <p:cNvSpPr/>
            <p:nvPr/>
          </p:nvSpPr>
          <p:spPr>
            <a:xfrm>
              <a:off x="702691" y="1142917"/>
              <a:ext cx="2789634" cy="2438491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1" name="Freccia destra 4">
              <a:extLst>
                <a:ext uri="{FF2B5EF4-FFF2-40B4-BE49-F238E27FC236}">
                  <a16:creationId xmlns:a16="http://schemas.microsoft.com/office/drawing/2014/main" id="{B8FE9531-DB99-344E-B860-45EAADB755B4}"/>
                </a:ext>
              </a:extLst>
            </p:cNvPr>
            <p:cNvSpPr txBox="1"/>
            <p:nvPr/>
          </p:nvSpPr>
          <p:spPr>
            <a:xfrm>
              <a:off x="1400099" y="1508691"/>
              <a:ext cx="1584215" cy="17069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180" tIns="10795" rIns="21590" bIns="10795" numCol="1" spcCol="1270" anchor="ctr" anchorCtr="0">
              <a:noAutofit/>
            </a:bodyPr>
            <a:lstStyle/>
            <a:p>
              <a:pPr marL="171450" lvl="1" indent="-171450" algn="l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GB" sz="1700" dirty="0">
                  <a:latin typeface="Arial" panose="020B0604020202020204" pitchFamily="34" charset="0"/>
                  <a:cs typeface="Arial" panose="020B0604020202020204" pitchFamily="34" charset="0"/>
                </a:rPr>
                <a:t>Manuals</a:t>
              </a:r>
              <a:endParaRPr lang="en-GB" sz="1700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Ovale 1">
            <a:extLst>
              <a:ext uri="{FF2B5EF4-FFF2-40B4-BE49-F238E27FC236}">
                <a16:creationId xmlns:a16="http://schemas.microsoft.com/office/drawing/2014/main" id="{DF212E97-6D4D-9D45-EBAF-F414302AAA0F}"/>
              </a:ext>
            </a:extLst>
          </p:cNvPr>
          <p:cNvSpPr/>
          <p:nvPr/>
        </p:nvSpPr>
        <p:spPr>
          <a:xfrm>
            <a:off x="495300" y="3088986"/>
            <a:ext cx="1404000" cy="1404000"/>
          </a:xfrm>
          <a:prstGeom prst="ellipse">
            <a:avLst/>
          </a:prstGeom>
          <a:solidFill>
            <a:srgbClr val="01274A"/>
          </a:solidFill>
          <a:ln>
            <a:solidFill>
              <a:srgbClr val="01274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9C07EDB-9E1E-1AF6-0617-DDE658794FC9}"/>
              </a:ext>
            </a:extLst>
          </p:cNvPr>
          <p:cNvSpPr txBox="1"/>
          <p:nvPr/>
        </p:nvSpPr>
        <p:spPr>
          <a:xfrm>
            <a:off x="573031" y="3329321"/>
            <a:ext cx="12485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QR code Mind4Lab Entrance</a:t>
            </a:r>
          </a:p>
        </p:txBody>
      </p:sp>
      <p:pic>
        <p:nvPicPr>
          <p:cNvPr id="16" name="Immagine 15" descr="Immagine che contiene testo, documento, schermata, lettera&#10;&#10;Descrizione generata automaticamente">
            <a:extLst>
              <a:ext uri="{FF2B5EF4-FFF2-40B4-BE49-F238E27FC236}">
                <a16:creationId xmlns:a16="http://schemas.microsoft.com/office/drawing/2014/main" id="{BB601724-012E-695B-E820-2438206DF4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22150" b="47609"/>
          <a:stretch/>
        </p:blipFill>
        <p:spPr>
          <a:xfrm>
            <a:off x="4176331" y="1627282"/>
            <a:ext cx="7328519" cy="4329045"/>
          </a:xfrm>
          <a:prstGeom prst="rect">
            <a:avLst/>
          </a:prstGeom>
          <a:ln>
            <a:solidFill>
              <a:srgbClr val="01274A"/>
            </a:solidFill>
          </a:ln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B8AB6FB8-56C9-A909-DA21-40986C153A81}"/>
              </a:ext>
            </a:extLst>
          </p:cNvPr>
          <p:cNvSpPr txBox="1"/>
          <p:nvPr/>
        </p:nvSpPr>
        <p:spPr>
          <a:xfrm>
            <a:off x="162474" y="6341495"/>
            <a:ext cx="515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7134146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>
            <a:extLst>
              <a:ext uri="{FF2B5EF4-FFF2-40B4-BE49-F238E27FC236}">
                <a16:creationId xmlns:a16="http://schemas.microsoft.com/office/drawing/2014/main" id="{2B17AF7F-48DE-59B5-5F72-D0B7977DD156}"/>
              </a:ext>
            </a:extLst>
          </p:cNvPr>
          <p:cNvSpPr/>
          <p:nvPr/>
        </p:nvSpPr>
        <p:spPr>
          <a:xfrm>
            <a:off x="0" y="0"/>
            <a:ext cx="12192000" cy="813641"/>
          </a:xfrm>
          <a:prstGeom prst="rect">
            <a:avLst/>
          </a:prstGeom>
          <a:solidFill>
            <a:srgbClr val="0127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AE1CD0C0-439E-39F4-BC59-71C2B7CD91C2}"/>
              </a:ext>
            </a:extLst>
          </p:cNvPr>
          <p:cNvSpPr/>
          <p:nvPr/>
        </p:nvSpPr>
        <p:spPr>
          <a:xfrm>
            <a:off x="0" y="813641"/>
            <a:ext cx="12192000" cy="163285"/>
          </a:xfrm>
          <a:prstGeom prst="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90C214B-CD8A-FE07-7AA3-D379C8CD1EB7}"/>
              </a:ext>
            </a:extLst>
          </p:cNvPr>
          <p:cNvSpPr txBox="1"/>
          <p:nvPr/>
        </p:nvSpPr>
        <p:spPr>
          <a:xfrm>
            <a:off x="1339850" y="108698"/>
            <a:ext cx="9512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Mind4Lab entrance</a:t>
            </a:r>
            <a:endParaRPr lang="it-IT" sz="10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EA6D89-539B-E114-964E-97768AB552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86" b="14085"/>
          <a:stretch/>
        </p:blipFill>
        <p:spPr>
          <a:xfrm>
            <a:off x="10184523" y="5824991"/>
            <a:ext cx="2007477" cy="1033009"/>
          </a:xfrm>
          <a:prstGeom prst="rect">
            <a:avLst/>
          </a:prstGeom>
        </p:spPr>
      </p:pic>
      <p:grpSp>
        <p:nvGrpSpPr>
          <p:cNvPr id="9" name="Gruppo 8">
            <a:extLst>
              <a:ext uri="{FF2B5EF4-FFF2-40B4-BE49-F238E27FC236}">
                <a16:creationId xmlns:a16="http://schemas.microsoft.com/office/drawing/2014/main" id="{E2A46006-2F21-1FD0-1DCA-807A5B2B6732}"/>
              </a:ext>
            </a:extLst>
          </p:cNvPr>
          <p:cNvGrpSpPr/>
          <p:nvPr/>
        </p:nvGrpSpPr>
        <p:grpSpPr>
          <a:xfrm>
            <a:off x="1197300" y="2571740"/>
            <a:ext cx="2789634" cy="2438491"/>
            <a:chOff x="702691" y="1142917"/>
            <a:chExt cx="2789634" cy="2438491"/>
          </a:xfrm>
        </p:grpSpPr>
        <p:sp>
          <p:nvSpPr>
            <p:cNvPr id="10" name="Freccia destra 9">
              <a:extLst>
                <a:ext uri="{FF2B5EF4-FFF2-40B4-BE49-F238E27FC236}">
                  <a16:creationId xmlns:a16="http://schemas.microsoft.com/office/drawing/2014/main" id="{CE704C99-44FB-E68A-7C0A-8CA1EF11D687}"/>
                </a:ext>
              </a:extLst>
            </p:cNvPr>
            <p:cNvSpPr/>
            <p:nvPr/>
          </p:nvSpPr>
          <p:spPr>
            <a:xfrm>
              <a:off x="702691" y="1142917"/>
              <a:ext cx="2789634" cy="2438491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1" name="Freccia destra 4">
              <a:extLst>
                <a:ext uri="{FF2B5EF4-FFF2-40B4-BE49-F238E27FC236}">
                  <a16:creationId xmlns:a16="http://schemas.microsoft.com/office/drawing/2014/main" id="{B8FE9531-DB99-344E-B860-45EAADB755B4}"/>
                </a:ext>
              </a:extLst>
            </p:cNvPr>
            <p:cNvSpPr txBox="1"/>
            <p:nvPr/>
          </p:nvSpPr>
          <p:spPr>
            <a:xfrm>
              <a:off x="1400099" y="1508691"/>
              <a:ext cx="1584215" cy="17069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180" tIns="10795" rIns="21590" bIns="10795" numCol="1" spcCol="1270" anchor="ctr" anchorCtr="0">
              <a:noAutofit/>
            </a:bodyPr>
            <a:lstStyle/>
            <a:p>
              <a:pPr marL="171450" lvl="1" indent="-171450" algn="l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GB" sz="1700" dirty="0">
                  <a:latin typeface="Arial" panose="020B0604020202020204" pitchFamily="34" charset="0"/>
                  <a:cs typeface="Arial" panose="020B0604020202020204" pitchFamily="34" charset="0"/>
                </a:rPr>
                <a:t>Manuals</a:t>
              </a:r>
              <a:endParaRPr lang="en-GB" sz="1700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Ovale 1">
            <a:extLst>
              <a:ext uri="{FF2B5EF4-FFF2-40B4-BE49-F238E27FC236}">
                <a16:creationId xmlns:a16="http://schemas.microsoft.com/office/drawing/2014/main" id="{DF212E97-6D4D-9D45-EBAF-F414302AAA0F}"/>
              </a:ext>
            </a:extLst>
          </p:cNvPr>
          <p:cNvSpPr/>
          <p:nvPr/>
        </p:nvSpPr>
        <p:spPr>
          <a:xfrm>
            <a:off x="495300" y="3088986"/>
            <a:ext cx="1404000" cy="1404000"/>
          </a:xfrm>
          <a:prstGeom prst="ellipse">
            <a:avLst/>
          </a:prstGeom>
          <a:solidFill>
            <a:srgbClr val="01274A"/>
          </a:solidFill>
          <a:ln>
            <a:solidFill>
              <a:srgbClr val="01274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9C07EDB-9E1E-1AF6-0617-DDE658794FC9}"/>
              </a:ext>
            </a:extLst>
          </p:cNvPr>
          <p:cNvSpPr txBox="1"/>
          <p:nvPr/>
        </p:nvSpPr>
        <p:spPr>
          <a:xfrm>
            <a:off x="573031" y="3329321"/>
            <a:ext cx="12485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QR code Mind4Lab Entrance</a:t>
            </a:r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99FFEC48-6161-3481-0725-331084ED3322}"/>
              </a:ext>
            </a:extLst>
          </p:cNvPr>
          <p:cNvGrpSpPr/>
          <p:nvPr/>
        </p:nvGrpSpPr>
        <p:grpSpPr>
          <a:xfrm>
            <a:off x="4878331" y="2571738"/>
            <a:ext cx="2789634" cy="2438491"/>
            <a:chOff x="702691" y="1142917"/>
            <a:chExt cx="2789634" cy="2438491"/>
          </a:xfrm>
        </p:grpSpPr>
        <p:sp>
          <p:nvSpPr>
            <p:cNvPr id="18" name="Freccia destra 17">
              <a:extLst>
                <a:ext uri="{FF2B5EF4-FFF2-40B4-BE49-F238E27FC236}">
                  <a16:creationId xmlns:a16="http://schemas.microsoft.com/office/drawing/2014/main" id="{871DB472-3C38-A784-DFA2-B4D5DAF6229D}"/>
                </a:ext>
              </a:extLst>
            </p:cNvPr>
            <p:cNvSpPr/>
            <p:nvPr/>
          </p:nvSpPr>
          <p:spPr>
            <a:xfrm>
              <a:off x="702691" y="1142917"/>
              <a:ext cx="2789634" cy="2438491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9" name="Freccia destra 4">
              <a:extLst>
                <a:ext uri="{FF2B5EF4-FFF2-40B4-BE49-F238E27FC236}">
                  <a16:creationId xmlns:a16="http://schemas.microsoft.com/office/drawing/2014/main" id="{B20B5647-2EB0-AA98-F1B7-AEE6C741F3C4}"/>
                </a:ext>
              </a:extLst>
            </p:cNvPr>
            <p:cNvSpPr txBox="1"/>
            <p:nvPr/>
          </p:nvSpPr>
          <p:spPr>
            <a:xfrm>
              <a:off x="1400099" y="1508691"/>
              <a:ext cx="1584215" cy="17069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180" tIns="10795" rIns="21590" bIns="10795" numCol="1" spcCol="1270" anchor="ctr" anchorCtr="0">
              <a:noAutofit/>
            </a:bodyPr>
            <a:lstStyle/>
            <a:p>
              <a:pPr marL="171450" lvl="1" indent="-171450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"/>
              </a:pPr>
              <a:r>
                <a:rPr lang="en-GB" sz="17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Invitation to Microsoft Teams Calendar</a:t>
              </a:r>
              <a:endParaRPr lang="it-IT" sz="1600" dirty="0"/>
            </a:p>
          </p:txBody>
        </p:sp>
      </p:grpSp>
      <p:sp>
        <p:nvSpPr>
          <p:cNvPr id="5" name="Ovale 4">
            <a:extLst>
              <a:ext uri="{FF2B5EF4-FFF2-40B4-BE49-F238E27FC236}">
                <a16:creationId xmlns:a16="http://schemas.microsoft.com/office/drawing/2014/main" id="{88CBF6CB-7EF4-C79F-49AE-ACD2100DD1E0}"/>
              </a:ext>
            </a:extLst>
          </p:cNvPr>
          <p:cNvSpPr/>
          <p:nvPr/>
        </p:nvSpPr>
        <p:spPr>
          <a:xfrm>
            <a:off x="4176331" y="3088986"/>
            <a:ext cx="1404000" cy="1404000"/>
          </a:xfrm>
          <a:prstGeom prst="ellipse">
            <a:avLst/>
          </a:prstGeom>
          <a:solidFill>
            <a:srgbClr val="01274A"/>
          </a:solidFill>
          <a:ln>
            <a:solidFill>
              <a:srgbClr val="01274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BFDCF551-E05A-FE30-1669-3DF5C0F205A6}"/>
              </a:ext>
            </a:extLst>
          </p:cNvPr>
          <p:cNvSpPr txBox="1"/>
          <p:nvPr/>
        </p:nvSpPr>
        <p:spPr>
          <a:xfrm>
            <a:off x="4176331" y="3467819"/>
            <a:ext cx="140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Documents validation</a:t>
            </a:r>
          </a:p>
        </p:txBody>
      </p:sp>
      <p:pic>
        <p:nvPicPr>
          <p:cNvPr id="20" name="Immagine 19" descr="Immagine che contiene testo, numero, linea, Carattere&#10;&#10;Descrizione generata automaticamente">
            <a:extLst>
              <a:ext uri="{FF2B5EF4-FFF2-40B4-BE49-F238E27FC236}">
                <a16:creationId xmlns:a16="http://schemas.microsoft.com/office/drawing/2014/main" id="{A13450D4-8DE2-4301-988A-B2A8966812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92"/>
          <a:stretch/>
        </p:blipFill>
        <p:spPr>
          <a:xfrm>
            <a:off x="7857362" y="1900826"/>
            <a:ext cx="4077172" cy="3780314"/>
          </a:xfrm>
          <a:prstGeom prst="rect">
            <a:avLst/>
          </a:prstGeom>
          <a:ln>
            <a:solidFill>
              <a:srgbClr val="01274A"/>
            </a:solidFill>
          </a:ln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F6B68520-857C-397A-74DE-09DE388E5C9B}"/>
              </a:ext>
            </a:extLst>
          </p:cNvPr>
          <p:cNvSpPr txBox="1"/>
          <p:nvPr/>
        </p:nvSpPr>
        <p:spPr>
          <a:xfrm>
            <a:off x="162474" y="6341495"/>
            <a:ext cx="515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507942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tangolo 19">
            <a:extLst>
              <a:ext uri="{FF2B5EF4-FFF2-40B4-BE49-F238E27FC236}">
                <a16:creationId xmlns:a16="http://schemas.microsoft.com/office/drawing/2014/main" id="{4E5AF28E-E1EF-BDD4-F8A0-3F83A82BB1F5}"/>
              </a:ext>
            </a:extLst>
          </p:cNvPr>
          <p:cNvSpPr/>
          <p:nvPr/>
        </p:nvSpPr>
        <p:spPr>
          <a:xfrm>
            <a:off x="0" y="0"/>
            <a:ext cx="12192000" cy="813641"/>
          </a:xfrm>
          <a:prstGeom prst="rect">
            <a:avLst/>
          </a:prstGeom>
          <a:solidFill>
            <a:srgbClr val="0127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3373ECAC-0869-FB51-0E63-42F354C9E1F4}"/>
              </a:ext>
            </a:extLst>
          </p:cNvPr>
          <p:cNvSpPr/>
          <p:nvPr/>
        </p:nvSpPr>
        <p:spPr>
          <a:xfrm>
            <a:off x="0" y="813641"/>
            <a:ext cx="12192000" cy="163285"/>
          </a:xfrm>
          <a:prstGeom prst="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90C214B-CD8A-FE07-7AA3-D379C8CD1EB7}"/>
              </a:ext>
            </a:extLst>
          </p:cNvPr>
          <p:cNvSpPr txBox="1"/>
          <p:nvPr/>
        </p:nvSpPr>
        <p:spPr>
          <a:xfrm>
            <a:off x="1339850" y="108698"/>
            <a:ext cx="9512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Mind4Lab entrance</a:t>
            </a:r>
            <a:endParaRPr lang="it-IT" sz="10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EA6D89-539B-E114-964E-97768AB552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86" b="14085"/>
          <a:stretch/>
        </p:blipFill>
        <p:spPr>
          <a:xfrm>
            <a:off x="10184523" y="5824991"/>
            <a:ext cx="2007477" cy="1033009"/>
          </a:xfrm>
          <a:prstGeom prst="rect">
            <a:avLst/>
          </a:prstGeom>
        </p:spPr>
      </p:pic>
      <p:grpSp>
        <p:nvGrpSpPr>
          <p:cNvPr id="9" name="Gruppo 8">
            <a:extLst>
              <a:ext uri="{FF2B5EF4-FFF2-40B4-BE49-F238E27FC236}">
                <a16:creationId xmlns:a16="http://schemas.microsoft.com/office/drawing/2014/main" id="{E2A46006-2F21-1FD0-1DCA-807A5B2B6732}"/>
              </a:ext>
            </a:extLst>
          </p:cNvPr>
          <p:cNvGrpSpPr/>
          <p:nvPr/>
        </p:nvGrpSpPr>
        <p:grpSpPr>
          <a:xfrm>
            <a:off x="1197300" y="2571740"/>
            <a:ext cx="2789634" cy="2438491"/>
            <a:chOff x="702691" y="1142917"/>
            <a:chExt cx="2789634" cy="2438491"/>
          </a:xfrm>
        </p:grpSpPr>
        <p:sp>
          <p:nvSpPr>
            <p:cNvPr id="10" name="Freccia destra 9">
              <a:extLst>
                <a:ext uri="{FF2B5EF4-FFF2-40B4-BE49-F238E27FC236}">
                  <a16:creationId xmlns:a16="http://schemas.microsoft.com/office/drawing/2014/main" id="{CE704C99-44FB-E68A-7C0A-8CA1EF11D687}"/>
                </a:ext>
              </a:extLst>
            </p:cNvPr>
            <p:cNvSpPr/>
            <p:nvPr/>
          </p:nvSpPr>
          <p:spPr>
            <a:xfrm>
              <a:off x="702691" y="1142917"/>
              <a:ext cx="2789634" cy="2438491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1" name="Freccia destra 4">
              <a:extLst>
                <a:ext uri="{FF2B5EF4-FFF2-40B4-BE49-F238E27FC236}">
                  <a16:creationId xmlns:a16="http://schemas.microsoft.com/office/drawing/2014/main" id="{B8FE9531-DB99-344E-B860-45EAADB755B4}"/>
                </a:ext>
              </a:extLst>
            </p:cNvPr>
            <p:cNvSpPr txBox="1"/>
            <p:nvPr/>
          </p:nvSpPr>
          <p:spPr>
            <a:xfrm>
              <a:off x="1400099" y="1508691"/>
              <a:ext cx="1584215" cy="17069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180" tIns="10795" rIns="21590" bIns="10795" numCol="1" spcCol="1270" anchor="ctr" anchorCtr="0">
              <a:noAutofit/>
            </a:bodyPr>
            <a:lstStyle/>
            <a:p>
              <a:pPr marL="171450" lvl="1" indent="-171450" algn="l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GB" sz="1700" dirty="0">
                  <a:latin typeface="Arial" panose="020B0604020202020204" pitchFamily="34" charset="0"/>
                  <a:cs typeface="Arial" panose="020B0604020202020204" pitchFamily="34" charset="0"/>
                </a:rPr>
                <a:t>Manuals</a:t>
              </a:r>
              <a:endParaRPr lang="en-GB" sz="1700" kern="12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" name="Ovale 1">
            <a:extLst>
              <a:ext uri="{FF2B5EF4-FFF2-40B4-BE49-F238E27FC236}">
                <a16:creationId xmlns:a16="http://schemas.microsoft.com/office/drawing/2014/main" id="{DF212E97-6D4D-9D45-EBAF-F414302AAA0F}"/>
              </a:ext>
            </a:extLst>
          </p:cNvPr>
          <p:cNvSpPr/>
          <p:nvPr/>
        </p:nvSpPr>
        <p:spPr>
          <a:xfrm>
            <a:off x="495300" y="3088986"/>
            <a:ext cx="1404000" cy="1404000"/>
          </a:xfrm>
          <a:prstGeom prst="ellipse">
            <a:avLst/>
          </a:prstGeom>
          <a:solidFill>
            <a:srgbClr val="01274A"/>
          </a:solidFill>
          <a:ln>
            <a:solidFill>
              <a:srgbClr val="01274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9C07EDB-9E1E-1AF6-0617-DDE658794FC9}"/>
              </a:ext>
            </a:extLst>
          </p:cNvPr>
          <p:cNvSpPr txBox="1"/>
          <p:nvPr/>
        </p:nvSpPr>
        <p:spPr>
          <a:xfrm>
            <a:off x="573031" y="3329321"/>
            <a:ext cx="12485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QR code Mind4Lab Entrance</a:t>
            </a:r>
          </a:p>
        </p:txBody>
      </p:sp>
      <p:grpSp>
        <p:nvGrpSpPr>
          <p:cNvPr id="17" name="Gruppo 16">
            <a:extLst>
              <a:ext uri="{FF2B5EF4-FFF2-40B4-BE49-F238E27FC236}">
                <a16:creationId xmlns:a16="http://schemas.microsoft.com/office/drawing/2014/main" id="{99FFEC48-6161-3481-0725-331084ED3322}"/>
              </a:ext>
            </a:extLst>
          </p:cNvPr>
          <p:cNvGrpSpPr/>
          <p:nvPr/>
        </p:nvGrpSpPr>
        <p:grpSpPr>
          <a:xfrm>
            <a:off x="4878331" y="2571738"/>
            <a:ext cx="2789634" cy="2438491"/>
            <a:chOff x="702691" y="1142917"/>
            <a:chExt cx="2789634" cy="2438491"/>
          </a:xfrm>
        </p:grpSpPr>
        <p:sp>
          <p:nvSpPr>
            <p:cNvPr id="18" name="Freccia destra 17">
              <a:extLst>
                <a:ext uri="{FF2B5EF4-FFF2-40B4-BE49-F238E27FC236}">
                  <a16:creationId xmlns:a16="http://schemas.microsoft.com/office/drawing/2014/main" id="{871DB472-3C38-A784-DFA2-B4D5DAF6229D}"/>
                </a:ext>
              </a:extLst>
            </p:cNvPr>
            <p:cNvSpPr/>
            <p:nvPr/>
          </p:nvSpPr>
          <p:spPr>
            <a:xfrm>
              <a:off x="702691" y="1142917"/>
              <a:ext cx="2789634" cy="2438491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9" name="Freccia destra 4">
              <a:extLst>
                <a:ext uri="{FF2B5EF4-FFF2-40B4-BE49-F238E27FC236}">
                  <a16:creationId xmlns:a16="http://schemas.microsoft.com/office/drawing/2014/main" id="{B20B5647-2EB0-AA98-F1B7-AEE6C741F3C4}"/>
                </a:ext>
              </a:extLst>
            </p:cNvPr>
            <p:cNvSpPr txBox="1"/>
            <p:nvPr/>
          </p:nvSpPr>
          <p:spPr>
            <a:xfrm>
              <a:off x="1400099" y="1508691"/>
              <a:ext cx="1584215" cy="17069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180" tIns="10795" rIns="21590" bIns="10795" numCol="1" spcCol="1270" anchor="ctr" anchorCtr="0">
              <a:noAutofit/>
            </a:bodyPr>
            <a:lstStyle/>
            <a:p>
              <a:pPr marL="171450" lvl="1" indent="-171450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"/>
              </a:pPr>
              <a:r>
                <a:rPr lang="en-GB" sz="17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Invitation to Microsoft Teams Calendar</a:t>
              </a:r>
              <a:endParaRPr lang="it-IT" sz="1600" dirty="0"/>
            </a:p>
          </p:txBody>
        </p:sp>
      </p:grpSp>
      <p:sp>
        <p:nvSpPr>
          <p:cNvPr id="5" name="Ovale 4">
            <a:extLst>
              <a:ext uri="{FF2B5EF4-FFF2-40B4-BE49-F238E27FC236}">
                <a16:creationId xmlns:a16="http://schemas.microsoft.com/office/drawing/2014/main" id="{88CBF6CB-7EF4-C79F-49AE-ACD2100DD1E0}"/>
              </a:ext>
            </a:extLst>
          </p:cNvPr>
          <p:cNvSpPr/>
          <p:nvPr/>
        </p:nvSpPr>
        <p:spPr>
          <a:xfrm>
            <a:off x="4176331" y="3088986"/>
            <a:ext cx="1404000" cy="1404000"/>
          </a:xfrm>
          <a:prstGeom prst="ellipse">
            <a:avLst/>
          </a:prstGeom>
          <a:solidFill>
            <a:srgbClr val="01274A"/>
          </a:solidFill>
          <a:ln>
            <a:solidFill>
              <a:srgbClr val="01274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BFDCF551-E05A-FE30-1669-3DF5C0F205A6}"/>
              </a:ext>
            </a:extLst>
          </p:cNvPr>
          <p:cNvSpPr txBox="1"/>
          <p:nvPr/>
        </p:nvSpPr>
        <p:spPr>
          <a:xfrm>
            <a:off x="4176331" y="3467819"/>
            <a:ext cx="140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Documents validation</a:t>
            </a:r>
          </a:p>
        </p:txBody>
      </p:sp>
      <p:grpSp>
        <p:nvGrpSpPr>
          <p:cNvPr id="15" name="Gruppo 14">
            <a:extLst>
              <a:ext uri="{FF2B5EF4-FFF2-40B4-BE49-F238E27FC236}">
                <a16:creationId xmlns:a16="http://schemas.microsoft.com/office/drawing/2014/main" id="{0EFD27EE-86C3-B5C9-2889-8BCD9CC94F46}"/>
              </a:ext>
            </a:extLst>
          </p:cNvPr>
          <p:cNvGrpSpPr/>
          <p:nvPr/>
        </p:nvGrpSpPr>
        <p:grpSpPr>
          <a:xfrm>
            <a:off x="8524006" y="2571736"/>
            <a:ext cx="2789634" cy="2438491"/>
            <a:chOff x="702691" y="1142917"/>
            <a:chExt cx="2789634" cy="2438491"/>
          </a:xfrm>
        </p:grpSpPr>
        <p:sp>
          <p:nvSpPr>
            <p:cNvPr id="16" name="Freccia destra 15">
              <a:extLst>
                <a:ext uri="{FF2B5EF4-FFF2-40B4-BE49-F238E27FC236}">
                  <a16:creationId xmlns:a16="http://schemas.microsoft.com/office/drawing/2014/main" id="{363E7CC3-DF4C-7B20-D696-EB839867B21D}"/>
                </a:ext>
              </a:extLst>
            </p:cNvPr>
            <p:cNvSpPr/>
            <p:nvPr/>
          </p:nvSpPr>
          <p:spPr>
            <a:xfrm>
              <a:off x="702691" y="1142917"/>
              <a:ext cx="2789634" cy="2438491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1" name="Freccia destra 4">
              <a:extLst>
                <a:ext uri="{FF2B5EF4-FFF2-40B4-BE49-F238E27FC236}">
                  <a16:creationId xmlns:a16="http://schemas.microsoft.com/office/drawing/2014/main" id="{24A65CF3-8C07-5780-DFD1-7BC8E59E9A69}"/>
                </a:ext>
              </a:extLst>
            </p:cNvPr>
            <p:cNvSpPr txBox="1"/>
            <p:nvPr/>
          </p:nvSpPr>
          <p:spPr>
            <a:xfrm>
              <a:off x="1400099" y="1508691"/>
              <a:ext cx="1584215" cy="17069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180" tIns="10795" rIns="21590" bIns="10795" numCol="1" spcCol="1270" anchor="ctr" anchorCtr="0">
              <a:noAutofit/>
            </a:bodyPr>
            <a:lstStyle/>
            <a:p>
              <a:pPr marL="171450" lvl="1" indent="-171450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"/>
              </a:pPr>
              <a:r>
                <a:rPr lang="en-GB" sz="17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Start using robot</a:t>
              </a:r>
              <a:endParaRPr lang="it-IT" sz="1600" dirty="0"/>
            </a:p>
          </p:txBody>
        </p:sp>
      </p:grpSp>
      <p:sp>
        <p:nvSpPr>
          <p:cNvPr id="12" name="Ovale 11">
            <a:extLst>
              <a:ext uri="{FF2B5EF4-FFF2-40B4-BE49-F238E27FC236}">
                <a16:creationId xmlns:a16="http://schemas.microsoft.com/office/drawing/2014/main" id="{9992B2D2-DF12-10AB-E81F-71950D3D44C4}"/>
              </a:ext>
            </a:extLst>
          </p:cNvPr>
          <p:cNvSpPr/>
          <p:nvPr/>
        </p:nvSpPr>
        <p:spPr>
          <a:xfrm>
            <a:off x="7822006" y="3088986"/>
            <a:ext cx="1404000" cy="1404000"/>
          </a:xfrm>
          <a:prstGeom prst="ellipse">
            <a:avLst/>
          </a:prstGeom>
          <a:solidFill>
            <a:srgbClr val="01274A"/>
          </a:solidFill>
          <a:ln>
            <a:solidFill>
              <a:srgbClr val="01274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4E9D3D8E-FB30-1582-D1D5-8B0D7BB3A5BE}"/>
              </a:ext>
            </a:extLst>
          </p:cNvPr>
          <p:cNvSpPr txBox="1"/>
          <p:nvPr/>
        </p:nvSpPr>
        <p:spPr>
          <a:xfrm>
            <a:off x="7822006" y="3190816"/>
            <a:ext cx="140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Book time slot for robot station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4D1E0031-D05D-3DDE-C0DB-7A9A453899C6}"/>
              </a:ext>
            </a:extLst>
          </p:cNvPr>
          <p:cNvSpPr txBox="1"/>
          <p:nvPr/>
        </p:nvSpPr>
        <p:spPr>
          <a:xfrm>
            <a:off x="162474" y="6341495"/>
            <a:ext cx="515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290636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D4C2D0FC-AA2F-9D7D-D8DB-5C395CD94CF2}"/>
              </a:ext>
            </a:extLst>
          </p:cNvPr>
          <p:cNvSpPr/>
          <p:nvPr/>
        </p:nvSpPr>
        <p:spPr>
          <a:xfrm>
            <a:off x="0" y="0"/>
            <a:ext cx="12192000" cy="813641"/>
          </a:xfrm>
          <a:prstGeom prst="rect">
            <a:avLst/>
          </a:prstGeom>
          <a:solidFill>
            <a:srgbClr val="0127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CEBE3EA2-4127-FFEB-6068-12DA68287817}"/>
              </a:ext>
            </a:extLst>
          </p:cNvPr>
          <p:cNvSpPr/>
          <p:nvPr/>
        </p:nvSpPr>
        <p:spPr>
          <a:xfrm>
            <a:off x="0" y="813641"/>
            <a:ext cx="12192000" cy="163285"/>
          </a:xfrm>
          <a:prstGeom prst="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90C214B-CD8A-FE07-7AA3-D379C8CD1EB7}"/>
              </a:ext>
            </a:extLst>
          </p:cNvPr>
          <p:cNvSpPr txBox="1"/>
          <p:nvPr/>
        </p:nvSpPr>
        <p:spPr>
          <a:xfrm>
            <a:off x="1339850" y="114433"/>
            <a:ext cx="9512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Power Automate Flow</a:t>
            </a:r>
            <a:endParaRPr lang="it-IT" sz="10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EA6D89-539B-E114-964E-97768AB552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86" b="14085"/>
          <a:stretch/>
        </p:blipFill>
        <p:spPr>
          <a:xfrm>
            <a:off x="10184523" y="5824991"/>
            <a:ext cx="2007477" cy="1033009"/>
          </a:xfrm>
          <a:prstGeom prst="rect">
            <a:avLst/>
          </a:prstGeom>
        </p:spPr>
      </p:pic>
      <p:pic>
        <p:nvPicPr>
          <p:cNvPr id="22" name="Immagine 21" descr="Immagine che contiene testo, schermata, software, design&#10;&#10;Descrizione generata automaticamente">
            <a:extLst>
              <a:ext uri="{FF2B5EF4-FFF2-40B4-BE49-F238E27FC236}">
                <a16:creationId xmlns:a16="http://schemas.microsoft.com/office/drawing/2014/main" id="{BEE61E13-F20B-C41B-30E2-2D66C82593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284" y="1256748"/>
            <a:ext cx="6826210" cy="480702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05053C8F-1932-D445-DAB0-807DA736DA18}"/>
              </a:ext>
            </a:extLst>
          </p:cNvPr>
          <p:cNvSpPr txBox="1"/>
          <p:nvPr/>
        </p:nvSpPr>
        <p:spPr>
          <a:xfrm>
            <a:off x="8373506" y="2521934"/>
            <a:ext cx="3622033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Forms</a:t>
            </a:r>
          </a:p>
          <a:p>
            <a:pPr marL="457200" indent="-457200">
              <a:buFont typeface="Wingdings" pitchFamily="2" charset="2"/>
              <a:buChar char="v"/>
            </a:pPr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Excel</a:t>
            </a:r>
          </a:p>
          <a:p>
            <a:pPr marL="457200" indent="-457200">
              <a:buFont typeface="Wingdings" pitchFamily="2" charset="2"/>
              <a:buChar char="v"/>
            </a:pPr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Teams</a:t>
            </a:r>
          </a:p>
          <a:p>
            <a:pPr marL="457200" indent="-457200">
              <a:buFont typeface="Wingdings" pitchFamily="2" charset="2"/>
              <a:buChar char="v"/>
            </a:pPr>
            <a:endParaRPr lang="en-GB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Outlook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A4A41C7E-DB4D-FE65-0414-97617560CBC3}"/>
              </a:ext>
            </a:extLst>
          </p:cNvPr>
          <p:cNvSpPr txBox="1"/>
          <p:nvPr/>
        </p:nvSpPr>
        <p:spPr>
          <a:xfrm>
            <a:off x="8373506" y="1771786"/>
            <a:ext cx="362203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latin typeface="Arial" panose="020B0604020202020204" pitchFamily="34" charset="0"/>
                <a:cs typeface="Arial" panose="020B0604020202020204" pitchFamily="34" charset="0"/>
              </a:rPr>
              <a:t>Microsoft Applications: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6DF7C5C8-2CE8-71D9-A316-93506E0964CB}"/>
              </a:ext>
            </a:extLst>
          </p:cNvPr>
          <p:cNvSpPr txBox="1"/>
          <p:nvPr/>
        </p:nvSpPr>
        <p:spPr>
          <a:xfrm>
            <a:off x="162474" y="6341495"/>
            <a:ext cx="515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37547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D4C2D0FC-AA2F-9D7D-D8DB-5C395CD94CF2}"/>
              </a:ext>
            </a:extLst>
          </p:cNvPr>
          <p:cNvSpPr/>
          <p:nvPr/>
        </p:nvSpPr>
        <p:spPr>
          <a:xfrm>
            <a:off x="0" y="0"/>
            <a:ext cx="12192000" cy="813641"/>
          </a:xfrm>
          <a:prstGeom prst="rect">
            <a:avLst/>
          </a:prstGeom>
          <a:solidFill>
            <a:srgbClr val="0127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CEBE3EA2-4127-FFEB-6068-12DA68287817}"/>
              </a:ext>
            </a:extLst>
          </p:cNvPr>
          <p:cNvSpPr/>
          <p:nvPr/>
        </p:nvSpPr>
        <p:spPr>
          <a:xfrm>
            <a:off x="0" y="813641"/>
            <a:ext cx="12192000" cy="163285"/>
          </a:xfrm>
          <a:prstGeom prst="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90C214B-CD8A-FE07-7AA3-D379C8CD1EB7}"/>
              </a:ext>
            </a:extLst>
          </p:cNvPr>
          <p:cNvSpPr txBox="1"/>
          <p:nvPr/>
        </p:nvSpPr>
        <p:spPr>
          <a:xfrm>
            <a:off x="1339850" y="114433"/>
            <a:ext cx="9512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Power Automate– Excel file</a:t>
            </a:r>
            <a:endParaRPr lang="it-IT" sz="10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EA6D89-539B-E114-964E-97768AB552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86" b="14085"/>
          <a:stretch/>
        </p:blipFill>
        <p:spPr>
          <a:xfrm>
            <a:off x="10184523" y="5824991"/>
            <a:ext cx="2007477" cy="1033009"/>
          </a:xfrm>
          <a:prstGeom prst="rect">
            <a:avLst/>
          </a:prstGeom>
        </p:spPr>
      </p:pic>
      <p:sp>
        <p:nvSpPr>
          <p:cNvPr id="10" name="Freccia giù 9">
            <a:extLst>
              <a:ext uri="{FF2B5EF4-FFF2-40B4-BE49-F238E27FC236}">
                <a16:creationId xmlns:a16="http://schemas.microsoft.com/office/drawing/2014/main" id="{D824C781-9381-5DEE-6480-F88BE51666A4}"/>
              </a:ext>
            </a:extLst>
          </p:cNvPr>
          <p:cNvSpPr/>
          <p:nvPr/>
        </p:nvSpPr>
        <p:spPr>
          <a:xfrm>
            <a:off x="10184523" y="1061492"/>
            <a:ext cx="218652" cy="435165"/>
          </a:xfrm>
          <a:prstGeom prst="downArrow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Freccia giù 15">
            <a:extLst>
              <a:ext uri="{FF2B5EF4-FFF2-40B4-BE49-F238E27FC236}">
                <a16:creationId xmlns:a16="http://schemas.microsoft.com/office/drawing/2014/main" id="{F58A497A-A58D-9ECD-7482-9F25F5A10F0F}"/>
              </a:ext>
            </a:extLst>
          </p:cNvPr>
          <p:cNvSpPr/>
          <p:nvPr/>
        </p:nvSpPr>
        <p:spPr>
          <a:xfrm>
            <a:off x="4917741" y="1106680"/>
            <a:ext cx="218652" cy="435165"/>
          </a:xfrm>
          <a:prstGeom prst="downArrow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Freccia giù 16">
            <a:extLst>
              <a:ext uri="{FF2B5EF4-FFF2-40B4-BE49-F238E27FC236}">
                <a16:creationId xmlns:a16="http://schemas.microsoft.com/office/drawing/2014/main" id="{855B0CBA-D8FA-846C-067A-B551795F0303}"/>
              </a:ext>
            </a:extLst>
          </p:cNvPr>
          <p:cNvSpPr/>
          <p:nvPr/>
        </p:nvSpPr>
        <p:spPr>
          <a:xfrm>
            <a:off x="2625331" y="1096551"/>
            <a:ext cx="218652" cy="435165"/>
          </a:xfrm>
          <a:prstGeom prst="downArrow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A13D71BB-2DFA-301F-8764-6812534842D4}"/>
              </a:ext>
            </a:extLst>
          </p:cNvPr>
          <p:cNvSpPr txBox="1"/>
          <p:nvPr/>
        </p:nvSpPr>
        <p:spPr>
          <a:xfrm>
            <a:off x="162474" y="6341495"/>
            <a:ext cx="515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052EEAEB-A684-ECA4-5ED0-F19C5096D9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5350" y="168275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pic>
        <p:nvPicPr>
          <p:cNvPr id="34" name="Immagine 33" descr="Immagine che contiene testo, schermata, Carattere, numero&#10;&#10;Descrizione generata automaticamente">
            <a:extLst>
              <a:ext uri="{FF2B5EF4-FFF2-40B4-BE49-F238E27FC236}">
                <a16:creationId xmlns:a16="http://schemas.microsoft.com/office/drawing/2014/main" id="{B3D292CC-CE22-C0BC-A1D2-A5C868D91E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143" y="1626411"/>
            <a:ext cx="11647713" cy="184257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9" name="Immagine 38" descr="Immagine che contiene testo, schermata, Carattere, diagramma&#10;&#10;Descrizione generata automaticamente">
            <a:extLst>
              <a:ext uri="{FF2B5EF4-FFF2-40B4-BE49-F238E27FC236}">
                <a16:creationId xmlns:a16="http://schemas.microsoft.com/office/drawing/2014/main" id="{8A400A9A-89EC-05D1-DDCB-3272791A5D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9726" y="3665960"/>
            <a:ext cx="5174797" cy="282261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Immagine 5" descr="Immagine che contiene testo, schermata, Carattere, numero&#10;&#10;Descrizione generata automaticamente">
            <a:extLst>
              <a:ext uri="{FF2B5EF4-FFF2-40B4-BE49-F238E27FC236}">
                <a16:creationId xmlns:a16="http://schemas.microsoft.com/office/drawing/2014/main" id="{0E38CA47-66B7-9E33-6154-9B0CC34D92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064" y="3976327"/>
            <a:ext cx="4354286" cy="220188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0457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2" animBg="1"/>
      <p:bldP spid="16" grpId="2" animBg="1"/>
      <p:bldP spid="17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6066B0A4-1E46-BB5F-8D0A-33EC7BA8C4B4}"/>
              </a:ext>
            </a:extLst>
          </p:cNvPr>
          <p:cNvSpPr/>
          <p:nvPr/>
        </p:nvSpPr>
        <p:spPr>
          <a:xfrm>
            <a:off x="0" y="0"/>
            <a:ext cx="12192000" cy="813641"/>
          </a:xfrm>
          <a:prstGeom prst="rect">
            <a:avLst/>
          </a:prstGeom>
          <a:solidFill>
            <a:srgbClr val="0127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id="{A5898B4C-B8F9-D549-CA49-F5B6D2D26F2D}"/>
              </a:ext>
            </a:extLst>
          </p:cNvPr>
          <p:cNvSpPr/>
          <p:nvPr/>
        </p:nvSpPr>
        <p:spPr>
          <a:xfrm>
            <a:off x="0" y="813641"/>
            <a:ext cx="12192000" cy="163285"/>
          </a:xfrm>
          <a:prstGeom prst="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90C214B-CD8A-FE07-7AA3-D379C8CD1EB7}"/>
              </a:ext>
            </a:extLst>
          </p:cNvPr>
          <p:cNvSpPr txBox="1"/>
          <p:nvPr/>
        </p:nvSpPr>
        <p:spPr>
          <a:xfrm>
            <a:off x="1339850" y="117434"/>
            <a:ext cx="9512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Comparison Process Flow - General Entrance </a:t>
            </a:r>
            <a:endParaRPr lang="it-IT" sz="10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EA6D89-539B-E114-964E-97768AB552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86" b="14085"/>
          <a:stretch/>
        </p:blipFill>
        <p:spPr>
          <a:xfrm>
            <a:off x="10184523" y="5824991"/>
            <a:ext cx="2007477" cy="1033009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50B799C7-F09E-4DD5-C7AF-9185D7591C7D}"/>
              </a:ext>
            </a:extLst>
          </p:cNvPr>
          <p:cNvSpPr txBox="1"/>
          <p:nvPr/>
        </p:nvSpPr>
        <p:spPr>
          <a:xfrm>
            <a:off x="3109469" y="5528005"/>
            <a:ext cx="32404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Manual process</a:t>
            </a:r>
            <a:endParaRPr lang="en-GB" sz="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Physical Presence of the manager</a:t>
            </a:r>
          </a:p>
        </p:txBody>
      </p:sp>
      <p:pic>
        <p:nvPicPr>
          <p:cNvPr id="35" name="Immagine 34" descr="Immagine che contiene testo, diagramma, ricevuta&#10;&#10;Descrizione generata automaticamente">
            <a:extLst>
              <a:ext uri="{FF2B5EF4-FFF2-40B4-BE49-F238E27FC236}">
                <a16:creationId xmlns:a16="http://schemas.microsoft.com/office/drawing/2014/main" id="{FB38BEF8-3E8E-02DB-970C-43C93A6BCF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95" t="1219" r="2086" b="1015"/>
          <a:stretch/>
        </p:blipFill>
        <p:spPr>
          <a:xfrm>
            <a:off x="322118" y="1163467"/>
            <a:ext cx="2090730" cy="4913104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44" name="Connettore 1 43">
            <a:extLst>
              <a:ext uri="{FF2B5EF4-FFF2-40B4-BE49-F238E27FC236}">
                <a16:creationId xmlns:a16="http://schemas.microsoft.com/office/drawing/2014/main" id="{93E1BCB2-3CA3-03B2-6A8C-A1B581E6ACD9}"/>
              </a:ext>
            </a:extLst>
          </p:cNvPr>
          <p:cNvCxnSpPr>
            <a:cxnSpLocks/>
          </p:cNvCxnSpPr>
          <p:nvPr/>
        </p:nvCxnSpPr>
        <p:spPr>
          <a:xfrm flipH="1" flipV="1">
            <a:off x="2412848" y="4003422"/>
            <a:ext cx="3659446" cy="13163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9" name="Immagine 38" descr="Immagine che contiene testo, diagramma, ricevuta&#10;&#10;Descrizione generata automaticamente">
            <a:extLst>
              <a:ext uri="{FF2B5EF4-FFF2-40B4-BE49-F238E27FC236}">
                <a16:creationId xmlns:a16="http://schemas.microsoft.com/office/drawing/2014/main" id="{DA49FF92-6193-715A-F600-B0B006CBB9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473" t="1066" r="2334" b="43965"/>
          <a:stretch/>
        </p:blipFill>
        <p:spPr>
          <a:xfrm>
            <a:off x="2987676" y="1221684"/>
            <a:ext cx="3084618" cy="4098108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41" name="Connettore 1 40">
            <a:extLst>
              <a:ext uri="{FF2B5EF4-FFF2-40B4-BE49-F238E27FC236}">
                <a16:creationId xmlns:a16="http://schemas.microsoft.com/office/drawing/2014/main" id="{12FA7E91-A979-8C09-0D2A-1735DAD0C9A2}"/>
              </a:ext>
            </a:extLst>
          </p:cNvPr>
          <p:cNvCxnSpPr>
            <a:cxnSpLocks/>
          </p:cNvCxnSpPr>
          <p:nvPr/>
        </p:nvCxnSpPr>
        <p:spPr>
          <a:xfrm flipH="1" flipV="1">
            <a:off x="322118" y="1163467"/>
            <a:ext cx="2665558" cy="582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1 47">
            <a:extLst>
              <a:ext uri="{FF2B5EF4-FFF2-40B4-BE49-F238E27FC236}">
                <a16:creationId xmlns:a16="http://schemas.microsoft.com/office/drawing/2014/main" id="{39C76ABB-07A9-AA59-5DAD-FB56A029B123}"/>
              </a:ext>
            </a:extLst>
          </p:cNvPr>
          <p:cNvCxnSpPr>
            <a:cxnSpLocks/>
          </p:cNvCxnSpPr>
          <p:nvPr/>
        </p:nvCxnSpPr>
        <p:spPr>
          <a:xfrm flipH="1" flipV="1">
            <a:off x="2412848" y="1163467"/>
            <a:ext cx="3659446" cy="5821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1 48">
            <a:extLst>
              <a:ext uri="{FF2B5EF4-FFF2-40B4-BE49-F238E27FC236}">
                <a16:creationId xmlns:a16="http://schemas.microsoft.com/office/drawing/2014/main" id="{B089FD31-6702-15F3-EDD7-ADC66DBE8FBE}"/>
              </a:ext>
            </a:extLst>
          </p:cNvPr>
          <p:cNvCxnSpPr>
            <a:cxnSpLocks/>
          </p:cNvCxnSpPr>
          <p:nvPr/>
        </p:nvCxnSpPr>
        <p:spPr>
          <a:xfrm flipH="1" flipV="1">
            <a:off x="322118" y="4003422"/>
            <a:ext cx="2665558" cy="13163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6" name="Immagine 15" descr="Immagine che contiene testo, ricevuta, diagramma, schermata&#10;&#10;Descrizione generata automaticamente">
            <a:extLst>
              <a:ext uri="{FF2B5EF4-FFF2-40B4-BE49-F238E27FC236}">
                <a16:creationId xmlns:a16="http://schemas.microsoft.com/office/drawing/2014/main" id="{9F6EE1EF-52EA-5691-5B3A-073411D55BC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81" t="1149" r="2688" b="45031"/>
          <a:stretch/>
        </p:blipFill>
        <p:spPr>
          <a:xfrm>
            <a:off x="6722754" y="1210540"/>
            <a:ext cx="3211821" cy="420003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58267A6E-B483-2A12-E262-4CE94FE2EFF6}"/>
              </a:ext>
            </a:extLst>
          </p:cNvPr>
          <p:cNvSpPr txBox="1"/>
          <p:nvPr/>
        </p:nvSpPr>
        <p:spPr>
          <a:xfrm>
            <a:off x="6854254" y="5573855"/>
            <a:ext cx="30165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Automation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Online control and validation</a:t>
            </a:r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9F8D8B15-90B5-51C8-DEE8-53731DEDDEE6}"/>
              </a:ext>
            </a:extLst>
          </p:cNvPr>
          <p:cNvSpPr/>
          <p:nvPr/>
        </p:nvSpPr>
        <p:spPr>
          <a:xfrm>
            <a:off x="4694729" y="2239117"/>
            <a:ext cx="1185765" cy="61546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highlight>
                <a:srgbClr val="FF0000"/>
              </a:highlight>
            </a:endParaRPr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F09309DB-5712-63B5-92F2-882DF9036E26}"/>
              </a:ext>
            </a:extLst>
          </p:cNvPr>
          <p:cNvSpPr/>
          <p:nvPr/>
        </p:nvSpPr>
        <p:spPr>
          <a:xfrm>
            <a:off x="4694729" y="3030580"/>
            <a:ext cx="1185765" cy="61546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highlight>
                <a:srgbClr val="FF0000"/>
              </a:highlight>
            </a:endParaRPr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A76072D7-2732-C663-0D29-33337F083424}"/>
              </a:ext>
            </a:extLst>
          </p:cNvPr>
          <p:cNvSpPr/>
          <p:nvPr/>
        </p:nvSpPr>
        <p:spPr>
          <a:xfrm>
            <a:off x="3094622" y="3823451"/>
            <a:ext cx="1185765" cy="61546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highlight>
                <a:srgbClr val="FF0000"/>
              </a:highlight>
            </a:endParaRP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8D397D15-F22C-1025-6989-3FC164164647}"/>
              </a:ext>
            </a:extLst>
          </p:cNvPr>
          <p:cNvSpPr/>
          <p:nvPr/>
        </p:nvSpPr>
        <p:spPr>
          <a:xfrm>
            <a:off x="4694729" y="3823451"/>
            <a:ext cx="1185765" cy="61546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highlight>
                <a:srgbClr val="FF0000"/>
              </a:highlight>
            </a:endParaRPr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4C5EBE4A-6529-C307-823C-B55BFC06171B}"/>
              </a:ext>
            </a:extLst>
          </p:cNvPr>
          <p:cNvSpPr/>
          <p:nvPr/>
        </p:nvSpPr>
        <p:spPr>
          <a:xfrm>
            <a:off x="6850741" y="2267399"/>
            <a:ext cx="1203694" cy="64849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highlight>
                <a:srgbClr val="00FF00"/>
              </a:highlight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FD6692C9-BEF1-89FF-9B2A-A800F2DF121F}"/>
              </a:ext>
            </a:extLst>
          </p:cNvPr>
          <p:cNvSpPr/>
          <p:nvPr/>
        </p:nvSpPr>
        <p:spPr>
          <a:xfrm>
            <a:off x="6850741" y="3091131"/>
            <a:ext cx="1203694" cy="64849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highlight>
                <a:srgbClr val="00FF00"/>
              </a:highlight>
            </a:endParaRPr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620E974A-0EC9-52E9-7635-28361CE6D8FF}"/>
              </a:ext>
            </a:extLst>
          </p:cNvPr>
          <p:cNvSpPr/>
          <p:nvPr/>
        </p:nvSpPr>
        <p:spPr>
          <a:xfrm>
            <a:off x="8585015" y="3898761"/>
            <a:ext cx="1203694" cy="64849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highlight>
                <a:srgbClr val="00FF00"/>
              </a:highlight>
            </a:endParaRPr>
          </a:p>
        </p:txBody>
      </p:sp>
      <p:sp>
        <p:nvSpPr>
          <p:cNvPr id="33" name="Rettangolo con angoli arrotondati 32">
            <a:extLst>
              <a:ext uri="{FF2B5EF4-FFF2-40B4-BE49-F238E27FC236}">
                <a16:creationId xmlns:a16="http://schemas.microsoft.com/office/drawing/2014/main" id="{B3D069CA-F90D-C281-14A0-D166535194BE}"/>
              </a:ext>
            </a:extLst>
          </p:cNvPr>
          <p:cNvSpPr/>
          <p:nvPr/>
        </p:nvSpPr>
        <p:spPr>
          <a:xfrm>
            <a:off x="10292440" y="2650867"/>
            <a:ext cx="1682305" cy="2536670"/>
          </a:xfrm>
          <a:prstGeom prst="round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229E7ED9-3D06-2E26-52DB-577AA63D6AB2}"/>
              </a:ext>
            </a:extLst>
          </p:cNvPr>
          <p:cNvSpPr txBox="1"/>
          <p:nvPr/>
        </p:nvSpPr>
        <p:spPr>
          <a:xfrm>
            <a:off x="10349357" y="3011504"/>
            <a:ext cx="15684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Minimize waste!!</a:t>
            </a:r>
          </a:p>
          <a:p>
            <a:pPr algn="ctr"/>
            <a:endParaRPr lang="en-GB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Paper</a:t>
            </a:r>
          </a:p>
        </p:txBody>
      </p:sp>
      <p:sp>
        <p:nvSpPr>
          <p:cNvPr id="19" name="Rettangolo con angoli arrotondati 18">
            <a:extLst>
              <a:ext uri="{FF2B5EF4-FFF2-40B4-BE49-F238E27FC236}">
                <a16:creationId xmlns:a16="http://schemas.microsoft.com/office/drawing/2014/main" id="{1B46835E-449D-BE82-3085-5C3A648E4B3B}"/>
              </a:ext>
            </a:extLst>
          </p:cNvPr>
          <p:cNvSpPr/>
          <p:nvPr/>
        </p:nvSpPr>
        <p:spPr>
          <a:xfrm>
            <a:off x="2970238" y="5478486"/>
            <a:ext cx="3240419" cy="1131745"/>
          </a:xfrm>
          <a:prstGeom prst="roundRect">
            <a:avLst/>
          </a:prstGeom>
          <a:noFill/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ttangolo con angoli arrotondati 19">
            <a:extLst>
              <a:ext uri="{FF2B5EF4-FFF2-40B4-BE49-F238E27FC236}">
                <a16:creationId xmlns:a16="http://schemas.microsoft.com/office/drawing/2014/main" id="{93488E16-4F0C-5129-7787-656964A7AD2D}"/>
              </a:ext>
            </a:extLst>
          </p:cNvPr>
          <p:cNvSpPr/>
          <p:nvPr/>
        </p:nvSpPr>
        <p:spPr>
          <a:xfrm>
            <a:off x="6600792" y="5478486"/>
            <a:ext cx="3240419" cy="1131745"/>
          </a:xfrm>
          <a:prstGeom prst="roundRect">
            <a:avLst/>
          </a:prstGeom>
          <a:noFill/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7C2C7918-2C76-48FC-1365-0B19EEE4F246}"/>
              </a:ext>
            </a:extLst>
          </p:cNvPr>
          <p:cNvSpPr txBox="1"/>
          <p:nvPr/>
        </p:nvSpPr>
        <p:spPr>
          <a:xfrm>
            <a:off x="162474" y="6341495"/>
            <a:ext cx="515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764463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4F7A8C6A-1B48-5FDF-9A68-FDD08967E455}"/>
              </a:ext>
            </a:extLst>
          </p:cNvPr>
          <p:cNvSpPr/>
          <p:nvPr/>
        </p:nvSpPr>
        <p:spPr>
          <a:xfrm>
            <a:off x="0" y="0"/>
            <a:ext cx="12192000" cy="813641"/>
          </a:xfrm>
          <a:prstGeom prst="rect">
            <a:avLst/>
          </a:prstGeom>
          <a:solidFill>
            <a:srgbClr val="0127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14">
            <a:extLst>
              <a:ext uri="{FF2B5EF4-FFF2-40B4-BE49-F238E27FC236}">
                <a16:creationId xmlns:a16="http://schemas.microsoft.com/office/drawing/2014/main" id="{42251AE4-8DDF-D924-E736-196091878B43}"/>
              </a:ext>
            </a:extLst>
          </p:cNvPr>
          <p:cNvSpPr/>
          <p:nvPr/>
        </p:nvSpPr>
        <p:spPr>
          <a:xfrm>
            <a:off x="0" y="813641"/>
            <a:ext cx="12192000" cy="163285"/>
          </a:xfrm>
          <a:prstGeom prst="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 descr="Immagine che contiene testo, ricevuta, schermata, Carattere&#10;&#10;Descrizione generata automaticamente">
            <a:extLst>
              <a:ext uri="{FF2B5EF4-FFF2-40B4-BE49-F238E27FC236}">
                <a16:creationId xmlns:a16="http://schemas.microsoft.com/office/drawing/2014/main" id="{1FB2B614-8583-C196-6A7D-4496E52D78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99" t="1198" r="2252" b="48753"/>
          <a:stretch/>
        </p:blipFill>
        <p:spPr>
          <a:xfrm>
            <a:off x="6524625" y="1217939"/>
            <a:ext cx="3387313" cy="408683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44" name="Connettore 1 43">
            <a:extLst>
              <a:ext uri="{FF2B5EF4-FFF2-40B4-BE49-F238E27FC236}">
                <a16:creationId xmlns:a16="http://schemas.microsoft.com/office/drawing/2014/main" id="{93E1BCB2-3CA3-03B2-6A8C-A1B581E6ACD9}"/>
              </a:ext>
            </a:extLst>
          </p:cNvPr>
          <p:cNvCxnSpPr>
            <a:cxnSpLocks/>
          </p:cNvCxnSpPr>
          <p:nvPr/>
        </p:nvCxnSpPr>
        <p:spPr>
          <a:xfrm flipH="1" flipV="1">
            <a:off x="2403231" y="4021015"/>
            <a:ext cx="3735078" cy="12703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Immagine 5" descr="Immagine che contiene testo, diagramma, ricevuta&#10;&#10;Descrizione generata automaticamente">
            <a:extLst>
              <a:ext uri="{FF2B5EF4-FFF2-40B4-BE49-F238E27FC236}">
                <a16:creationId xmlns:a16="http://schemas.microsoft.com/office/drawing/2014/main" id="{3736F2F2-EFD3-8828-1E25-4BB5E84E12C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96" t="1133" r="2044" b="45312"/>
          <a:stretch/>
        </p:blipFill>
        <p:spPr>
          <a:xfrm>
            <a:off x="2995963" y="1244886"/>
            <a:ext cx="3147713" cy="404644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Immagine 1" descr="Immagine che contiene testo, diagramma, ricevuta&#10;&#10;Descrizione generata automaticamente">
            <a:extLst>
              <a:ext uri="{FF2B5EF4-FFF2-40B4-BE49-F238E27FC236}">
                <a16:creationId xmlns:a16="http://schemas.microsoft.com/office/drawing/2014/main" id="{8F692E81-94A1-975E-935B-46EEC81C6B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93" t="1045" r="2313" b="937"/>
          <a:stretch/>
        </p:blipFill>
        <p:spPr>
          <a:xfrm>
            <a:off x="313245" y="1159545"/>
            <a:ext cx="2089986" cy="492580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990C214B-CD8A-FE07-7AA3-D379C8CD1EB7}"/>
              </a:ext>
            </a:extLst>
          </p:cNvPr>
          <p:cNvSpPr txBox="1"/>
          <p:nvPr/>
        </p:nvSpPr>
        <p:spPr>
          <a:xfrm>
            <a:off x="1339850" y="109624"/>
            <a:ext cx="9512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Comparison Process Flow – Mind4Lab Entrance </a:t>
            </a:r>
            <a:endParaRPr lang="it-IT" sz="10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EA6D89-539B-E114-964E-97768AB5527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186" b="14085"/>
          <a:stretch/>
        </p:blipFill>
        <p:spPr>
          <a:xfrm>
            <a:off x="10184523" y="5824991"/>
            <a:ext cx="2007477" cy="1033009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50B799C7-F09E-4DD5-C7AF-9185D7591C7D}"/>
              </a:ext>
            </a:extLst>
          </p:cNvPr>
          <p:cNvSpPr txBox="1"/>
          <p:nvPr/>
        </p:nvSpPr>
        <p:spPr>
          <a:xfrm>
            <a:off x="3109469" y="5528005"/>
            <a:ext cx="32404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Manual process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Physical Presence of the manager</a:t>
            </a:r>
          </a:p>
        </p:txBody>
      </p:sp>
      <p:cxnSp>
        <p:nvCxnSpPr>
          <p:cNvPr id="41" name="Connettore 1 40">
            <a:extLst>
              <a:ext uri="{FF2B5EF4-FFF2-40B4-BE49-F238E27FC236}">
                <a16:creationId xmlns:a16="http://schemas.microsoft.com/office/drawing/2014/main" id="{12FA7E91-A979-8C09-0D2A-1735DAD0C9A2}"/>
              </a:ext>
            </a:extLst>
          </p:cNvPr>
          <p:cNvCxnSpPr>
            <a:cxnSpLocks/>
          </p:cNvCxnSpPr>
          <p:nvPr/>
        </p:nvCxnSpPr>
        <p:spPr>
          <a:xfrm flipH="1" flipV="1">
            <a:off x="313245" y="1159544"/>
            <a:ext cx="2682718" cy="853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1 47">
            <a:extLst>
              <a:ext uri="{FF2B5EF4-FFF2-40B4-BE49-F238E27FC236}">
                <a16:creationId xmlns:a16="http://schemas.microsoft.com/office/drawing/2014/main" id="{39C76ABB-07A9-AA59-5DAD-FB56A029B123}"/>
              </a:ext>
            </a:extLst>
          </p:cNvPr>
          <p:cNvCxnSpPr>
            <a:cxnSpLocks/>
          </p:cNvCxnSpPr>
          <p:nvPr/>
        </p:nvCxnSpPr>
        <p:spPr>
          <a:xfrm flipH="1" flipV="1">
            <a:off x="2403231" y="1159543"/>
            <a:ext cx="3735078" cy="711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1 48">
            <a:extLst>
              <a:ext uri="{FF2B5EF4-FFF2-40B4-BE49-F238E27FC236}">
                <a16:creationId xmlns:a16="http://schemas.microsoft.com/office/drawing/2014/main" id="{B089FD31-6702-15F3-EDD7-ADC66DBE8FBE}"/>
              </a:ext>
            </a:extLst>
          </p:cNvPr>
          <p:cNvCxnSpPr>
            <a:cxnSpLocks/>
          </p:cNvCxnSpPr>
          <p:nvPr/>
        </p:nvCxnSpPr>
        <p:spPr>
          <a:xfrm flipH="1" flipV="1">
            <a:off x="313245" y="3872444"/>
            <a:ext cx="2682718" cy="141888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58267A6E-B483-2A12-E262-4CE94FE2EFF6}"/>
              </a:ext>
            </a:extLst>
          </p:cNvPr>
          <p:cNvSpPr txBox="1"/>
          <p:nvPr/>
        </p:nvSpPr>
        <p:spPr>
          <a:xfrm>
            <a:off x="6854253" y="5573855"/>
            <a:ext cx="36220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Automation</a:t>
            </a: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itchFamily="2" charset="2"/>
              <a:buChar char="ü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Online control and validation</a:t>
            </a:r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9F8D8B15-90B5-51C8-DEE8-53731DEDDEE6}"/>
              </a:ext>
            </a:extLst>
          </p:cNvPr>
          <p:cNvSpPr/>
          <p:nvPr/>
        </p:nvSpPr>
        <p:spPr>
          <a:xfrm>
            <a:off x="4785644" y="2052786"/>
            <a:ext cx="1155476" cy="70122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highlight>
                <a:srgbClr val="FF0000"/>
              </a:highlight>
            </a:endParaRPr>
          </a:p>
        </p:txBody>
      </p:sp>
      <p:sp>
        <p:nvSpPr>
          <p:cNvPr id="27" name="Rettangolo 26">
            <a:extLst>
              <a:ext uri="{FF2B5EF4-FFF2-40B4-BE49-F238E27FC236}">
                <a16:creationId xmlns:a16="http://schemas.microsoft.com/office/drawing/2014/main" id="{F09309DB-5712-63B5-92F2-882DF9036E26}"/>
              </a:ext>
            </a:extLst>
          </p:cNvPr>
          <p:cNvSpPr/>
          <p:nvPr/>
        </p:nvSpPr>
        <p:spPr>
          <a:xfrm>
            <a:off x="4785643" y="2819452"/>
            <a:ext cx="1155476" cy="61546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highlight>
                <a:srgbClr val="FF0000"/>
              </a:highlight>
            </a:endParaRPr>
          </a:p>
        </p:txBody>
      </p:sp>
      <p:sp>
        <p:nvSpPr>
          <p:cNvPr id="28" name="Rettangolo 27">
            <a:extLst>
              <a:ext uri="{FF2B5EF4-FFF2-40B4-BE49-F238E27FC236}">
                <a16:creationId xmlns:a16="http://schemas.microsoft.com/office/drawing/2014/main" id="{A76072D7-2732-C663-0D29-33337F083424}"/>
              </a:ext>
            </a:extLst>
          </p:cNvPr>
          <p:cNvSpPr/>
          <p:nvPr/>
        </p:nvSpPr>
        <p:spPr>
          <a:xfrm>
            <a:off x="3186420" y="4447711"/>
            <a:ext cx="1125507" cy="69513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highlight>
                <a:srgbClr val="FF0000"/>
              </a:highlight>
            </a:endParaRP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8D397D15-F22C-1025-6989-3FC164164647}"/>
              </a:ext>
            </a:extLst>
          </p:cNvPr>
          <p:cNvSpPr/>
          <p:nvPr/>
        </p:nvSpPr>
        <p:spPr>
          <a:xfrm>
            <a:off x="4785644" y="3537964"/>
            <a:ext cx="1155476" cy="701227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highlight>
                <a:srgbClr val="FF0000"/>
              </a:highlight>
            </a:endParaRPr>
          </a:p>
        </p:txBody>
      </p:sp>
      <p:sp>
        <p:nvSpPr>
          <p:cNvPr id="30" name="Rettangolo 29">
            <a:extLst>
              <a:ext uri="{FF2B5EF4-FFF2-40B4-BE49-F238E27FC236}">
                <a16:creationId xmlns:a16="http://schemas.microsoft.com/office/drawing/2014/main" id="{4C5EBE4A-6529-C307-823C-B55BFC06171B}"/>
              </a:ext>
            </a:extLst>
          </p:cNvPr>
          <p:cNvSpPr/>
          <p:nvPr/>
        </p:nvSpPr>
        <p:spPr>
          <a:xfrm>
            <a:off x="6764925" y="2137019"/>
            <a:ext cx="1203694" cy="57794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highlight>
                <a:srgbClr val="00FF00"/>
              </a:highlight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FD6692C9-BEF1-89FF-9B2A-A800F2DF121F}"/>
              </a:ext>
            </a:extLst>
          </p:cNvPr>
          <p:cNvSpPr/>
          <p:nvPr/>
        </p:nvSpPr>
        <p:spPr>
          <a:xfrm>
            <a:off x="6764925" y="3537963"/>
            <a:ext cx="1203694" cy="57794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highlight>
                <a:srgbClr val="00FF00"/>
              </a:highlight>
            </a:endParaRPr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620E974A-0EC9-52E9-7635-28361CE6D8FF}"/>
              </a:ext>
            </a:extLst>
          </p:cNvPr>
          <p:cNvSpPr/>
          <p:nvPr/>
        </p:nvSpPr>
        <p:spPr>
          <a:xfrm>
            <a:off x="8481303" y="2785010"/>
            <a:ext cx="1203694" cy="752953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highlight>
                <a:srgbClr val="00FF00"/>
              </a:highlight>
            </a:endParaRPr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B6A0CDDE-8D50-3F39-059D-26D5FFEBA99B}"/>
              </a:ext>
            </a:extLst>
          </p:cNvPr>
          <p:cNvSpPr/>
          <p:nvPr/>
        </p:nvSpPr>
        <p:spPr>
          <a:xfrm>
            <a:off x="8481303" y="4321235"/>
            <a:ext cx="1203694" cy="752953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highlight>
                <a:srgbClr val="00FF00"/>
              </a:highlight>
            </a:endParaRP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4EC696BA-3497-E203-BFD7-7A8B04F45CAC}"/>
              </a:ext>
            </a:extLst>
          </p:cNvPr>
          <p:cNvSpPr/>
          <p:nvPr/>
        </p:nvSpPr>
        <p:spPr>
          <a:xfrm>
            <a:off x="6764925" y="4321234"/>
            <a:ext cx="1203694" cy="752953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highlight>
                <a:srgbClr val="00FF00"/>
              </a:highlight>
            </a:endParaRPr>
          </a:p>
        </p:txBody>
      </p:sp>
      <p:sp>
        <p:nvSpPr>
          <p:cNvPr id="13" name="Rettangolo con angoli arrotondati 12">
            <a:extLst>
              <a:ext uri="{FF2B5EF4-FFF2-40B4-BE49-F238E27FC236}">
                <a16:creationId xmlns:a16="http://schemas.microsoft.com/office/drawing/2014/main" id="{F4E37C73-FFCC-4968-4AB1-6F62B893EF15}"/>
              </a:ext>
            </a:extLst>
          </p:cNvPr>
          <p:cNvSpPr/>
          <p:nvPr/>
        </p:nvSpPr>
        <p:spPr>
          <a:xfrm>
            <a:off x="10292440" y="2650867"/>
            <a:ext cx="1682305" cy="2536670"/>
          </a:xfrm>
          <a:prstGeom prst="round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7A7F703C-6FEF-6654-1434-48FA2763216C}"/>
              </a:ext>
            </a:extLst>
          </p:cNvPr>
          <p:cNvSpPr txBox="1"/>
          <p:nvPr/>
        </p:nvSpPr>
        <p:spPr>
          <a:xfrm>
            <a:off x="10349357" y="3011504"/>
            <a:ext cx="156847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Minimize waste!!</a:t>
            </a:r>
          </a:p>
          <a:p>
            <a:pPr algn="ctr"/>
            <a:endParaRPr lang="en-GB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en-GB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Paper</a:t>
            </a:r>
          </a:p>
        </p:txBody>
      </p:sp>
      <p:sp>
        <p:nvSpPr>
          <p:cNvPr id="4" name="Rettangolo con angoli arrotondati 3">
            <a:extLst>
              <a:ext uri="{FF2B5EF4-FFF2-40B4-BE49-F238E27FC236}">
                <a16:creationId xmlns:a16="http://schemas.microsoft.com/office/drawing/2014/main" id="{170FA24E-F54B-D0BE-0EF6-D4A09A347EB1}"/>
              </a:ext>
            </a:extLst>
          </p:cNvPr>
          <p:cNvSpPr/>
          <p:nvPr/>
        </p:nvSpPr>
        <p:spPr>
          <a:xfrm>
            <a:off x="2970238" y="5478486"/>
            <a:ext cx="3240419" cy="1131745"/>
          </a:xfrm>
          <a:prstGeom prst="roundRect">
            <a:avLst/>
          </a:prstGeom>
          <a:noFill/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ttangolo con angoli arrotondati 6">
            <a:extLst>
              <a:ext uri="{FF2B5EF4-FFF2-40B4-BE49-F238E27FC236}">
                <a16:creationId xmlns:a16="http://schemas.microsoft.com/office/drawing/2014/main" id="{9AF6606C-713D-C07B-E935-63A72DFC3F49}"/>
              </a:ext>
            </a:extLst>
          </p:cNvPr>
          <p:cNvSpPr/>
          <p:nvPr/>
        </p:nvSpPr>
        <p:spPr>
          <a:xfrm>
            <a:off x="6600792" y="5478486"/>
            <a:ext cx="3240419" cy="1131745"/>
          </a:xfrm>
          <a:prstGeom prst="roundRect">
            <a:avLst/>
          </a:prstGeom>
          <a:noFill/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7C3A58AF-AF4D-316E-BAA0-EB04C305845E}"/>
              </a:ext>
            </a:extLst>
          </p:cNvPr>
          <p:cNvSpPr txBox="1"/>
          <p:nvPr/>
        </p:nvSpPr>
        <p:spPr>
          <a:xfrm>
            <a:off x="162474" y="6341495"/>
            <a:ext cx="515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99688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1" grpId="0" animBg="1"/>
      <p:bldP spid="12" grpId="0" animBg="1"/>
      <p:bldP spid="13" grpId="0" animBg="1"/>
      <p:bldP spid="4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58BC950F-CCED-2C78-09D1-2C7F77D3AE91}"/>
              </a:ext>
            </a:extLst>
          </p:cNvPr>
          <p:cNvSpPr/>
          <p:nvPr/>
        </p:nvSpPr>
        <p:spPr>
          <a:xfrm>
            <a:off x="0" y="0"/>
            <a:ext cx="12192000" cy="813641"/>
          </a:xfrm>
          <a:prstGeom prst="rect">
            <a:avLst/>
          </a:prstGeom>
          <a:solidFill>
            <a:srgbClr val="0127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>
            <a:extLst>
              <a:ext uri="{FF2B5EF4-FFF2-40B4-BE49-F238E27FC236}">
                <a16:creationId xmlns:a16="http://schemas.microsoft.com/office/drawing/2014/main" id="{7F52DC60-6FD1-BDED-05C9-DECE56A34452}"/>
              </a:ext>
            </a:extLst>
          </p:cNvPr>
          <p:cNvSpPr/>
          <p:nvPr/>
        </p:nvSpPr>
        <p:spPr>
          <a:xfrm>
            <a:off x="0" y="813641"/>
            <a:ext cx="12192000" cy="163285"/>
          </a:xfrm>
          <a:prstGeom prst="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90C214B-CD8A-FE07-7AA3-D379C8CD1EB7}"/>
              </a:ext>
            </a:extLst>
          </p:cNvPr>
          <p:cNvSpPr txBox="1"/>
          <p:nvPr/>
        </p:nvSpPr>
        <p:spPr>
          <a:xfrm>
            <a:off x="1339849" y="114433"/>
            <a:ext cx="9512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Mind4Lab</a:t>
            </a:r>
            <a:endParaRPr lang="it-IT" sz="10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EA6D89-539B-E114-964E-97768AB552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86" b="14085"/>
          <a:stretch/>
        </p:blipFill>
        <p:spPr>
          <a:xfrm>
            <a:off x="10184523" y="5824991"/>
            <a:ext cx="2007477" cy="1033009"/>
          </a:xfrm>
          <a:prstGeom prst="rect">
            <a:avLst/>
          </a:prstGeom>
        </p:spPr>
      </p:pic>
      <p:pic>
        <p:nvPicPr>
          <p:cNvPr id="2" name="Immagine 1" descr="Immagine che contiene interno, arredo, scrivania, soffitto&#10;&#10;Descrizione generata automaticamente">
            <a:extLst>
              <a:ext uri="{FF2B5EF4-FFF2-40B4-BE49-F238E27FC236}">
                <a16:creationId xmlns:a16="http://schemas.microsoft.com/office/drawing/2014/main" id="{5B013ED4-17B8-3869-DA45-6999435AE1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098" y="1255144"/>
            <a:ext cx="6781801" cy="5086351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88CA81D6-8AF6-69A7-C999-5072C38416D9}"/>
              </a:ext>
            </a:extLst>
          </p:cNvPr>
          <p:cNvSpPr txBox="1"/>
          <p:nvPr/>
        </p:nvSpPr>
        <p:spPr>
          <a:xfrm>
            <a:off x="162474" y="6341495"/>
            <a:ext cx="515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4847223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D2392912-D005-09E8-8423-5F01F4B5EA12}"/>
              </a:ext>
            </a:extLst>
          </p:cNvPr>
          <p:cNvSpPr/>
          <p:nvPr/>
        </p:nvSpPr>
        <p:spPr>
          <a:xfrm>
            <a:off x="0" y="0"/>
            <a:ext cx="12192000" cy="813641"/>
          </a:xfrm>
          <a:prstGeom prst="rect">
            <a:avLst/>
          </a:prstGeom>
          <a:solidFill>
            <a:srgbClr val="0127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C370D91F-4D63-EB0F-6BD6-FDC2EB7222B0}"/>
              </a:ext>
            </a:extLst>
          </p:cNvPr>
          <p:cNvSpPr/>
          <p:nvPr/>
        </p:nvSpPr>
        <p:spPr>
          <a:xfrm>
            <a:off x="0" y="813641"/>
            <a:ext cx="12192000" cy="163285"/>
          </a:xfrm>
          <a:prstGeom prst="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90C214B-CD8A-FE07-7AA3-D379C8CD1EB7}"/>
              </a:ext>
            </a:extLst>
          </p:cNvPr>
          <p:cNvSpPr txBox="1"/>
          <p:nvPr/>
        </p:nvSpPr>
        <p:spPr>
          <a:xfrm>
            <a:off x="1339848" y="114432"/>
            <a:ext cx="9512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Mind4Lab – Robot stations</a:t>
            </a:r>
            <a:endParaRPr lang="it-IT" sz="10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EA6D89-539B-E114-964E-97768AB552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86" b="14085"/>
          <a:stretch/>
        </p:blipFill>
        <p:spPr>
          <a:xfrm>
            <a:off x="10184523" y="5824991"/>
            <a:ext cx="2007477" cy="1033009"/>
          </a:xfrm>
          <a:prstGeom prst="rect">
            <a:avLst/>
          </a:prstGeom>
        </p:spPr>
      </p:pic>
      <p:pic>
        <p:nvPicPr>
          <p:cNvPr id="13" name="Immagine 12" descr="Immagine che contiene macchina, interno, ingegneria, Attrezzature mediche&#10;&#10;Descrizione generata automaticamente">
            <a:extLst>
              <a:ext uri="{FF2B5EF4-FFF2-40B4-BE49-F238E27FC236}">
                <a16:creationId xmlns:a16="http://schemas.microsoft.com/office/drawing/2014/main" id="{06B00493-B4B9-07F4-7E43-DEF970B7AE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984" r="9885" b="20372"/>
          <a:stretch/>
        </p:blipFill>
        <p:spPr>
          <a:xfrm rot="16200000">
            <a:off x="8968517" y="2896063"/>
            <a:ext cx="3850374" cy="2007476"/>
          </a:xfrm>
          <a:prstGeom prst="rect">
            <a:avLst/>
          </a:prstGeom>
        </p:spPr>
      </p:pic>
      <p:pic>
        <p:nvPicPr>
          <p:cNvPr id="15" name="Immagine 14" descr="Immagine che contiene ingegneria, Impianto elettrico, macchina, edificio&#10;&#10;Descrizione generata automaticamente">
            <a:extLst>
              <a:ext uri="{FF2B5EF4-FFF2-40B4-BE49-F238E27FC236}">
                <a16:creationId xmlns:a16="http://schemas.microsoft.com/office/drawing/2014/main" id="{2251CD69-161E-236E-EA7D-B35EF98090C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171" r="2855" b="23671"/>
          <a:stretch/>
        </p:blipFill>
        <p:spPr>
          <a:xfrm rot="16200000">
            <a:off x="4060058" y="2827294"/>
            <a:ext cx="3850375" cy="2145015"/>
          </a:xfrm>
          <a:prstGeom prst="rect">
            <a:avLst/>
          </a:prstGeom>
        </p:spPr>
      </p:pic>
      <p:pic>
        <p:nvPicPr>
          <p:cNvPr id="20" name="Immagine 19" descr="Immagine che contiene macchina, ingegneria, acciaio, interno&#10;&#10;Descrizione generata automaticamente">
            <a:extLst>
              <a:ext uri="{FF2B5EF4-FFF2-40B4-BE49-F238E27FC236}">
                <a16:creationId xmlns:a16="http://schemas.microsoft.com/office/drawing/2014/main" id="{EA078B2F-FDAD-5F9B-52E5-556749E50DF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9" r="-2" b="25713"/>
          <a:stretch/>
        </p:blipFill>
        <p:spPr>
          <a:xfrm rot="16200000">
            <a:off x="1821716" y="2827295"/>
            <a:ext cx="3850373" cy="2145013"/>
          </a:xfrm>
          <a:prstGeom prst="rect">
            <a:avLst/>
          </a:prstGeom>
        </p:spPr>
      </p:pic>
      <p:pic>
        <p:nvPicPr>
          <p:cNvPr id="21" name="Immagine 20" descr="Immagine che contiene ingegneria, macchina, Impianto elettrico, acciaio&#10;&#10;Descrizione generata automaticamente">
            <a:extLst>
              <a:ext uri="{FF2B5EF4-FFF2-40B4-BE49-F238E27FC236}">
                <a16:creationId xmlns:a16="http://schemas.microsoft.com/office/drawing/2014/main" id="{4CB084D2-5083-DE72-6FB6-8504279E868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731" t="42677" r="29333" b="7373"/>
          <a:stretch/>
        </p:blipFill>
        <p:spPr>
          <a:xfrm rot="5400000">
            <a:off x="-510729" y="2735372"/>
            <a:ext cx="3850375" cy="2328863"/>
          </a:xfrm>
          <a:prstGeom prst="rect">
            <a:avLst/>
          </a:prstGeom>
        </p:spPr>
      </p:pic>
      <p:pic>
        <p:nvPicPr>
          <p:cNvPr id="23" name="Immagine 22" descr="Immagine che contiene interno, macchina, muro, pannello di controllo&#10;&#10;Descrizione generata automaticamente">
            <a:extLst>
              <a:ext uri="{FF2B5EF4-FFF2-40B4-BE49-F238E27FC236}">
                <a16:creationId xmlns:a16="http://schemas.microsoft.com/office/drawing/2014/main" id="{2E5B4824-3036-7B1B-4047-0AF990621AC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5060" t="7282"/>
          <a:stretch/>
        </p:blipFill>
        <p:spPr>
          <a:xfrm>
            <a:off x="7151082" y="1974613"/>
            <a:ext cx="2645555" cy="3850376"/>
          </a:xfrm>
          <a:prstGeom prst="rect">
            <a:avLst/>
          </a:prstGeom>
        </p:spPr>
      </p:pic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F343FFA9-2579-CBD9-A275-61FB7B5818AF}"/>
              </a:ext>
            </a:extLst>
          </p:cNvPr>
          <p:cNvSpPr txBox="1"/>
          <p:nvPr/>
        </p:nvSpPr>
        <p:spPr>
          <a:xfrm>
            <a:off x="250026" y="1158904"/>
            <a:ext cx="23288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Dual Arm</a:t>
            </a:r>
          </a:p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Robot</a:t>
            </a: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E5CFEBC6-FFA2-975A-D4F7-17C138B24CD1}"/>
              </a:ext>
            </a:extLst>
          </p:cNvPr>
          <p:cNvSpPr txBox="1"/>
          <p:nvPr/>
        </p:nvSpPr>
        <p:spPr>
          <a:xfrm>
            <a:off x="2672218" y="1158904"/>
            <a:ext cx="21471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Omron collaborative</a:t>
            </a: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736CF3E3-0FB5-B2BB-4555-29F04112EF3F}"/>
              </a:ext>
            </a:extLst>
          </p:cNvPr>
          <p:cNvSpPr txBox="1"/>
          <p:nvPr/>
        </p:nvSpPr>
        <p:spPr>
          <a:xfrm>
            <a:off x="4906744" y="1158904"/>
            <a:ext cx="214719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UR10 </a:t>
            </a:r>
            <a:r>
              <a:rPr lang="en-GB" sz="2000" dirty="0" err="1">
                <a:latin typeface="Arial" panose="020B0604020202020204" pitchFamily="34" charset="0"/>
                <a:cs typeface="Arial" panose="020B0604020202020204" pitchFamily="34" charset="0"/>
              </a:rPr>
              <a:t>Cobot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BC393F60-F21C-89D3-EA77-8BD7C90FB2C7}"/>
              </a:ext>
            </a:extLst>
          </p:cNvPr>
          <p:cNvSpPr txBox="1"/>
          <p:nvPr/>
        </p:nvSpPr>
        <p:spPr>
          <a:xfrm>
            <a:off x="7148906" y="1158904"/>
            <a:ext cx="26455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Automated Warehouse</a:t>
            </a: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BFC8D8C7-FBAB-EDF2-77A2-50EC8DC5628E}"/>
              </a:ext>
            </a:extLst>
          </p:cNvPr>
          <p:cNvSpPr txBox="1"/>
          <p:nvPr/>
        </p:nvSpPr>
        <p:spPr>
          <a:xfrm>
            <a:off x="9881796" y="1164719"/>
            <a:ext cx="20118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Mobile Robot Arm</a:t>
            </a:r>
          </a:p>
        </p:txBody>
      </p:sp>
      <p:sp>
        <p:nvSpPr>
          <p:cNvPr id="2" name="Anello 1">
            <a:extLst>
              <a:ext uri="{FF2B5EF4-FFF2-40B4-BE49-F238E27FC236}">
                <a16:creationId xmlns:a16="http://schemas.microsoft.com/office/drawing/2014/main" id="{ED29263A-545C-762E-8CCD-91B38013B8BB}"/>
              </a:ext>
            </a:extLst>
          </p:cNvPr>
          <p:cNvSpPr/>
          <p:nvPr/>
        </p:nvSpPr>
        <p:spPr>
          <a:xfrm>
            <a:off x="422031" y="4443046"/>
            <a:ext cx="597877" cy="797169"/>
          </a:xfrm>
          <a:prstGeom prst="donut">
            <a:avLst>
              <a:gd name="adj" fmla="val 11169"/>
            </a:avLst>
          </a:prstGeom>
          <a:solidFill>
            <a:srgbClr val="00B050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" name="Anello 3">
            <a:extLst>
              <a:ext uri="{FF2B5EF4-FFF2-40B4-BE49-F238E27FC236}">
                <a16:creationId xmlns:a16="http://schemas.microsoft.com/office/drawing/2014/main" id="{0940EC03-9BD9-C9E9-F6C2-65AF600040A5}"/>
              </a:ext>
            </a:extLst>
          </p:cNvPr>
          <p:cNvSpPr/>
          <p:nvPr/>
        </p:nvSpPr>
        <p:spPr>
          <a:xfrm>
            <a:off x="3124490" y="4736123"/>
            <a:ext cx="732402" cy="1196690"/>
          </a:xfrm>
          <a:prstGeom prst="donut">
            <a:avLst>
              <a:gd name="adj" fmla="val 11169"/>
            </a:avLst>
          </a:prstGeom>
          <a:solidFill>
            <a:srgbClr val="00B050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Anello 5">
            <a:extLst>
              <a:ext uri="{FF2B5EF4-FFF2-40B4-BE49-F238E27FC236}">
                <a16:creationId xmlns:a16="http://schemas.microsoft.com/office/drawing/2014/main" id="{BC6E401E-6AE7-1A8E-C863-907184BDF331}"/>
              </a:ext>
            </a:extLst>
          </p:cNvPr>
          <p:cNvSpPr/>
          <p:nvPr/>
        </p:nvSpPr>
        <p:spPr>
          <a:xfrm>
            <a:off x="6152637" y="4736123"/>
            <a:ext cx="732402" cy="1196690"/>
          </a:xfrm>
          <a:prstGeom prst="donut">
            <a:avLst>
              <a:gd name="adj" fmla="val 11169"/>
            </a:avLst>
          </a:prstGeom>
          <a:solidFill>
            <a:srgbClr val="00B050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7" name="Anello 6">
            <a:extLst>
              <a:ext uri="{FF2B5EF4-FFF2-40B4-BE49-F238E27FC236}">
                <a16:creationId xmlns:a16="http://schemas.microsoft.com/office/drawing/2014/main" id="{81550965-48C6-887A-13DE-8FC960087F51}"/>
              </a:ext>
            </a:extLst>
          </p:cNvPr>
          <p:cNvSpPr/>
          <p:nvPr/>
        </p:nvSpPr>
        <p:spPr>
          <a:xfrm>
            <a:off x="7242883" y="2825755"/>
            <a:ext cx="1314964" cy="603245"/>
          </a:xfrm>
          <a:prstGeom prst="donut">
            <a:avLst>
              <a:gd name="adj" fmla="val 11169"/>
            </a:avLst>
          </a:prstGeom>
          <a:solidFill>
            <a:srgbClr val="00B050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9" name="Anello 8">
            <a:extLst>
              <a:ext uri="{FF2B5EF4-FFF2-40B4-BE49-F238E27FC236}">
                <a16:creationId xmlns:a16="http://schemas.microsoft.com/office/drawing/2014/main" id="{C97F02E5-5A11-8F0F-0EF1-82C56E989C06}"/>
              </a:ext>
            </a:extLst>
          </p:cNvPr>
          <p:cNvSpPr/>
          <p:nvPr/>
        </p:nvSpPr>
        <p:spPr>
          <a:xfrm>
            <a:off x="10194666" y="5439508"/>
            <a:ext cx="1314964" cy="487489"/>
          </a:xfrm>
          <a:prstGeom prst="donut">
            <a:avLst>
              <a:gd name="adj" fmla="val 11169"/>
            </a:avLst>
          </a:prstGeom>
          <a:solidFill>
            <a:srgbClr val="00B050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B13B3650-70E1-5993-3E08-A2AE8B7773E9}"/>
              </a:ext>
            </a:extLst>
          </p:cNvPr>
          <p:cNvSpPr txBox="1"/>
          <p:nvPr/>
        </p:nvSpPr>
        <p:spPr>
          <a:xfrm>
            <a:off x="162474" y="6341495"/>
            <a:ext cx="515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49596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CB87FD43-1B78-4393-BD80-E74332161A08}"/>
              </a:ext>
            </a:extLst>
          </p:cNvPr>
          <p:cNvSpPr/>
          <p:nvPr/>
        </p:nvSpPr>
        <p:spPr>
          <a:xfrm>
            <a:off x="0" y="0"/>
            <a:ext cx="12192000" cy="813641"/>
          </a:xfrm>
          <a:prstGeom prst="rect">
            <a:avLst/>
          </a:prstGeom>
          <a:solidFill>
            <a:srgbClr val="0127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7680AB2-3F17-2B40-0288-52B9EAD367EC}"/>
              </a:ext>
            </a:extLst>
          </p:cNvPr>
          <p:cNvSpPr/>
          <p:nvPr/>
        </p:nvSpPr>
        <p:spPr>
          <a:xfrm>
            <a:off x="0" y="813641"/>
            <a:ext cx="12192000" cy="163285"/>
          </a:xfrm>
          <a:prstGeom prst="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90C214B-CD8A-FE07-7AA3-D379C8CD1EB7}"/>
              </a:ext>
            </a:extLst>
          </p:cNvPr>
          <p:cNvSpPr txBox="1"/>
          <p:nvPr/>
        </p:nvSpPr>
        <p:spPr>
          <a:xfrm>
            <a:off x="1339850" y="119362"/>
            <a:ext cx="9512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Thesis structure</a:t>
            </a:r>
            <a:endParaRPr lang="it-IT" sz="10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EA6D89-539B-E114-964E-97768AB552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86" b="14085"/>
          <a:stretch/>
        </p:blipFill>
        <p:spPr>
          <a:xfrm>
            <a:off x="10184523" y="5824991"/>
            <a:ext cx="2007477" cy="1033009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776D04F3-9C9B-ADC4-03E0-1AAB6F994022}"/>
              </a:ext>
            </a:extLst>
          </p:cNvPr>
          <p:cNvSpPr txBox="1"/>
          <p:nvPr/>
        </p:nvSpPr>
        <p:spPr>
          <a:xfrm>
            <a:off x="375595" y="1763677"/>
            <a:ext cx="3640877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it-IT" sz="2500" b="1" dirty="0">
                <a:latin typeface="Arial" panose="020B0604020202020204" pitchFamily="34" charset="0"/>
                <a:cs typeface="Arial" panose="020B0604020202020204" pitchFamily="34" charset="0"/>
              </a:rPr>
              <a:t>REQUIREMENTS</a:t>
            </a:r>
          </a:p>
          <a:p>
            <a:endParaRPr lang="it-IT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itchFamily="2" charset="2"/>
              <a:buChar char="Ø"/>
            </a:pPr>
            <a:endParaRPr lang="it-IT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Laboratory Manager Discussion</a:t>
            </a:r>
          </a:p>
          <a:p>
            <a:pPr marL="457200" indent="-457200">
              <a:buFont typeface="Wingdings" pitchFamily="2" charset="2"/>
              <a:buChar char="Ø"/>
            </a:pPr>
            <a:endParaRPr lang="it-IT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itchFamily="2" charset="2"/>
              <a:buChar char="Ø"/>
            </a:pPr>
            <a:endParaRPr lang="it-IT" sz="25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itchFamily="2" charset="2"/>
              <a:buChar char="§"/>
            </a:pP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Managing and monitoring of users and machineries 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93ADF74-2EF0-1907-41A2-6CCC061D9EAD}"/>
              </a:ext>
            </a:extLst>
          </p:cNvPr>
          <p:cNvSpPr txBox="1"/>
          <p:nvPr/>
        </p:nvSpPr>
        <p:spPr>
          <a:xfrm>
            <a:off x="4275561" y="1763677"/>
            <a:ext cx="3640876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it-IT" sz="2500" b="1" dirty="0">
                <a:latin typeface="Arial" panose="020B0604020202020204" pitchFamily="34" charset="0"/>
                <a:cs typeface="Arial" panose="020B0604020202020204" pitchFamily="34" charset="0"/>
              </a:rPr>
              <a:t>SOLUTIONS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Microsoft Applications</a:t>
            </a: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itchFamily="2" charset="2"/>
              <a:buChar char="§"/>
            </a:pP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Generating Flows with Power Automate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95AA9E5A-C461-B3BE-27AE-6F320ED3BC29}"/>
              </a:ext>
            </a:extLst>
          </p:cNvPr>
          <p:cNvSpPr txBox="1"/>
          <p:nvPr/>
        </p:nvSpPr>
        <p:spPr>
          <a:xfrm>
            <a:off x="8133809" y="1763677"/>
            <a:ext cx="3759023" cy="398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it-IT" sz="2500" b="1" dirty="0">
                <a:latin typeface="Arial" panose="020B0604020202020204" pitchFamily="34" charset="0"/>
                <a:cs typeface="Arial" panose="020B0604020202020204" pitchFamily="34" charset="0"/>
              </a:rPr>
              <a:t>IMPROVEMENTS PROPOSAL</a:t>
            </a:r>
          </a:p>
          <a:p>
            <a:pPr marL="457200" indent="-457200">
              <a:buFont typeface="Wingdings" pitchFamily="2" charset="2"/>
              <a:buChar char="§"/>
            </a:pPr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Critical Analysis</a:t>
            </a:r>
          </a:p>
          <a:p>
            <a:pPr marL="457200" indent="-457200">
              <a:buFont typeface="Wingdings" pitchFamily="2" charset="2"/>
              <a:buChar char="§"/>
            </a:pPr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itchFamily="2" charset="2"/>
              <a:buChar char="§"/>
            </a:pPr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itchFamily="2" charset="2"/>
              <a:buChar char="§"/>
            </a:pPr>
            <a:endParaRPr lang="en-GB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itchFamily="2" charset="2"/>
              <a:buChar char="§"/>
            </a:pPr>
            <a:r>
              <a:rPr lang="en-GB" sz="2500" dirty="0">
                <a:latin typeface="Arial" panose="020B0604020202020204" pitchFamily="34" charset="0"/>
                <a:cs typeface="Arial" panose="020B0604020202020204" pitchFamily="34" charset="0"/>
              </a:rPr>
              <a:t>Flow QR codes and PLC</a:t>
            </a:r>
          </a:p>
          <a:p>
            <a:pPr marL="457200" indent="-457200" algn="ctr">
              <a:buFont typeface="Wingdings" pitchFamily="2" charset="2"/>
              <a:buChar char="§"/>
            </a:pP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ttangolo con angoli arrotondati 8">
            <a:extLst>
              <a:ext uri="{FF2B5EF4-FFF2-40B4-BE49-F238E27FC236}">
                <a16:creationId xmlns:a16="http://schemas.microsoft.com/office/drawing/2014/main" id="{0459632A-0A72-02BE-0CBA-583E1BCFD4E2}"/>
              </a:ext>
            </a:extLst>
          </p:cNvPr>
          <p:cNvSpPr/>
          <p:nvPr/>
        </p:nvSpPr>
        <p:spPr>
          <a:xfrm>
            <a:off x="316523" y="1627284"/>
            <a:ext cx="3759023" cy="4122100"/>
          </a:xfrm>
          <a:prstGeom prst="roundRect">
            <a:avLst>
              <a:gd name="adj" fmla="val 12613"/>
            </a:avLst>
          </a:prstGeom>
          <a:noFill/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ttangolo con angoli arrotondati 9">
            <a:extLst>
              <a:ext uri="{FF2B5EF4-FFF2-40B4-BE49-F238E27FC236}">
                <a16:creationId xmlns:a16="http://schemas.microsoft.com/office/drawing/2014/main" id="{61EFF995-2057-FCAD-995E-0BC73BDB9108}"/>
              </a:ext>
            </a:extLst>
          </p:cNvPr>
          <p:cNvSpPr/>
          <p:nvPr/>
        </p:nvSpPr>
        <p:spPr>
          <a:xfrm>
            <a:off x="4216488" y="1627282"/>
            <a:ext cx="3759023" cy="4122101"/>
          </a:xfrm>
          <a:prstGeom prst="roundRect">
            <a:avLst>
              <a:gd name="adj" fmla="val 12613"/>
            </a:avLst>
          </a:prstGeom>
          <a:noFill/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ttangolo con angoli arrotondati 11">
            <a:extLst>
              <a:ext uri="{FF2B5EF4-FFF2-40B4-BE49-F238E27FC236}">
                <a16:creationId xmlns:a16="http://schemas.microsoft.com/office/drawing/2014/main" id="{147256E8-8615-492B-5046-6964D1A40E92}"/>
              </a:ext>
            </a:extLst>
          </p:cNvPr>
          <p:cNvSpPr/>
          <p:nvPr/>
        </p:nvSpPr>
        <p:spPr>
          <a:xfrm>
            <a:off x="8116453" y="1627282"/>
            <a:ext cx="3759023" cy="4122101"/>
          </a:xfrm>
          <a:prstGeom prst="roundRect">
            <a:avLst>
              <a:gd name="adj" fmla="val 12613"/>
            </a:avLst>
          </a:prstGeom>
          <a:noFill/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BADBCA4A-981A-3FCB-3E65-E0819F051476}"/>
              </a:ext>
            </a:extLst>
          </p:cNvPr>
          <p:cNvSpPr txBox="1"/>
          <p:nvPr/>
        </p:nvSpPr>
        <p:spPr>
          <a:xfrm>
            <a:off x="162474" y="6341495"/>
            <a:ext cx="515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8472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>
            <a:extLst>
              <a:ext uri="{FF2B5EF4-FFF2-40B4-BE49-F238E27FC236}">
                <a16:creationId xmlns:a16="http://schemas.microsoft.com/office/drawing/2014/main" id="{9DB6A0B9-B5CB-1F66-D178-215A4DBC959D}"/>
              </a:ext>
            </a:extLst>
          </p:cNvPr>
          <p:cNvSpPr/>
          <p:nvPr/>
        </p:nvSpPr>
        <p:spPr>
          <a:xfrm>
            <a:off x="0" y="0"/>
            <a:ext cx="12192000" cy="813641"/>
          </a:xfrm>
          <a:prstGeom prst="rect">
            <a:avLst/>
          </a:prstGeom>
          <a:solidFill>
            <a:srgbClr val="0127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Rettangolo 12">
            <a:extLst>
              <a:ext uri="{FF2B5EF4-FFF2-40B4-BE49-F238E27FC236}">
                <a16:creationId xmlns:a16="http://schemas.microsoft.com/office/drawing/2014/main" id="{FF3C0B54-8997-7056-DA66-B4BB70759428}"/>
              </a:ext>
            </a:extLst>
          </p:cNvPr>
          <p:cNvSpPr/>
          <p:nvPr/>
        </p:nvSpPr>
        <p:spPr>
          <a:xfrm>
            <a:off x="0" y="813641"/>
            <a:ext cx="12192000" cy="163285"/>
          </a:xfrm>
          <a:prstGeom prst="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90C214B-CD8A-FE07-7AA3-D379C8CD1EB7}"/>
              </a:ext>
            </a:extLst>
          </p:cNvPr>
          <p:cNvSpPr txBox="1"/>
          <p:nvPr/>
        </p:nvSpPr>
        <p:spPr>
          <a:xfrm>
            <a:off x="1339847" y="114433"/>
            <a:ext cx="9512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Improvement Proposal</a:t>
            </a:r>
            <a:endParaRPr lang="it-IT" sz="10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EA6D89-539B-E114-964E-97768AB552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86" b="14085"/>
          <a:stretch/>
        </p:blipFill>
        <p:spPr>
          <a:xfrm>
            <a:off x="10184523" y="5824991"/>
            <a:ext cx="2007477" cy="1033009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C8CBF861-2865-0BBC-C803-7F26E63BA5C5}"/>
              </a:ext>
            </a:extLst>
          </p:cNvPr>
          <p:cNvSpPr txBox="1"/>
          <p:nvPr/>
        </p:nvSpPr>
        <p:spPr>
          <a:xfrm>
            <a:off x="3849812" y="1257184"/>
            <a:ext cx="44923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>
              <a:buFont typeface="Wingdings" pitchFamily="2" charset="2"/>
              <a:buChar char="q"/>
            </a:pPr>
            <a:r>
              <a:rPr lang="en-GB" sz="3200" b="1" dirty="0">
                <a:latin typeface="Arial" panose="020B0604020202020204" pitchFamily="34" charset="0"/>
                <a:cs typeface="Arial" panose="020B0604020202020204" pitchFamily="34" charset="0"/>
              </a:rPr>
              <a:t>QR codes Flow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4F8D74FC-D5D6-BBBA-05A1-D6C003C580FC}"/>
              </a:ext>
            </a:extLst>
          </p:cNvPr>
          <p:cNvSpPr txBox="1"/>
          <p:nvPr/>
        </p:nvSpPr>
        <p:spPr>
          <a:xfrm>
            <a:off x="4190259" y="4367489"/>
            <a:ext cx="38114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Strictly consecutive one-way flow</a:t>
            </a:r>
          </a:p>
        </p:txBody>
      </p:sp>
      <p:sp>
        <p:nvSpPr>
          <p:cNvPr id="2" name="Freccia giù 1">
            <a:extLst>
              <a:ext uri="{FF2B5EF4-FFF2-40B4-BE49-F238E27FC236}">
                <a16:creationId xmlns:a16="http://schemas.microsoft.com/office/drawing/2014/main" id="{3B3C40D9-B535-6E64-8EC2-70B907705E34}"/>
              </a:ext>
            </a:extLst>
          </p:cNvPr>
          <p:cNvSpPr/>
          <p:nvPr/>
        </p:nvSpPr>
        <p:spPr>
          <a:xfrm rot="2788745">
            <a:off x="3919345" y="1847846"/>
            <a:ext cx="195731" cy="1497297"/>
          </a:xfrm>
          <a:prstGeom prst="downArrow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47BBFCF3-32AC-0543-578B-962BF9B00D31}"/>
              </a:ext>
            </a:extLst>
          </p:cNvPr>
          <p:cNvSpPr txBox="1"/>
          <p:nvPr/>
        </p:nvSpPr>
        <p:spPr>
          <a:xfrm>
            <a:off x="1652611" y="3371033"/>
            <a:ext cx="21972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Security</a:t>
            </a:r>
          </a:p>
        </p:txBody>
      </p:sp>
      <p:sp>
        <p:nvSpPr>
          <p:cNvPr id="9" name="Freccia giù 8">
            <a:extLst>
              <a:ext uri="{FF2B5EF4-FFF2-40B4-BE49-F238E27FC236}">
                <a16:creationId xmlns:a16="http://schemas.microsoft.com/office/drawing/2014/main" id="{7FBC7878-A27B-1126-85CF-E729BFBF9423}"/>
              </a:ext>
            </a:extLst>
          </p:cNvPr>
          <p:cNvSpPr/>
          <p:nvPr/>
        </p:nvSpPr>
        <p:spPr>
          <a:xfrm>
            <a:off x="5998133" y="2082315"/>
            <a:ext cx="195731" cy="1497297"/>
          </a:xfrm>
          <a:prstGeom prst="downArrow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EB49D2E0-CB84-1D1D-2EDC-27C11286CCED}"/>
              </a:ext>
            </a:extLst>
          </p:cNvPr>
          <p:cNvSpPr txBox="1"/>
          <p:nvPr/>
        </p:nvSpPr>
        <p:spPr>
          <a:xfrm>
            <a:off x="8342187" y="3632643"/>
            <a:ext cx="34019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Connect to the machinery</a:t>
            </a:r>
          </a:p>
        </p:txBody>
      </p:sp>
      <p:sp>
        <p:nvSpPr>
          <p:cNvPr id="11" name="Freccia giù 10">
            <a:extLst>
              <a:ext uri="{FF2B5EF4-FFF2-40B4-BE49-F238E27FC236}">
                <a16:creationId xmlns:a16="http://schemas.microsoft.com/office/drawing/2014/main" id="{A694902F-D24F-A67D-CFAF-D0CA100FD9A8}"/>
              </a:ext>
            </a:extLst>
          </p:cNvPr>
          <p:cNvSpPr/>
          <p:nvPr/>
        </p:nvSpPr>
        <p:spPr>
          <a:xfrm rot="18852013">
            <a:off x="8071607" y="1853441"/>
            <a:ext cx="195731" cy="1497297"/>
          </a:xfrm>
          <a:prstGeom prst="downArrow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EA2A2697-3662-F887-3DE1-3386259E00BE}"/>
              </a:ext>
            </a:extLst>
          </p:cNvPr>
          <p:cNvSpPr txBox="1"/>
          <p:nvPr/>
        </p:nvSpPr>
        <p:spPr>
          <a:xfrm>
            <a:off x="162474" y="6341495"/>
            <a:ext cx="515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807683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7D72869A-1E6C-39AE-B60B-48FD6D8E9112}"/>
              </a:ext>
            </a:extLst>
          </p:cNvPr>
          <p:cNvSpPr/>
          <p:nvPr/>
        </p:nvSpPr>
        <p:spPr>
          <a:xfrm>
            <a:off x="0" y="0"/>
            <a:ext cx="12192000" cy="813641"/>
          </a:xfrm>
          <a:prstGeom prst="rect">
            <a:avLst/>
          </a:prstGeom>
          <a:solidFill>
            <a:srgbClr val="0127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F7A8E959-BC5F-E656-19AD-EF018B78097E}"/>
              </a:ext>
            </a:extLst>
          </p:cNvPr>
          <p:cNvSpPr/>
          <p:nvPr/>
        </p:nvSpPr>
        <p:spPr>
          <a:xfrm>
            <a:off x="0" y="813641"/>
            <a:ext cx="12192000" cy="163285"/>
          </a:xfrm>
          <a:prstGeom prst="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EA6D89-539B-E114-964E-97768AB552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86" b="14085"/>
          <a:stretch/>
        </p:blipFill>
        <p:spPr>
          <a:xfrm>
            <a:off x="10184523" y="5824991"/>
            <a:ext cx="2007477" cy="1033009"/>
          </a:xfrm>
          <a:prstGeom prst="rect">
            <a:avLst/>
          </a:prstGeom>
        </p:spPr>
      </p:pic>
      <p:pic>
        <p:nvPicPr>
          <p:cNvPr id="15" name="Immagine 14" descr="Immagine che contiene design, treppiede&#10;&#10;Descrizione generata automaticamente con attendibilità media">
            <a:extLst>
              <a:ext uri="{FF2B5EF4-FFF2-40B4-BE49-F238E27FC236}">
                <a16:creationId xmlns:a16="http://schemas.microsoft.com/office/drawing/2014/main" id="{7B80C93F-BB13-D1B2-BCA7-8CC97352A2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20" y="2162438"/>
            <a:ext cx="4699700" cy="365888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CasellaDiTesto 7">
            <a:extLst>
              <a:ext uri="{FF2B5EF4-FFF2-40B4-BE49-F238E27FC236}">
                <a16:creationId xmlns:a16="http://schemas.microsoft.com/office/drawing/2014/main" id="{990C214B-CD8A-FE07-7AA3-D379C8CD1EB7}"/>
              </a:ext>
            </a:extLst>
          </p:cNvPr>
          <p:cNvSpPr txBox="1"/>
          <p:nvPr/>
        </p:nvSpPr>
        <p:spPr>
          <a:xfrm>
            <a:off x="1339850" y="114433"/>
            <a:ext cx="9512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Improvement Proposal</a:t>
            </a:r>
            <a:endParaRPr lang="it-IT" sz="10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5A1802B-0DE6-9483-82D3-2E8C54C86171}"/>
              </a:ext>
            </a:extLst>
          </p:cNvPr>
          <p:cNvSpPr txBox="1"/>
          <p:nvPr/>
        </p:nvSpPr>
        <p:spPr>
          <a:xfrm>
            <a:off x="2084447" y="1321816"/>
            <a:ext cx="86905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ctr">
              <a:buFont typeface="Wingdings" pitchFamily="2" charset="2"/>
              <a:buChar char="q"/>
            </a:pPr>
            <a:r>
              <a:rPr lang="en-GB" sz="3200" b="1" dirty="0">
                <a:latin typeface="Arial" panose="020B0604020202020204" pitchFamily="34" charset="0"/>
                <a:cs typeface="Arial" panose="020B0604020202020204" pitchFamily="34" charset="0"/>
              </a:rPr>
              <a:t>Programmable Language Control - PLC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359A640-CB2F-34E4-96D7-D0F46F6A56A3}"/>
              </a:ext>
            </a:extLst>
          </p:cNvPr>
          <p:cNvSpPr txBox="1"/>
          <p:nvPr/>
        </p:nvSpPr>
        <p:spPr>
          <a:xfrm>
            <a:off x="6096000" y="2653054"/>
            <a:ext cx="574378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Wingdings" pitchFamily="2" charset="2"/>
              <a:buChar char="ü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Monitoring all machineries</a:t>
            </a:r>
          </a:p>
          <a:p>
            <a:pPr marL="514350" indent="-514350">
              <a:buFont typeface="Wingdings" pitchFamily="2" charset="2"/>
              <a:buChar char="ü"/>
            </a:pP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Wingdings" pitchFamily="2" charset="2"/>
              <a:buChar char="ü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Energy consumption optimization</a:t>
            </a:r>
          </a:p>
          <a:p>
            <a:pPr marL="514350" indent="-514350">
              <a:buFont typeface="Wingdings" pitchFamily="2" charset="2"/>
              <a:buChar char="ü"/>
            </a:pPr>
            <a:endParaRPr lang="en-GB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Wingdings" pitchFamily="2" charset="2"/>
              <a:buChar char="ü"/>
            </a:pPr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Industry 4.0 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5C96CB28-2597-175E-E85A-8F049D722EE2}"/>
              </a:ext>
            </a:extLst>
          </p:cNvPr>
          <p:cNvSpPr txBox="1"/>
          <p:nvPr/>
        </p:nvSpPr>
        <p:spPr>
          <a:xfrm>
            <a:off x="162474" y="6341495"/>
            <a:ext cx="515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259486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>
            <a:extLst>
              <a:ext uri="{FF2B5EF4-FFF2-40B4-BE49-F238E27FC236}">
                <a16:creationId xmlns:a16="http://schemas.microsoft.com/office/drawing/2014/main" id="{CB87FD43-1B78-4393-BD80-E74332161A08}"/>
              </a:ext>
            </a:extLst>
          </p:cNvPr>
          <p:cNvSpPr/>
          <p:nvPr/>
        </p:nvSpPr>
        <p:spPr>
          <a:xfrm>
            <a:off x="0" y="0"/>
            <a:ext cx="12192000" cy="1463733"/>
          </a:xfrm>
          <a:prstGeom prst="rect">
            <a:avLst/>
          </a:prstGeom>
          <a:solidFill>
            <a:srgbClr val="0127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7680AB2-3F17-2B40-0288-52B9EAD367EC}"/>
              </a:ext>
            </a:extLst>
          </p:cNvPr>
          <p:cNvSpPr/>
          <p:nvPr/>
        </p:nvSpPr>
        <p:spPr>
          <a:xfrm>
            <a:off x="0" y="1463733"/>
            <a:ext cx="12192000" cy="163285"/>
          </a:xfrm>
          <a:prstGeom prst="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2" name="Immagine 11" descr="Immagine che contiene testo, Carattere, logo, Elementi grafici&#10;&#10;Descrizione generata automaticamente">
            <a:extLst>
              <a:ext uri="{FF2B5EF4-FFF2-40B4-BE49-F238E27FC236}">
                <a16:creationId xmlns:a16="http://schemas.microsoft.com/office/drawing/2014/main" id="{B5856634-FCD9-A112-50AE-BE3C53E702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4858" y="17412"/>
            <a:ext cx="3342400" cy="1428908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066A56F6-F0EC-0039-2622-D16F3FF96A0B}"/>
              </a:ext>
            </a:extLst>
          </p:cNvPr>
          <p:cNvSpPr txBox="1"/>
          <p:nvPr/>
        </p:nvSpPr>
        <p:spPr>
          <a:xfrm>
            <a:off x="2405269" y="2531945"/>
            <a:ext cx="738146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1B2A4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Thank you</a:t>
            </a:r>
          </a:p>
          <a:p>
            <a:pPr algn="ctr"/>
            <a:r>
              <a:rPr lang="en-US" sz="6000" b="1" dirty="0">
                <a:solidFill>
                  <a:srgbClr val="1B2A4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for</a:t>
            </a:r>
          </a:p>
          <a:p>
            <a:pPr algn="ctr"/>
            <a:r>
              <a:rPr lang="en-US" sz="6000" b="1" dirty="0">
                <a:solidFill>
                  <a:srgbClr val="1B2A47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your attention</a:t>
            </a:r>
            <a:endParaRPr lang="it-IT" sz="6000" dirty="0">
              <a:solidFill>
                <a:srgbClr val="00000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6880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D05F4247-727E-F227-1DBD-E2BFF9D39A4D}"/>
              </a:ext>
            </a:extLst>
          </p:cNvPr>
          <p:cNvSpPr/>
          <p:nvPr/>
        </p:nvSpPr>
        <p:spPr>
          <a:xfrm>
            <a:off x="0" y="0"/>
            <a:ext cx="12192000" cy="813641"/>
          </a:xfrm>
          <a:prstGeom prst="rect">
            <a:avLst/>
          </a:prstGeom>
          <a:solidFill>
            <a:srgbClr val="0127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7680AB2-3F17-2B40-0288-52B9EAD367EC}"/>
              </a:ext>
            </a:extLst>
          </p:cNvPr>
          <p:cNvSpPr/>
          <p:nvPr/>
        </p:nvSpPr>
        <p:spPr>
          <a:xfrm>
            <a:off x="0" y="815810"/>
            <a:ext cx="12192000" cy="163285"/>
          </a:xfrm>
          <a:prstGeom prst="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90C214B-CD8A-FE07-7AA3-D379C8CD1EB7}"/>
              </a:ext>
            </a:extLst>
          </p:cNvPr>
          <p:cNvSpPr txBox="1"/>
          <p:nvPr/>
        </p:nvSpPr>
        <p:spPr>
          <a:xfrm>
            <a:off x="1339850" y="114432"/>
            <a:ext cx="9512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endParaRPr lang="it-IT" sz="10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EA6D89-539B-E114-964E-97768AB552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86" b="14085"/>
          <a:stretch/>
        </p:blipFill>
        <p:spPr>
          <a:xfrm>
            <a:off x="10184523" y="5824991"/>
            <a:ext cx="2007477" cy="1033009"/>
          </a:xfrm>
          <a:prstGeom prst="rect">
            <a:avLst/>
          </a:prstGeom>
        </p:spPr>
      </p:pic>
      <p:pic>
        <p:nvPicPr>
          <p:cNvPr id="5" name="Immagine 4" descr="Immagine che contiene schizzo, cerchio, design&#10;&#10;Descrizione generata automaticamente">
            <a:extLst>
              <a:ext uri="{FF2B5EF4-FFF2-40B4-BE49-F238E27FC236}">
                <a16:creationId xmlns:a16="http://schemas.microsoft.com/office/drawing/2014/main" id="{74CAF6AC-F4D8-2B56-BEAC-428C15DBDB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1307834"/>
            <a:ext cx="6858000" cy="53213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F6B48996-6708-BA13-D6C5-CCBEE0CB48BE}"/>
              </a:ext>
            </a:extLst>
          </p:cNvPr>
          <p:cNvSpPr txBox="1"/>
          <p:nvPr/>
        </p:nvSpPr>
        <p:spPr>
          <a:xfrm>
            <a:off x="162474" y="6341495"/>
            <a:ext cx="515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0777678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D2786C64-5155-786D-BFAF-E489343BD147}"/>
              </a:ext>
            </a:extLst>
          </p:cNvPr>
          <p:cNvSpPr/>
          <p:nvPr/>
        </p:nvSpPr>
        <p:spPr>
          <a:xfrm>
            <a:off x="0" y="0"/>
            <a:ext cx="12192000" cy="813641"/>
          </a:xfrm>
          <a:prstGeom prst="rect">
            <a:avLst/>
          </a:prstGeom>
          <a:solidFill>
            <a:srgbClr val="0127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7680AB2-3F17-2B40-0288-52B9EAD367EC}"/>
              </a:ext>
            </a:extLst>
          </p:cNvPr>
          <p:cNvSpPr/>
          <p:nvPr/>
        </p:nvSpPr>
        <p:spPr>
          <a:xfrm>
            <a:off x="0" y="815810"/>
            <a:ext cx="12192000" cy="163285"/>
          </a:xfrm>
          <a:prstGeom prst="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90C214B-CD8A-FE07-7AA3-D379C8CD1EB7}"/>
              </a:ext>
            </a:extLst>
          </p:cNvPr>
          <p:cNvSpPr txBox="1"/>
          <p:nvPr/>
        </p:nvSpPr>
        <p:spPr>
          <a:xfrm>
            <a:off x="1339850" y="114432"/>
            <a:ext cx="9512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endParaRPr lang="it-IT" sz="10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EA6D89-539B-E114-964E-97768AB552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86" b="14085"/>
          <a:stretch/>
        </p:blipFill>
        <p:spPr>
          <a:xfrm>
            <a:off x="10184523" y="5824991"/>
            <a:ext cx="2007477" cy="1033009"/>
          </a:xfrm>
          <a:prstGeom prst="rect">
            <a:avLst/>
          </a:prstGeom>
        </p:spPr>
      </p:pic>
      <p:pic>
        <p:nvPicPr>
          <p:cNvPr id="5" name="Immagine 4" descr="Immagine che contiene cerchio, schermata, design&#10;&#10;Descrizione generata automaticamente">
            <a:extLst>
              <a:ext uri="{FF2B5EF4-FFF2-40B4-BE49-F238E27FC236}">
                <a16:creationId xmlns:a16="http://schemas.microsoft.com/office/drawing/2014/main" id="{727A8AD7-1C54-F6D6-B716-99B237D143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1307834"/>
            <a:ext cx="6858000" cy="53213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EA0F7964-8A71-404E-167D-C22C160AEC89}"/>
              </a:ext>
            </a:extLst>
          </p:cNvPr>
          <p:cNvSpPr txBox="1"/>
          <p:nvPr/>
        </p:nvSpPr>
        <p:spPr>
          <a:xfrm>
            <a:off x="162474" y="6341495"/>
            <a:ext cx="515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495304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2D800537-C143-6C5B-B4DB-1CD53DD047ED}"/>
              </a:ext>
            </a:extLst>
          </p:cNvPr>
          <p:cNvSpPr/>
          <p:nvPr/>
        </p:nvSpPr>
        <p:spPr>
          <a:xfrm>
            <a:off x="0" y="0"/>
            <a:ext cx="12192000" cy="813641"/>
          </a:xfrm>
          <a:prstGeom prst="rect">
            <a:avLst/>
          </a:prstGeom>
          <a:solidFill>
            <a:srgbClr val="0127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7680AB2-3F17-2B40-0288-52B9EAD367EC}"/>
              </a:ext>
            </a:extLst>
          </p:cNvPr>
          <p:cNvSpPr/>
          <p:nvPr/>
        </p:nvSpPr>
        <p:spPr>
          <a:xfrm>
            <a:off x="0" y="817358"/>
            <a:ext cx="12192000" cy="163285"/>
          </a:xfrm>
          <a:prstGeom prst="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90C214B-CD8A-FE07-7AA3-D379C8CD1EB7}"/>
              </a:ext>
            </a:extLst>
          </p:cNvPr>
          <p:cNvSpPr txBox="1"/>
          <p:nvPr/>
        </p:nvSpPr>
        <p:spPr>
          <a:xfrm>
            <a:off x="1339850" y="114432"/>
            <a:ext cx="9512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endParaRPr lang="it-IT" sz="10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EA6D89-539B-E114-964E-97768AB552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86" b="14085"/>
          <a:stretch/>
        </p:blipFill>
        <p:spPr>
          <a:xfrm>
            <a:off x="10184523" y="5824991"/>
            <a:ext cx="2007477" cy="1033009"/>
          </a:xfrm>
          <a:prstGeom prst="rect">
            <a:avLst/>
          </a:prstGeom>
        </p:spPr>
      </p:pic>
      <p:pic>
        <p:nvPicPr>
          <p:cNvPr id="5" name="Immagine 4" descr="Immagine che contiene cerchio, schermata, logo, design&#10;&#10;Descrizione generata automaticamente">
            <a:extLst>
              <a:ext uri="{FF2B5EF4-FFF2-40B4-BE49-F238E27FC236}">
                <a16:creationId xmlns:a16="http://schemas.microsoft.com/office/drawing/2014/main" id="{BE924B7B-DA2E-B13E-BC4D-8072490328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1307834"/>
            <a:ext cx="6858000" cy="5321300"/>
          </a:xfrm>
          <a:prstGeom prst="rect">
            <a:avLst/>
          </a:prstGeom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2746CDF7-D54E-9E50-6868-BEFD4E847E1F}"/>
              </a:ext>
            </a:extLst>
          </p:cNvPr>
          <p:cNvSpPr txBox="1"/>
          <p:nvPr/>
        </p:nvSpPr>
        <p:spPr>
          <a:xfrm>
            <a:off x="162474" y="6341495"/>
            <a:ext cx="515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105597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>
            <a:extLst>
              <a:ext uri="{FF2B5EF4-FFF2-40B4-BE49-F238E27FC236}">
                <a16:creationId xmlns:a16="http://schemas.microsoft.com/office/drawing/2014/main" id="{65848D18-C4B1-D21E-83E7-39046BE7DCBD}"/>
              </a:ext>
            </a:extLst>
          </p:cNvPr>
          <p:cNvSpPr/>
          <p:nvPr/>
        </p:nvSpPr>
        <p:spPr>
          <a:xfrm>
            <a:off x="0" y="0"/>
            <a:ext cx="12192000" cy="813641"/>
          </a:xfrm>
          <a:prstGeom prst="rect">
            <a:avLst/>
          </a:prstGeom>
          <a:solidFill>
            <a:srgbClr val="0127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7680AB2-3F17-2B40-0288-52B9EAD367EC}"/>
              </a:ext>
            </a:extLst>
          </p:cNvPr>
          <p:cNvSpPr/>
          <p:nvPr/>
        </p:nvSpPr>
        <p:spPr>
          <a:xfrm>
            <a:off x="0" y="810955"/>
            <a:ext cx="12192000" cy="163285"/>
          </a:xfrm>
          <a:prstGeom prst="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90C214B-CD8A-FE07-7AA3-D379C8CD1EB7}"/>
              </a:ext>
            </a:extLst>
          </p:cNvPr>
          <p:cNvSpPr txBox="1"/>
          <p:nvPr/>
        </p:nvSpPr>
        <p:spPr>
          <a:xfrm>
            <a:off x="1339848" y="113090"/>
            <a:ext cx="9512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endParaRPr lang="it-IT" sz="10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EA6D89-539B-E114-964E-97768AB552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86" b="14085"/>
          <a:stretch/>
        </p:blipFill>
        <p:spPr>
          <a:xfrm>
            <a:off x="10184523" y="5824991"/>
            <a:ext cx="2007477" cy="1033009"/>
          </a:xfrm>
          <a:prstGeom prst="rect">
            <a:avLst/>
          </a:prstGeom>
        </p:spPr>
      </p:pic>
      <p:pic>
        <p:nvPicPr>
          <p:cNvPr id="5" name="Immagine 4" descr="Immagine che contiene cerchio, schermata, logo, diagramma&#10;&#10;Descrizione generata automaticamente">
            <a:extLst>
              <a:ext uri="{FF2B5EF4-FFF2-40B4-BE49-F238E27FC236}">
                <a16:creationId xmlns:a16="http://schemas.microsoft.com/office/drawing/2014/main" id="{1990F880-BF73-8EF8-D2D3-3A80950BB5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1307834"/>
            <a:ext cx="6858000" cy="5321300"/>
          </a:xfrm>
          <a:prstGeom prst="rect">
            <a:avLst/>
          </a:prstGeom>
        </p:spPr>
      </p:pic>
      <p:sp>
        <p:nvSpPr>
          <p:cNvPr id="6" name="Freccia giù 5">
            <a:extLst>
              <a:ext uri="{FF2B5EF4-FFF2-40B4-BE49-F238E27FC236}">
                <a16:creationId xmlns:a16="http://schemas.microsoft.com/office/drawing/2014/main" id="{9395C552-2EB1-BE1B-DAAD-A25306C30A44}"/>
              </a:ext>
            </a:extLst>
          </p:cNvPr>
          <p:cNvSpPr/>
          <p:nvPr/>
        </p:nvSpPr>
        <p:spPr>
          <a:xfrm>
            <a:off x="5718395" y="5257047"/>
            <a:ext cx="755207" cy="483332"/>
          </a:xfrm>
          <a:prstGeom prst="downArrow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  <p:sp>
        <p:nvSpPr>
          <p:cNvPr id="11" name="Rettangolo 10">
            <a:extLst>
              <a:ext uri="{FF2B5EF4-FFF2-40B4-BE49-F238E27FC236}">
                <a16:creationId xmlns:a16="http://schemas.microsoft.com/office/drawing/2014/main" id="{47133165-FE64-39C5-6609-A3FDB32080DD}"/>
              </a:ext>
            </a:extLst>
          </p:cNvPr>
          <p:cNvSpPr/>
          <p:nvPr/>
        </p:nvSpPr>
        <p:spPr>
          <a:xfrm>
            <a:off x="3250903" y="2975876"/>
            <a:ext cx="5690193" cy="906249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GB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4FD8FEB8-832C-98D0-E8AE-BDE8F213633F}"/>
              </a:ext>
            </a:extLst>
          </p:cNvPr>
          <p:cNvSpPr txBox="1"/>
          <p:nvPr/>
        </p:nvSpPr>
        <p:spPr>
          <a:xfrm>
            <a:off x="2667000" y="5916991"/>
            <a:ext cx="6858000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422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1" i="0" u="none" strike="noStrike" kern="1200" cap="none" spc="0" normalizeH="0" baseline="0" noProof="0" dirty="0">
                <a:ln>
                  <a:noFill/>
                </a:ln>
                <a:solidFill>
                  <a:srgbClr val="F6B44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New Management System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1E39FD5B-4F67-8A19-39A9-217C3929A776}"/>
              </a:ext>
            </a:extLst>
          </p:cNvPr>
          <p:cNvSpPr txBox="1"/>
          <p:nvPr/>
        </p:nvSpPr>
        <p:spPr>
          <a:xfrm>
            <a:off x="162474" y="6341495"/>
            <a:ext cx="515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126600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>
            <a:extLst>
              <a:ext uri="{FF2B5EF4-FFF2-40B4-BE49-F238E27FC236}">
                <a16:creationId xmlns:a16="http://schemas.microsoft.com/office/drawing/2014/main" id="{BF856574-D134-7DC4-7A52-ED0105086C87}"/>
              </a:ext>
            </a:extLst>
          </p:cNvPr>
          <p:cNvSpPr/>
          <p:nvPr/>
        </p:nvSpPr>
        <p:spPr>
          <a:xfrm>
            <a:off x="0" y="0"/>
            <a:ext cx="12192000" cy="813641"/>
          </a:xfrm>
          <a:prstGeom prst="rect">
            <a:avLst/>
          </a:prstGeom>
          <a:solidFill>
            <a:srgbClr val="0127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>
            <a:extLst>
              <a:ext uri="{FF2B5EF4-FFF2-40B4-BE49-F238E27FC236}">
                <a16:creationId xmlns:a16="http://schemas.microsoft.com/office/drawing/2014/main" id="{67680AB2-3F17-2B40-0288-52B9EAD367EC}"/>
              </a:ext>
            </a:extLst>
          </p:cNvPr>
          <p:cNvSpPr/>
          <p:nvPr/>
        </p:nvSpPr>
        <p:spPr>
          <a:xfrm>
            <a:off x="0" y="813641"/>
            <a:ext cx="12192000" cy="163285"/>
          </a:xfrm>
          <a:prstGeom prst="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90C214B-CD8A-FE07-7AA3-D379C8CD1EB7}"/>
              </a:ext>
            </a:extLst>
          </p:cNvPr>
          <p:cNvSpPr txBox="1"/>
          <p:nvPr/>
        </p:nvSpPr>
        <p:spPr>
          <a:xfrm>
            <a:off x="1339850" y="108698"/>
            <a:ext cx="9512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General Entrance to DIGEP Lab</a:t>
            </a:r>
            <a:endParaRPr lang="it-IT" sz="10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EA6D89-539B-E114-964E-97768AB552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86" b="14085"/>
          <a:stretch/>
        </p:blipFill>
        <p:spPr>
          <a:xfrm>
            <a:off x="10184523" y="5824991"/>
            <a:ext cx="2007477" cy="1033009"/>
          </a:xfrm>
          <a:prstGeom prst="rect">
            <a:avLst/>
          </a:prstGeom>
        </p:spPr>
      </p:pic>
      <p:sp>
        <p:nvSpPr>
          <p:cNvPr id="2" name="Ovale 1">
            <a:extLst>
              <a:ext uri="{FF2B5EF4-FFF2-40B4-BE49-F238E27FC236}">
                <a16:creationId xmlns:a16="http://schemas.microsoft.com/office/drawing/2014/main" id="{7A62FE02-416C-0708-46B2-5A99EC5CA7E9}"/>
              </a:ext>
            </a:extLst>
          </p:cNvPr>
          <p:cNvSpPr/>
          <p:nvPr/>
        </p:nvSpPr>
        <p:spPr>
          <a:xfrm>
            <a:off x="495300" y="3088986"/>
            <a:ext cx="1404000" cy="1404000"/>
          </a:xfrm>
          <a:prstGeom prst="ellipse">
            <a:avLst/>
          </a:prstGeom>
          <a:solidFill>
            <a:srgbClr val="01274A"/>
          </a:solidFill>
          <a:ln>
            <a:solidFill>
              <a:srgbClr val="01274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D5E5673-A1D3-9B95-E7A0-98FB8C58FE2D}"/>
              </a:ext>
            </a:extLst>
          </p:cNvPr>
          <p:cNvSpPr txBox="1"/>
          <p:nvPr/>
        </p:nvSpPr>
        <p:spPr>
          <a:xfrm>
            <a:off x="573031" y="3329321"/>
            <a:ext cx="12485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QR code General </a:t>
            </a:r>
            <a:r>
              <a:rPr lang="it-IT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Entrance</a:t>
            </a:r>
            <a:endParaRPr lang="it-IT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magine 10">
            <a:extLst>
              <a:ext uri="{FF2B5EF4-FFF2-40B4-BE49-F238E27FC236}">
                <a16:creationId xmlns:a16="http://schemas.microsoft.com/office/drawing/2014/main" id="{F27B53BE-5833-CC45-328F-B7FD1A5B14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905"/>
          <a:stretch/>
        </p:blipFill>
        <p:spPr>
          <a:xfrm>
            <a:off x="3232441" y="1216052"/>
            <a:ext cx="6348773" cy="5149868"/>
          </a:xfrm>
          <a:prstGeom prst="rect">
            <a:avLst/>
          </a:prstGeom>
          <a:ln>
            <a:solidFill>
              <a:srgbClr val="01274A"/>
            </a:solidFill>
          </a:ln>
        </p:spPr>
      </p:pic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C38C1F6-3754-2AB7-D2EE-C0FD6165DCA3}"/>
              </a:ext>
            </a:extLst>
          </p:cNvPr>
          <p:cNvSpPr txBox="1"/>
          <p:nvPr/>
        </p:nvSpPr>
        <p:spPr>
          <a:xfrm>
            <a:off x="9917099" y="3933338"/>
            <a:ext cx="21216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Half time spent to complete the form!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24F06FA8-1A0D-CE10-9FD2-D35166CDD0F8}"/>
              </a:ext>
            </a:extLst>
          </p:cNvPr>
          <p:cNvSpPr txBox="1"/>
          <p:nvPr/>
        </p:nvSpPr>
        <p:spPr>
          <a:xfrm>
            <a:off x="9861798" y="2273494"/>
            <a:ext cx="22322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No general information</a:t>
            </a:r>
          </a:p>
        </p:txBody>
      </p:sp>
      <p:sp>
        <p:nvSpPr>
          <p:cNvPr id="16" name="Freccia giù 15">
            <a:extLst>
              <a:ext uri="{FF2B5EF4-FFF2-40B4-BE49-F238E27FC236}">
                <a16:creationId xmlns:a16="http://schemas.microsoft.com/office/drawing/2014/main" id="{9D12AD4D-B405-6E1A-59C7-50E5973FA13D}"/>
              </a:ext>
            </a:extLst>
          </p:cNvPr>
          <p:cNvSpPr/>
          <p:nvPr/>
        </p:nvSpPr>
        <p:spPr>
          <a:xfrm>
            <a:off x="10767573" y="3088986"/>
            <a:ext cx="420688" cy="736746"/>
          </a:xfrm>
          <a:prstGeom prst="downArrow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D85953A6-68FE-5680-7444-60C5D99B5568}"/>
              </a:ext>
            </a:extLst>
          </p:cNvPr>
          <p:cNvSpPr txBox="1"/>
          <p:nvPr/>
        </p:nvSpPr>
        <p:spPr>
          <a:xfrm>
            <a:off x="162474" y="6341495"/>
            <a:ext cx="515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95105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13" grpId="0"/>
      <p:bldP spid="14" grpId="0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>
            <a:extLst>
              <a:ext uri="{FF2B5EF4-FFF2-40B4-BE49-F238E27FC236}">
                <a16:creationId xmlns:a16="http://schemas.microsoft.com/office/drawing/2014/main" id="{CEC3DD37-76CE-0F58-1F9B-3877EF80D9F8}"/>
              </a:ext>
            </a:extLst>
          </p:cNvPr>
          <p:cNvSpPr/>
          <p:nvPr/>
        </p:nvSpPr>
        <p:spPr>
          <a:xfrm>
            <a:off x="0" y="0"/>
            <a:ext cx="12192000" cy="813641"/>
          </a:xfrm>
          <a:prstGeom prst="rect">
            <a:avLst/>
          </a:prstGeom>
          <a:solidFill>
            <a:srgbClr val="0127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13">
            <a:extLst>
              <a:ext uri="{FF2B5EF4-FFF2-40B4-BE49-F238E27FC236}">
                <a16:creationId xmlns:a16="http://schemas.microsoft.com/office/drawing/2014/main" id="{4182F683-DDC5-0C71-CDB4-143AF33C49DA}"/>
              </a:ext>
            </a:extLst>
          </p:cNvPr>
          <p:cNvSpPr/>
          <p:nvPr/>
        </p:nvSpPr>
        <p:spPr>
          <a:xfrm>
            <a:off x="0" y="813641"/>
            <a:ext cx="12192000" cy="163285"/>
          </a:xfrm>
          <a:prstGeom prst="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90C214B-CD8A-FE07-7AA3-D379C8CD1EB7}"/>
              </a:ext>
            </a:extLst>
          </p:cNvPr>
          <p:cNvSpPr txBox="1"/>
          <p:nvPr/>
        </p:nvSpPr>
        <p:spPr>
          <a:xfrm>
            <a:off x="1339850" y="119736"/>
            <a:ext cx="9512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General Entrance to DIGEP Lab</a:t>
            </a:r>
            <a:endParaRPr lang="it-IT" sz="10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EA6D89-539B-E114-964E-97768AB552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86" b="14085"/>
          <a:stretch/>
        </p:blipFill>
        <p:spPr>
          <a:xfrm>
            <a:off x="10184523" y="5824991"/>
            <a:ext cx="2007477" cy="1033009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AF375226-973A-C90C-FBC5-B66F2F8006F3}"/>
              </a:ext>
            </a:extLst>
          </p:cNvPr>
          <p:cNvGrpSpPr/>
          <p:nvPr/>
        </p:nvGrpSpPr>
        <p:grpSpPr>
          <a:xfrm>
            <a:off x="1197300" y="2571740"/>
            <a:ext cx="2789634" cy="2438491"/>
            <a:chOff x="702691" y="1142917"/>
            <a:chExt cx="2789634" cy="2438491"/>
          </a:xfrm>
        </p:grpSpPr>
        <p:sp>
          <p:nvSpPr>
            <p:cNvPr id="6" name="Freccia destra 5">
              <a:extLst>
                <a:ext uri="{FF2B5EF4-FFF2-40B4-BE49-F238E27FC236}">
                  <a16:creationId xmlns:a16="http://schemas.microsoft.com/office/drawing/2014/main" id="{4A6F9029-E9D3-F131-CA79-62C07696BB16}"/>
                </a:ext>
              </a:extLst>
            </p:cNvPr>
            <p:cNvSpPr/>
            <p:nvPr/>
          </p:nvSpPr>
          <p:spPr>
            <a:xfrm>
              <a:off x="702691" y="1142917"/>
              <a:ext cx="2789634" cy="2438491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0" name="Freccia destra 4">
              <a:extLst>
                <a:ext uri="{FF2B5EF4-FFF2-40B4-BE49-F238E27FC236}">
                  <a16:creationId xmlns:a16="http://schemas.microsoft.com/office/drawing/2014/main" id="{F5F6B32E-6FE5-E3F5-11D1-000DA0E0866D}"/>
                </a:ext>
              </a:extLst>
            </p:cNvPr>
            <p:cNvSpPr txBox="1"/>
            <p:nvPr/>
          </p:nvSpPr>
          <p:spPr>
            <a:xfrm>
              <a:off x="1400099" y="1508691"/>
              <a:ext cx="1669549" cy="17069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180" tIns="10795" rIns="21590" bIns="10795" numCol="1" spcCol="1270" anchor="ctr" anchorCtr="0">
              <a:noAutofit/>
            </a:bodyPr>
            <a:lstStyle/>
            <a:p>
              <a:pPr marL="171450" lvl="1" indent="-171450" algn="l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GB" sz="17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Documents</a:t>
              </a:r>
            </a:p>
            <a:p>
              <a:pPr marL="171450" lvl="1" indent="-171450" algn="l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GB" sz="17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Online safety course</a:t>
              </a:r>
            </a:p>
          </p:txBody>
        </p:sp>
      </p:grpSp>
      <p:sp>
        <p:nvSpPr>
          <p:cNvPr id="2" name="Ovale 1">
            <a:extLst>
              <a:ext uri="{FF2B5EF4-FFF2-40B4-BE49-F238E27FC236}">
                <a16:creationId xmlns:a16="http://schemas.microsoft.com/office/drawing/2014/main" id="{7A62FE02-416C-0708-46B2-5A99EC5CA7E9}"/>
              </a:ext>
            </a:extLst>
          </p:cNvPr>
          <p:cNvSpPr/>
          <p:nvPr/>
        </p:nvSpPr>
        <p:spPr>
          <a:xfrm>
            <a:off x="495300" y="3088986"/>
            <a:ext cx="1404000" cy="1404000"/>
          </a:xfrm>
          <a:prstGeom prst="ellipse">
            <a:avLst/>
          </a:prstGeom>
          <a:solidFill>
            <a:srgbClr val="01274A"/>
          </a:solidFill>
          <a:ln>
            <a:solidFill>
              <a:srgbClr val="01274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D5E5673-A1D3-9B95-E7A0-98FB8C58FE2D}"/>
              </a:ext>
            </a:extLst>
          </p:cNvPr>
          <p:cNvSpPr txBox="1"/>
          <p:nvPr/>
        </p:nvSpPr>
        <p:spPr>
          <a:xfrm>
            <a:off x="573031" y="3329321"/>
            <a:ext cx="12485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QR code General </a:t>
            </a:r>
            <a:r>
              <a:rPr lang="it-IT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Entrance</a:t>
            </a:r>
            <a:endParaRPr lang="it-IT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Immagine 11" descr="Immagine che contiene testo, documento, lettera, schermata&#10;&#10;Descrizione generata automaticamente">
            <a:extLst>
              <a:ext uri="{FF2B5EF4-FFF2-40B4-BE49-F238E27FC236}">
                <a16:creationId xmlns:a16="http://schemas.microsoft.com/office/drawing/2014/main" id="{F4473BA4-6E13-48BF-23E7-947A93AF55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66"/>
          <a:stretch/>
        </p:blipFill>
        <p:spPr>
          <a:xfrm>
            <a:off x="4060072" y="1353313"/>
            <a:ext cx="7816131" cy="4468014"/>
          </a:xfrm>
          <a:prstGeom prst="rect">
            <a:avLst/>
          </a:prstGeom>
          <a:ln>
            <a:solidFill>
              <a:srgbClr val="01274A"/>
            </a:solidFill>
          </a:ln>
        </p:spPr>
      </p:pic>
      <p:sp>
        <p:nvSpPr>
          <p:cNvPr id="15" name="Rettangolo con angoli arrotondati 14">
            <a:extLst>
              <a:ext uri="{FF2B5EF4-FFF2-40B4-BE49-F238E27FC236}">
                <a16:creationId xmlns:a16="http://schemas.microsoft.com/office/drawing/2014/main" id="{BDF89955-98F3-3E7B-DF47-B4C18DEA3592}"/>
              </a:ext>
            </a:extLst>
          </p:cNvPr>
          <p:cNvSpPr/>
          <p:nvPr/>
        </p:nvSpPr>
        <p:spPr>
          <a:xfrm>
            <a:off x="1521597" y="5963707"/>
            <a:ext cx="7879232" cy="725556"/>
          </a:xfrm>
          <a:prstGeom prst="round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5FCC5CF9-15CD-FAC9-A551-17F96E2E8F62}"/>
              </a:ext>
            </a:extLst>
          </p:cNvPr>
          <p:cNvSpPr txBox="1"/>
          <p:nvPr/>
        </p:nvSpPr>
        <p:spPr>
          <a:xfrm>
            <a:off x="1573573" y="6005676"/>
            <a:ext cx="77357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Save more than 10 minutes per time !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853D7FC7-D5BF-8F62-7221-E640B827F91E}"/>
              </a:ext>
            </a:extLst>
          </p:cNvPr>
          <p:cNvSpPr txBox="1"/>
          <p:nvPr/>
        </p:nvSpPr>
        <p:spPr>
          <a:xfrm>
            <a:off x="162474" y="6341495"/>
            <a:ext cx="515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33945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>
            <a:extLst>
              <a:ext uri="{FF2B5EF4-FFF2-40B4-BE49-F238E27FC236}">
                <a16:creationId xmlns:a16="http://schemas.microsoft.com/office/drawing/2014/main" id="{012948ED-BCC4-6AD0-4DF5-06750FF03CDC}"/>
              </a:ext>
            </a:extLst>
          </p:cNvPr>
          <p:cNvSpPr/>
          <p:nvPr/>
        </p:nvSpPr>
        <p:spPr>
          <a:xfrm>
            <a:off x="0" y="0"/>
            <a:ext cx="12192000" cy="813641"/>
          </a:xfrm>
          <a:prstGeom prst="rect">
            <a:avLst/>
          </a:prstGeom>
          <a:solidFill>
            <a:srgbClr val="01274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Rettangolo 21">
            <a:extLst>
              <a:ext uri="{FF2B5EF4-FFF2-40B4-BE49-F238E27FC236}">
                <a16:creationId xmlns:a16="http://schemas.microsoft.com/office/drawing/2014/main" id="{376872E6-B271-0154-8FE1-B86DF1B127F8}"/>
              </a:ext>
            </a:extLst>
          </p:cNvPr>
          <p:cNvSpPr/>
          <p:nvPr/>
        </p:nvSpPr>
        <p:spPr>
          <a:xfrm>
            <a:off x="0" y="813641"/>
            <a:ext cx="12192000" cy="163285"/>
          </a:xfrm>
          <a:prstGeom prst="rect">
            <a:avLst/>
          </a:prstGeom>
          <a:solidFill>
            <a:srgbClr val="466292"/>
          </a:solidFill>
          <a:ln>
            <a:solidFill>
              <a:srgbClr val="46629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90C214B-CD8A-FE07-7AA3-D379C8CD1EB7}"/>
              </a:ext>
            </a:extLst>
          </p:cNvPr>
          <p:cNvSpPr txBox="1"/>
          <p:nvPr/>
        </p:nvSpPr>
        <p:spPr>
          <a:xfrm>
            <a:off x="1339850" y="119366"/>
            <a:ext cx="9512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General Entrance to DIGEP Lab</a:t>
            </a:r>
            <a:endParaRPr lang="it-IT" sz="1000" dirty="0">
              <a:solidFill>
                <a:schemeClr val="bg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EA6D89-539B-E114-964E-97768AB5527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186" b="14085"/>
          <a:stretch/>
        </p:blipFill>
        <p:spPr>
          <a:xfrm>
            <a:off x="10184523" y="5824991"/>
            <a:ext cx="2007477" cy="1033009"/>
          </a:xfrm>
          <a:prstGeom prst="rect">
            <a:avLst/>
          </a:prstGeom>
        </p:spPr>
      </p:pic>
      <p:grpSp>
        <p:nvGrpSpPr>
          <p:cNvPr id="5" name="Gruppo 4">
            <a:extLst>
              <a:ext uri="{FF2B5EF4-FFF2-40B4-BE49-F238E27FC236}">
                <a16:creationId xmlns:a16="http://schemas.microsoft.com/office/drawing/2014/main" id="{AF375226-973A-C90C-FBC5-B66F2F8006F3}"/>
              </a:ext>
            </a:extLst>
          </p:cNvPr>
          <p:cNvGrpSpPr/>
          <p:nvPr/>
        </p:nvGrpSpPr>
        <p:grpSpPr>
          <a:xfrm>
            <a:off x="1197300" y="2571740"/>
            <a:ext cx="2789634" cy="2438491"/>
            <a:chOff x="702691" y="1142917"/>
            <a:chExt cx="2789634" cy="2438491"/>
          </a:xfrm>
        </p:grpSpPr>
        <p:sp>
          <p:nvSpPr>
            <p:cNvPr id="6" name="Freccia destra 5">
              <a:extLst>
                <a:ext uri="{FF2B5EF4-FFF2-40B4-BE49-F238E27FC236}">
                  <a16:creationId xmlns:a16="http://schemas.microsoft.com/office/drawing/2014/main" id="{4A6F9029-E9D3-F131-CA79-62C07696BB16}"/>
                </a:ext>
              </a:extLst>
            </p:cNvPr>
            <p:cNvSpPr/>
            <p:nvPr/>
          </p:nvSpPr>
          <p:spPr>
            <a:xfrm>
              <a:off x="702691" y="1142917"/>
              <a:ext cx="2789634" cy="2438491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0" name="Freccia destra 4">
              <a:extLst>
                <a:ext uri="{FF2B5EF4-FFF2-40B4-BE49-F238E27FC236}">
                  <a16:creationId xmlns:a16="http://schemas.microsoft.com/office/drawing/2014/main" id="{F5F6B32E-6FE5-E3F5-11D1-000DA0E0866D}"/>
                </a:ext>
              </a:extLst>
            </p:cNvPr>
            <p:cNvSpPr txBox="1"/>
            <p:nvPr/>
          </p:nvSpPr>
          <p:spPr>
            <a:xfrm>
              <a:off x="1400099" y="1508691"/>
              <a:ext cx="1584215" cy="17069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180" tIns="10795" rIns="21590" bIns="10795" numCol="1" spcCol="1270" anchor="ctr" anchorCtr="0">
              <a:noAutofit/>
            </a:bodyPr>
            <a:lstStyle/>
            <a:p>
              <a:pPr marL="171450" lvl="1" indent="-171450" algn="l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GB" sz="17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Documents</a:t>
              </a:r>
            </a:p>
            <a:p>
              <a:pPr marL="171450" lvl="1" indent="-171450" algn="l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en-GB" sz="17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Online safety course</a:t>
              </a:r>
            </a:p>
          </p:txBody>
        </p:sp>
      </p:grpSp>
      <p:sp>
        <p:nvSpPr>
          <p:cNvPr id="2" name="Ovale 1">
            <a:extLst>
              <a:ext uri="{FF2B5EF4-FFF2-40B4-BE49-F238E27FC236}">
                <a16:creationId xmlns:a16="http://schemas.microsoft.com/office/drawing/2014/main" id="{7A62FE02-416C-0708-46B2-5A99EC5CA7E9}"/>
              </a:ext>
            </a:extLst>
          </p:cNvPr>
          <p:cNvSpPr/>
          <p:nvPr/>
        </p:nvSpPr>
        <p:spPr>
          <a:xfrm>
            <a:off x="495300" y="3088986"/>
            <a:ext cx="1404000" cy="1404000"/>
          </a:xfrm>
          <a:prstGeom prst="ellipse">
            <a:avLst/>
          </a:prstGeom>
          <a:solidFill>
            <a:srgbClr val="01274A"/>
          </a:solidFill>
          <a:ln>
            <a:solidFill>
              <a:srgbClr val="01274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D5E5673-A1D3-9B95-E7A0-98FB8C58FE2D}"/>
              </a:ext>
            </a:extLst>
          </p:cNvPr>
          <p:cNvSpPr txBox="1"/>
          <p:nvPr/>
        </p:nvSpPr>
        <p:spPr>
          <a:xfrm>
            <a:off x="573031" y="3329321"/>
            <a:ext cx="12485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QR code General Entrance</a:t>
            </a:r>
          </a:p>
        </p:txBody>
      </p: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3A1DFCAD-32FE-ACD5-3275-C963D245405C}"/>
              </a:ext>
            </a:extLst>
          </p:cNvPr>
          <p:cNvGrpSpPr/>
          <p:nvPr/>
        </p:nvGrpSpPr>
        <p:grpSpPr>
          <a:xfrm>
            <a:off x="4866925" y="2571739"/>
            <a:ext cx="2789634" cy="2438491"/>
            <a:chOff x="702691" y="1142917"/>
            <a:chExt cx="2789634" cy="2438491"/>
          </a:xfrm>
        </p:grpSpPr>
        <p:sp>
          <p:nvSpPr>
            <p:cNvPr id="15" name="Freccia destra 14">
              <a:extLst>
                <a:ext uri="{FF2B5EF4-FFF2-40B4-BE49-F238E27FC236}">
                  <a16:creationId xmlns:a16="http://schemas.microsoft.com/office/drawing/2014/main" id="{84F322C9-57ED-4711-C8E7-928ACBEE676A}"/>
                </a:ext>
              </a:extLst>
            </p:cNvPr>
            <p:cNvSpPr/>
            <p:nvPr/>
          </p:nvSpPr>
          <p:spPr>
            <a:xfrm>
              <a:off x="702691" y="1142917"/>
              <a:ext cx="2789634" cy="2438491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16" name="Freccia destra 4">
              <a:extLst>
                <a:ext uri="{FF2B5EF4-FFF2-40B4-BE49-F238E27FC236}">
                  <a16:creationId xmlns:a16="http://schemas.microsoft.com/office/drawing/2014/main" id="{7B55D693-6F24-5C4B-49CC-A8B0F4E0A97B}"/>
                </a:ext>
              </a:extLst>
            </p:cNvPr>
            <p:cNvSpPr txBox="1"/>
            <p:nvPr/>
          </p:nvSpPr>
          <p:spPr>
            <a:xfrm>
              <a:off x="1400100" y="1508691"/>
              <a:ext cx="1498618" cy="17069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180" tIns="10795" rIns="21590" bIns="10795" numCol="1" spcCol="1270" anchor="ctr" anchorCtr="0">
              <a:noAutofit/>
            </a:bodyPr>
            <a:lstStyle/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GB" sz="1600" dirty="0"/>
                <a:t>Invitation for Smart Card activation</a:t>
              </a:r>
            </a:p>
          </p:txBody>
        </p:sp>
      </p:grpSp>
      <p:sp>
        <p:nvSpPr>
          <p:cNvPr id="12" name="Ovale 11">
            <a:extLst>
              <a:ext uri="{FF2B5EF4-FFF2-40B4-BE49-F238E27FC236}">
                <a16:creationId xmlns:a16="http://schemas.microsoft.com/office/drawing/2014/main" id="{1D6D6DF8-343F-E37C-490E-682AD1D7C648}"/>
              </a:ext>
            </a:extLst>
          </p:cNvPr>
          <p:cNvSpPr/>
          <p:nvPr/>
        </p:nvSpPr>
        <p:spPr>
          <a:xfrm>
            <a:off x="4164925" y="3088986"/>
            <a:ext cx="1404000" cy="1404000"/>
          </a:xfrm>
          <a:prstGeom prst="ellipse">
            <a:avLst/>
          </a:prstGeom>
          <a:solidFill>
            <a:srgbClr val="01274A"/>
          </a:solidFill>
          <a:ln>
            <a:solidFill>
              <a:srgbClr val="01274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4FBE0BCE-2F3B-4E82-5C56-F75997F20216}"/>
              </a:ext>
            </a:extLst>
          </p:cNvPr>
          <p:cNvGrpSpPr/>
          <p:nvPr/>
        </p:nvGrpSpPr>
        <p:grpSpPr>
          <a:xfrm>
            <a:off x="8524107" y="2571739"/>
            <a:ext cx="2789634" cy="2438491"/>
            <a:chOff x="702691" y="1142917"/>
            <a:chExt cx="2789634" cy="2438491"/>
          </a:xfrm>
        </p:grpSpPr>
        <p:sp>
          <p:nvSpPr>
            <p:cNvPr id="20" name="Freccia destra 19">
              <a:extLst>
                <a:ext uri="{FF2B5EF4-FFF2-40B4-BE49-F238E27FC236}">
                  <a16:creationId xmlns:a16="http://schemas.microsoft.com/office/drawing/2014/main" id="{D766186D-4CE4-0DA8-0CCA-F5A08E7F1DD5}"/>
                </a:ext>
              </a:extLst>
            </p:cNvPr>
            <p:cNvSpPr/>
            <p:nvPr/>
          </p:nvSpPr>
          <p:spPr>
            <a:xfrm>
              <a:off x="702691" y="1142917"/>
              <a:ext cx="2789634" cy="2438491"/>
            </a:xfrm>
            <a:prstGeom prst="rightArrow">
              <a:avLst>
                <a:gd name="adj1" fmla="val 70000"/>
                <a:gd name="adj2" fmla="val 50000"/>
              </a:avLst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GB"/>
            </a:p>
          </p:txBody>
        </p:sp>
        <p:sp>
          <p:nvSpPr>
            <p:cNvPr id="21" name="Freccia destra 4">
              <a:extLst>
                <a:ext uri="{FF2B5EF4-FFF2-40B4-BE49-F238E27FC236}">
                  <a16:creationId xmlns:a16="http://schemas.microsoft.com/office/drawing/2014/main" id="{99176F2F-5CA6-D3FB-577F-FB40E5A1C3A3}"/>
                </a:ext>
              </a:extLst>
            </p:cNvPr>
            <p:cNvSpPr txBox="1"/>
            <p:nvPr/>
          </p:nvSpPr>
          <p:spPr>
            <a:xfrm>
              <a:off x="1400100" y="1508691"/>
              <a:ext cx="1498618" cy="170694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3180" tIns="10795" rIns="21590" bIns="10795" numCol="1" spcCol="1270" anchor="ctr" anchorCtr="0">
              <a:noAutofit/>
            </a:bodyPr>
            <a:lstStyle/>
            <a:p>
              <a:pPr marL="285750" lvl="0" indent="-285750">
                <a:buFont typeface="Arial" panose="020B0604020202020204" pitchFamily="34" charset="0"/>
                <a:buChar char="•"/>
              </a:pPr>
              <a:r>
                <a:rPr lang="en-GB" sz="1600" dirty="0"/>
                <a:t>Ready for the next step</a:t>
              </a:r>
            </a:p>
          </p:txBody>
        </p:sp>
      </p:grp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F9EA81EF-B60A-829B-BE74-A666CB6C152C}"/>
              </a:ext>
            </a:extLst>
          </p:cNvPr>
          <p:cNvSpPr txBox="1"/>
          <p:nvPr/>
        </p:nvSpPr>
        <p:spPr>
          <a:xfrm>
            <a:off x="4242656" y="3329318"/>
            <a:ext cx="12485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QR code Document validation</a:t>
            </a:r>
          </a:p>
        </p:txBody>
      </p:sp>
      <p:sp>
        <p:nvSpPr>
          <p:cNvPr id="17" name="Ovale 16">
            <a:extLst>
              <a:ext uri="{FF2B5EF4-FFF2-40B4-BE49-F238E27FC236}">
                <a16:creationId xmlns:a16="http://schemas.microsoft.com/office/drawing/2014/main" id="{B74D3D7E-E86B-B486-D5A3-FD4B2529D0B5}"/>
              </a:ext>
            </a:extLst>
          </p:cNvPr>
          <p:cNvSpPr/>
          <p:nvPr/>
        </p:nvSpPr>
        <p:spPr>
          <a:xfrm>
            <a:off x="7822107" y="3088986"/>
            <a:ext cx="1404000" cy="1404000"/>
          </a:xfrm>
          <a:prstGeom prst="ellipse">
            <a:avLst/>
          </a:prstGeom>
          <a:solidFill>
            <a:srgbClr val="01274A"/>
          </a:solidFill>
          <a:ln>
            <a:solidFill>
              <a:srgbClr val="01274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59FED9AB-DFB7-2DD5-BC21-96CD494F6781}"/>
              </a:ext>
            </a:extLst>
          </p:cNvPr>
          <p:cNvSpPr txBox="1"/>
          <p:nvPr/>
        </p:nvSpPr>
        <p:spPr>
          <a:xfrm>
            <a:off x="7899838" y="3329318"/>
            <a:ext cx="12485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Qualified to enter to any lab</a:t>
            </a:r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0121A254-0F11-950B-0637-BBD2C66B7086}"/>
              </a:ext>
            </a:extLst>
          </p:cNvPr>
          <p:cNvSpPr txBox="1"/>
          <p:nvPr/>
        </p:nvSpPr>
        <p:spPr>
          <a:xfrm>
            <a:off x="162474" y="6341495"/>
            <a:ext cx="515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241730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1727</TotalTime>
  <Words>335</Words>
  <Application>Microsoft Macintosh PowerPoint</Application>
  <PresentationFormat>Widescreen</PresentationFormat>
  <Paragraphs>140</Paragraphs>
  <Slides>22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22</vt:i4>
      </vt:variant>
    </vt:vector>
  </HeadingPairs>
  <TitlesOfParts>
    <vt:vector size="28" baseType="lpstr">
      <vt:lpstr>Aptos</vt:lpstr>
      <vt:lpstr>Aptos Display</vt:lpstr>
      <vt:lpstr>Arial</vt:lpstr>
      <vt:lpstr>Courier New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MATTEO REANO</dc:creator>
  <cp:lastModifiedBy>MATTEO REANO</cp:lastModifiedBy>
  <cp:revision>42</cp:revision>
  <cp:lastPrinted>2024-07-07T14:05:56Z</cp:lastPrinted>
  <dcterms:created xsi:type="dcterms:W3CDTF">2024-07-04T08:57:49Z</dcterms:created>
  <dcterms:modified xsi:type="dcterms:W3CDTF">2024-07-10T15:38:50Z</dcterms:modified>
</cp:coreProperties>
</file>