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0"/>
  </p:notesMasterIdLst>
  <p:handoutMasterIdLst>
    <p:handoutMasterId r:id="rId61"/>
  </p:handoutMasterIdLst>
  <p:sldIdLst>
    <p:sldId id="1479" r:id="rId2"/>
    <p:sldId id="1644" r:id="rId3"/>
    <p:sldId id="1642" r:id="rId4"/>
    <p:sldId id="1645" r:id="rId5"/>
    <p:sldId id="2135" r:id="rId6"/>
    <p:sldId id="2140" r:id="rId7"/>
    <p:sldId id="2137" r:id="rId8"/>
    <p:sldId id="2146" r:id="rId9"/>
    <p:sldId id="2143" r:id="rId10"/>
    <p:sldId id="2144" r:id="rId11"/>
    <p:sldId id="2145" r:id="rId12"/>
    <p:sldId id="2147" r:id="rId13"/>
    <p:sldId id="2205" r:id="rId14"/>
    <p:sldId id="2148" r:id="rId15"/>
    <p:sldId id="398" r:id="rId16"/>
    <p:sldId id="2150" r:id="rId17"/>
    <p:sldId id="2152" r:id="rId18"/>
    <p:sldId id="2151" r:id="rId19"/>
    <p:sldId id="2201" r:id="rId20"/>
    <p:sldId id="2230" r:id="rId21"/>
    <p:sldId id="2165" r:id="rId22"/>
    <p:sldId id="2173" r:id="rId23"/>
    <p:sldId id="2220" r:id="rId24"/>
    <p:sldId id="2158" r:id="rId25"/>
    <p:sldId id="2154" r:id="rId26"/>
    <p:sldId id="2157" r:id="rId27"/>
    <p:sldId id="2155" r:id="rId28"/>
    <p:sldId id="2231" r:id="rId29"/>
    <p:sldId id="2216" r:id="rId30"/>
    <p:sldId id="2217" r:id="rId31"/>
    <p:sldId id="2206" r:id="rId32"/>
    <p:sldId id="2213" r:id="rId33"/>
    <p:sldId id="2218" r:id="rId34"/>
    <p:sldId id="2219" r:id="rId35"/>
    <p:sldId id="2214" r:id="rId36"/>
    <p:sldId id="2209" r:id="rId37"/>
    <p:sldId id="2182" r:id="rId38"/>
    <p:sldId id="2194" r:id="rId39"/>
    <p:sldId id="2228" r:id="rId40"/>
    <p:sldId id="2178" r:id="rId41"/>
    <p:sldId id="2180" r:id="rId42"/>
    <p:sldId id="2199" r:id="rId43"/>
    <p:sldId id="2203" r:id="rId44"/>
    <p:sldId id="2232" r:id="rId45"/>
    <p:sldId id="2183" r:id="rId46"/>
    <p:sldId id="2225" r:id="rId47"/>
    <p:sldId id="2186" r:id="rId48"/>
    <p:sldId id="2189" r:id="rId49"/>
    <p:sldId id="2191" r:id="rId50"/>
    <p:sldId id="2210" r:id="rId51"/>
    <p:sldId id="2211" r:id="rId52"/>
    <p:sldId id="2212" r:id="rId53"/>
    <p:sldId id="2229" r:id="rId54"/>
    <p:sldId id="2215" r:id="rId55"/>
    <p:sldId id="1663" r:id="rId56"/>
    <p:sldId id="2200" r:id="rId57"/>
    <p:sldId id="2202" r:id="rId58"/>
    <p:sldId id="2128" r:id="rId5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5B72"/>
    <a:srgbClr val="494B69"/>
    <a:srgbClr val="FFFFFF"/>
    <a:srgbClr val="E5B9B7"/>
    <a:srgbClr val="86D1D3"/>
    <a:srgbClr val="D8707C"/>
    <a:srgbClr val="E99BEB"/>
    <a:srgbClr val="877D95"/>
    <a:srgbClr val="5EAADE"/>
    <a:srgbClr val="3857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27" autoAdjust="0"/>
    <p:restoredTop sz="94967" autoAdjust="0"/>
  </p:normalViewPr>
  <p:slideViewPr>
    <p:cSldViewPr>
      <p:cViewPr>
        <p:scale>
          <a:sx n="99" d="100"/>
          <a:sy n="99" d="100"/>
        </p:scale>
        <p:origin x="1258" y="149"/>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832"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12</a:t>
            </a:r>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0D0CDCF-B072-4CC6-B2A3-B1C4F4AE3FFA}" type="datetimeFigureOut">
              <a:rPr lang="en-US" smtClean="0"/>
              <a:pPr/>
              <a:t>6/22/2024</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1</a:t>
            </a:r>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8A0187-CA69-4ACB-9811-75164F281DE0}" type="slidenum">
              <a:rPr lang="en-US" smtClean="0"/>
              <a:pPr/>
              <a:t>‹#›</a:t>
            </a:fld>
            <a:endParaRPr lang="en-US" dirty="0"/>
          </a:p>
        </p:txBody>
      </p:sp>
    </p:spTree>
    <p:extLst>
      <p:ext uri="{BB962C8B-B14F-4D97-AF65-F5344CB8AC3E}">
        <p14:creationId xmlns:p14="http://schemas.microsoft.com/office/powerpoint/2010/main" val="295888197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12</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63E9E0-D922-418E-8BFA-E41C87CB1E68}" type="datetimeFigureOut">
              <a:rPr lang="en-US" smtClean="0"/>
              <a:pPr/>
              <a:t>6/22/2024</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a:t>1</a:t>
            </a: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7D2F9E-D167-4ED3-83EC-AE46EA34BEC3}" type="slidenum">
              <a:rPr lang="en-US" smtClean="0"/>
              <a:pPr/>
              <a:t>‹#›</a:t>
            </a:fld>
            <a:endParaRPr lang="en-US" dirty="0"/>
          </a:p>
        </p:txBody>
      </p:sp>
    </p:spTree>
    <p:extLst>
      <p:ext uri="{BB962C8B-B14F-4D97-AF65-F5344CB8AC3E}">
        <p14:creationId xmlns:p14="http://schemas.microsoft.com/office/powerpoint/2010/main" val="423772013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a:extLst>
            <a:ext uri="{FF2B5EF4-FFF2-40B4-BE49-F238E27FC236}">
              <a16:creationId xmlns:a16="http://schemas.microsoft.com/office/drawing/2014/main" id="{0580551B-8BBF-E913-DD22-02052FA669EB}"/>
            </a:ext>
          </a:extLst>
        </p:cNvPr>
        <p:cNvGrpSpPr/>
        <p:nvPr/>
      </p:nvGrpSpPr>
      <p:grpSpPr>
        <a:xfrm>
          <a:off x="0" y="0"/>
          <a:ext cx="0" cy="0"/>
          <a:chOff x="0" y="0"/>
          <a:chExt cx="0" cy="0"/>
        </a:xfrm>
      </p:grpSpPr>
      <p:sp>
        <p:nvSpPr>
          <p:cNvPr id="457" name="Google Shape;457;p14:notes">
            <a:extLst>
              <a:ext uri="{FF2B5EF4-FFF2-40B4-BE49-F238E27FC236}">
                <a16:creationId xmlns:a16="http://schemas.microsoft.com/office/drawing/2014/main" id="{9BC22404-9DFF-8E55-8FD1-E6747EB492B2}"/>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58" name="Google Shape;458;p14:notes">
            <a:extLst>
              <a:ext uri="{FF2B5EF4-FFF2-40B4-BE49-F238E27FC236}">
                <a16:creationId xmlns:a16="http://schemas.microsoft.com/office/drawing/2014/main" id="{149039F3-0205-CB3B-846D-1A1CB2000FD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Footer Placeholder 2">
            <a:extLst>
              <a:ext uri="{FF2B5EF4-FFF2-40B4-BE49-F238E27FC236}">
                <a16:creationId xmlns:a16="http://schemas.microsoft.com/office/drawing/2014/main" id="{23604546-05BC-6A17-DA9C-4A70A5C86615}"/>
              </a:ext>
            </a:extLst>
          </p:cNvPr>
          <p:cNvSpPr>
            <a:spLocks noGrp="1"/>
          </p:cNvSpPr>
          <p:nvPr>
            <p:ph type="ftr" sz="quarter" idx="4"/>
          </p:nvPr>
        </p:nvSpPr>
        <p:spPr/>
        <p:txBody>
          <a:bodyPr/>
          <a:lstStyle/>
          <a:p>
            <a:r>
              <a:rPr lang="en-US"/>
              <a:t>1</a:t>
            </a:r>
            <a:endParaRPr lang="en-US" dirty="0"/>
          </a:p>
        </p:txBody>
      </p:sp>
    </p:spTree>
    <p:extLst>
      <p:ext uri="{BB962C8B-B14F-4D97-AF65-F5344CB8AC3E}">
        <p14:creationId xmlns:p14="http://schemas.microsoft.com/office/powerpoint/2010/main" val="1672876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a:extLst>
            <a:ext uri="{FF2B5EF4-FFF2-40B4-BE49-F238E27FC236}">
              <a16:creationId xmlns:a16="http://schemas.microsoft.com/office/drawing/2014/main" id="{0580551B-8BBF-E913-DD22-02052FA669EB}"/>
            </a:ext>
          </a:extLst>
        </p:cNvPr>
        <p:cNvGrpSpPr/>
        <p:nvPr/>
      </p:nvGrpSpPr>
      <p:grpSpPr>
        <a:xfrm>
          <a:off x="0" y="0"/>
          <a:ext cx="0" cy="0"/>
          <a:chOff x="0" y="0"/>
          <a:chExt cx="0" cy="0"/>
        </a:xfrm>
      </p:grpSpPr>
      <p:sp>
        <p:nvSpPr>
          <p:cNvPr id="457" name="Google Shape;457;p14:notes">
            <a:extLst>
              <a:ext uri="{FF2B5EF4-FFF2-40B4-BE49-F238E27FC236}">
                <a16:creationId xmlns:a16="http://schemas.microsoft.com/office/drawing/2014/main" id="{9BC22404-9DFF-8E55-8FD1-E6747EB492B2}"/>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58" name="Google Shape;458;p14:notes">
            <a:extLst>
              <a:ext uri="{FF2B5EF4-FFF2-40B4-BE49-F238E27FC236}">
                <a16:creationId xmlns:a16="http://schemas.microsoft.com/office/drawing/2014/main" id="{149039F3-0205-CB3B-846D-1A1CB2000FD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Footer Placeholder 2">
            <a:extLst>
              <a:ext uri="{FF2B5EF4-FFF2-40B4-BE49-F238E27FC236}">
                <a16:creationId xmlns:a16="http://schemas.microsoft.com/office/drawing/2014/main" id="{6B82FF24-9C49-75F6-6284-2FC0F15A684A}"/>
              </a:ext>
            </a:extLst>
          </p:cNvPr>
          <p:cNvSpPr>
            <a:spLocks noGrp="1"/>
          </p:cNvSpPr>
          <p:nvPr>
            <p:ph type="ftr" sz="quarter" idx="4"/>
          </p:nvPr>
        </p:nvSpPr>
        <p:spPr/>
        <p:txBody>
          <a:bodyPr/>
          <a:lstStyle/>
          <a:p>
            <a:r>
              <a:rPr lang="en-US"/>
              <a:t>1</a:t>
            </a:r>
            <a:endParaRPr lang="en-US" dirty="0"/>
          </a:p>
        </p:txBody>
      </p:sp>
    </p:spTree>
    <p:extLst>
      <p:ext uri="{BB962C8B-B14F-4D97-AF65-F5344CB8AC3E}">
        <p14:creationId xmlns:p14="http://schemas.microsoft.com/office/powerpoint/2010/main" val="3161867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5" name="Slide Number Placeholder 4"/>
          <p:cNvSpPr>
            <a:spLocks noGrp="1"/>
          </p:cNvSpPr>
          <p:nvPr>
            <p:ph type="sldNum" sz="quarter" idx="5"/>
          </p:nvPr>
        </p:nvSpPr>
        <p:spPr/>
        <p:txBody>
          <a:bodyPr/>
          <a:lstStyle/>
          <a:p>
            <a:fld id="{2E7D2F9E-D167-4ED3-83EC-AE46EA34BEC3}" type="slidenum">
              <a:rPr lang="en-US" smtClean="0"/>
              <a:pPr/>
              <a:t>38</a:t>
            </a:fld>
            <a:endParaRPr lang="en-US" dirty="0"/>
          </a:p>
        </p:txBody>
      </p:sp>
      <p:sp>
        <p:nvSpPr>
          <p:cNvPr id="6" name="Footer Placeholder 5">
            <a:extLst>
              <a:ext uri="{FF2B5EF4-FFF2-40B4-BE49-F238E27FC236}">
                <a16:creationId xmlns:a16="http://schemas.microsoft.com/office/drawing/2014/main" id="{35423D47-22FC-93BB-08EE-13F3B40CE7CB}"/>
              </a:ext>
            </a:extLst>
          </p:cNvPr>
          <p:cNvSpPr>
            <a:spLocks noGrp="1"/>
          </p:cNvSpPr>
          <p:nvPr>
            <p:ph type="ftr" sz="quarter" idx="4"/>
          </p:nvPr>
        </p:nvSpPr>
        <p:spPr/>
        <p:txBody>
          <a:bodyPr/>
          <a:lstStyle/>
          <a:p>
            <a:r>
              <a:rPr lang="en-US"/>
              <a:t>1</a:t>
            </a:r>
            <a:endParaRPr lang="en-US" dirty="0"/>
          </a:p>
        </p:txBody>
      </p:sp>
    </p:spTree>
    <p:extLst>
      <p:ext uri="{BB962C8B-B14F-4D97-AF65-F5344CB8AC3E}">
        <p14:creationId xmlns:p14="http://schemas.microsoft.com/office/powerpoint/2010/main" val="25207355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a:extLst>
            <a:ext uri="{FF2B5EF4-FFF2-40B4-BE49-F238E27FC236}">
              <a16:creationId xmlns:a16="http://schemas.microsoft.com/office/drawing/2014/main" id="{0580551B-8BBF-E913-DD22-02052FA669EB}"/>
            </a:ext>
          </a:extLst>
        </p:cNvPr>
        <p:cNvGrpSpPr/>
        <p:nvPr/>
      </p:nvGrpSpPr>
      <p:grpSpPr>
        <a:xfrm>
          <a:off x="0" y="0"/>
          <a:ext cx="0" cy="0"/>
          <a:chOff x="0" y="0"/>
          <a:chExt cx="0" cy="0"/>
        </a:xfrm>
      </p:grpSpPr>
      <p:sp>
        <p:nvSpPr>
          <p:cNvPr id="457" name="Google Shape;457;p14:notes">
            <a:extLst>
              <a:ext uri="{FF2B5EF4-FFF2-40B4-BE49-F238E27FC236}">
                <a16:creationId xmlns:a16="http://schemas.microsoft.com/office/drawing/2014/main" id="{9BC22404-9DFF-8E55-8FD1-E6747EB492B2}"/>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58" name="Google Shape;458;p14:notes">
            <a:extLst>
              <a:ext uri="{FF2B5EF4-FFF2-40B4-BE49-F238E27FC236}">
                <a16:creationId xmlns:a16="http://schemas.microsoft.com/office/drawing/2014/main" id="{149039F3-0205-CB3B-846D-1A1CB2000FD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Footer Placeholder 2">
            <a:extLst>
              <a:ext uri="{FF2B5EF4-FFF2-40B4-BE49-F238E27FC236}">
                <a16:creationId xmlns:a16="http://schemas.microsoft.com/office/drawing/2014/main" id="{70D6EFF6-043C-D281-5777-5EE3C65B433B}"/>
              </a:ext>
            </a:extLst>
          </p:cNvPr>
          <p:cNvSpPr>
            <a:spLocks noGrp="1"/>
          </p:cNvSpPr>
          <p:nvPr>
            <p:ph type="ftr" sz="quarter" idx="4"/>
          </p:nvPr>
        </p:nvSpPr>
        <p:spPr/>
        <p:txBody>
          <a:bodyPr/>
          <a:lstStyle/>
          <a:p>
            <a:r>
              <a:rPr lang="en-US"/>
              <a:t>1</a:t>
            </a:r>
            <a:endParaRPr lang="en-US" dirty="0"/>
          </a:p>
        </p:txBody>
      </p:sp>
    </p:spTree>
    <p:extLst>
      <p:ext uri="{BB962C8B-B14F-4D97-AF65-F5344CB8AC3E}">
        <p14:creationId xmlns:p14="http://schemas.microsoft.com/office/powerpoint/2010/main" val="1509644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5" name="Slide Number Placeholder 4"/>
          <p:cNvSpPr>
            <a:spLocks noGrp="1"/>
          </p:cNvSpPr>
          <p:nvPr>
            <p:ph type="sldNum" sz="quarter" idx="5"/>
          </p:nvPr>
        </p:nvSpPr>
        <p:spPr/>
        <p:txBody>
          <a:bodyPr/>
          <a:lstStyle/>
          <a:p>
            <a:fld id="{2E7D2F9E-D167-4ED3-83EC-AE46EA34BEC3}" type="slidenum">
              <a:rPr lang="en-US" smtClean="0"/>
              <a:pPr/>
              <a:t>52</a:t>
            </a:fld>
            <a:endParaRPr lang="en-US" dirty="0"/>
          </a:p>
        </p:txBody>
      </p:sp>
      <p:sp>
        <p:nvSpPr>
          <p:cNvPr id="6" name="Footer Placeholder 5">
            <a:extLst>
              <a:ext uri="{FF2B5EF4-FFF2-40B4-BE49-F238E27FC236}">
                <a16:creationId xmlns:a16="http://schemas.microsoft.com/office/drawing/2014/main" id="{D96A915D-3857-DC5A-8E42-FE9D2CC7FD33}"/>
              </a:ext>
            </a:extLst>
          </p:cNvPr>
          <p:cNvSpPr>
            <a:spLocks noGrp="1"/>
          </p:cNvSpPr>
          <p:nvPr>
            <p:ph type="ftr" sz="quarter" idx="4"/>
          </p:nvPr>
        </p:nvSpPr>
        <p:spPr/>
        <p:txBody>
          <a:bodyPr/>
          <a:lstStyle/>
          <a:p>
            <a:r>
              <a:rPr lang="en-US"/>
              <a:t>1</a:t>
            </a:r>
            <a:endParaRPr lang="en-US" dirty="0"/>
          </a:p>
        </p:txBody>
      </p:sp>
    </p:spTree>
    <p:extLst>
      <p:ext uri="{BB962C8B-B14F-4D97-AF65-F5344CB8AC3E}">
        <p14:creationId xmlns:p14="http://schemas.microsoft.com/office/powerpoint/2010/main" val="2750148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a:extLst>
            <a:ext uri="{FF2B5EF4-FFF2-40B4-BE49-F238E27FC236}">
              <a16:creationId xmlns:a16="http://schemas.microsoft.com/office/drawing/2014/main" id="{0580551B-8BBF-E913-DD22-02052FA669EB}"/>
            </a:ext>
          </a:extLst>
        </p:cNvPr>
        <p:cNvGrpSpPr/>
        <p:nvPr/>
      </p:nvGrpSpPr>
      <p:grpSpPr>
        <a:xfrm>
          <a:off x="0" y="0"/>
          <a:ext cx="0" cy="0"/>
          <a:chOff x="0" y="0"/>
          <a:chExt cx="0" cy="0"/>
        </a:xfrm>
      </p:grpSpPr>
      <p:sp>
        <p:nvSpPr>
          <p:cNvPr id="457" name="Google Shape;457;p14:notes">
            <a:extLst>
              <a:ext uri="{FF2B5EF4-FFF2-40B4-BE49-F238E27FC236}">
                <a16:creationId xmlns:a16="http://schemas.microsoft.com/office/drawing/2014/main" id="{9BC22404-9DFF-8E55-8FD1-E6747EB492B2}"/>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58" name="Google Shape;458;p14:notes">
            <a:extLst>
              <a:ext uri="{FF2B5EF4-FFF2-40B4-BE49-F238E27FC236}">
                <a16:creationId xmlns:a16="http://schemas.microsoft.com/office/drawing/2014/main" id="{149039F3-0205-CB3B-846D-1A1CB2000FD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Footer Placeholder 2">
            <a:extLst>
              <a:ext uri="{FF2B5EF4-FFF2-40B4-BE49-F238E27FC236}">
                <a16:creationId xmlns:a16="http://schemas.microsoft.com/office/drawing/2014/main" id="{BF3461DE-973B-4021-A97F-23BE6168A005}"/>
              </a:ext>
            </a:extLst>
          </p:cNvPr>
          <p:cNvSpPr>
            <a:spLocks noGrp="1"/>
          </p:cNvSpPr>
          <p:nvPr>
            <p:ph type="ftr" sz="quarter" idx="4"/>
          </p:nvPr>
        </p:nvSpPr>
        <p:spPr/>
        <p:txBody>
          <a:bodyPr/>
          <a:lstStyle/>
          <a:p>
            <a:r>
              <a:rPr lang="en-US"/>
              <a:t>1</a:t>
            </a:r>
            <a:endParaRPr lang="en-US" dirty="0"/>
          </a:p>
        </p:txBody>
      </p:sp>
    </p:spTree>
    <p:extLst>
      <p:ext uri="{BB962C8B-B14F-4D97-AF65-F5344CB8AC3E}">
        <p14:creationId xmlns:p14="http://schemas.microsoft.com/office/powerpoint/2010/main" val="4128790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2561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A6174F8-1206-42B4-8253-0D1E82F521D8}"/>
              </a:ext>
            </a:extLst>
          </p:cNvPr>
          <p:cNvSpPr>
            <a:spLocks noGrp="1"/>
          </p:cNvSpPr>
          <p:nvPr>
            <p:ph type="body" sz="half" idx="2" hasCustomPrompt="1"/>
          </p:nvPr>
        </p:nvSpPr>
        <p:spPr>
          <a:xfrm>
            <a:off x="387819" y="730530"/>
            <a:ext cx="8368363" cy="173255"/>
          </a:xfrm>
          <a:prstGeom prst="rect">
            <a:avLst/>
          </a:prstGeom>
        </p:spPr>
        <p:txBody>
          <a:bodyPr wrap="none" lIns="0" tIns="0" rIns="0" bIns="0" anchor="ctr">
            <a:noAutofit/>
          </a:bodyPr>
          <a:lstStyle>
            <a:lvl1pPr marL="0" indent="0" algn="l">
              <a:buNone/>
              <a:defRPr sz="1100" b="0" baseline="0">
                <a:solidFill>
                  <a:schemeClr val="bg1">
                    <a:lumMod val="50000"/>
                  </a:schemeClr>
                </a:solidFill>
                <a:latin typeface="+mj-lt"/>
                <a:ea typeface="Roboto" panose="02000000000000000000" pitchFamily="2" charset="0"/>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dirty="0"/>
              <a:t>CLICK TO EDITE SUBTITLE</a:t>
            </a:r>
          </a:p>
        </p:txBody>
      </p:sp>
      <p:sp>
        <p:nvSpPr>
          <p:cNvPr id="5" name="Title 2">
            <a:extLst>
              <a:ext uri="{FF2B5EF4-FFF2-40B4-BE49-F238E27FC236}">
                <a16:creationId xmlns:a16="http://schemas.microsoft.com/office/drawing/2014/main" id="{CE59A572-76E8-4055-881A-EC3A9E6FDA57}"/>
              </a:ext>
            </a:extLst>
          </p:cNvPr>
          <p:cNvSpPr>
            <a:spLocks noGrp="1"/>
          </p:cNvSpPr>
          <p:nvPr>
            <p:ph type="title"/>
          </p:nvPr>
        </p:nvSpPr>
        <p:spPr>
          <a:xfrm>
            <a:off x="387819" y="282611"/>
            <a:ext cx="8368363" cy="409459"/>
          </a:xfrm>
          <a:prstGeom prst="rect">
            <a:avLst/>
          </a:prstGeom>
        </p:spPr>
        <p:txBody>
          <a:bodyPr lIns="0" tIns="0" rIns="0" bIns="0" anchor="ctr"/>
          <a:lstStyle>
            <a:lvl1pPr algn="l">
              <a:defRPr sz="2800">
                <a:solidFill>
                  <a:schemeClr val="tx1">
                    <a:lumMod val="75000"/>
                    <a:lumOff val="25000"/>
                  </a:schemeClr>
                </a:solidFill>
                <a:latin typeface="+mj-lt"/>
              </a:defRPr>
            </a:lvl1pPr>
          </a:lstStyle>
          <a:p>
            <a:r>
              <a:rPr lang="en-US" dirty="0"/>
              <a:t>Click to edit Master title style</a:t>
            </a:r>
          </a:p>
        </p:txBody>
      </p:sp>
    </p:spTree>
    <p:extLst>
      <p:ext uri="{BB962C8B-B14F-4D97-AF65-F5344CB8AC3E}">
        <p14:creationId xmlns:p14="http://schemas.microsoft.com/office/powerpoint/2010/main" val="8512714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SDT 10">
    <p:bg>
      <p:bgPr>
        <a:solidFill>
          <a:srgbClr val="E5B9B7"/>
        </a:solidFill>
        <a:effectLst/>
      </p:bgPr>
    </p:bg>
    <p:spTree>
      <p:nvGrpSpPr>
        <p:cNvPr id="1" name=""/>
        <p:cNvGrpSpPr/>
        <p:nvPr/>
      </p:nvGrpSpPr>
      <p:grpSpPr>
        <a:xfrm>
          <a:off x="0" y="0"/>
          <a:ext cx="0" cy="0"/>
          <a:chOff x="0" y="0"/>
          <a:chExt cx="0" cy="0"/>
        </a:xfrm>
      </p:grpSpPr>
      <p:sp>
        <p:nvSpPr>
          <p:cNvPr id="2" name="Rectangle 1"/>
          <p:cNvSpPr/>
          <p:nvPr userDrawn="1"/>
        </p:nvSpPr>
        <p:spPr bwMode="auto">
          <a:xfrm>
            <a:off x="0" y="0"/>
            <a:ext cx="9144000" cy="5143500"/>
          </a:xfrm>
          <a:prstGeom prst="rect">
            <a:avLst/>
          </a:prstGeom>
          <a:solidFill>
            <a:schemeClr val="accent2"/>
          </a:solidFill>
          <a:ln w="9525">
            <a:noFill/>
            <a:round/>
            <a:headEnd/>
            <a:tailEnd/>
          </a:ln>
        </p:spPr>
        <p:txBody>
          <a:bodyPr vert="horz" wrap="square" lIns="91440" tIns="45720" rIns="91440" bIns="45720" numCol="1" rtlCol="0" anchor="ctr" anchorCtr="0" compatLnSpc="1">
            <a:prstTxWarp prst="textNoShape">
              <a:avLst/>
            </a:prstTxWarp>
          </a:bodyPr>
          <a:lstStyle/>
          <a:p>
            <a:pPr algn="ctr"/>
            <a:endParaRPr lang="en-US" sz="2800" dirty="0">
              <a:solidFill>
                <a:schemeClr val="bg1"/>
              </a:solidFill>
            </a:endParaRPr>
          </a:p>
        </p:txBody>
      </p:sp>
    </p:spTree>
    <p:extLst>
      <p:ext uri="{BB962C8B-B14F-4D97-AF65-F5344CB8AC3E}">
        <p14:creationId xmlns:p14="http://schemas.microsoft.com/office/powerpoint/2010/main" val="580566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hapter P631C">
  <p:cSld name="Chapter P631C">
    <p:spTree>
      <p:nvGrpSpPr>
        <p:cNvPr id="1" name="Shape 69"/>
        <p:cNvGrpSpPr/>
        <p:nvPr/>
      </p:nvGrpSpPr>
      <p:grpSpPr>
        <a:xfrm>
          <a:off x="0" y="0"/>
          <a:ext cx="0" cy="0"/>
          <a:chOff x="0" y="0"/>
          <a:chExt cx="0" cy="0"/>
        </a:xfrm>
      </p:grpSpPr>
      <p:sp>
        <p:nvSpPr>
          <p:cNvPr id="70" name="Google Shape;70;p6"/>
          <p:cNvSpPr/>
          <p:nvPr/>
        </p:nvSpPr>
        <p:spPr>
          <a:xfrm>
            <a:off x="0" y="0"/>
            <a:ext cx="9144000" cy="51435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Arial"/>
              <a:ea typeface="Arial"/>
              <a:cs typeface="Arial"/>
              <a:sym typeface="Arial"/>
            </a:endParaRPr>
          </a:p>
        </p:txBody>
      </p:sp>
      <p:sp>
        <p:nvSpPr>
          <p:cNvPr id="71" name="Google Shape;71;p6"/>
          <p:cNvSpPr txBox="1">
            <a:spLocks noGrp="1"/>
          </p:cNvSpPr>
          <p:nvPr>
            <p:ph type="title"/>
          </p:nvPr>
        </p:nvSpPr>
        <p:spPr>
          <a:xfrm>
            <a:off x="1150939" y="390539"/>
            <a:ext cx="7092951" cy="1836551"/>
          </a:xfrm>
          <a:prstGeom prst="rect">
            <a:avLst/>
          </a:prstGeom>
          <a:noFill/>
          <a:ln>
            <a:noFill/>
          </a:ln>
        </p:spPr>
        <p:txBody>
          <a:bodyPr spcFirstLastPara="1" wrap="square" lIns="0" tIns="0" rIns="0" bIns="0" anchor="b" anchorCtr="0"/>
          <a:lstStyle>
            <a:lvl1pPr marR="0" lvl="0" algn="l" rtl="0">
              <a:lnSpc>
                <a:spcPct val="90000"/>
              </a:lnSpc>
              <a:spcBef>
                <a:spcPts val="0"/>
              </a:spcBef>
              <a:spcAft>
                <a:spcPts val="0"/>
              </a:spcAft>
              <a:buClr>
                <a:schemeClr val="lt1"/>
              </a:buClr>
              <a:buSzPts val="6000"/>
              <a:buFont typeface="Arial Black"/>
              <a:buNone/>
              <a:defRPr sz="6000" b="0" i="0" u="none" strike="noStrike" cap="none">
                <a:solidFill>
                  <a:schemeClr val="lt1"/>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2" name="Google Shape;72;p6"/>
          <p:cNvSpPr txBox="1">
            <a:spLocks noGrp="1"/>
          </p:cNvSpPr>
          <p:nvPr>
            <p:ph type="dt" idx="10"/>
          </p:nvPr>
        </p:nvSpPr>
        <p:spPr>
          <a:xfrm>
            <a:off x="0" y="4803775"/>
            <a:ext cx="358776" cy="339726"/>
          </a:xfrm>
          <a:prstGeom prst="rect">
            <a:avLst/>
          </a:prstGeom>
          <a:noFill/>
          <a:ln>
            <a:noFill/>
          </a:ln>
        </p:spPr>
        <p:txBody>
          <a:bodyPr spcFirstLastPara="1" wrap="square" lIns="0" tIns="0" rIns="0" bIns="0" anchor="ctr" anchorCtr="0"/>
          <a:lstStyle>
            <a:lvl1pPr marR="0" lvl="0" algn="ctr" rtl="0">
              <a:spcBef>
                <a:spcPts val="0"/>
              </a:spcBef>
              <a:spcAft>
                <a:spcPts val="0"/>
              </a:spcAft>
              <a:buSzPts val="1400"/>
              <a:buNone/>
              <a:defRPr sz="100">
                <a:solidFill>
                  <a:schemeClr val="lt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fld id="{511C8143-E93A-4B70-BE9D-BE13D1215586}" type="datetime1">
              <a:rPr lang="fr-FR" smtClean="0"/>
              <a:pPr/>
              <a:t>18/06/2024</a:t>
            </a:fld>
            <a:endParaRPr/>
          </a:p>
        </p:txBody>
      </p:sp>
      <p:sp>
        <p:nvSpPr>
          <p:cNvPr id="73" name="Google Shape;73;p6"/>
          <p:cNvSpPr txBox="1">
            <a:spLocks noGrp="1"/>
          </p:cNvSpPr>
          <p:nvPr>
            <p:ph type="ftr" idx="11"/>
          </p:nvPr>
        </p:nvSpPr>
        <p:spPr>
          <a:xfrm>
            <a:off x="3" y="4803778"/>
            <a:ext cx="358775" cy="339725"/>
          </a:xfrm>
          <a:prstGeom prst="rect">
            <a:avLst/>
          </a:prstGeom>
          <a:noFill/>
          <a:ln>
            <a:noFill/>
          </a:ln>
        </p:spPr>
        <p:txBody>
          <a:bodyPr spcFirstLastPara="1" wrap="square" lIns="0" tIns="0" rIns="0" bIns="0" anchor="b" anchorCtr="0"/>
          <a:lstStyle>
            <a:lvl1pPr marR="0" lvl="0" algn="l" rtl="0">
              <a:spcBef>
                <a:spcPts val="0"/>
              </a:spcBef>
              <a:spcAft>
                <a:spcPts val="0"/>
              </a:spcAft>
              <a:buSzPts val="1400"/>
              <a:buNone/>
              <a:defRPr sz="100">
                <a:solidFill>
                  <a:schemeClr val="lt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r>
              <a:rPr lang="fr-FR"/>
              <a:t>Master AESM - Soutenance Presentation (PETER Presley)</a:t>
            </a:r>
            <a:endParaRPr/>
          </a:p>
        </p:txBody>
      </p:sp>
      <p:sp>
        <p:nvSpPr>
          <p:cNvPr id="74" name="Google Shape;74;p6"/>
          <p:cNvSpPr txBox="1">
            <a:spLocks noGrp="1"/>
          </p:cNvSpPr>
          <p:nvPr>
            <p:ph type="sldNum" idx="12"/>
          </p:nvPr>
        </p:nvSpPr>
        <p:spPr>
          <a:xfrm>
            <a:off x="4061" y="4803778"/>
            <a:ext cx="354715" cy="339725"/>
          </a:xfrm>
          <a:prstGeom prst="rect">
            <a:avLst/>
          </a:prstGeom>
          <a:noFill/>
          <a:ln>
            <a:noFill/>
          </a:ln>
        </p:spPr>
        <p:txBody>
          <a:bodyPr spcFirstLastPara="1" wrap="square" lIns="0" tIns="0" rIns="0" bIns="0" anchor="b" anchorCtr="0">
            <a:noAutofit/>
          </a:bodyPr>
          <a:lstStyle>
            <a:lvl1pPr marL="0" marR="0" lvl="0" indent="0" algn="r" rtl="0">
              <a:spcBef>
                <a:spcPts val="0"/>
              </a:spcBef>
              <a:buNone/>
              <a:defRPr sz="100">
                <a:solidFill>
                  <a:schemeClr val="lt1"/>
                </a:solidFill>
                <a:latin typeface="Arial"/>
                <a:ea typeface="Arial"/>
                <a:cs typeface="Arial"/>
                <a:sym typeface="Arial"/>
              </a:defRPr>
            </a:lvl1pPr>
            <a:lvl2pPr marL="0" marR="0" lvl="1" indent="0" algn="r" rtl="0">
              <a:spcBef>
                <a:spcPts val="0"/>
              </a:spcBef>
              <a:buNone/>
              <a:defRPr sz="100">
                <a:solidFill>
                  <a:schemeClr val="lt1"/>
                </a:solidFill>
                <a:latin typeface="Arial"/>
                <a:ea typeface="Arial"/>
                <a:cs typeface="Arial"/>
                <a:sym typeface="Arial"/>
              </a:defRPr>
            </a:lvl2pPr>
            <a:lvl3pPr marL="0" marR="0" lvl="2" indent="0" algn="r" rtl="0">
              <a:spcBef>
                <a:spcPts val="0"/>
              </a:spcBef>
              <a:buNone/>
              <a:defRPr sz="100">
                <a:solidFill>
                  <a:schemeClr val="lt1"/>
                </a:solidFill>
                <a:latin typeface="Arial"/>
                <a:ea typeface="Arial"/>
                <a:cs typeface="Arial"/>
                <a:sym typeface="Arial"/>
              </a:defRPr>
            </a:lvl3pPr>
            <a:lvl4pPr marL="0" marR="0" lvl="3" indent="0" algn="r" rtl="0">
              <a:spcBef>
                <a:spcPts val="0"/>
              </a:spcBef>
              <a:buNone/>
              <a:defRPr sz="100">
                <a:solidFill>
                  <a:schemeClr val="lt1"/>
                </a:solidFill>
                <a:latin typeface="Arial"/>
                <a:ea typeface="Arial"/>
                <a:cs typeface="Arial"/>
                <a:sym typeface="Arial"/>
              </a:defRPr>
            </a:lvl4pPr>
            <a:lvl5pPr marL="0" marR="0" lvl="4" indent="0" algn="r" rtl="0">
              <a:spcBef>
                <a:spcPts val="0"/>
              </a:spcBef>
              <a:buNone/>
              <a:defRPr sz="100">
                <a:solidFill>
                  <a:schemeClr val="lt1"/>
                </a:solidFill>
                <a:latin typeface="Arial"/>
                <a:ea typeface="Arial"/>
                <a:cs typeface="Arial"/>
                <a:sym typeface="Arial"/>
              </a:defRPr>
            </a:lvl5pPr>
            <a:lvl6pPr marL="0" marR="0" lvl="5" indent="0" algn="r" rtl="0">
              <a:spcBef>
                <a:spcPts val="0"/>
              </a:spcBef>
              <a:buNone/>
              <a:defRPr sz="100">
                <a:solidFill>
                  <a:schemeClr val="lt1"/>
                </a:solidFill>
                <a:latin typeface="Arial"/>
                <a:ea typeface="Arial"/>
                <a:cs typeface="Arial"/>
                <a:sym typeface="Arial"/>
              </a:defRPr>
            </a:lvl6pPr>
            <a:lvl7pPr marL="0" marR="0" lvl="6" indent="0" algn="r" rtl="0">
              <a:spcBef>
                <a:spcPts val="0"/>
              </a:spcBef>
              <a:buNone/>
              <a:defRPr sz="100">
                <a:solidFill>
                  <a:schemeClr val="lt1"/>
                </a:solidFill>
                <a:latin typeface="Arial"/>
                <a:ea typeface="Arial"/>
                <a:cs typeface="Arial"/>
                <a:sym typeface="Arial"/>
              </a:defRPr>
            </a:lvl7pPr>
            <a:lvl8pPr marL="0" marR="0" lvl="7" indent="0" algn="r" rtl="0">
              <a:spcBef>
                <a:spcPts val="0"/>
              </a:spcBef>
              <a:buNone/>
              <a:defRPr sz="100">
                <a:solidFill>
                  <a:schemeClr val="lt1"/>
                </a:solidFill>
                <a:latin typeface="Arial"/>
                <a:ea typeface="Arial"/>
                <a:cs typeface="Arial"/>
                <a:sym typeface="Arial"/>
              </a:defRPr>
            </a:lvl8pPr>
            <a:lvl9pPr marL="0" marR="0" lvl="8" indent="0" algn="r" rtl="0">
              <a:spcBef>
                <a:spcPts val="0"/>
              </a:spcBef>
              <a:buNone/>
              <a:defRPr sz="100">
                <a:solidFill>
                  <a:schemeClr val="lt1"/>
                </a:solidFill>
                <a:latin typeface="Arial"/>
                <a:ea typeface="Arial"/>
                <a:cs typeface="Arial"/>
                <a:sym typeface="Arial"/>
              </a:defRPr>
            </a:lvl9pPr>
          </a:lstStyle>
          <a:p>
            <a:fld id="{00000000-1234-1234-1234-123412341234}" type="slidenum">
              <a:rPr lang="en-US" smtClean="0"/>
              <a:pPr/>
              <a:t>‹#›</a:t>
            </a:fld>
            <a:endParaRPr lang="en-US"/>
          </a:p>
        </p:txBody>
      </p:sp>
      <p:sp>
        <p:nvSpPr>
          <p:cNvPr id="75" name="Google Shape;75;p6"/>
          <p:cNvSpPr txBox="1">
            <a:spLocks noGrp="1"/>
          </p:cNvSpPr>
          <p:nvPr>
            <p:ph type="body" idx="1"/>
          </p:nvPr>
        </p:nvSpPr>
        <p:spPr>
          <a:xfrm>
            <a:off x="1150939" y="2461924"/>
            <a:ext cx="7092951" cy="1946565"/>
          </a:xfrm>
          <a:prstGeom prst="rect">
            <a:avLst/>
          </a:prstGeom>
          <a:noFill/>
          <a:ln>
            <a:noFill/>
          </a:ln>
        </p:spPr>
        <p:txBody>
          <a:bodyPr spcFirstLastPara="1" wrap="square" lIns="0" tIns="0" rIns="0" bIns="0" anchor="t" anchorCtr="0"/>
          <a:lstStyle>
            <a:lvl1pPr marL="457200" marR="0" lvl="0" indent="-228600" algn="l" rtl="0">
              <a:lnSpc>
                <a:spcPct val="95000"/>
              </a:lnSpc>
              <a:spcBef>
                <a:spcPts val="0"/>
              </a:spcBef>
              <a:spcAft>
                <a:spcPts val="0"/>
              </a:spcAft>
              <a:buClr>
                <a:schemeClr val="lt1"/>
              </a:buClr>
              <a:buSzPts val="2250"/>
              <a:buFont typeface="Arial"/>
              <a:buNone/>
              <a:defRPr sz="2250" b="0" i="0" u="none" strike="noStrike" cap="none">
                <a:solidFill>
                  <a:schemeClr val="lt1"/>
                </a:solidFill>
                <a:latin typeface="Arial"/>
                <a:ea typeface="Arial"/>
                <a:cs typeface="Arial"/>
                <a:sym typeface="Arial"/>
              </a:defRPr>
            </a:lvl1pPr>
            <a:lvl2pPr marL="914400" marR="0" lvl="1" indent="-280987" algn="ctr" rtl="0">
              <a:lnSpc>
                <a:spcPct val="100000"/>
              </a:lnSpc>
              <a:spcBef>
                <a:spcPts val="0"/>
              </a:spcBef>
              <a:spcAft>
                <a:spcPts val="0"/>
              </a:spcAft>
              <a:buClr>
                <a:schemeClr val="accent4"/>
              </a:buClr>
              <a:buSzPts val="825"/>
              <a:buFont typeface="Arial"/>
              <a:buChar char="•"/>
              <a:defRPr sz="825" b="0" i="0" u="none" strike="noStrike" cap="none">
                <a:solidFill>
                  <a:schemeClr val="accent4"/>
                </a:solidFill>
                <a:latin typeface="Arial"/>
                <a:ea typeface="Arial"/>
                <a:cs typeface="Arial"/>
                <a:sym typeface="Arial"/>
              </a:defRPr>
            </a:lvl2pPr>
            <a:lvl3pPr marL="1371600" marR="0" lvl="2" indent="-228600" algn="l" rtl="0">
              <a:lnSpc>
                <a:spcPct val="100000"/>
              </a:lnSpc>
              <a:spcBef>
                <a:spcPts val="0"/>
              </a:spcBef>
              <a:spcAft>
                <a:spcPts val="0"/>
              </a:spcAft>
              <a:buClr>
                <a:schemeClr val="accent4"/>
              </a:buClr>
              <a:buSzPts val="825"/>
              <a:buFont typeface="Arial"/>
              <a:buNone/>
              <a:defRPr sz="825" b="0" i="0" u="none" strike="noStrike" cap="none">
                <a:solidFill>
                  <a:schemeClr val="accent4"/>
                </a:solidFill>
                <a:latin typeface="Arial"/>
                <a:ea typeface="Arial"/>
                <a:cs typeface="Arial"/>
                <a:sym typeface="Arial"/>
              </a:defRPr>
            </a:lvl3pPr>
            <a:lvl4pPr marL="1828800" marR="0" lvl="3" indent="-280987" algn="l" rtl="0">
              <a:lnSpc>
                <a:spcPct val="100000"/>
              </a:lnSpc>
              <a:spcBef>
                <a:spcPts val="0"/>
              </a:spcBef>
              <a:spcAft>
                <a:spcPts val="0"/>
              </a:spcAft>
              <a:buClr>
                <a:schemeClr val="accent4"/>
              </a:buClr>
              <a:buSzPts val="825"/>
              <a:buFont typeface="Arial"/>
              <a:buChar char="•"/>
              <a:defRPr sz="825" b="0" i="0" u="none" strike="noStrike" cap="none">
                <a:solidFill>
                  <a:schemeClr val="accent4"/>
                </a:solidFill>
                <a:latin typeface="Arial"/>
                <a:ea typeface="Arial"/>
                <a:cs typeface="Arial"/>
                <a:sym typeface="Arial"/>
              </a:defRPr>
            </a:lvl4pPr>
            <a:lvl5pPr marL="2286000" marR="0" lvl="4" indent="-280987" algn="l" rtl="0">
              <a:lnSpc>
                <a:spcPct val="100000"/>
              </a:lnSpc>
              <a:spcBef>
                <a:spcPts val="0"/>
              </a:spcBef>
              <a:spcAft>
                <a:spcPts val="0"/>
              </a:spcAft>
              <a:buClr>
                <a:schemeClr val="accent4"/>
              </a:buClr>
              <a:buSzPts val="825"/>
              <a:buFont typeface="Arial"/>
              <a:buChar char="•"/>
              <a:defRPr sz="825" b="0" i="0" u="none" strike="noStrike" cap="none">
                <a:solidFill>
                  <a:schemeClr val="accent4"/>
                </a:solidFill>
                <a:latin typeface="Arial"/>
                <a:ea typeface="Arial"/>
                <a:cs typeface="Arial"/>
                <a:sym typeface="Arial"/>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179497072"/>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15" r:id="rId1"/>
    <p:sldLayoutId id="2147484190" r:id="rId2"/>
    <p:sldLayoutId id="2147484211" r:id="rId3"/>
    <p:sldLayoutId id="2147484212" r:id="rId4"/>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3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png"/></Relationships>
</file>

<file path=ppt/slides/_rels/slide35.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1.pn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5.png"/><Relationship Id="rId4" Type="http://schemas.openxmlformats.org/officeDocument/2006/relationships/image" Target="../media/image64.png"/></Relationships>
</file>

<file path=ppt/slides/_rels/slide3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3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png"/></Relationships>
</file>

<file path=ppt/slides/_rels/slide3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4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4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94367B-6CF1-4BF0-AED9-C8829F07CFB2}"/>
              </a:ext>
            </a:extLst>
          </p:cNvPr>
          <p:cNvSpPr/>
          <p:nvPr/>
        </p:nvSpPr>
        <p:spPr>
          <a:xfrm>
            <a:off x="-152400" y="-95250"/>
            <a:ext cx="654685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Placeholder 4">
            <a:extLst>
              <a:ext uri="{FF2B5EF4-FFF2-40B4-BE49-F238E27FC236}">
                <a16:creationId xmlns:a16="http://schemas.microsoft.com/office/drawing/2014/main" id="{31246AB4-46E0-4944-8B2F-BEB661F2CFDC}"/>
              </a:ext>
            </a:extLst>
          </p:cNvPr>
          <p:cNvPicPr>
            <a:picLocks noChangeAspect="1"/>
          </p:cNvPicPr>
          <p:nvPr/>
        </p:nvPicPr>
        <p:blipFill>
          <a:blip r:embed="rId2">
            <a:extLst>
              <a:ext uri="{28A0092B-C50C-407E-A947-70E740481C1C}">
                <a14:useLocalDpi xmlns:a14="http://schemas.microsoft.com/office/drawing/2010/main" val="0"/>
              </a:ext>
            </a:extLst>
          </a:blip>
          <a:srcRect l="21572" r="21572"/>
          <a:stretch/>
        </p:blipFill>
        <p:spPr>
          <a:xfrm>
            <a:off x="3949700" y="0"/>
            <a:ext cx="5194300" cy="5143500"/>
          </a:xfrm>
          <a:custGeom>
            <a:avLst/>
            <a:gdLst>
              <a:gd name="connsiteX0" fmla="*/ 1762115 w 5194300"/>
              <a:gd name="connsiteY0" fmla="*/ 0 h 5143500"/>
              <a:gd name="connsiteX1" fmla="*/ 3362315 w 5194300"/>
              <a:gd name="connsiteY1" fmla="*/ 0 h 5143500"/>
              <a:gd name="connsiteX2" fmla="*/ 3594100 w 5194300"/>
              <a:gd name="connsiteY2" fmla="*/ 0 h 5143500"/>
              <a:gd name="connsiteX3" fmla="*/ 5194300 w 5194300"/>
              <a:gd name="connsiteY3" fmla="*/ 0 h 5143500"/>
              <a:gd name="connsiteX4" fmla="*/ 3432185 w 5194300"/>
              <a:gd name="connsiteY4" fmla="*/ 5143500 h 5143500"/>
              <a:gd name="connsiteX5" fmla="*/ 1831985 w 5194300"/>
              <a:gd name="connsiteY5" fmla="*/ 5143500 h 5143500"/>
              <a:gd name="connsiteX6" fmla="*/ 1600200 w 5194300"/>
              <a:gd name="connsiteY6" fmla="*/ 5143500 h 5143500"/>
              <a:gd name="connsiteX7" fmla="*/ 0 w 5194300"/>
              <a:gd name="connsiteY7"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4300" h="5143500">
                <a:moveTo>
                  <a:pt x="1762115" y="0"/>
                </a:moveTo>
                <a:lnTo>
                  <a:pt x="3362315" y="0"/>
                </a:lnTo>
                <a:lnTo>
                  <a:pt x="3594100" y="0"/>
                </a:lnTo>
                <a:lnTo>
                  <a:pt x="5194300" y="0"/>
                </a:lnTo>
                <a:lnTo>
                  <a:pt x="3432185" y="5143500"/>
                </a:lnTo>
                <a:lnTo>
                  <a:pt x="1831985" y="5143500"/>
                </a:lnTo>
                <a:lnTo>
                  <a:pt x="1600200" y="5143500"/>
                </a:lnTo>
                <a:lnTo>
                  <a:pt x="0" y="5143500"/>
                </a:lnTo>
                <a:close/>
              </a:path>
            </a:pathLst>
          </a:custGeom>
        </p:spPr>
      </p:pic>
      <p:sp>
        <p:nvSpPr>
          <p:cNvPr id="14" name="Right Triangle 13">
            <a:extLst>
              <a:ext uri="{FF2B5EF4-FFF2-40B4-BE49-F238E27FC236}">
                <a16:creationId xmlns:a16="http://schemas.microsoft.com/office/drawing/2014/main" id="{FE2F83E7-939A-4C7A-B718-5A663D6CC3F1}"/>
              </a:ext>
            </a:extLst>
          </p:cNvPr>
          <p:cNvSpPr/>
          <p:nvPr/>
        </p:nvSpPr>
        <p:spPr>
          <a:xfrm flipH="1">
            <a:off x="7486650" y="352425"/>
            <a:ext cx="1657350" cy="479107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91D17EF-ACC8-4592-8173-3A67274EABF4}"/>
              </a:ext>
            </a:extLst>
          </p:cNvPr>
          <p:cNvSpPr/>
          <p:nvPr/>
        </p:nvSpPr>
        <p:spPr>
          <a:xfrm>
            <a:off x="405562" y="2699661"/>
            <a:ext cx="1188720" cy="54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solidFill>
                <a:schemeClr val="bg1"/>
              </a:solidFill>
            </a:endParaRPr>
          </a:p>
        </p:txBody>
      </p:sp>
      <p:sp>
        <p:nvSpPr>
          <p:cNvPr id="17" name="Title 2">
            <a:extLst>
              <a:ext uri="{FF2B5EF4-FFF2-40B4-BE49-F238E27FC236}">
                <a16:creationId xmlns:a16="http://schemas.microsoft.com/office/drawing/2014/main" id="{47ED552C-2586-4AF0-835F-5083B5B4DF2E}"/>
              </a:ext>
            </a:extLst>
          </p:cNvPr>
          <p:cNvSpPr txBox="1">
            <a:spLocks/>
          </p:cNvSpPr>
          <p:nvPr/>
        </p:nvSpPr>
        <p:spPr>
          <a:xfrm>
            <a:off x="405562" y="974168"/>
            <a:ext cx="4090238" cy="1661993"/>
          </a:xfrm>
          <a:prstGeom prst="rect">
            <a:avLst/>
          </a:prstGeom>
        </p:spPr>
        <p:txBody>
          <a:bodyPr wrap="square" lIns="0" tIns="0" rIns="0" bIns="0" anchor="t">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fr-FR" sz="2800" b="1" dirty="0">
                <a:solidFill>
                  <a:schemeClr val="bg1"/>
                </a:solidFill>
              </a:rPr>
              <a:t>NEURAL PROSTHETICS BASED ON MICROELECTRODE ARRAYS</a:t>
            </a:r>
          </a:p>
          <a:p>
            <a:pPr algn="l"/>
            <a:endParaRPr lang="en-US" sz="2400" b="1" dirty="0">
              <a:solidFill>
                <a:schemeClr val="bg1"/>
              </a:solidFill>
            </a:endParaRPr>
          </a:p>
        </p:txBody>
      </p:sp>
      <p:sp>
        <p:nvSpPr>
          <p:cNvPr id="18" name="Inhaltsplatzhalter 4">
            <a:extLst>
              <a:ext uri="{FF2B5EF4-FFF2-40B4-BE49-F238E27FC236}">
                <a16:creationId xmlns:a16="http://schemas.microsoft.com/office/drawing/2014/main" id="{DC6B21AA-674A-4E60-9D56-EC9434082445}"/>
              </a:ext>
            </a:extLst>
          </p:cNvPr>
          <p:cNvSpPr txBox="1">
            <a:spLocks/>
          </p:cNvSpPr>
          <p:nvPr/>
        </p:nvSpPr>
        <p:spPr>
          <a:xfrm>
            <a:off x="457200" y="4398521"/>
            <a:ext cx="3121363"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600"/>
              </a:spcAft>
              <a:buNone/>
            </a:pPr>
            <a:r>
              <a:rPr lang="en-US" sz="1000" dirty="0">
                <a:latin typeface="+mj-lt"/>
              </a:rPr>
              <a:t>Micah Rhea Miriam PINTO</a:t>
            </a:r>
          </a:p>
        </p:txBody>
      </p:sp>
      <p:pic>
        <p:nvPicPr>
          <p:cNvPr id="5" name="Picture 4">
            <a:extLst>
              <a:ext uri="{FF2B5EF4-FFF2-40B4-BE49-F238E27FC236}">
                <a16:creationId xmlns:a16="http://schemas.microsoft.com/office/drawing/2014/main" id="{3D0DE4A9-0D3C-1B36-A67C-395AF7C5FB56}"/>
              </a:ext>
            </a:extLst>
          </p:cNvPr>
          <p:cNvPicPr>
            <a:picLocks noChangeAspect="1"/>
          </p:cNvPicPr>
          <p:nvPr/>
        </p:nvPicPr>
        <p:blipFill>
          <a:blip r:embed="rId3"/>
          <a:stretch>
            <a:fillRect/>
          </a:stretch>
        </p:blipFill>
        <p:spPr>
          <a:xfrm>
            <a:off x="605790" y="3077576"/>
            <a:ext cx="1188720" cy="1256006"/>
          </a:xfrm>
          <a:prstGeom prst="rect">
            <a:avLst/>
          </a:prstGeom>
        </p:spPr>
      </p:pic>
    </p:spTree>
    <p:extLst>
      <p:ext uri="{BB962C8B-B14F-4D97-AF65-F5344CB8AC3E}">
        <p14:creationId xmlns:p14="http://schemas.microsoft.com/office/powerpoint/2010/main" val="37739725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decel="80000" fill="hold" grpId="0" nodeType="after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par>
                          <p:cTn id="13" fill="hold">
                            <p:stCondLst>
                              <p:cond delay="1250"/>
                            </p:stCondLst>
                            <p:childTnLst>
                              <p:par>
                                <p:cTn id="14" presetID="22" presetClass="entr" presetSubtype="8"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US" b="1" dirty="0"/>
              <a:t>Conducting and Non-Conducting Materials </a:t>
            </a:r>
            <a:endParaRPr lang="en-US" sz="2800" b="1" dirty="0"/>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US" sz="1400" b="1" dirty="0"/>
              <a:t> Key Materials and Techniques</a:t>
            </a:r>
            <a:endParaRPr lang="en-IN" sz="1400" b="1" dirty="0"/>
          </a:p>
        </p:txBody>
      </p:sp>
      <p:sp>
        <p:nvSpPr>
          <p:cNvPr id="6" name="Rectangle 5">
            <a:extLst>
              <a:ext uri="{FF2B5EF4-FFF2-40B4-BE49-F238E27FC236}">
                <a16:creationId xmlns:a16="http://schemas.microsoft.com/office/drawing/2014/main" id="{B4EA4C4A-F186-E948-8EE3-59CE62F2B8D9}"/>
              </a:ext>
            </a:extLst>
          </p:cNvPr>
          <p:cNvSpPr/>
          <p:nvPr/>
        </p:nvSpPr>
        <p:spPr bwMode="auto">
          <a:xfrm>
            <a:off x="394636" y="971550"/>
            <a:ext cx="2424764" cy="3581400"/>
          </a:xfrm>
          <a:prstGeom prst="rect">
            <a:avLst/>
          </a:prstGeom>
          <a:solidFill>
            <a:schemeClr val="accent1">
              <a:alpha val="80000"/>
            </a:schemeClr>
          </a:solidFill>
          <a:ln w="9525">
            <a:noFill/>
            <a:round/>
            <a:headEnd/>
            <a:tailEnd/>
          </a:ln>
        </p:spPr>
        <p:txBody>
          <a:bodyPr vert="horz" wrap="square" lIns="91440" tIns="45720" rIns="91440" bIns="45720" numCol="1" rtlCol="0" anchor="t" anchorCtr="0" compatLnSpc="1">
            <a:prstTxWarp prst="textNoShape">
              <a:avLst/>
            </a:prstTxWarp>
          </a:bodyPr>
          <a:lstStyle/>
          <a:p>
            <a:endParaRPr lang="en-IN" sz="1800" dirty="0"/>
          </a:p>
          <a:p>
            <a:endParaRPr lang="en-IN" dirty="0"/>
          </a:p>
          <a:p>
            <a:endParaRPr lang="en-IN" sz="1800" dirty="0"/>
          </a:p>
          <a:p>
            <a:endParaRPr lang="en-IN" sz="1800" dirty="0"/>
          </a:p>
          <a:p>
            <a:pPr algn="ctr"/>
            <a:r>
              <a:rPr lang="en-IN" sz="2400" b="1" dirty="0">
                <a:solidFill>
                  <a:schemeClr val="bg1"/>
                </a:solidFill>
              </a:rPr>
              <a:t>Non-conducting</a:t>
            </a:r>
          </a:p>
          <a:p>
            <a:pPr algn="ctr"/>
            <a:r>
              <a:rPr lang="en-IN" sz="2400" b="1" dirty="0">
                <a:solidFill>
                  <a:schemeClr val="bg1"/>
                </a:solidFill>
              </a:rPr>
              <a:t>Materials</a:t>
            </a:r>
          </a:p>
          <a:p>
            <a:pPr algn="ctr"/>
            <a:endParaRPr lang="en-IN" sz="2400" b="1" dirty="0">
              <a:solidFill>
                <a:schemeClr val="bg1"/>
              </a:solidFill>
            </a:endParaRPr>
          </a:p>
        </p:txBody>
      </p:sp>
      <p:sp>
        <p:nvSpPr>
          <p:cNvPr id="7" name="Rectangle 6">
            <a:extLst>
              <a:ext uri="{FF2B5EF4-FFF2-40B4-BE49-F238E27FC236}">
                <a16:creationId xmlns:a16="http://schemas.microsoft.com/office/drawing/2014/main" id="{2FD2E5F8-2562-38CD-FFD8-ABBC7FE4B1A9}"/>
              </a:ext>
            </a:extLst>
          </p:cNvPr>
          <p:cNvSpPr/>
          <p:nvPr/>
        </p:nvSpPr>
        <p:spPr bwMode="auto">
          <a:xfrm>
            <a:off x="2819400" y="971550"/>
            <a:ext cx="5929964" cy="3581400"/>
          </a:xfrm>
          <a:prstGeom prst="rect">
            <a:avLst/>
          </a:prstGeom>
          <a:solidFill>
            <a:schemeClr val="bg1">
              <a:lumMod val="95000"/>
            </a:schemeClr>
          </a:solidFill>
          <a:ln w="9525">
            <a:noFill/>
            <a:round/>
            <a:headEnd/>
            <a:tailEnd/>
          </a:ln>
        </p:spPr>
        <p:txBody>
          <a:bodyPr vert="horz" wrap="square" lIns="91440" tIns="45720" rIns="91440" bIns="45720" numCol="1" rtlCol="0" anchor="ctr" anchorCtr="0" compatLnSpc="1">
            <a:prstTxWarp prst="textNoShape">
              <a:avLst/>
            </a:prstTxWarp>
          </a:bodyPr>
          <a:lstStyle/>
          <a:p>
            <a:pPr algn="ctr">
              <a:lnSpc>
                <a:spcPct val="150000"/>
              </a:lnSpc>
            </a:pPr>
            <a:endParaRPr lang="en-US" sz="1100" dirty="0">
              <a:solidFill>
                <a:schemeClr val="tx1">
                  <a:lumMod val="75000"/>
                  <a:lumOff val="25000"/>
                </a:schemeClr>
              </a:solidFill>
            </a:endParaRPr>
          </a:p>
        </p:txBody>
      </p:sp>
      <p:sp>
        <p:nvSpPr>
          <p:cNvPr id="2" name="TextBox 1">
            <a:extLst>
              <a:ext uri="{FF2B5EF4-FFF2-40B4-BE49-F238E27FC236}">
                <a16:creationId xmlns:a16="http://schemas.microsoft.com/office/drawing/2014/main" id="{6EC90BA2-780F-5019-6C27-897F4832753D}"/>
              </a:ext>
            </a:extLst>
          </p:cNvPr>
          <p:cNvSpPr txBox="1"/>
          <p:nvPr/>
        </p:nvSpPr>
        <p:spPr>
          <a:xfrm>
            <a:off x="2870639" y="971550"/>
            <a:ext cx="5867400" cy="3662541"/>
          </a:xfrm>
          <a:prstGeom prst="rect">
            <a:avLst/>
          </a:prstGeom>
          <a:noFill/>
        </p:spPr>
        <p:txBody>
          <a:bodyPr wrap="square" rtlCol="0">
            <a:spAutoFit/>
          </a:bodyPr>
          <a:lstStyle/>
          <a:p>
            <a:endParaRPr lang="en-US" sz="1400" b="1" dirty="0">
              <a:solidFill>
                <a:srgbClr val="000000"/>
              </a:solidFill>
            </a:endParaRPr>
          </a:p>
          <a:p>
            <a:r>
              <a:rPr lang="en-US" sz="1400" b="1" dirty="0">
                <a:solidFill>
                  <a:srgbClr val="000000"/>
                </a:solidFill>
              </a:rPr>
              <a:t>What is a Passivation Layer?</a:t>
            </a:r>
          </a:p>
          <a:p>
            <a:endParaRPr lang="en-US" sz="1200" dirty="0">
              <a:solidFill>
                <a:srgbClr val="000000"/>
              </a:solidFill>
            </a:endParaRPr>
          </a:p>
          <a:p>
            <a:pPr marL="285750" indent="-285750" algn="just">
              <a:buFont typeface="Wingdings" panose="05000000000000000000" pitchFamily="2" charset="2"/>
              <a:buChar char="v"/>
            </a:pPr>
            <a:r>
              <a:rPr lang="en-US" sz="1200" b="0" i="0" dirty="0">
                <a:solidFill>
                  <a:srgbClr val="000000"/>
                </a:solidFill>
                <a:effectLst/>
              </a:rPr>
              <a:t>A passivation layer is usually a non-conductive coating layer on top of the structure by treating or coating a metal surface to reduce its chemical reactivity so that it is less readily affected or corroded by the environment..[3][11], also in order to greatly improve its electrical characteristics.[12] </a:t>
            </a:r>
          </a:p>
          <a:p>
            <a:pPr algn="just"/>
            <a:endParaRPr lang="en-US" sz="1200" b="0" i="0" dirty="0">
              <a:solidFill>
                <a:srgbClr val="000000"/>
              </a:solidFill>
              <a:effectLst/>
            </a:endParaRPr>
          </a:p>
          <a:p>
            <a:pPr marL="285750" indent="-285750" algn="just">
              <a:buFont typeface="Wingdings" panose="05000000000000000000" pitchFamily="2" charset="2"/>
              <a:buChar char="v"/>
            </a:pPr>
            <a:r>
              <a:rPr lang="en-US" sz="1200" b="0" i="0" dirty="0">
                <a:solidFill>
                  <a:srgbClr val="000000"/>
                </a:solidFill>
                <a:effectLst/>
              </a:rPr>
              <a:t>For all implantable devices, the biocompatibility of packaging and substrate materials is a prerequisite that must be met not only for the device’s long-term stability but also for the user’s safety. </a:t>
            </a:r>
          </a:p>
          <a:p>
            <a:pPr algn="just"/>
            <a:endParaRPr lang="en-US" sz="1200" b="0" i="0" dirty="0">
              <a:solidFill>
                <a:srgbClr val="000000"/>
              </a:solidFill>
              <a:effectLst/>
            </a:endParaRPr>
          </a:p>
          <a:p>
            <a:pPr marL="285750" indent="-285750" algn="just">
              <a:buFont typeface="Wingdings" panose="05000000000000000000" pitchFamily="2" charset="2"/>
              <a:buChar char="v"/>
            </a:pPr>
            <a:r>
              <a:rPr lang="en-US" sz="1200" b="0" i="0" dirty="0">
                <a:solidFill>
                  <a:srgbClr val="000000"/>
                </a:solidFill>
                <a:effectLst/>
              </a:rPr>
              <a:t>In this thesis, two types of passivation materials, namely organic and inorganic passivation, were used over the gold electrode.</a:t>
            </a:r>
          </a:p>
          <a:p>
            <a:pPr algn="just"/>
            <a:endParaRPr lang="en-US" sz="1200" b="0" i="0" dirty="0">
              <a:solidFill>
                <a:srgbClr val="000000"/>
              </a:solidFill>
              <a:effectLst/>
            </a:endParaRPr>
          </a:p>
          <a:p>
            <a:pPr marL="285750" indent="-285750" algn="just">
              <a:buFont typeface="Wingdings" panose="05000000000000000000" pitchFamily="2" charset="2"/>
              <a:buChar char="v"/>
            </a:pPr>
            <a:r>
              <a:rPr lang="en-US" sz="1200" dirty="0">
                <a:solidFill>
                  <a:srgbClr val="000000"/>
                </a:solidFill>
              </a:rPr>
              <a:t>Organic Passivation- SU-8.</a:t>
            </a:r>
          </a:p>
          <a:p>
            <a:pPr algn="just"/>
            <a:endParaRPr lang="en-US" sz="1200" dirty="0">
              <a:solidFill>
                <a:srgbClr val="000000"/>
              </a:solidFill>
            </a:endParaRPr>
          </a:p>
          <a:p>
            <a:pPr marL="285750" indent="-285750" algn="just">
              <a:buFont typeface="Wingdings" panose="05000000000000000000" pitchFamily="2" charset="2"/>
              <a:buChar char="v"/>
            </a:pPr>
            <a:r>
              <a:rPr lang="en-US" sz="1200" b="0" i="0" dirty="0">
                <a:solidFill>
                  <a:srgbClr val="000000"/>
                </a:solidFill>
                <a:effectLst/>
              </a:rPr>
              <a:t>Inorganic Passivation- Silicon Nitride and Silicon Dioxide.</a:t>
            </a:r>
          </a:p>
          <a:p>
            <a:pPr marL="285750" indent="-285750">
              <a:buFont typeface="Wingdings" panose="05000000000000000000" pitchFamily="2" charset="2"/>
              <a:buChar char="v"/>
            </a:pPr>
            <a:endParaRPr lang="en-IN" sz="1200" dirty="0"/>
          </a:p>
        </p:txBody>
      </p:sp>
    </p:spTree>
    <p:extLst>
      <p:ext uri="{BB962C8B-B14F-4D97-AF65-F5344CB8AC3E}">
        <p14:creationId xmlns:p14="http://schemas.microsoft.com/office/powerpoint/2010/main" val="33646198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20000" decel="6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Rounded Corners 25">
            <a:extLst>
              <a:ext uri="{FF2B5EF4-FFF2-40B4-BE49-F238E27FC236}">
                <a16:creationId xmlns:a16="http://schemas.microsoft.com/office/drawing/2014/main" id="{DF70571F-05B9-EA16-394E-72F568FA4164}"/>
              </a:ext>
            </a:extLst>
          </p:cNvPr>
          <p:cNvSpPr/>
          <p:nvPr/>
        </p:nvSpPr>
        <p:spPr bwMode="auto">
          <a:xfrm>
            <a:off x="405475" y="1074326"/>
            <a:ext cx="5004725" cy="2475289"/>
          </a:xfrm>
          <a:prstGeom prst="roundRect">
            <a:avLst/>
          </a:prstGeom>
          <a:solidFill>
            <a:schemeClr val="accent2">
              <a:lumMod val="20000"/>
              <a:lumOff val="80000"/>
            </a:schemeClr>
          </a:solidFill>
          <a:ln w="9525">
            <a:solidFill>
              <a:schemeClr val="bg1"/>
            </a:solidFill>
            <a:round/>
            <a:headEnd/>
            <a:tailEnd/>
          </a:ln>
        </p:spPr>
        <p:txBody>
          <a:bodyPr vert="horz" wrap="square" lIns="91440" tIns="45720" rIns="91440" bIns="45720" numCol="1" rtlCol="0" anchor="t" anchorCtr="0" compatLnSpc="1">
            <a:prstTxWarp prst="textNoShape">
              <a:avLst/>
            </a:prstTxWarp>
          </a:bodyPr>
          <a:lstStyle/>
          <a:p>
            <a:pPr algn="ctr"/>
            <a:endParaRPr lang="en-IN" dirty="0"/>
          </a:p>
        </p:txBody>
      </p:sp>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US" sz="2800" b="1" dirty="0"/>
              <a:t>Interdigitated Electrode - IDE</a:t>
            </a:r>
            <a:endParaRPr lang="en-IN" b="1" dirty="0"/>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US" sz="1400" b="1" dirty="0"/>
              <a:t>Key Materials and Techniques</a:t>
            </a:r>
          </a:p>
        </p:txBody>
      </p:sp>
      <p:sp>
        <p:nvSpPr>
          <p:cNvPr id="22" name="Oval 21">
            <a:extLst>
              <a:ext uri="{FF2B5EF4-FFF2-40B4-BE49-F238E27FC236}">
                <a16:creationId xmlns:a16="http://schemas.microsoft.com/office/drawing/2014/main" id="{BA02C388-8901-E465-467B-B484BBB84EE9}"/>
              </a:ext>
            </a:extLst>
          </p:cNvPr>
          <p:cNvSpPr/>
          <p:nvPr/>
        </p:nvSpPr>
        <p:spPr>
          <a:xfrm flipH="1">
            <a:off x="533400" y="1276350"/>
            <a:ext cx="550358" cy="548158"/>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a:t>
            </a:r>
          </a:p>
        </p:txBody>
      </p:sp>
      <p:sp>
        <p:nvSpPr>
          <p:cNvPr id="23" name="Oval 22">
            <a:extLst>
              <a:ext uri="{FF2B5EF4-FFF2-40B4-BE49-F238E27FC236}">
                <a16:creationId xmlns:a16="http://schemas.microsoft.com/office/drawing/2014/main" id="{148F46AC-3109-AAC0-2DDD-A78A0B137CC2}"/>
              </a:ext>
            </a:extLst>
          </p:cNvPr>
          <p:cNvSpPr/>
          <p:nvPr/>
        </p:nvSpPr>
        <p:spPr>
          <a:xfrm flipH="1">
            <a:off x="533400" y="2038350"/>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2</a:t>
            </a:r>
          </a:p>
        </p:txBody>
      </p:sp>
      <p:sp>
        <p:nvSpPr>
          <p:cNvPr id="24" name="Oval 23">
            <a:extLst>
              <a:ext uri="{FF2B5EF4-FFF2-40B4-BE49-F238E27FC236}">
                <a16:creationId xmlns:a16="http://schemas.microsoft.com/office/drawing/2014/main" id="{34C02E4B-1407-193E-5A3C-B53C6225F7D9}"/>
              </a:ext>
            </a:extLst>
          </p:cNvPr>
          <p:cNvSpPr/>
          <p:nvPr/>
        </p:nvSpPr>
        <p:spPr>
          <a:xfrm flipH="1">
            <a:off x="533400" y="2800350"/>
            <a:ext cx="550358" cy="54815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3</a:t>
            </a:r>
          </a:p>
        </p:txBody>
      </p:sp>
      <p:sp>
        <p:nvSpPr>
          <p:cNvPr id="2" name="TextBox 1">
            <a:extLst>
              <a:ext uri="{FF2B5EF4-FFF2-40B4-BE49-F238E27FC236}">
                <a16:creationId xmlns:a16="http://schemas.microsoft.com/office/drawing/2014/main" id="{A19F7A3F-65E0-611F-97B0-E7AC85BB0B21}"/>
              </a:ext>
            </a:extLst>
          </p:cNvPr>
          <p:cNvSpPr txBox="1"/>
          <p:nvPr/>
        </p:nvSpPr>
        <p:spPr>
          <a:xfrm>
            <a:off x="1084310" y="1228760"/>
            <a:ext cx="4325889" cy="738664"/>
          </a:xfrm>
          <a:prstGeom prst="rect">
            <a:avLst/>
          </a:prstGeom>
          <a:noFill/>
        </p:spPr>
        <p:txBody>
          <a:bodyPr wrap="square" rtlCol="0">
            <a:spAutoFit/>
          </a:bodyPr>
          <a:lstStyle/>
          <a:p>
            <a:pPr algn="just"/>
            <a:r>
              <a:rPr lang="en-US" sz="1050" b="0" i="0" dirty="0">
                <a:solidFill>
                  <a:srgbClr val="0D0D0D"/>
                </a:solidFill>
                <a:effectLst/>
              </a:rPr>
              <a:t>The IDEs based sensor consists of two electrodes in which contains number of individual fingers like digits and are arranged in a comb-like structure to form micro-size gap between each electrode[9]. They can be fabricated using the well-known technique called photolithography.</a:t>
            </a:r>
            <a:endParaRPr lang="en-IN" sz="1050" dirty="0"/>
          </a:p>
        </p:txBody>
      </p:sp>
      <p:sp>
        <p:nvSpPr>
          <p:cNvPr id="5" name="TextBox 4">
            <a:extLst>
              <a:ext uri="{FF2B5EF4-FFF2-40B4-BE49-F238E27FC236}">
                <a16:creationId xmlns:a16="http://schemas.microsoft.com/office/drawing/2014/main" id="{99C20BBC-8F54-BFDA-ABE5-EFD55040E9CA}"/>
              </a:ext>
            </a:extLst>
          </p:cNvPr>
          <p:cNvSpPr txBox="1"/>
          <p:nvPr/>
        </p:nvSpPr>
        <p:spPr>
          <a:xfrm>
            <a:off x="1079653" y="2154194"/>
            <a:ext cx="4330547" cy="415498"/>
          </a:xfrm>
          <a:prstGeom prst="rect">
            <a:avLst/>
          </a:prstGeom>
          <a:noFill/>
        </p:spPr>
        <p:txBody>
          <a:bodyPr wrap="square" rtlCol="0">
            <a:spAutoFit/>
          </a:bodyPr>
          <a:lstStyle/>
          <a:p>
            <a:pPr algn="just"/>
            <a:r>
              <a:rPr lang="en-US" sz="1050" b="0" i="0" dirty="0">
                <a:solidFill>
                  <a:srgbClr val="0D0D0D"/>
                </a:solidFill>
                <a:effectLst/>
              </a:rPr>
              <a:t>This specific type of electrode was designed as a means to understand and improve the quality of passivation.</a:t>
            </a:r>
            <a:endParaRPr lang="en-IN" sz="1050" dirty="0"/>
          </a:p>
        </p:txBody>
      </p:sp>
      <p:sp>
        <p:nvSpPr>
          <p:cNvPr id="6" name="TextBox 5">
            <a:extLst>
              <a:ext uri="{FF2B5EF4-FFF2-40B4-BE49-F238E27FC236}">
                <a16:creationId xmlns:a16="http://schemas.microsoft.com/office/drawing/2014/main" id="{F5A9923D-6D99-691A-B63A-831D0CAEABF4}"/>
              </a:ext>
            </a:extLst>
          </p:cNvPr>
          <p:cNvSpPr txBox="1"/>
          <p:nvPr/>
        </p:nvSpPr>
        <p:spPr>
          <a:xfrm>
            <a:off x="1055708" y="2810951"/>
            <a:ext cx="4354492" cy="738664"/>
          </a:xfrm>
          <a:prstGeom prst="rect">
            <a:avLst/>
          </a:prstGeom>
          <a:noFill/>
        </p:spPr>
        <p:txBody>
          <a:bodyPr wrap="square" rtlCol="0">
            <a:spAutoFit/>
          </a:bodyPr>
          <a:lstStyle/>
          <a:p>
            <a:pPr algn="just"/>
            <a:r>
              <a:rPr lang="en-US" sz="1050" dirty="0">
                <a:solidFill>
                  <a:srgbClr val="000000"/>
                </a:solidFill>
              </a:rPr>
              <a:t>Applying a voltage to IDEs, either AC or DC, creates an electric field </a:t>
            </a:r>
          </a:p>
          <a:p>
            <a:pPr algn="just"/>
            <a:r>
              <a:rPr lang="en-US" sz="1050" dirty="0">
                <a:solidFill>
                  <a:srgbClr val="000000"/>
                </a:solidFill>
              </a:rPr>
              <a:t>between the fingers. The electric field lines generated by the electrodes penetrate the MUI and will change the impedance of the whole structure.</a:t>
            </a:r>
            <a:endParaRPr lang="en-IN" sz="1050" dirty="0"/>
          </a:p>
        </p:txBody>
      </p:sp>
      <p:pic>
        <p:nvPicPr>
          <p:cNvPr id="9" name="Picture 8">
            <a:extLst>
              <a:ext uri="{FF2B5EF4-FFF2-40B4-BE49-F238E27FC236}">
                <a16:creationId xmlns:a16="http://schemas.microsoft.com/office/drawing/2014/main" id="{796858CF-F581-19ED-5847-3C8B00BCF0E3}"/>
              </a:ext>
            </a:extLst>
          </p:cNvPr>
          <p:cNvPicPr>
            <a:picLocks noChangeAspect="1"/>
          </p:cNvPicPr>
          <p:nvPr/>
        </p:nvPicPr>
        <p:blipFill rotWithShape="1">
          <a:blip r:embed="rId2"/>
          <a:srcRect t="6265" r="15649"/>
          <a:stretch/>
        </p:blipFill>
        <p:spPr>
          <a:xfrm>
            <a:off x="3327319" y="3556610"/>
            <a:ext cx="1869690" cy="1241499"/>
          </a:xfrm>
          <a:prstGeom prst="rect">
            <a:avLst/>
          </a:prstGeom>
        </p:spPr>
      </p:pic>
      <p:pic>
        <p:nvPicPr>
          <p:cNvPr id="11" name="Picture 10">
            <a:extLst>
              <a:ext uri="{FF2B5EF4-FFF2-40B4-BE49-F238E27FC236}">
                <a16:creationId xmlns:a16="http://schemas.microsoft.com/office/drawing/2014/main" id="{294FD54B-8280-A05C-0E78-EB83F5B2AA14}"/>
              </a:ext>
            </a:extLst>
          </p:cNvPr>
          <p:cNvPicPr>
            <a:picLocks noChangeAspect="1"/>
          </p:cNvPicPr>
          <p:nvPr/>
        </p:nvPicPr>
        <p:blipFill rotWithShape="1">
          <a:blip r:embed="rId3"/>
          <a:srcRect l="3432"/>
          <a:stretch/>
        </p:blipFill>
        <p:spPr>
          <a:xfrm>
            <a:off x="5410199" y="3556610"/>
            <a:ext cx="3439048" cy="1241498"/>
          </a:xfrm>
          <a:prstGeom prst="rect">
            <a:avLst/>
          </a:prstGeom>
        </p:spPr>
      </p:pic>
      <p:sp>
        <p:nvSpPr>
          <p:cNvPr id="12" name="TextBox 11">
            <a:extLst>
              <a:ext uri="{FF2B5EF4-FFF2-40B4-BE49-F238E27FC236}">
                <a16:creationId xmlns:a16="http://schemas.microsoft.com/office/drawing/2014/main" id="{CBE871F0-70F1-9CAA-E68C-94D5DAC699DD}"/>
              </a:ext>
            </a:extLst>
          </p:cNvPr>
          <p:cNvSpPr txBox="1"/>
          <p:nvPr/>
        </p:nvSpPr>
        <p:spPr>
          <a:xfrm>
            <a:off x="2397957" y="4762215"/>
            <a:ext cx="3210447" cy="400110"/>
          </a:xfrm>
          <a:prstGeom prst="rect">
            <a:avLst/>
          </a:prstGeom>
          <a:noFill/>
        </p:spPr>
        <p:txBody>
          <a:bodyPr wrap="square" rtlCol="0">
            <a:spAutoFit/>
          </a:bodyPr>
          <a:lstStyle/>
          <a:p>
            <a:pPr algn="just"/>
            <a:r>
              <a:rPr lang="en-US" sz="1000" b="0" i="0" dirty="0">
                <a:solidFill>
                  <a:srgbClr val="000000"/>
                </a:solidFill>
                <a:effectLst/>
                <a:highlight>
                  <a:srgbClr val="FFFFFF"/>
                </a:highlight>
              </a:rPr>
              <a:t>Figure 6: IDE with a sensing membrane as a parallel plate capacitor [14]</a:t>
            </a:r>
            <a:endParaRPr lang="en-IN" sz="1000" dirty="0"/>
          </a:p>
        </p:txBody>
      </p:sp>
      <p:sp>
        <p:nvSpPr>
          <p:cNvPr id="13" name="TextBox 12">
            <a:extLst>
              <a:ext uri="{FF2B5EF4-FFF2-40B4-BE49-F238E27FC236}">
                <a16:creationId xmlns:a16="http://schemas.microsoft.com/office/drawing/2014/main" id="{09E2ED1A-0BB9-F15B-ABF5-594985B3C899}"/>
              </a:ext>
            </a:extLst>
          </p:cNvPr>
          <p:cNvSpPr txBox="1"/>
          <p:nvPr/>
        </p:nvSpPr>
        <p:spPr>
          <a:xfrm>
            <a:off x="6019800" y="4798108"/>
            <a:ext cx="2616257" cy="246221"/>
          </a:xfrm>
          <a:prstGeom prst="rect">
            <a:avLst/>
          </a:prstGeom>
          <a:noFill/>
        </p:spPr>
        <p:txBody>
          <a:bodyPr wrap="square" rtlCol="0">
            <a:spAutoFit/>
          </a:bodyPr>
          <a:lstStyle/>
          <a:p>
            <a:pPr algn="just"/>
            <a:r>
              <a:rPr lang="en-US" sz="1000" b="0" i="0" dirty="0">
                <a:solidFill>
                  <a:srgbClr val="000000"/>
                </a:solidFill>
                <a:effectLst/>
                <a:highlight>
                  <a:srgbClr val="FFFFFF"/>
                </a:highlight>
              </a:rPr>
              <a:t>Figure 7: Coplanar interdigital sensor [14] </a:t>
            </a:r>
            <a:endParaRPr lang="en-IN" sz="1000" dirty="0"/>
          </a:p>
        </p:txBody>
      </p:sp>
      <p:sp>
        <p:nvSpPr>
          <p:cNvPr id="14" name="TextBox 13">
            <a:extLst>
              <a:ext uri="{FF2B5EF4-FFF2-40B4-BE49-F238E27FC236}">
                <a16:creationId xmlns:a16="http://schemas.microsoft.com/office/drawing/2014/main" id="{21E76588-C0E7-8417-818B-C91EFB931DDC}"/>
              </a:ext>
            </a:extLst>
          </p:cNvPr>
          <p:cNvSpPr txBox="1"/>
          <p:nvPr/>
        </p:nvSpPr>
        <p:spPr>
          <a:xfrm>
            <a:off x="5849340" y="2836719"/>
            <a:ext cx="3257866" cy="400110"/>
          </a:xfrm>
          <a:prstGeom prst="rect">
            <a:avLst/>
          </a:prstGeom>
          <a:noFill/>
        </p:spPr>
        <p:txBody>
          <a:bodyPr wrap="square" rtlCol="0">
            <a:spAutoFit/>
          </a:bodyPr>
          <a:lstStyle/>
          <a:p>
            <a:r>
              <a:rPr lang="en-IN" sz="1000" dirty="0"/>
              <a:t>Figure 6 : The Conventional Interdigitated electrode (IDE) [9]</a:t>
            </a:r>
          </a:p>
        </p:txBody>
      </p:sp>
      <p:grpSp>
        <p:nvGrpSpPr>
          <p:cNvPr id="7" name="Group 6">
            <a:extLst>
              <a:ext uri="{FF2B5EF4-FFF2-40B4-BE49-F238E27FC236}">
                <a16:creationId xmlns:a16="http://schemas.microsoft.com/office/drawing/2014/main" id="{59583917-E3E2-3AA9-145D-F72CC68035BB}"/>
              </a:ext>
            </a:extLst>
          </p:cNvPr>
          <p:cNvGrpSpPr/>
          <p:nvPr/>
        </p:nvGrpSpPr>
        <p:grpSpPr>
          <a:xfrm>
            <a:off x="6752568" y="968441"/>
            <a:ext cx="1150720" cy="1936487"/>
            <a:chOff x="6937572" y="1228760"/>
            <a:chExt cx="1150720" cy="1936487"/>
          </a:xfrm>
        </p:grpSpPr>
        <p:pic>
          <p:nvPicPr>
            <p:cNvPr id="10" name="Picture 9">
              <a:extLst>
                <a:ext uri="{FF2B5EF4-FFF2-40B4-BE49-F238E27FC236}">
                  <a16:creationId xmlns:a16="http://schemas.microsoft.com/office/drawing/2014/main" id="{E57C5C53-7DDF-BB4C-4D3D-BA0DEE4E641E}"/>
                </a:ext>
              </a:extLst>
            </p:cNvPr>
            <p:cNvPicPr>
              <a:picLocks noChangeAspect="1"/>
            </p:cNvPicPr>
            <p:nvPr/>
          </p:nvPicPr>
          <p:blipFill>
            <a:blip r:embed="rId4"/>
            <a:stretch>
              <a:fillRect/>
            </a:stretch>
          </p:blipFill>
          <p:spPr>
            <a:xfrm>
              <a:off x="6937572" y="1282944"/>
              <a:ext cx="1150720" cy="1882303"/>
            </a:xfrm>
            <a:prstGeom prst="rect">
              <a:avLst/>
            </a:prstGeom>
          </p:spPr>
        </p:pic>
        <p:sp>
          <p:nvSpPr>
            <p:cNvPr id="15" name="TextBox 14">
              <a:extLst>
                <a:ext uri="{FF2B5EF4-FFF2-40B4-BE49-F238E27FC236}">
                  <a16:creationId xmlns:a16="http://schemas.microsoft.com/office/drawing/2014/main" id="{EBDE2253-3976-AC05-2530-672F32490AF5}"/>
                </a:ext>
              </a:extLst>
            </p:cNvPr>
            <p:cNvSpPr txBox="1"/>
            <p:nvPr/>
          </p:nvSpPr>
          <p:spPr>
            <a:xfrm>
              <a:off x="7098588" y="2485018"/>
              <a:ext cx="369012" cy="276999"/>
            </a:xfrm>
            <a:prstGeom prst="rect">
              <a:avLst/>
            </a:prstGeom>
            <a:noFill/>
          </p:spPr>
          <p:txBody>
            <a:bodyPr wrap="none" rtlCol="0">
              <a:spAutoFit/>
            </a:bodyPr>
            <a:lstStyle/>
            <a:p>
              <a:r>
                <a:rPr lang="en-IN" sz="1200" dirty="0">
                  <a:solidFill>
                    <a:schemeClr val="bg1">
                      <a:lumMod val="50000"/>
                    </a:schemeClr>
                  </a:solidFill>
                </a:rPr>
                <a:t>+V</a:t>
              </a:r>
            </a:p>
          </p:txBody>
        </p:sp>
        <p:sp>
          <p:nvSpPr>
            <p:cNvPr id="16" name="TextBox 15">
              <a:extLst>
                <a:ext uri="{FF2B5EF4-FFF2-40B4-BE49-F238E27FC236}">
                  <a16:creationId xmlns:a16="http://schemas.microsoft.com/office/drawing/2014/main" id="{6C078619-D040-8BA3-F4E4-F5CEEDF5F4A7}"/>
                </a:ext>
              </a:extLst>
            </p:cNvPr>
            <p:cNvSpPr txBox="1"/>
            <p:nvPr/>
          </p:nvSpPr>
          <p:spPr>
            <a:xfrm>
              <a:off x="7543800" y="2485017"/>
              <a:ext cx="325730" cy="276999"/>
            </a:xfrm>
            <a:prstGeom prst="rect">
              <a:avLst/>
            </a:prstGeom>
            <a:noFill/>
          </p:spPr>
          <p:txBody>
            <a:bodyPr wrap="none" rtlCol="0">
              <a:spAutoFit/>
            </a:bodyPr>
            <a:lstStyle/>
            <a:p>
              <a:r>
                <a:rPr lang="en-IN" sz="1200" dirty="0">
                  <a:solidFill>
                    <a:schemeClr val="bg1">
                      <a:lumMod val="50000"/>
                    </a:schemeClr>
                  </a:solidFill>
                </a:rPr>
                <a:t>-V</a:t>
              </a:r>
            </a:p>
          </p:txBody>
        </p:sp>
        <p:cxnSp>
          <p:nvCxnSpPr>
            <p:cNvPr id="18" name="Straight Connector 17">
              <a:extLst>
                <a:ext uri="{FF2B5EF4-FFF2-40B4-BE49-F238E27FC236}">
                  <a16:creationId xmlns:a16="http://schemas.microsoft.com/office/drawing/2014/main" id="{CA036F29-9860-8E09-D119-47274CD89716}"/>
                </a:ext>
              </a:extLst>
            </p:cNvPr>
            <p:cNvCxnSpPr>
              <a:cxnSpLocks/>
              <a:endCxn id="10" idx="2"/>
            </p:cNvCxnSpPr>
            <p:nvPr/>
          </p:nvCxnSpPr>
          <p:spPr>
            <a:xfrm>
              <a:off x="7512932" y="1228760"/>
              <a:ext cx="0" cy="1936487"/>
            </a:xfrm>
            <a:prstGeom prst="line">
              <a:avLst/>
            </a:prstGeom>
            <a:ln w="12700">
              <a:solidFill>
                <a:schemeClr val="bg1">
                  <a:lumMod val="50000"/>
                </a:schemeClr>
              </a:solidFill>
              <a:prstDash val="lg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372839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US" b="1" dirty="0"/>
              <a:t>Electrochemical Impedance Spectroscopy-EIS</a:t>
            </a:r>
            <a:endParaRPr lang="en-US" sz="2800" b="1" dirty="0"/>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US" sz="1400" b="1" dirty="0"/>
              <a:t>Key Materials and Techniques</a:t>
            </a:r>
          </a:p>
        </p:txBody>
      </p:sp>
      <p:sp>
        <p:nvSpPr>
          <p:cNvPr id="8" name="Oval 7">
            <a:extLst>
              <a:ext uri="{FF2B5EF4-FFF2-40B4-BE49-F238E27FC236}">
                <a16:creationId xmlns:a16="http://schemas.microsoft.com/office/drawing/2014/main" id="{77773F56-3F9A-95AA-29EF-FF347ADBC56B}"/>
              </a:ext>
            </a:extLst>
          </p:cNvPr>
          <p:cNvSpPr/>
          <p:nvPr/>
        </p:nvSpPr>
        <p:spPr>
          <a:xfrm flipH="1">
            <a:off x="405475" y="1219923"/>
            <a:ext cx="550358" cy="548158"/>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a:t>
            </a:r>
          </a:p>
        </p:txBody>
      </p:sp>
      <p:sp>
        <p:nvSpPr>
          <p:cNvPr id="9" name="Oval 8">
            <a:extLst>
              <a:ext uri="{FF2B5EF4-FFF2-40B4-BE49-F238E27FC236}">
                <a16:creationId xmlns:a16="http://schemas.microsoft.com/office/drawing/2014/main" id="{6AE57D55-7427-ED29-48CA-8497F3885C50}"/>
              </a:ext>
            </a:extLst>
          </p:cNvPr>
          <p:cNvSpPr/>
          <p:nvPr/>
        </p:nvSpPr>
        <p:spPr>
          <a:xfrm flipH="1">
            <a:off x="405475" y="2219222"/>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2</a:t>
            </a:r>
          </a:p>
        </p:txBody>
      </p:sp>
      <p:sp>
        <p:nvSpPr>
          <p:cNvPr id="10" name="Oval 9">
            <a:extLst>
              <a:ext uri="{FF2B5EF4-FFF2-40B4-BE49-F238E27FC236}">
                <a16:creationId xmlns:a16="http://schemas.microsoft.com/office/drawing/2014/main" id="{74A579C3-8A63-8653-9F58-B9D713DB6A6F}"/>
              </a:ext>
            </a:extLst>
          </p:cNvPr>
          <p:cNvSpPr/>
          <p:nvPr/>
        </p:nvSpPr>
        <p:spPr>
          <a:xfrm flipH="1">
            <a:off x="405475" y="3166592"/>
            <a:ext cx="550358" cy="54815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3</a:t>
            </a:r>
          </a:p>
        </p:txBody>
      </p:sp>
      <p:sp>
        <p:nvSpPr>
          <p:cNvPr id="11" name="Oval 10">
            <a:extLst>
              <a:ext uri="{FF2B5EF4-FFF2-40B4-BE49-F238E27FC236}">
                <a16:creationId xmlns:a16="http://schemas.microsoft.com/office/drawing/2014/main" id="{8425D540-7266-A640-75DC-93C5F0E48279}"/>
              </a:ext>
            </a:extLst>
          </p:cNvPr>
          <p:cNvSpPr/>
          <p:nvPr/>
        </p:nvSpPr>
        <p:spPr>
          <a:xfrm flipH="1">
            <a:off x="405475" y="4004792"/>
            <a:ext cx="550358" cy="548158"/>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4</a:t>
            </a:r>
          </a:p>
        </p:txBody>
      </p:sp>
      <p:sp>
        <p:nvSpPr>
          <p:cNvPr id="18" name="TextBox 17">
            <a:extLst>
              <a:ext uri="{FF2B5EF4-FFF2-40B4-BE49-F238E27FC236}">
                <a16:creationId xmlns:a16="http://schemas.microsoft.com/office/drawing/2014/main" id="{47130F8A-677E-E2E6-6A75-5E1270E521FE}"/>
              </a:ext>
            </a:extLst>
          </p:cNvPr>
          <p:cNvSpPr txBox="1"/>
          <p:nvPr/>
        </p:nvSpPr>
        <p:spPr>
          <a:xfrm>
            <a:off x="1019132" y="1191000"/>
            <a:ext cx="4093196" cy="577081"/>
          </a:xfrm>
          <a:prstGeom prst="rect">
            <a:avLst/>
          </a:prstGeom>
          <a:noFill/>
        </p:spPr>
        <p:txBody>
          <a:bodyPr wrap="square" rtlCol="0">
            <a:spAutoFit/>
          </a:bodyPr>
          <a:lstStyle/>
          <a:p>
            <a:pPr algn="just"/>
            <a:r>
              <a:rPr lang="en-US" sz="1050" dirty="0"/>
              <a:t>Electrochemical impedance spectroscopy (EIS) is a powerful technique that provides information on the processes occurring at the electrode-electrolyte interface[15].</a:t>
            </a:r>
            <a:endParaRPr lang="en-IN" sz="1050" dirty="0"/>
          </a:p>
        </p:txBody>
      </p:sp>
      <p:sp>
        <p:nvSpPr>
          <p:cNvPr id="2" name="TextBox 1">
            <a:extLst>
              <a:ext uri="{FF2B5EF4-FFF2-40B4-BE49-F238E27FC236}">
                <a16:creationId xmlns:a16="http://schemas.microsoft.com/office/drawing/2014/main" id="{21ACEAEE-C7F6-F9FB-BFA1-3DE1FC4CC68F}"/>
              </a:ext>
            </a:extLst>
          </p:cNvPr>
          <p:cNvSpPr txBox="1"/>
          <p:nvPr/>
        </p:nvSpPr>
        <p:spPr>
          <a:xfrm>
            <a:off x="1019132" y="2027362"/>
            <a:ext cx="4093196" cy="1061829"/>
          </a:xfrm>
          <a:prstGeom prst="rect">
            <a:avLst/>
          </a:prstGeom>
          <a:noFill/>
        </p:spPr>
        <p:txBody>
          <a:bodyPr wrap="square" rtlCol="0">
            <a:spAutoFit/>
          </a:bodyPr>
          <a:lstStyle/>
          <a:p>
            <a:pPr algn="just"/>
            <a:r>
              <a:rPr lang="en-US" sz="1050" b="0" i="0" dirty="0">
                <a:solidFill>
                  <a:srgbClr val="0D0D0D"/>
                </a:solidFill>
                <a:effectLst/>
              </a:rPr>
              <a:t>A small signal excitation is applied to measure the impedance response. The electrochemical cell exhibits a pseudo-linear response, where a phase shift occurs, and the current response to a sinusoidal potential is also a sinusoid at the applied frequency.</a:t>
            </a:r>
            <a:r>
              <a:rPr lang="en-US" sz="1050" dirty="0"/>
              <a:t> . Thus, the excitation signal is presented as a function of time (Eqn1).</a:t>
            </a:r>
            <a:endParaRPr lang="en-IN" sz="1050" dirty="0"/>
          </a:p>
        </p:txBody>
      </p:sp>
      <p:sp>
        <p:nvSpPr>
          <p:cNvPr id="5" name="TextBox 4">
            <a:extLst>
              <a:ext uri="{FF2B5EF4-FFF2-40B4-BE49-F238E27FC236}">
                <a16:creationId xmlns:a16="http://schemas.microsoft.com/office/drawing/2014/main" id="{F6007E4A-3FFD-2A12-B2F6-B8C2A4A9C1C4}"/>
              </a:ext>
            </a:extLst>
          </p:cNvPr>
          <p:cNvSpPr txBox="1"/>
          <p:nvPr/>
        </p:nvSpPr>
        <p:spPr>
          <a:xfrm>
            <a:off x="1019132" y="3142675"/>
            <a:ext cx="4093196" cy="577081"/>
          </a:xfrm>
          <a:prstGeom prst="rect">
            <a:avLst/>
          </a:prstGeom>
          <a:noFill/>
        </p:spPr>
        <p:txBody>
          <a:bodyPr wrap="square" rtlCol="0">
            <a:spAutoFit/>
          </a:bodyPr>
          <a:lstStyle/>
          <a:p>
            <a:pPr algn="just"/>
            <a:r>
              <a:rPr lang="en-US" sz="1050" dirty="0"/>
              <a:t>EIS has the ability to study intrinsic material properties or specific processes that could influence conductance, resistance, or capacitance of an electrochemical system.</a:t>
            </a:r>
            <a:endParaRPr lang="en-IN" sz="1050" dirty="0"/>
          </a:p>
        </p:txBody>
      </p:sp>
      <p:sp>
        <p:nvSpPr>
          <p:cNvPr id="12" name="TextBox 11">
            <a:extLst>
              <a:ext uri="{FF2B5EF4-FFF2-40B4-BE49-F238E27FC236}">
                <a16:creationId xmlns:a16="http://schemas.microsoft.com/office/drawing/2014/main" id="{442FCA75-7B49-15C0-0D49-B3C881341ECE}"/>
              </a:ext>
            </a:extLst>
          </p:cNvPr>
          <p:cNvSpPr txBox="1"/>
          <p:nvPr/>
        </p:nvSpPr>
        <p:spPr>
          <a:xfrm>
            <a:off x="1019132" y="3929984"/>
            <a:ext cx="4093196" cy="738664"/>
          </a:xfrm>
          <a:prstGeom prst="rect">
            <a:avLst/>
          </a:prstGeom>
          <a:noFill/>
        </p:spPr>
        <p:txBody>
          <a:bodyPr wrap="square" rtlCol="0">
            <a:spAutoFit/>
          </a:bodyPr>
          <a:lstStyle/>
          <a:p>
            <a:pPr algn="just"/>
            <a:r>
              <a:rPr lang="en-US" sz="1050" dirty="0">
                <a:solidFill>
                  <a:srgbClr val="0D0D0D"/>
                </a:solidFill>
              </a:rPr>
              <a:t>For this thesis, EIS was implemented to analyze the behavior of an IDE using an impedance analyzer with a small excitation voltage. The impedance results could be interpreted using Bode plots or Nyquist plots.</a:t>
            </a:r>
            <a:endParaRPr lang="en-IN" sz="1050" dirty="0"/>
          </a:p>
        </p:txBody>
      </p:sp>
      <p:pic>
        <p:nvPicPr>
          <p:cNvPr id="6" name="Picture 2">
            <a:extLst>
              <a:ext uri="{FF2B5EF4-FFF2-40B4-BE49-F238E27FC236}">
                <a16:creationId xmlns:a16="http://schemas.microsoft.com/office/drawing/2014/main" id="{EA26A792-819E-B25A-D781-3CD69D3FAEAA}"/>
              </a:ext>
            </a:extLst>
          </p:cNvPr>
          <p:cNvPicPr>
            <a:picLocks noChangeAspect="1" noChangeArrowheads="1"/>
          </p:cNvPicPr>
          <p:nvPr/>
        </p:nvPicPr>
        <p:blipFill>
          <a:blip r:embed="rId2"/>
          <a:srcRect/>
          <a:stretch>
            <a:fillRect/>
          </a:stretch>
        </p:blipFill>
        <p:spPr bwMode="auto">
          <a:xfrm>
            <a:off x="5543290" y="903785"/>
            <a:ext cx="2991110" cy="1441829"/>
          </a:xfrm>
          <a:prstGeom prst="rect">
            <a:avLst/>
          </a:prstGeom>
          <a:noFill/>
          <a:ln w="9525">
            <a:solidFill>
              <a:schemeClr val="tx1"/>
            </a:solidFill>
            <a:miter lim="800000"/>
            <a:headEnd/>
            <a:tailEnd/>
          </a:ln>
          <a:effectLst/>
        </p:spPr>
      </p:pic>
      <p:pic>
        <p:nvPicPr>
          <p:cNvPr id="7" name="Picture 3">
            <a:extLst>
              <a:ext uri="{FF2B5EF4-FFF2-40B4-BE49-F238E27FC236}">
                <a16:creationId xmlns:a16="http://schemas.microsoft.com/office/drawing/2014/main" id="{D14616FB-BA52-8DEF-E32D-05CC12FB25C2}"/>
              </a:ext>
            </a:extLst>
          </p:cNvPr>
          <p:cNvPicPr>
            <a:picLocks noChangeAspect="1" noChangeArrowheads="1"/>
          </p:cNvPicPr>
          <p:nvPr/>
        </p:nvPicPr>
        <p:blipFill>
          <a:blip r:embed="rId3"/>
          <a:srcRect/>
          <a:stretch>
            <a:fillRect/>
          </a:stretch>
        </p:blipFill>
        <p:spPr bwMode="auto">
          <a:xfrm>
            <a:off x="5543291" y="2604323"/>
            <a:ext cx="2991109" cy="1441829"/>
          </a:xfrm>
          <a:prstGeom prst="rect">
            <a:avLst/>
          </a:prstGeom>
          <a:noFill/>
          <a:ln w="9525">
            <a:solidFill>
              <a:schemeClr val="tx1"/>
            </a:solidFill>
            <a:miter lim="800000"/>
            <a:headEnd/>
            <a:tailEnd/>
          </a:ln>
          <a:effectLst/>
        </p:spPr>
      </p:pic>
      <p:pic>
        <p:nvPicPr>
          <p:cNvPr id="13" name="Picture 4">
            <a:extLst>
              <a:ext uri="{FF2B5EF4-FFF2-40B4-BE49-F238E27FC236}">
                <a16:creationId xmlns:a16="http://schemas.microsoft.com/office/drawing/2014/main" id="{48A207B6-B9A0-38C2-ECC4-D4D8FD84774F}"/>
              </a:ext>
            </a:extLst>
          </p:cNvPr>
          <p:cNvPicPr>
            <a:picLocks noChangeAspect="1" noChangeArrowheads="1"/>
          </p:cNvPicPr>
          <p:nvPr/>
        </p:nvPicPr>
        <p:blipFill>
          <a:blip r:embed="rId4"/>
          <a:srcRect/>
          <a:stretch>
            <a:fillRect/>
          </a:stretch>
        </p:blipFill>
        <p:spPr bwMode="auto">
          <a:xfrm>
            <a:off x="5935413" y="4478142"/>
            <a:ext cx="826448" cy="169401"/>
          </a:xfrm>
          <a:prstGeom prst="rect">
            <a:avLst/>
          </a:prstGeom>
          <a:noFill/>
          <a:ln w="9525">
            <a:noFill/>
            <a:miter lim="800000"/>
            <a:headEnd/>
            <a:tailEnd/>
          </a:ln>
          <a:effectLst/>
        </p:spPr>
      </p:pic>
      <p:pic>
        <p:nvPicPr>
          <p:cNvPr id="14" name="Picture 5">
            <a:extLst>
              <a:ext uri="{FF2B5EF4-FFF2-40B4-BE49-F238E27FC236}">
                <a16:creationId xmlns:a16="http://schemas.microsoft.com/office/drawing/2014/main" id="{2232A86B-31E3-F95C-2D16-82A5C4592D3A}"/>
              </a:ext>
            </a:extLst>
          </p:cNvPr>
          <p:cNvPicPr>
            <a:picLocks noChangeAspect="1" noChangeArrowheads="1"/>
          </p:cNvPicPr>
          <p:nvPr/>
        </p:nvPicPr>
        <p:blipFill>
          <a:blip r:embed="rId5"/>
          <a:srcRect/>
          <a:stretch>
            <a:fillRect/>
          </a:stretch>
        </p:blipFill>
        <p:spPr bwMode="auto">
          <a:xfrm>
            <a:off x="7285023" y="4495948"/>
            <a:ext cx="1116286" cy="220174"/>
          </a:xfrm>
          <a:prstGeom prst="rect">
            <a:avLst/>
          </a:prstGeom>
          <a:noFill/>
          <a:ln w="9525">
            <a:noFill/>
            <a:miter lim="800000"/>
            <a:headEnd/>
            <a:tailEnd/>
          </a:ln>
          <a:effectLst/>
        </p:spPr>
      </p:pic>
      <p:pic>
        <p:nvPicPr>
          <p:cNvPr id="15" name="Picture 14">
            <a:extLst>
              <a:ext uri="{FF2B5EF4-FFF2-40B4-BE49-F238E27FC236}">
                <a16:creationId xmlns:a16="http://schemas.microsoft.com/office/drawing/2014/main" id="{4FE7585E-81B9-EFA9-DAD3-676928BFB674}"/>
              </a:ext>
            </a:extLst>
          </p:cNvPr>
          <p:cNvPicPr>
            <a:picLocks noChangeAspect="1"/>
          </p:cNvPicPr>
          <p:nvPr/>
        </p:nvPicPr>
        <p:blipFill rotWithShape="1">
          <a:blip r:embed="rId6"/>
          <a:srcRect l="2956" t="19874" r="3837" b="24856"/>
          <a:stretch/>
        </p:blipFill>
        <p:spPr>
          <a:xfrm>
            <a:off x="5718313" y="4755172"/>
            <a:ext cx="2561072" cy="342330"/>
          </a:xfrm>
          <a:prstGeom prst="rect">
            <a:avLst/>
          </a:prstGeom>
          <a:ln>
            <a:solidFill>
              <a:schemeClr val="tx1"/>
            </a:solidFill>
          </a:ln>
        </p:spPr>
      </p:pic>
      <p:sp>
        <p:nvSpPr>
          <p:cNvPr id="16" name="TextBox 15">
            <a:extLst>
              <a:ext uri="{FF2B5EF4-FFF2-40B4-BE49-F238E27FC236}">
                <a16:creationId xmlns:a16="http://schemas.microsoft.com/office/drawing/2014/main" id="{B19432B2-7DF2-8DBF-2C0C-F1C7AF19B835}"/>
              </a:ext>
            </a:extLst>
          </p:cNvPr>
          <p:cNvSpPr txBox="1"/>
          <p:nvPr/>
        </p:nvSpPr>
        <p:spPr>
          <a:xfrm>
            <a:off x="8242087" y="4755172"/>
            <a:ext cx="530915" cy="246221"/>
          </a:xfrm>
          <a:prstGeom prst="rect">
            <a:avLst/>
          </a:prstGeom>
          <a:noFill/>
        </p:spPr>
        <p:txBody>
          <a:bodyPr wrap="none" rtlCol="0">
            <a:spAutoFit/>
          </a:bodyPr>
          <a:lstStyle/>
          <a:p>
            <a:r>
              <a:rPr lang="en-IN" sz="1000" dirty="0"/>
              <a:t>…..(1) </a:t>
            </a:r>
          </a:p>
        </p:txBody>
      </p:sp>
      <p:sp>
        <p:nvSpPr>
          <p:cNvPr id="17" name="TextBox 16">
            <a:extLst>
              <a:ext uri="{FF2B5EF4-FFF2-40B4-BE49-F238E27FC236}">
                <a16:creationId xmlns:a16="http://schemas.microsoft.com/office/drawing/2014/main" id="{12719D25-ABA8-4117-0616-D0F5B00E27DE}"/>
              </a:ext>
            </a:extLst>
          </p:cNvPr>
          <p:cNvSpPr txBox="1"/>
          <p:nvPr/>
        </p:nvSpPr>
        <p:spPr>
          <a:xfrm>
            <a:off x="6084347" y="2370191"/>
            <a:ext cx="2204450" cy="246221"/>
          </a:xfrm>
          <a:prstGeom prst="rect">
            <a:avLst/>
          </a:prstGeom>
          <a:noFill/>
        </p:spPr>
        <p:txBody>
          <a:bodyPr wrap="none" rtlCol="0">
            <a:spAutoFit/>
          </a:bodyPr>
          <a:lstStyle/>
          <a:p>
            <a:r>
              <a:rPr lang="en-IN" sz="1000" dirty="0"/>
              <a:t>Figure 8 :Simplified EIS diagram[16]</a:t>
            </a:r>
          </a:p>
        </p:txBody>
      </p:sp>
      <p:sp>
        <p:nvSpPr>
          <p:cNvPr id="19" name="TextBox 18">
            <a:extLst>
              <a:ext uri="{FF2B5EF4-FFF2-40B4-BE49-F238E27FC236}">
                <a16:creationId xmlns:a16="http://schemas.microsoft.com/office/drawing/2014/main" id="{E452B082-D427-FC4A-34E5-FC67CDB14DAA}"/>
              </a:ext>
            </a:extLst>
          </p:cNvPr>
          <p:cNvSpPr txBox="1"/>
          <p:nvPr/>
        </p:nvSpPr>
        <p:spPr>
          <a:xfrm>
            <a:off x="5328027" y="4039660"/>
            <a:ext cx="3587373" cy="400110"/>
          </a:xfrm>
          <a:prstGeom prst="rect">
            <a:avLst/>
          </a:prstGeom>
          <a:noFill/>
        </p:spPr>
        <p:txBody>
          <a:bodyPr wrap="square" rtlCol="0">
            <a:spAutoFit/>
          </a:bodyPr>
          <a:lstStyle/>
          <a:p>
            <a:r>
              <a:rPr lang="en-US" sz="1000" dirty="0"/>
              <a:t>Figure 9: Phase shift in current signal with reference to the applied voltage.[16]</a:t>
            </a:r>
            <a:endParaRPr lang="en-IN" sz="1000" dirty="0"/>
          </a:p>
        </p:txBody>
      </p:sp>
    </p:spTree>
    <p:extLst>
      <p:ext uri="{BB962C8B-B14F-4D97-AF65-F5344CB8AC3E}">
        <p14:creationId xmlns:p14="http://schemas.microsoft.com/office/powerpoint/2010/main" val="28296371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82BC1599-EFAE-8F21-E5F2-85C17FC626A8}"/>
              </a:ext>
            </a:extLst>
          </p:cNvPr>
          <p:cNvPicPr>
            <a:picLocks noChangeAspect="1"/>
          </p:cNvPicPr>
          <p:nvPr/>
        </p:nvPicPr>
        <p:blipFill>
          <a:blip r:embed="rId2"/>
          <a:stretch>
            <a:fillRect/>
          </a:stretch>
        </p:blipFill>
        <p:spPr>
          <a:xfrm>
            <a:off x="1205357" y="2647950"/>
            <a:ext cx="2320560" cy="2293733"/>
          </a:xfrm>
          <a:prstGeom prst="rect">
            <a:avLst/>
          </a:prstGeom>
        </p:spPr>
      </p:pic>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US" b="1" dirty="0"/>
              <a:t>Equivalent Circuit Fit</a:t>
            </a:r>
            <a:endParaRPr lang="en-US" sz="2800" b="1" dirty="0"/>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US" sz="1400" b="1" dirty="0"/>
              <a:t>Key Materials and Techniques</a:t>
            </a:r>
          </a:p>
        </p:txBody>
      </p:sp>
      <p:sp>
        <p:nvSpPr>
          <p:cNvPr id="8" name="Oval 7">
            <a:extLst>
              <a:ext uri="{FF2B5EF4-FFF2-40B4-BE49-F238E27FC236}">
                <a16:creationId xmlns:a16="http://schemas.microsoft.com/office/drawing/2014/main" id="{77773F56-3F9A-95AA-29EF-FF347ADBC56B}"/>
              </a:ext>
            </a:extLst>
          </p:cNvPr>
          <p:cNvSpPr/>
          <p:nvPr/>
        </p:nvSpPr>
        <p:spPr>
          <a:xfrm flipH="1">
            <a:off x="405475" y="1219923"/>
            <a:ext cx="550358" cy="548158"/>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a:t>
            </a:r>
          </a:p>
        </p:txBody>
      </p:sp>
      <p:sp>
        <p:nvSpPr>
          <p:cNvPr id="9" name="Oval 8">
            <a:extLst>
              <a:ext uri="{FF2B5EF4-FFF2-40B4-BE49-F238E27FC236}">
                <a16:creationId xmlns:a16="http://schemas.microsoft.com/office/drawing/2014/main" id="{6AE57D55-7427-ED29-48CA-8497F3885C50}"/>
              </a:ext>
            </a:extLst>
          </p:cNvPr>
          <p:cNvSpPr/>
          <p:nvPr/>
        </p:nvSpPr>
        <p:spPr>
          <a:xfrm flipH="1">
            <a:off x="405475" y="2205825"/>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2</a:t>
            </a:r>
          </a:p>
        </p:txBody>
      </p:sp>
      <p:sp>
        <p:nvSpPr>
          <p:cNvPr id="18" name="TextBox 17">
            <a:extLst>
              <a:ext uri="{FF2B5EF4-FFF2-40B4-BE49-F238E27FC236}">
                <a16:creationId xmlns:a16="http://schemas.microsoft.com/office/drawing/2014/main" id="{47130F8A-677E-E2E6-6A75-5E1270E521FE}"/>
              </a:ext>
            </a:extLst>
          </p:cNvPr>
          <p:cNvSpPr txBox="1"/>
          <p:nvPr/>
        </p:nvSpPr>
        <p:spPr>
          <a:xfrm>
            <a:off x="1019132" y="1191000"/>
            <a:ext cx="4093196" cy="738664"/>
          </a:xfrm>
          <a:prstGeom prst="rect">
            <a:avLst/>
          </a:prstGeom>
          <a:noFill/>
        </p:spPr>
        <p:txBody>
          <a:bodyPr wrap="square" rtlCol="0">
            <a:spAutoFit/>
          </a:bodyPr>
          <a:lstStyle/>
          <a:p>
            <a:pPr algn="just"/>
            <a:r>
              <a:rPr lang="en-IN" sz="1050" dirty="0"/>
              <a:t>One of the key advantages of EIS in investigating the electrical and electrochemical characteristics is the direct association of the behaviour of real system to that of a simplified model., That is impedance data is fit to an equivalent circuit.</a:t>
            </a:r>
          </a:p>
        </p:txBody>
      </p:sp>
      <p:sp>
        <p:nvSpPr>
          <p:cNvPr id="2" name="TextBox 1">
            <a:extLst>
              <a:ext uri="{FF2B5EF4-FFF2-40B4-BE49-F238E27FC236}">
                <a16:creationId xmlns:a16="http://schemas.microsoft.com/office/drawing/2014/main" id="{21ACEAEE-C7F6-F9FB-BFA1-3DE1FC4CC68F}"/>
              </a:ext>
            </a:extLst>
          </p:cNvPr>
          <p:cNvSpPr txBox="1"/>
          <p:nvPr/>
        </p:nvSpPr>
        <p:spPr>
          <a:xfrm>
            <a:off x="1019132" y="2176902"/>
            <a:ext cx="4093196" cy="577081"/>
          </a:xfrm>
          <a:prstGeom prst="rect">
            <a:avLst/>
          </a:prstGeom>
          <a:noFill/>
        </p:spPr>
        <p:txBody>
          <a:bodyPr wrap="square" rtlCol="0">
            <a:spAutoFit/>
          </a:bodyPr>
          <a:lstStyle/>
          <a:p>
            <a:pPr algn="just"/>
            <a:r>
              <a:rPr lang="en-US" sz="1050" b="0" i="0" dirty="0">
                <a:solidFill>
                  <a:srgbClr val="0D0D0D"/>
                </a:solidFill>
                <a:effectLst/>
              </a:rPr>
              <a:t>One of the most common circuits employed circuit for interpreting EIS experimental outcomes is the Randle’s Model that is illustrated in figure . Consisting of </a:t>
            </a:r>
            <a:r>
              <a:rPr lang="en-US" sz="1050" b="0" i="0" dirty="0" err="1">
                <a:solidFill>
                  <a:srgbClr val="0D0D0D"/>
                </a:solidFill>
                <a:effectLst/>
              </a:rPr>
              <a:t>Rs,Cdl</a:t>
            </a:r>
            <a:r>
              <a:rPr lang="en-US" sz="1050" dirty="0" err="1">
                <a:solidFill>
                  <a:srgbClr val="0D0D0D"/>
                </a:solidFill>
              </a:rPr>
              <a:t>,Rct</a:t>
            </a:r>
            <a:r>
              <a:rPr lang="en-US" sz="1050" dirty="0">
                <a:solidFill>
                  <a:srgbClr val="0D0D0D"/>
                </a:solidFill>
              </a:rPr>
              <a:t> and W.</a:t>
            </a:r>
            <a:endParaRPr lang="en-IN" sz="1050" dirty="0"/>
          </a:p>
        </p:txBody>
      </p:sp>
      <p:pic>
        <p:nvPicPr>
          <p:cNvPr id="21" name="Picture 20">
            <a:extLst>
              <a:ext uri="{FF2B5EF4-FFF2-40B4-BE49-F238E27FC236}">
                <a16:creationId xmlns:a16="http://schemas.microsoft.com/office/drawing/2014/main" id="{D6BE4B33-5C3A-C885-39FD-D2E3ABADCD5A}"/>
              </a:ext>
            </a:extLst>
          </p:cNvPr>
          <p:cNvPicPr>
            <a:picLocks noChangeAspect="1"/>
          </p:cNvPicPr>
          <p:nvPr/>
        </p:nvPicPr>
        <p:blipFill>
          <a:blip r:embed="rId3"/>
          <a:stretch>
            <a:fillRect/>
          </a:stretch>
        </p:blipFill>
        <p:spPr>
          <a:xfrm>
            <a:off x="6248400" y="895350"/>
            <a:ext cx="1786306" cy="884959"/>
          </a:xfrm>
          <a:prstGeom prst="rect">
            <a:avLst/>
          </a:prstGeom>
        </p:spPr>
      </p:pic>
      <p:pic>
        <p:nvPicPr>
          <p:cNvPr id="23" name="Picture 22">
            <a:extLst>
              <a:ext uri="{FF2B5EF4-FFF2-40B4-BE49-F238E27FC236}">
                <a16:creationId xmlns:a16="http://schemas.microsoft.com/office/drawing/2014/main" id="{05AF53EB-B1FC-5895-D809-0983F1131B97}"/>
              </a:ext>
            </a:extLst>
          </p:cNvPr>
          <p:cNvPicPr>
            <a:picLocks noChangeAspect="1"/>
          </p:cNvPicPr>
          <p:nvPr/>
        </p:nvPicPr>
        <p:blipFill>
          <a:blip r:embed="rId4"/>
          <a:stretch>
            <a:fillRect/>
          </a:stretch>
        </p:blipFill>
        <p:spPr>
          <a:xfrm>
            <a:off x="6096000" y="2571750"/>
            <a:ext cx="2209800" cy="1599358"/>
          </a:xfrm>
          <a:prstGeom prst="rect">
            <a:avLst/>
          </a:prstGeom>
        </p:spPr>
      </p:pic>
      <p:pic>
        <p:nvPicPr>
          <p:cNvPr id="1026" name="Picture 2">
            <a:extLst>
              <a:ext uri="{FF2B5EF4-FFF2-40B4-BE49-F238E27FC236}">
                <a16:creationId xmlns:a16="http://schemas.microsoft.com/office/drawing/2014/main" id="{BABBF950-B167-5934-1CA7-D2265109C62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5917" y="3392105"/>
            <a:ext cx="1401495" cy="58328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27" name="TextBox 26">
                <a:extLst>
                  <a:ext uri="{FF2B5EF4-FFF2-40B4-BE49-F238E27FC236}">
                    <a16:creationId xmlns:a16="http://schemas.microsoft.com/office/drawing/2014/main" id="{09E7DFCB-C9F7-2016-B97D-E94CA3070961}"/>
                  </a:ext>
                </a:extLst>
              </p:cNvPr>
              <p:cNvSpPr txBox="1"/>
              <p:nvPr/>
            </p:nvSpPr>
            <p:spPr>
              <a:xfrm>
                <a:off x="3474390" y="3952500"/>
                <a:ext cx="2070397" cy="428643"/>
              </a:xfrm>
              <a:prstGeom prst="rect">
                <a:avLst/>
              </a:prstGeom>
              <a:noFill/>
            </p:spPr>
            <p:txBody>
              <a:bodyPr wrap="square" rtlCol="0">
                <a:spAutoFit/>
              </a:bodyPr>
              <a:lstStyle/>
              <a:p>
                <a14:m>
                  <m:oMath xmlns:m="http://schemas.openxmlformats.org/officeDocument/2006/math">
                    <m:sSub>
                      <m:sSubPr>
                        <m:ctrlPr>
                          <a:rPr lang="el-GR" sz="1050" i="1" dirty="0" smtClean="0">
                            <a:latin typeface="Cambria Math" panose="02040503050406030204" pitchFamily="18" charset="0"/>
                          </a:rPr>
                        </m:ctrlPr>
                      </m:sSubPr>
                      <m:e>
                        <m:r>
                          <a:rPr lang="el-GR" sz="1050" i="1" dirty="0">
                            <a:latin typeface="Cambria Math" panose="02040503050406030204" pitchFamily="18" charset="0"/>
                          </a:rPr>
                          <m:t>𝛼</m:t>
                        </m:r>
                      </m:e>
                      <m:sub>
                        <m:r>
                          <a:rPr lang="en-IN" sz="1050" b="0" i="1" dirty="0" smtClean="0">
                            <a:latin typeface="Cambria Math" panose="02040503050406030204" pitchFamily="18" charset="0"/>
                          </a:rPr>
                          <m:t>𝑟𝑎𝑛𝑔𝑒</m:t>
                        </m:r>
                      </m:sub>
                    </m:sSub>
                    <m:r>
                      <a:rPr lang="en-IN" sz="1050" b="0" i="1" smtClean="0">
                        <a:latin typeface="Cambria Math" panose="02040503050406030204" pitchFamily="18" charset="0"/>
                      </a:rPr>
                      <m:t>=(0.5 −1)</m:t>
                    </m:r>
                  </m:oMath>
                </a14:m>
                <a:r>
                  <a:rPr lang="en-IN" sz="1050" dirty="0"/>
                  <a:t>, where 1 means ideal capacitor.</a:t>
                </a:r>
              </a:p>
            </p:txBody>
          </p:sp>
        </mc:Choice>
        <mc:Fallback>
          <p:sp>
            <p:nvSpPr>
              <p:cNvPr id="27" name="TextBox 26">
                <a:extLst>
                  <a:ext uri="{FF2B5EF4-FFF2-40B4-BE49-F238E27FC236}">
                    <a16:creationId xmlns:a16="http://schemas.microsoft.com/office/drawing/2014/main" id="{09E7DFCB-C9F7-2016-B97D-E94CA3070961}"/>
                  </a:ext>
                </a:extLst>
              </p:cNvPr>
              <p:cNvSpPr txBox="1">
                <a:spLocks noRot="1" noChangeAspect="1" noMove="1" noResize="1" noEditPoints="1" noAdjustHandles="1" noChangeArrowheads="1" noChangeShapeType="1" noTextEdit="1"/>
              </p:cNvSpPr>
              <p:nvPr/>
            </p:nvSpPr>
            <p:spPr>
              <a:xfrm>
                <a:off x="3474390" y="3952500"/>
                <a:ext cx="2070397" cy="428643"/>
              </a:xfrm>
              <a:prstGeom prst="rect">
                <a:avLst/>
              </a:prstGeom>
              <a:blipFill>
                <a:blip r:embed="rId6"/>
                <a:stretch>
                  <a:fillRect b="-7042"/>
                </a:stretch>
              </a:blipFill>
            </p:spPr>
            <p:txBody>
              <a:bodyPr/>
              <a:lstStyle/>
              <a:p>
                <a:r>
                  <a:rPr lang="en-IN">
                    <a:noFill/>
                  </a:rPr>
                  <a:t> </a:t>
                </a:r>
              </a:p>
            </p:txBody>
          </p:sp>
        </mc:Fallback>
      </mc:AlternateContent>
      <p:sp>
        <p:nvSpPr>
          <p:cNvPr id="28" name="TextBox 27">
            <a:extLst>
              <a:ext uri="{FF2B5EF4-FFF2-40B4-BE49-F238E27FC236}">
                <a16:creationId xmlns:a16="http://schemas.microsoft.com/office/drawing/2014/main" id="{CC896DAF-530B-5741-02CA-3BF1EC3DF3C6}"/>
              </a:ext>
            </a:extLst>
          </p:cNvPr>
          <p:cNvSpPr txBox="1"/>
          <p:nvPr/>
        </p:nvSpPr>
        <p:spPr>
          <a:xfrm>
            <a:off x="6013795" y="1809750"/>
            <a:ext cx="2673005" cy="415498"/>
          </a:xfrm>
          <a:prstGeom prst="rect">
            <a:avLst/>
          </a:prstGeom>
          <a:noFill/>
        </p:spPr>
        <p:txBody>
          <a:bodyPr wrap="square" rtlCol="0">
            <a:spAutoFit/>
          </a:bodyPr>
          <a:lstStyle/>
          <a:p>
            <a:r>
              <a:rPr lang="en-IN" sz="1050" dirty="0"/>
              <a:t>Figure 10: </a:t>
            </a:r>
            <a:r>
              <a:rPr lang="en-IN" sz="1050" dirty="0" err="1"/>
              <a:t>Randles</a:t>
            </a:r>
            <a:r>
              <a:rPr lang="en-IN" sz="1050" dirty="0"/>
              <a:t> equivalent circuit model [17]</a:t>
            </a:r>
          </a:p>
        </p:txBody>
      </p:sp>
      <p:sp>
        <p:nvSpPr>
          <p:cNvPr id="29" name="TextBox 28">
            <a:extLst>
              <a:ext uri="{FF2B5EF4-FFF2-40B4-BE49-F238E27FC236}">
                <a16:creationId xmlns:a16="http://schemas.microsoft.com/office/drawing/2014/main" id="{D43A8186-FF15-739C-007F-DF23933BEA5A}"/>
              </a:ext>
            </a:extLst>
          </p:cNvPr>
          <p:cNvSpPr txBox="1"/>
          <p:nvPr/>
        </p:nvSpPr>
        <p:spPr>
          <a:xfrm>
            <a:off x="6038849" y="4239896"/>
            <a:ext cx="2482506" cy="577081"/>
          </a:xfrm>
          <a:prstGeom prst="rect">
            <a:avLst/>
          </a:prstGeom>
          <a:noFill/>
        </p:spPr>
        <p:txBody>
          <a:bodyPr wrap="square" rtlCol="0">
            <a:spAutoFit/>
          </a:bodyPr>
          <a:lstStyle/>
          <a:p>
            <a:pPr algn="just"/>
            <a:r>
              <a:rPr lang="en-IN" sz="1050" dirty="0"/>
              <a:t>Figure 11: </a:t>
            </a:r>
            <a:r>
              <a:rPr lang="en-US" sz="1050" dirty="0"/>
              <a:t>Bode Plot of the impedance magnitude of the Randle’s equivalent model [18]</a:t>
            </a:r>
            <a:endParaRPr lang="en-IN" sz="1050" dirty="0"/>
          </a:p>
        </p:txBody>
      </p:sp>
      <p:sp>
        <p:nvSpPr>
          <p:cNvPr id="5" name="TextBox 4">
            <a:extLst>
              <a:ext uri="{FF2B5EF4-FFF2-40B4-BE49-F238E27FC236}">
                <a16:creationId xmlns:a16="http://schemas.microsoft.com/office/drawing/2014/main" id="{61867342-3483-EC2D-AAED-ADC9FF04F601}"/>
              </a:ext>
            </a:extLst>
          </p:cNvPr>
          <p:cNvSpPr txBox="1"/>
          <p:nvPr/>
        </p:nvSpPr>
        <p:spPr>
          <a:xfrm>
            <a:off x="762000" y="4904660"/>
            <a:ext cx="4706738" cy="253916"/>
          </a:xfrm>
          <a:prstGeom prst="rect">
            <a:avLst/>
          </a:prstGeom>
          <a:noFill/>
        </p:spPr>
        <p:txBody>
          <a:bodyPr wrap="none" rtlCol="0">
            <a:spAutoFit/>
          </a:bodyPr>
          <a:lstStyle/>
          <a:p>
            <a:r>
              <a:rPr lang="en-US" sz="1050" dirty="0"/>
              <a:t>Figure 12: Electro chemical reactions at the electrode/electrolyte surface[18]</a:t>
            </a:r>
            <a:endParaRPr lang="en-IN" sz="1050" dirty="0"/>
          </a:p>
        </p:txBody>
      </p:sp>
      <p:sp>
        <p:nvSpPr>
          <p:cNvPr id="6" name="TextBox 5">
            <a:extLst>
              <a:ext uri="{FF2B5EF4-FFF2-40B4-BE49-F238E27FC236}">
                <a16:creationId xmlns:a16="http://schemas.microsoft.com/office/drawing/2014/main" id="{A78C0570-8BD2-B59A-9E5B-5A4842F9D5C7}"/>
              </a:ext>
            </a:extLst>
          </p:cNvPr>
          <p:cNvSpPr txBox="1"/>
          <p:nvPr/>
        </p:nvSpPr>
        <p:spPr>
          <a:xfrm>
            <a:off x="4876273" y="3543318"/>
            <a:ext cx="518091" cy="246221"/>
          </a:xfrm>
          <a:prstGeom prst="rect">
            <a:avLst/>
          </a:prstGeom>
          <a:noFill/>
        </p:spPr>
        <p:txBody>
          <a:bodyPr wrap="none" rtlCol="0">
            <a:spAutoFit/>
          </a:bodyPr>
          <a:lstStyle/>
          <a:p>
            <a:r>
              <a:rPr lang="en-IN" sz="1000" dirty="0"/>
              <a:t>……(2)</a:t>
            </a:r>
          </a:p>
        </p:txBody>
      </p:sp>
    </p:spTree>
    <p:extLst>
      <p:ext uri="{BB962C8B-B14F-4D97-AF65-F5344CB8AC3E}">
        <p14:creationId xmlns:p14="http://schemas.microsoft.com/office/powerpoint/2010/main" val="28615842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87819" y="730530"/>
            <a:ext cx="8368363" cy="173255"/>
          </a:xfrm>
          <a:prstGeom prst="rect">
            <a:avLst/>
          </a:prstGeom>
        </p:spPr>
        <p:txBody>
          <a:bodyPr/>
          <a:lstStyle/>
          <a:p>
            <a:r>
              <a:rPr lang="en-US" sz="1400" b="1" dirty="0"/>
              <a:t>Data Analysis Approach</a:t>
            </a:r>
          </a:p>
        </p:txBody>
      </p:sp>
      <p:sp>
        <p:nvSpPr>
          <p:cNvPr id="3" name="Title 2"/>
          <p:cNvSpPr>
            <a:spLocks noGrp="1"/>
          </p:cNvSpPr>
          <p:nvPr>
            <p:ph type="title"/>
          </p:nvPr>
        </p:nvSpPr>
        <p:spPr>
          <a:xfrm>
            <a:off x="387819" y="282611"/>
            <a:ext cx="8368363" cy="409459"/>
          </a:xfrm>
          <a:prstGeom prst="rect">
            <a:avLst/>
          </a:prstGeom>
        </p:spPr>
        <p:txBody>
          <a:bodyPr>
            <a:noAutofit/>
          </a:bodyPr>
          <a:lstStyle/>
          <a:p>
            <a:r>
              <a:rPr lang="en-US" b="1" dirty="0"/>
              <a:t>Methodology</a:t>
            </a:r>
          </a:p>
        </p:txBody>
      </p:sp>
      <p:grpSp>
        <p:nvGrpSpPr>
          <p:cNvPr id="40" name="Group 39">
            <a:extLst>
              <a:ext uri="{FF2B5EF4-FFF2-40B4-BE49-F238E27FC236}">
                <a16:creationId xmlns:a16="http://schemas.microsoft.com/office/drawing/2014/main" id="{991AE6CF-023F-4FD1-BBAA-5E13CE9D7868}"/>
              </a:ext>
            </a:extLst>
          </p:cNvPr>
          <p:cNvGrpSpPr/>
          <p:nvPr/>
        </p:nvGrpSpPr>
        <p:grpSpPr>
          <a:xfrm>
            <a:off x="1493342" y="1884669"/>
            <a:ext cx="1870039" cy="1768433"/>
            <a:chOff x="1752600" y="2038350"/>
            <a:chExt cx="1604846" cy="1517650"/>
          </a:xfrm>
        </p:grpSpPr>
        <p:sp>
          <p:nvSpPr>
            <p:cNvPr id="41" name="Block Arc 40">
              <a:extLst>
                <a:ext uri="{FF2B5EF4-FFF2-40B4-BE49-F238E27FC236}">
                  <a16:creationId xmlns:a16="http://schemas.microsoft.com/office/drawing/2014/main" id="{1F3CD996-57BB-492B-B6DB-8EF70C0DCA46}"/>
                </a:ext>
              </a:extLst>
            </p:cNvPr>
            <p:cNvSpPr/>
            <p:nvPr/>
          </p:nvSpPr>
          <p:spPr bwMode="auto">
            <a:xfrm>
              <a:off x="1752600" y="2038350"/>
              <a:ext cx="1517650" cy="1517650"/>
            </a:xfrm>
            <a:prstGeom prst="blockArc">
              <a:avLst>
                <a:gd name="adj1" fmla="val 3555861"/>
                <a:gd name="adj2" fmla="val 19907927"/>
                <a:gd name="adj3" fmla="val 11294"/>
              </a:avLst>
            </a:prstGeom>
            <a:solidFill>
              <a:schemeClr val="accent1"/>
            </a:solid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sp>
          <p:nvSpPr>
            <p:cNvPr id="42" name="Isosceles Triangle 41">
              <a:extLst>
                <a:ext uri="{FF2B5EF4-FFF2-40B4-BE49-F238E27FC236}">
                  <a16:creationId xmlns:a16="http://schemas.microsoft.com/office/drawing/2014/main" id="{59C2F2EA-24B6-4B4A-BFFB-5A4A3D1D2C15}"/>
                </a:ext>
              </a:extLst>
            </p:cNvPr>
            <p:cNvSpPr/>
            <p:nvPr/>
          </p:nvSpPr>
          <p:spPr bwMode="auto">
            <a:xfrm rot="9090263">
              <a:off x="2949493" y="2463183"/>
              <a:ext cx="407953" cy="237388"/>
            </a:xfrm>
            <a:prstGeom prst="triangle">
              <a:avLst/>
            </a:prstGeom>
            <a:solidFill>
              <a:schemeClr val="accent1"/>
            </a:solid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grpSp>
      <p:grpSp>
        <p:nvGrpSpPr>
          <p:cNvPr id="43" name="Group 42">
            <a:extLst>
              <a:ext uri="{FF2B5EF4-FFF2-40B4-BE49-F238E27FC236}">
                <a16:creationId xmlns:a16="http://schemas.microsoft.com/office/drawing/2014/main" id="{FD6F8A48-C3DB-432C-BE28-5DC0F933F07D}"/>
              </a:ext>
            </a:extLst>
          </p:cNvPr>
          <p:cNvGrpSpPr/>
          <p:nvPr/>
        </p:nvGrpSpPr>
        <p:grpSpPr>
          <a:xfrm flipV="1">
            <a:off x="2934075" y="2023404"/>
            <a:ext cx="1870039" cy="1768433"/>
            <a:chOff x="3559423" y="2038350"/>
            <a:chExt cx="1604846" cy="1517650"/>
          </a:xfrm>
          <a:solidFill>
            <a:schemeClr val="accent2"/>
          </a:solidFill>
        </p:grpSpPr>
        <p:sp>
          <p:nvSpPr>
            <p:cNvPr id="44" name="Block Arc 43">
              <a:extLst>
                <a:ext uri="{FF2B5EF4-FFF2-40B4-BE49-F238E27FC236}">
                  <a16:creationId xmlns:a16="http://schemas.microsoft.com/office/drawing/2014/main" id="{4360C6D8-B586-47FE-9862-102AC26A478E}"/>
                </a:ext>
              </a:extLst>
            </p:cNvPr>
            <p:cNvSpPr/>
            <p:nvPr/>
          </p:nvSpPr>
          <p:spPr bwMode="auto">
            <a:xfrm>
              <a:off x="3559423" y="2038350"/>
              <a:ext cx="1517650" cy="1517650"/>
            </a:xfrm>
            <a:prstGeom prst="blockArc">
              <a:avLst>
                <a:gd name="adj1" fmla="val 9481174"/>
                <a:gd name="adj2" fmla="val 19907927"/>
                <a:gd name="adj3" fmla="val 11294"/>
              </a:avLst>
            </a:prstGeom>
            <a:grp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sp>
          <p:nvSpPr>
            <p:cNvPr id="45" name="Isosceles Triangle 44">
              <a:extLst>
                <a:ext uri="{FF2B5EF4-FFF2-40B4-BE49-F238E27FC236}">
                  <a16:creationId xmlns:a16="http://schemas.microsoft.com/office/drawing/2014/main" id="{2D6C7F8B-57E9-4777-924F-A1AD7B5DA037}"/>
                </a:ext>
              </a:extLst>
            </p:cNvPr>
            <p:cNvSpPr/>
            <p:nvPr/>
          </p:nvSpPr>
          <p:spPr bwMode="auto">
            <a:xfrm rot="9090263">
              <a:off x="4756316" y="2463183"/>
              <a:ext cx="407953" cy="237388"/>
            </a:xfrm>
            <a:prstGeom prst="triangle">
              <a:avLst/>
            </a:prstGeom>
            <a:grp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grpSp>
      <p:grpSp>
        <p:nvGrpSpPr>
          <p:cNvPr id="46" name="Group 45">
            <a:extLst>
              <a:ext uri="{FF2B5EF4-FFF2-40B4-BE49-F238E27FC236}">
                <a16:creationId xmlns:a16="http://schemas.microsoft.com/office/drawing/2014/main" id="{49762B1E-20E5-465E-A280-907F52C27FEB}"/>
              </a:ext>
            </a:extLst>
          </p:cNvPr>
          <p:cNvGrpSpPr/>
          <p:nvPr/>
        </p:nvGrpSpPr>
        <p:grpSpPr>
          <a:xfrm>
            <a:off x="4372588" y="1890212"/>
            <a:ext cx="1870039" cy="1768433"/>
            <a:chOff x="3559423" y="2038350"/>
            <a:chExt cx="1604846" cy="1517650"/>
          </a:xfrm>
          <a:solidFill>
            <a:schemeClr val="accent3"/>
          </a:solidFill>
        </p:grpSpPr>
        <p:sp>
          <p:nvSpPr>
            <p:cNvPr id="47" name="Block Arc 46">
              <a:extLst>
                <a:ext uri="{FF2B5EF4-FFF2-40B4-BE49-F238E27FC236}">
                  <a16:creationId xmlns:a16="http://schemas.microsoft.com/office/drawing/2014/main" id="{31957904-43AF-44EF-A62F-6BB3E62BE7E3}"/>
                </a:ext>
              </a:extLst>
            </p:cNvPr>
            <p:cNvSpPr/>
            <p:nvPr/>
          </p:nvSpPr>
          <p:spPr bwMode="auto">
            <a:xfrm>
              <a:off x="3559423" y="2038350"/>
              <a:ext cx="1517650" cy="1517650"/>
            </a:xfrm>
            <a:prstGeom prst="blockArc">
              <a:avLst>
                <a:gd name="adj1" fmla="val 9481174"/>
                <a:gd name="adj2" fmla="val 19907927"/>
                <a:gd name="adj3" fmla="val 11294"/>
              </a:avLst>
            </a:prstGeom>
            <a:grp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sp>
          <p:nvSpPr>
            <p:cNvPr id="48" name="Isosceles Triangle 47">
              <a:extLst>
                <a:ext uri="{FF2B5EF4-FFF2-40B4-BE49-F238E27FC236}">
                  <a16:creationId xmlns:a16="http://schemas.microsoft.com/office/drawing/2014/main" id="{1B76F53E-87C6-401B-905A-1BB870490451}"/>
                </a:ext>
              </a:extLst>
            </p:cNvPr>
            <p:cNvSpPr/>
            <p:nvPr/>
          </p:nvSpPr>
          <p:spPr bwMode="auto">
            <a:xfrm rot="9090263">
              <a:off x="4756316" y="2463183"/>
              <a:ext cx="407953" cy="237388"/>
            </a:xfrm>
            <a:prstGeom prst="triangle">
              <a:avLst/>
            </a:prstGeom>
            <a:grp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grpSp>
      <p:sp>
        <p:nvSpPr>
          <p:cNvPr id="52" name="Block Arc 51">
            <a:extLst>
              <a:ext uri="{FF2B5EF4-FFF2-40B4-BE49-F238E27FC236}">
                <a16:creationId xmlns:a16="http://schemas.microsoft.com/office/drawing/2014/main" id="{C31C46B6-0262-4C5A-B617-591D7F9FEE27}"/>
              </a:ext>
            </a:extLst>
          </p:cNvPr>
          <p:cNvSpPr/>
          <p:nvPr/>
        </p:nvSpPr>
        <p:spPr bwMode="auto">
          <a:xfrm rot="5182618">
            <a:off x="5797339" y="1955151"/>
            <a:ext cx="1768434" cy="1768433"/>
          </a:xfrm>
          <a:prstGeom prst="blockArc">
            <a:avLst>
              <a:gd name="adj1" fmla="val 9481174"/>
              <a:gd name="adj2" fmla="val 6755091"/>
              <a:gd name="adj3" fmla="val 11353"/>
            </a:avLst>
          </a:prstGeom>
          <a:solidFill>
            <a:schemeClr val="accent5"/>
          </a:solid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sp>
        <p:nvSpPr>
          <p:cNvPr id="53" name="Oval 52">
            <a:extLst>
              <a:ext uri="{FF2B5EF4-FFF2-40B4-BE49-F238E27FC236}">
                <a16:creationId xmlns:a16="http://schemas.microsoft.com/office/drawing/2014/main" id="{C5816729-644F-46E4-963E-89B90130A688}"/>
              </a:ext>
            </a:extLst>
          </p:cNvPr>
          <p:cNvSpPr/>
          <p:nvPr/>
        </p:nvSpPr>
        <p:spPr>
          <a:xfrm>
            <a:off x="1863229" y="2265908"/>
            <a:ext cx="1005956" cy="1005955"/>
          </a:xfrm>
          <a:prstGeom prst="ellipse">
            <a:avLst/>
          </a:prstGeom>
          <a:solidFill>
            <a:srgbClr val="494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01</a:t>
            </a:r>
          </a:p>
        </p:txBody>
      </p:sp>
      <p:sp>
        <p:nvSpPr>
          <p:cNvPr id="54" name="Oval 53">
            <a:extLst>
              <a:ext uri="{FF2B5EF4-FFF2-40B4-BE49-F238E27FC236}">
                <a16:creationId xmlns:a16="http://schemas.microsoft.com/office/drawing/2014/main" id="{78C65B67-4245-44FC-BEE0-90EE04D5F750}"/>
              </a:ext>
            </a:extLst>
          </p:cNvPr>
          <p:cNvSpPr/>
          <p:nvPr/>
        </p:nvSpPr>
        <p:spPr>
          <a:xfrm>
            <a:off x="4724114" y="2265906"/>
            <a:ext cx="1005956" cy="10059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03</a:t>
            </a:r>
          </a:p>
        </p:txBody>
      </p:sp>
      <p:sp>
        <p:nvSpPr>
          <p:cNvPr id="55" name="Oval 54">
            <a:extLst>
              <a:ext uri="{FF2B5EF4-FFF2-40B4-BE49-F238E27FC236}">
                <a16:creationId xmlns:a16="http://schemas.microsoft.com/office/drawing/2014/main" id="{1C458E00-35EF-4FBF-836D-677CBB28915F}"/>
              </a:ext>
            </a:extLst>
          </p:cNvPr>
          <p:cNvSpPr/>
          <p:nvPr/>
        </p:nvSpPr>
        <p:spPr>
          <a:xfrm>
            <a:off x="6141022" y="2326525"/>
            <a:ext cx="1005956" cy="100595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04</a:t>
            </a:r>
          </a:p>
        </p:txBody>
      </p:sp>
      <p:sp>
        <p:nvSpPr>
          <p:cNvPr id="57" name="Oval 56">
            <a:extLst>
              <a:ext uri="{FF2B5EF4-FFF2-40B4-BE49-F238E27FC236}">
                <a16:creationId xmlns:a16="http://schemas.microsoft.com/office/drawing/2014/main" id="{871B83D8-036A-4945-9A4F-6E6719B0F89C}"/>
              </a:ext>
            </a:extLst>
          </p:cNvPr>
          <p:cNvSpPr/>
          <p:nvPr/>
        </p:nvSpPr>
        <p:spPr>
          <a:xfrm>
            <a:off x="3289722" y="2404640"/>
            <a:ext cx="1005956" cy="10059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02</a:t>
            </a:r>
          </a:p>
        </p:txBody>
      </p:sp>
      <p:sp>
        <p:nvSpPr>
          <p:cNvPr id="58" name="Inhaltsplatzhalter 4">
            <a:extLst>
              <a:ext uri="{FF2B5EF4-FFF2-40B4-BE49-F238E27FC236}">
                <a16:creationId xmlns:a16="http://schemas.microsoft.com/office/drawing/2014/main" id="{8DACAF1F-5F9C-48A0-B41D-01AD2252250B}"/>
              </a:ext>
            </a:extLst>
          </p:cNvPr>
          <p:cNvSpPr txBox="1">
            <a:spLocks/>
          </p:cNvSpPr>
          <p:nvPr/>
        </p:nvSpPr>
        <p:spPr>
          <a:xfrm>
            <a:off x="2523011" y="3796461"/>
            <a:ext cx="2590562" cy="95410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900"/>
              </a:spcAft>
              <a:buNone/>
            </a:pPr>
            <a:r>
              <a:rPr lang="en-US" sz="1400" b="1" dirty="0">
                <a:solidFill>
                  <a:schemeClr val="accent2"/>
                </a:solidFill>
                <a:latin typeface="+mj-lt"/>
              </a:rPr>
              <a:t>Phase 02</a:t>
            </a:r>
            <a:br>
              <a:rPr lang="en-US" sz="1100" b="1" dirty="0">
                <a:solidFill>
                  <a:schemeClr val="accent1"/>
                </a:solidFill>
                <a:latin typeface="+mj-lt"/>
              </a:rPr>
            </a:br>
            <a:r>
              <a:rPr lang="en-US" sz="1100" b="1" dirty="0">
                <a:solidFill>
                  <a:schemeClr val="accent1"/>
                </a:solidFill>
                <a:latin typeface="+mj-lt"/>
              </a:rPr>
              <a:t>A. </a:t>
            </a:r>
            <a:r>
              <a:rPr lang="en-US" sz="1000" dirty="0">
                <a:solidFill>
                  <a:schemeClr val="tx1">
                    <a:lumMod val="75000"/>
                    <a:lumOff val="25000"/>
                  </a:schemeClr>
                </a:solidFill>
                <a:latin typeface="+mj-lt"/>
              </a:rPr>
              <a:t>COMSOL Simulation</a:t>
            </a:r>
          </a:p>
          <a:p>
            <a:pPr marL="0" indent="0" algn="ctr">
              <a:lnSpc>
                <a:spcPct val="100000"/>
              </a:lnSpc>
              <a:spcAft>
                <a:spcPts val="900"/>
              </a:spcAft>
              <a:buNone/>
            </a:pPr>
            <a:r>
              <a:rPr lang="en-US" sz="1100" b="1" dirty="0">
                <a:solidFill>
                  <a:schemeClr val="accent1"/>
                </a:solidFill>
                <a:latin typeface="+mj-lt"/>
              </a:rPr>
              <a:t>  B. </a:t>
            </a:r>
            <a:r>
              <a:rPr lang="en-US" sz="1000" dirty="0">
                <a:solidFill>
                  <a:schemeClr val="tx1">
                    <a:lumMod val="75000"/>
                    <a:lumOff val="25000"/>
                  </a:schemeClr>
                </a:solidFill>
                <a:latin typeface="+mj-lt"/>
              </a:rPr>
              <a:t>Experimental Analysis</a:t>
            </a:r>
          </a:p>
          <a:p>
            <a:pPr marL="0" indent="0" algn="ctr">
              <a:lnSpc>
                <a:spcPct val="100000"/>
              </a:lnSpc>
              <a:spcAft>
                <a:spcPts val="900"/>
              </a:spcAft>
              <a:buNone/>
            </a:pPr>
            <a:r>
              <a:rPr lang="en-US" sz="1100" b="1" dirty="0">
                <a:solidFill>
                  <a:schemeClr val="accent1"/>
                </a:solidFill>
                <a:latin typeface="+mj-lt"/>
              </a:rPr>
              <a:t> C. </a:t>
            </a:r>
            <a:r>
              <a:rPr lang="en-US" sz="1000" dirty="0">
                <a:solidFill>
                  <a:schemeClr val="tx1">
                    <a:lumMod val="75000"/>
                    <a:lumOff val="25000"/>
                  </a:schemeClr>
                </a:solidFill>
                <a:latin typeface="+mj-lt"/>
              </a:rPr>
              <a:t>Comparative Analysis</a:t>
            </a:r>
          </a:p>
        </p:txBody>
      </p:sp>
      <p:sp>
        <p:nvSpPr>
          <p:cNvPr id="59" name="Inhaltsplatzhalter 4">
            <a:extLst>
              <a:ext uri="{FF2B5EF4-FFF2-40B4-BE49-F238E27FC236}">
                <a16:creationId xmlns:a16="http://schemas.microsoft.com/office/drawing/2014/main" id="{3382766D-66A3-426E-B13F-7EEC65FC7D2C}"/>
              </a:ext>
            </a:extLst>
          </p:cNvPr>
          <p:cNvSpPr txBox="1">
            <a:spLocks/>
          </p:cNvSpPr>
          <p:nvPr/>
        </p:nvSpPr>
        <p:spPr>
          <a:xfrm>
            <a:off x="1082278" y="1488288"/>
            <a:ext cx="2590562"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900"/>
              </a:spcAft>
              <a:buNone/>
            </a:pPr>
            <a:r>
              <a:rPr lang="en-US" sz="1400" b="1" dirty="0">
                <a:solidFill>
                  <a:schemeClr val="accent1"/>
                </a:solidFill>
                <a:latin typeface="+mj-lt"/>
              </a:rPr>
              <a:t>Phase 01</a:t>
            </a:r>
            <a:br>
              <a:rPr lang="en-US" sz="1400" b="1" dirty="0">
                <a:solidFill>
                  <a:schemeClr val="accent1"/>
                </a:solidFill>
                <a:latin typeface="+mj-lt"/>
              </a:rPr>
            </a:br>
            <a:r>
              <a:rPr lang="en-US" sz="1000" dirty="0">
                <a:solidFill>
                  <a:schemeClr val="tx1">
                    <a:lumMod val="75000"/>
                    <a:lumOff val="25000"/>
                  </a:schemeClr>
                </a:solidFill>
                <a:latin typeface="+mj-lt"/>
              </a:rPr>
              <a:t>Microfabrication</a:t>
            </a:r>
          </a:p>
        </p:txBody>
      </p:sp>
      <p:sp>
        <p:nvSpPr>
          <p:cNvPr id="61" name="Inhaltsplatzhalter 4">
            <a:extLst>
              <a:ext uri="{FF2B5EF4-FFF2-40B4-BE49-F238E27FC236}">
                <a16:creationId xmlns:a16="http://schemas.microsoft.com/office/drawing/2014/main" id="{7E8CDFB0-5D8A-4556-9098-89EF687BD293}"/>
              </a:ext>
            </a:extLst>
          </p:cNvPr>
          <p:cNvSpPr txBox="1">
            <a:spLocks/>
          </p:cNvSpPr>
          <p:nvPr/>
        </p:nvSpPr>
        <p:spPr>
          <a:xfrm>
            <a:off x="3931811" y="1465114"/>
            <a:ext cx="2590562"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900"/>
              </a:spcAft>
              <a:buNone/>
            </a:pPr>
            <a:r>
              <a:rPr lang="en-US" sz="1400" b="1" dirty="0">
                <a:solidFill>
                  <a:schemeClr val="accent3"/>
                </a:solidFill>
                <a:latin typeface="+mj-lt"/>
              </a:rPr>
              <a:t>Phase 03</a:t>
            </a:r>
            <a:br>
              <a:rPr lang="en-US" sz="1400" b="1" dirty="0">
                <a:solidFill>
                  <a:schemeClr val="accent2"/>
                </a:solidFill>
                <a:latin typeface="+mj-lt"/>
              </a:rPr>
            </a:br>
            <a:r>
              <a:rPr lang="en-US" sz="1000" dirty="0">
                <a:solidFill>
                  <a:schemeClr val="tx1">
                    <a:lumMod val="75000"/>
                    <a:lumOff val="25000"/>
                  </a:schemeClr>
                </a:solidFill>
                <a:latin typeface="+mj-lt"/>
              </a:rPr>
              <a:t>Equivalent Circuit Fitting</a:t>
            </a:r>
          </a:p>
        </p:txBody>
      </p:sp>
      <p:sp>
        <p:nvSpPr>
          <p:cNvPr id="62" name="Inhaltsplatzhalter 4">
            <a:extLst>
              <a:ext uri="{FF2B5EF4-FFF2-40B4-BE49-F238E27FC236}">
                <a16:creationId xmlns:a16="http://schemas.microsoft.com/office/drawing/2014/main" id="{8D2C42DD-AE4E-45EB-9550-D3ACE29FFBEE}"/>
              </a:ext>
            </a:extLst>
          </p:cNvPr>
          <p:cNvSpPr txBox="1">
            <a:spLocks/>
          </p:cNvSpPr>
          <p:nvPr/>
        </p:nvSpPr>
        <p:spPr>
          <a:xfrm>
            <a:off x="5386275" y="3739384"/>
            <a:ext cx="2590562"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900"/>
              </a:spcAft>
              <a:buNone/>
            </a:pPr>
            <a:r>
              <a:rPr lang="en-US" sz="1400" b="1" dirty="0">
                <a:solidFill>
                  <a:schemeClr val="accent5"/>
                </a:solidFill>
                <a:latin typeface="+mj-lt"/>
              </a:rPr>
              <a:t>Phase 04</a:t>
            </a:r>
            <a:br>
              <a:rPr lang="en-US" sz="1100" b="1" dirty="0">
                <a:solidFill>
                  <a:schemeClr val="accent1"/>
                </a:solidFill>
                <a:latin typeface="+mj-lt"/>
              </a:rPr>
            </a:br>
            <a:r>
              <a:rPr lang="en-US" sz="1000" dirty="0">
                <a:solidFill>
                  <a:schemeClr val="tx1">
                    <a:lumMod val="75000"/>
                    <a:lumOff val="25000"/>
                  </a:schemeClr>
                </a:solidFill>
                <a:latin typeface="+mj-lt"/>
              </a:rPr>
              <a:t>Longevity Test</a:t>
            </a:r>
          </a:p>
        </p:txBody>
      </p:sp>
    </p:spTree>
    <p:extLst>
      <p:ext uri="{BB962C8B-B14F-4D97-AF65-F5344CB8AC3E}">
        <p14:creationId xmlns:p14="http://schemas.microsoft.com/office/powerpoint/2010/main" val="18454903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barn(outVertical)">
                                      <p:cBhvr>
                                        <p:cTn id="18" dur="500"/>
                                        <p:tgtEl>
                                          <p:spTgt spid="59"/>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p:cTn id="22" dur="500" fill="hold"/>
                                        <p:tgtEl>
                                          <p:spTgt spid="57"/>
                                        </p:tgtEl>
                                        <p:attrNameLst>
                                          <p:attrName>ppt_w</p:attrName>
                                        </p:attrNameLst>
                                      </p:cBhvr>
                                      <p:tavLst>
                                        <p:tav tm="0">
                                          <p:val>
                                            <p:fltVal val="0"/>
                                          </p:val>
                                        </p:tav>
                                        <p:tav tm="100000">
                                          <p:val>
                                            <p:strVal val="#ppt_w"/>
                                          </p:val>
                                        </p:tav>
                                      </p:tavLst>
                                    </p:anim>
                                    <p:anim calcmode="lin" valueType="num">
                                      <p:cBhvr>
                                        <p:cTn id="23" dur="500" fill="hold"/>
                                        <p:tgtEl>
                                          <p:spTgt spid="57"/>
                                        </p:tgtEl>
                                        <p:attrNameLst>
                                          <p:attrName>ppt_h</p:attrName>
                                        </p:attrNameLst>
                                      </p:cBhvr>
                                      <p:tavLst>
                                        <p:tav tm="0">
                                          <p:val>
                                            <p:fltVal val="0"/>
                                          </p:val>
                                        </p:tav>
                                        <p:tav tm="100000">
                                          <p:val>
                                            <p:strVal val="#ppt_h"/>
                                          </p:val>
                                        </p:tav>
                                      </p:tavLst>
                                    </p:anim>
                                    <p:animEffect transition="in" filter="fade">
                                      <p:cBhvr>
                                        <p:cTn id="24" dur="500"/>
                                        <p:tgtEl>
                                          <p:spTgt spid="57"/>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p:cTn id="28" dur="500" fill="hold"/>
                                        <p:tgtEl>
                                          <p:spTgt spid="43"/>
                                        </p:tgtEl>
                                        <p:attrNameLst>
                                          <p:attrName>ppt_w</p:attrName>
                                        </p:attrNameLst>
                                      </p:cBhvr>
                                      <p:tavLst>
                                        <p:tav tm="0">
                                          <p:val>
                                            <p:fltVal val="0"/>
                                          </p:val>
                                        </p:tav>
                                        <p:tav tm="100000">
                                          <p:val>
                                            <p:strVal val="#ppt_w"/>
                                          </p:val>
                                        </p:tav>
                                      </p:tavLst>
                                    </p:anim>
                                    <p:anim calcmode="lin" valueType="num">
                                      <p:cBhvr>
                                        <p:cTn id="29" dur="500" fill="hold"/>
                                        <p:tgtEl>
                                          <p:spTgt spid="43"/>
                                        </p:tgtEl>
                                        <p:attrNameLst>
                                          <p:attrName>ppt_h</p:attrName>
                                        </p:attrNameLst>
                                      </p:cBhvr>
                                      <p:tavLst>
                                        <p:tav tm="0">
                                          <p:val>
                                            <p:fltVal val="0"/>
                                          </p:val>
                                        </p:tav>
                                        <p:tav tm="100000">
                                          <p:val>
                                            <p:strVal val="#ppt_h"/>
                                          </p:val>
                                        </p:tav>
                                      </p:tavLst>
                                    </p:anim>
                                    <p:animEffect transition="in" filter="fade">
                                      <p:cBhvr>
                                        <p:cTn id="30" dur="500"/>
                                        <p:tgtEl>
                                          <p:spTgt spid="43"/>
                                        </p:tgtEl>
                                      </p:cBhvr>
                                    </p:animEffect>
                                  </p:childTnLst>
                                </p:cTn>
                              </p:par>
                              <p:par>
                                <p:cTn id="31" presetID="16" presetClass="entr" presetSubtype="37"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barn(outVertical)">
                                      <p:cBhvr>
                                        <p:cTn id="33" dur="500"/>
                                        <p:tgtEl>
                                          <p:spTgt spid="58"/>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p:cTn id="37" dur="500" fill="hold"/>
                                        <p:tgtEl>
                                          <p:spTgt spid="54"/>
                                        </p:tgtEl>
                                        <p:attrNameLst>
                                          <p:attrName>ppt_w</p:attrName>
                                        </p:attrNameLst>
                                      </p:cBhvr>
                                      <p:tavLst>
                                        <p:tav tm="0">
                                          <p:val>
                                            <p:fltVal val="0"/>
                                          </p:val>
                                        </p:tav>
                                        <p:tav tm="100000">
                                          <p:val>
                                            <p:strVal val="#ppt_w"/>
                                          </p:val>
                                        </p:tav>
                                      </p:tavLst>
                                    </p:anim>
                                    <p:anim calcmode="lin" valueType="num">
                                      <p:cBhvr>
                                        <p:cTn id="38" dur="500" fill="hold"/>
                                        <p:tgtEl>
                                          <p:spTgt spid="54"/>
                                        </p:tgtEl>
                                        <p:attrNameLst>
                                          <p:attrName>ppt_h</p:attrName>
                                        </p:attrNameLst>
                                      </p:cBhvr>
                                      <p:tavLst>
                                        <p:tav tm="0">
                                          <p:val>
                                            <p:fltVal val="0"/>
                                          </p:val>
                                        </p:tav>
                                        <p:tav tm="100000">
                                          <p:val>
                                            <p:strVal val="#ppt_h"/>
                                          </p:val>
                                        </p:tav>
                                      </p:tavLst>
                                    </p:anim>
                                    <p:animEffect transition="in" filter="fade">
                                      <p:cBhvr>
                                        <p:cTn id="39" dur="500"/>
                                        <p:tgtEl>
                                          <p:spTgt spid="54"/>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p:cTn id="43" dur="500" fill="hold"/>
                                        <p:tgtEl>
                                          <p:spTgt spid="46"/>
                                        </p:tgtEl>
                                        <p:attrNameLst>
                                          <p:attrName>ppt_w</p:attrName>
                                        </p:attrNameLst>
                                      </p:cBhvr>
                                      <p:tavLst>
                                        <p:tav tm="0">
                                          <p:val>
                                            <p:fltVal val="0"/>
                                          </p:val>
                                        </p:tav>
                                        <p:tav tm="100000">
                                          <p:val>
                                            <p:strVal val="#ppt_w"/>
                                          </p:val>
                                        </p:tav>
                                      </p:tavLst>
                                    </p:anim>
                                    <p:anim calcmode="lin" valueType="num">
                                      <p:cBhvr>
                                        <p:cTn id="44" dur="500" fill="hold"/>
                                        <p:tgtEl>
                                          <p:spTgt spid="46"/>
                                        </p:tgtEl>
                                        <p:attrNameLst>
                                          <p:attrName>ppt_h</p:attrName>
                                        </p:attrNameLst>
                                      </p:cBhvr>
                                      <p:tavLst>
                                        <p:tav tm="0">
                                          <p:val>
                                            <p:fltVal val="0"/>
                                          </p:val>
                                        </p:tav>
                                        <p:tav tm="100000">
                                          <p:val>
                                            <p:strVal val="#ppt_h"/>
                                          </p:val>
                                        </p:tav>
                                      </p:tavLst>
                                    </p:anim>
                                    <p:animEffect transition="in" filter="fade">
                                      <p:cBhvr>
                                        <p:cTn id="45" dur="500"/>
                                        <p:tgtEl>
                                          <p:spTgt spid="46"/>
                                        </p:tgtEl>
                                      </p:cBhvr>
                                    </p:animEffect>
                                  </p:childTnLst>
                                </p:cTn>
                              </p:par>
                              <p:par>
                                <p:cTn id="46" presetID="16" presetClass="entr" presetSubtype="37" fill="hold" grpId="0" nodeType="with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barn(outVertical)">
                                      <p:cBhvr>
                                        <p:cTn id="48" dur="500"/>
                                        <p:tgtEl>
                                          <p:spTgt spid="61"/>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55"/>
                                        </p:tgtEl>
                                        <p:attrNameLst>
                                          <p:attrName>style.visibility</p:attrName>
                                        </p:attrNameLst>
                                      </p:cBhvr>
                                      <p:to>
                                        <p:strVal val="visible"/>
                                      </p:to>
                                    </p:set>
                                    <p:anim calcmode="lin" valueType="num">
                                      <p:cBhvr>
                                        <p:cTn id="52" dur="500" fill="hold"/>
                                        <p:tgtEl>
                                          <p:spTgt spid="55"/>
                                        </p:tgtEl>
                                        <p:attrNameLst>
                                          <p:attrName>ppt_w</p:attrName>
                                        </p:attrNameLst>
                                      </p:cBhvr>
                                      <p:tavLst>
                                        <p:tav tm="0">
                                          <p:val>
                                            <p:fltVal val="0"/>
                                          </p:val>
                                        </p:tav>
                                        <p:tav tm="100000">
                                          <p:val>
                                            <p:strVal val="#ppt_w"/>
                                          </p:val>
                                        </p:tav>
                                      </p:tavLst>
                                    </p:anim>
                                    <p:anim calcmode="lin" valueType="num">
                                      <p:cBhvr>
                                        <p:cTn id="53" dur="500" fill="hold"/>
                                        <p:tgtEl>
                                          <p:spTgt spid="55"/>
                                        </p:tgtEl>
                                        <p:attrNameLst>
                                          <p:attrName>ppt_h</p:attrName>
                                        </p:attrNameLst>
                                      </p:cBhvr>
                                      <p:tavLst>
                                        <p:tav tm="0">
                                          <p:val>
                                            <p:fltVal val="0"/>
                                          </p:val>
                                        </p:tav>
                                        <p:tav tm="100000">
                                          <p:val>
                                            <p:strVal val="#ppt_h"/>
                                          </p:val>
                                        </p:tav>
                                      </p:tavLst>
                                    </p:anim>
                                    <p:animEffect transition="in" filter="fade">
                                      <p:cBhvr>
                                        <p:cTn id="54" dur="500"/>
                                        <p:tgtEl>
                                          <p:spTgt spid="55"/>
                                        </p:tgtEl>
                                      </p:cBhvr>
                                    </p:animEffect>
                                  </p:childTnLst>
                                </p:cTn>
                              </p:par>
                            </p:childTnLst>
                          </p:cTn>
                        </p:par>
                        <p:par>
                          <p:cTn id="55" fill="hold">
                            <p:stCondLst>
                              <p:cond delay="3500"/>
                            </p:stCondLst>
                            <p:childTnLst>
                              <p:par>
                                <p:cTn id="56" presetID="53" presetClass="entr" presetSubtype="16" fill="hold" grpId="0" nodeType="after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p:cTn id="58" dur="500" fill="hold"/>
                                        <p:tgtEl>
                                          <p:spTgt spid="52"/>
                                        </p:tgtEl>
                                        <p:attrNameLst>
                                          <p:attrName>ppt_w</p:attrName>
                                        </p:attrNameLst>
                                      </p:cBhvr>
                                      <p:tavLst>
                                        <p:tav tm="0">
                                          <p:val>
                                            <p:fltVal val="0"/>
                                          </p:val>
                                        </p:tav>
                                        <p:tav tm="100000">
                                          <p:val>
                                            <p:strVal val="#ppt_w"/>
                                          </p:val>
                                        </p:tav>
                                      </p:tavLst>
                                    </p:anim>
                                    <p:anim calcmode="lin" valueType="num">
                                      <p:cBhvr>
                                        <p:cTn id="59" dur="500" fill="hold"/>
                                        <p:tgtEl>
                                          <p:spTgt spid="52"/>
                                        </p:tgtEl>
                                        <p:attrNameLst>
                                          <p:attrName>ppt_h</p:attrName>
                                        </p:attrNameLst>
                                      </p:cBhvr>
                                      <p:tavLst>
                                        <p:tav tm="0">
                                          <p:val>
                                            <p:fltVal val="0"/>
                                          </p:val>
                                        </p:tav>
                                        <p:tav tm="100000">
                                          <p:val>
                                            <p:strVal val="#ppt_h"/>
                                          </p:val>
                                        </p:tav>
                                      </p:tavLst>
                                    </p:anim>
                                    <p:animEffect transition="in" filter="fade">
                                      <p:cBhvr>
                                        <p:cTn id="60" dur="500"/>
                                        <p:tgtEl>
                                          <p:spTgt spid="52"/>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barn(outVertical)">
                                      <p:cBhvr>
                                        <p:cTn id="6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7" grpId="0" animBg="1"/>
      <p:bldP spid="58" grpId="0"/>
      <p:bldP spid="59" grpId="0"/>
      <p:bldP spid="61" grpId="0"/>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Shape 459">
          <a:extLst>
            <a:ext uri="{FF2B5EF4-FFF2-40B4-BE49-F238E27FC236}">
              <a16:creationId xmlns:a16="http://schemas.microsoft.com/office/drawing/2014/main" id="{13D1684B-DA4A-F6FE-C951-18D517628AD7}"/>
            </a:ext>
          </a:extLst>
        </p:cNvPr>
        <p:cNvGrpSpPr/>
        <p:nvPr/>
      </p:nvGrpSpPr>
      <p:grpSpPr>
        <a:xfrm>
          <a:off x="0" y="0"/>
          <a:ext cx="0" cy="0"/>
          <a:chOff x="0" y="0"/>
          <a:chExt cx="0" cy="0"/>
        </a:xfrm>
      </p:grpSpPr>
      <p:sp>
        <p:nvSpPr>
          <p:cNvPr id="463" name="Google Shape;463;p42">
            <a:extLst>
              <a:ext uri="{FF2B5EF4-FFF2-40B4-BE49-F238E27FC236}">
                <a16:creationId xmlns:a16="http://schemas.microsoft.com/office/drawing/2014/main" id="{82D819ED-E65B-C915-B9D7-5C84DCE1E5B0}"/>
              </a:ext>
            </a:extLst>
          </p:cNvPr>
          <p:cNvSpPr txBox="1">
            <a:spLocks noGrp="1"/>
          </p:cNvSpPr>
          <p:nvPr>
            <p:ph type="body" idx="4294967295"/>
          </p:nvPr>
        </p:nvSpPr>
        <p:spPr>
          <a:xfrm>
            <a:off x="1981200" y="2195861"/>
            <a:ext cx="5181600" cy="381000"/>
          </a:xfrm>
          <a:prstGeom prst="rect">
            <a:avLst/>
          </a:prstGeom>
          <a:noFill/>
          <a:ln>
            <a:noFill/>
          </a:ln>
        </p:spPr>
        <p:txBody>
          <a:bodyPr spcFirstLastPara="1" wrap="square" lIns="0" tIns="0" rIns="0" bIns="0" anchor="t" anchorCtr="0">
            <a:noAutofit/>
          </a:bodyPr>
          <a:lstStyle/>
          <a:p>
            <a:pPr marL="0" indent="0">
              <a:buNone/>
            </a:pPr>
            <a:r>
              <a:rPr lang="en-IN" sz="2800" b="1" dirty="0">
                <a:solidFill>
                  <a:schemeClr val="bg1"/>
                </a:solidFill>
                <a:latin typeface="+mn-lt"/>
                <a:cs typeface="Calibri" panose="020F0502020204030204" pitchFamily="34" charset="0"/>
              </a:rPr>
              <a:t>MICROFABRICATION PROCESS</a:t>
            </a:r>
            <a:endParaRPr lang="en-IN" sz="2800" b="1" dirty="0">
              <a:solidFill>
                <a:schemeClr val="bg1"/>
              </a:solidFill>
              <a:latin typeface="+mn-lt"/>
            </a:endParaRPr>
          </a:p>
        </p:txBody>
      </p:sp>
    </p:spTree>
    <p:extLst>
      <p:ext uri="{BB962C8B-B14F-4D97-AF65-F5344CB8AC3E}">
        <p14:creationId xmlns:p14="http://schemas.microsoft.com/office/powerpoint/2010/main" val="1723373118"/>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Mask</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US" sz="1400" b="1" dirty="0"/>
              <a:t>Microfabrication Process</a:t>
            </a:r>
          </a:p>
        </p:txBody>
      </p:sp>
      <p:sp>
        <p:nvSpPr>
          <p:cNvPr id="22" name="Oval 21">
            <a:extLst>
              <a:ext uri="{FF2B5EF4-FFF2-40B4-BE49-F238E27FC236}">
                <a16:creationId xmlns:a16="http://schemas.microsoft.com/office/drawing/2014/main" id="{BA02C388-8901-E465-467B-B484BBB84EE9}"/>
              </a:ext>
            </a:extLst>
          </p:cNvPr>
          <p:cNvSpPr/>
          <p:nvPr/>
        </p:nvSpPr>
        <p:spPr>
          <a:xfrm flipH="1">
            <a:off x="533400" y="1276350"/>
            <a:ext cx="550358" cy="548158"/>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a:t>
            </a:r>
          </a:p>
        </p:txBody>
      </p:sp>
      <p:sp>
        <p:nvSpPr>
          <p:cNvPr id="23" name="Oval 22">
            <a:extLst>
              <a:ext uri="{FF2B5EF4-FFF2-40B4-BE49-F238E27FC236}">
                <a16:creationId xmlns:a16="http://schemas.microsoft.com/office/drawing/2014/main" id="{148F46AC-3109-AAC0-2DDD-A78A0B137CC2}"/>
              </a:ext>
            </a:extLst>
          </p:cNvPr>
          <p:cNvSpPr/>
          <p:nvPr/>
        </p:nvSpPr>
        <p:spPr>
          <a:xfrm flipH="1">
            <a:off x="529294" y="2299511"/>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2</a:t>
            </a:r>
          </a:p>
        </p:txBody>
      </p:sp>
      <p:sp>
        <p:nvSpPr>
          <p:cNvPr id="24" name="Oval 23">
            <a:extLst>
              <a:ext uri="{FF2B5EF4-FFF2-40B4-BE49-F238E27FC236}">
                <a16:creationId xmlns:a16="http://schemas.microsoft.com/office/drawing/2014/main" id="{34C02E4B-1407-193E-5A3C-B53C6225F7D9}"/>
              </a:ext>
            </a:extLst>
          </p:cNvPr>
          <p:cNvSpPr/>
          <p:nvPr/>
        </p:nvSpPr>
        <p:spPr>
          <a:xfrm flipH="1">
            <a:off x="548640" y="3249866"/>
            <a:ext cx="550358" cy="54815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3</a:t>
            </a:r>
          </a:p>
        </p:txBody>
      </p:sp>
      <p:sp>
        <p:nvSpPr>
          <p:cNvPr id="2" name="TextBox 1">
            <a:extLst>
              <a:ext uri="{FF2B5EF4-FFF2-40B4-BE49-F238E27FC236}">
                <a16:creationId xmlns:a16="http://schemas.microsoft.com/office/drawing/2014/main" id="{A19F7A3F-65E0-611F-97B0-E7AC85BB0B21}"/>
              </a:ext>
            </a:extLst>
          </p:cNvPr>
          <p:cNvSpPr txBox="1"/>
          <p:nvPr/>
        </p:nvSpPr>
        <p:spPr>
          <a:xfrm>
            <a:off x="1095556" y="1269378"/>
            <a:ext cx="4254347" cy="738664"/>
          </a:xfrm>
          <a:prstGeom prst="rect">
            <a:avLst/>
          </a:prstGeom>
          <a:noFill/>
        </p:spPr>
        <p:txBody>
          <a:bodyPr wrap="square" rtlCol="0">
            <a:spAutoFit/>
          </a:bodyPr>
          <a:lstStyle/>
          <a:p>
            <a:pPr algn="just"/>
            <a:r>
              <a:rPr lang="en-US" sz="1050" dirty="0"/>
              <a:t>The stencil used to repeatedly generate a desired pattern on resist-coated substrates is called a mask[19]. The same mask used  in the previous work was used which was designed using </a:t>
            </a:r>
            <a:r>
              <a:rPr lang="en-IN" sz="1050" dirty="0"/>
              <a:t>software CoventorWare10.4.</a:t>
            </a:r>
          </a:p>
        </p:txBody>
      </p:sp>
      <p:sp>
        <p:nvSpPr>
          <p:cNvPr id="5" name="TextBox 4">
            <a:extLst>
              <a:ext uri="{FF2B5EF4-FFF2-40B4-BE49-F238E27FC236}">
                <a16:creationId xmlns:a16="http://schemas.microsoft.com/office/drawing/2014/main" id="{99C20BBC-8F54-BFDA-ABE5-EFD55040E9CA}"/>
              </a:ext>
            </a:extLst>
          </p:cNvPr>
          <p:cNvSpPr txBox="1"/>
          <p:nvPr/>
        </p:nvSpPr>
        <p:spPr>
          <a:xfrm>
            <a:off x="1081546" y="2365107"/>
            <a:ext cx="4314643" cy="577081"/>
          </a:xfrm>
          <a:prstGeom prst="rect">
            <a:avLst/>
          </a:prstGeom>
          <a:noFill/>
        </p:spPr>
        <p:txBody>
          <a:bodyPr wrap="square" rtlCol="0">
            <a:spAutoFit/>
          </a:bodyPr>
          <a:lstStyle/>
          <a:p>
            <a:pPr algn="just"/>
            <a:r>
              <a:rPr lang="en-US" sz="1050" dirty="0"/>
              <a:t>This mask was used to fabricate the Interdigitated electrodes with Gold as the conductive layer and SU8/Silicon dioxide/Silicon nitride as </a:t>
            </a:r>
            <a:r>
              <a:rPr lang="en-IN" sz="1050" dirty="0"/>
              <a:t>the passivation layer.</a:t>
            </a:r>
          </a:p>
        </p:txBody>
      </p:sp>
      <p:sp>
        <p:nvSpPr>
          <p:cNvPr id="6" name="TextBox 5">
            <a:extLst>
              <a:ext uri="{FF2B5EF4-FFF2-40B4-BE49-F238E27FC236}">
                <a16:creationId xmlns:a16="http://schemas.microsoft.com/office/drawing/2014/main" id="{F5A9923D-6D99-691A-B63A-831D0CAEABF4}"/>
              </a:ext>
            </a:extLst>
          </p:cNvPr>
          <p:cNvSpPr txBox="1"/>
          <p:nvPr/>
        </p:nvSpPr>
        <p:spPr>
          <a:xfrm>
            <a:off x="1095556" y="3269962"/>
            <a:ext cx="4314643" cy="415498"/>
          </a:xfrm>
          <a:prstGeom prst="rect">
            <a:avLst/>
          </a:prstGeom>
          <a:noFill/>
        </p:spPr>
        <p:txBody>
          <a:bodyPr wrap="square" rtlCol="0">
            <a:spAutoFit/>
          </a:bodyPr>
          <a:lstStyle/>
          <a:p>
            <a:pPr algn="just"/>
            <a:r>
              <a:rPr lang="en-US" sz="1050" b="0" i="0" dirty="0">
                <a:solidFill>
                  <a:srgbClr val="0D0D0D"/>
                </a:solidFill>
                <a:effectLst/>
              </a:rPr>
              <a:t>IDE with different fingers were fabricated. I.e., IDE-25, IDE-50</a:t>
            </a:r>
            <a:r>
              <a:rPr lang="en-US" sz="1050" dirty="0">
                <a:solidFill>
                  <a:srgbClr val="0D0D0D"/>
                </a:solidFill>
              </a:rPr>
              <a:t> and     </a:t>
            </a:r>
            <a:r>
              <a:rPr lang="en-US" sz="1050" b="0" i="0" dirty="0">
                <a:solidFill>
                  <a:srgbClr val="0D0D0D"/>
                </a:solidFill>
                <a:effectLst/>
              </a:rPr>
              <a:t> IDE-100.</a:t>
            </a:r>
            <a:endParaRPr lang="en-IN" sz="1050" dirty="0"/>
          </a:p>
        </p:txBody>
      </p:sp>
      <p:pic>
        <p:nvPicPr>
          <p:cNvPr id="15" name="Picture 14">
            <a:extLst>
              <a:ext uri="{FF2B5EF4-FFF2-40B4-BE49-F238E27FC236}">
                <a16:creationId xmlns:a16="http://schemas.microsoft.com/office/drawing/2014/main" id="{DFC64E4E-C37A-45A6-F2BB-B2E5067F1ECD}"/>
              </a:ext>
            </a:extLst>
          </p:cNvPr>
          <p:cNvPicPr>
            <a:picLocks noChangeAspect="1"/>
          </p:cNvPicPr>
          <p:nvPr/>
        </p:nvPicPr>
        <p:blipFill>
          <a:blip r:embed="rId2"/>
          <a:stretch>
            <a:fillRect/>
          </a:stretch>
        </p:blipFill>
        <p:spPr>
          <a:xfrm>
            <a:off x="6248400" y="3763573"/>
            <a:ext cx="1828800" cy="895866"/>
          </a:xfrm>
          <a:prstGeom prst="rect">
            <a:avLst/>
          </a:prstGeom>
        </p:spPr>
      </p:pic>
      <p:pic>
        <p:nvPicPr>
          <p:cNvPr id="8" name="Picture 7">
            <a:extLst>
              <a:ext uri="{FF2B5EF4-FFF2-40B4-BE49-F238E27FC236}">
                <a16:creationId xmlns:a16="http://schemas.microsoft.com/office/drawing/2014/main" id="{0C55D689-7300-3385-5AD2-7C3123E9AAB7}"/>
              </a:ext>
            </a:extLst>
          </p:cNvPr>
          <p:cNvPicPr>
            <a:picLocks noChangeAspect="1"/>
          </p:cNvPicPr>
          <p:nvPr/>
        </p:nvPicPr>
        <p:blipFill>
          <a:blip r:embed="rId3"/>
          <a:stretch>
            <a:fillRect/>
          </a:stretch>
        </p:blipFill>
        <p:spPr>
          <a:xfrm>
            <a:off x="6024081" y="1153445"/>
            <a:ext cx="2219778" cy="2360468"/>
          </a:xfrm>
          <a:prstGeom prst="rect">
            <a:avLst/>
          </a:prstGeom>
        </p:spPr>
      </p:pic>
      <p:sp>
        <p:nvSpPr>
          <p:cNvPr id="7" name="TextBox 6">
            <a:extLst>
              <a:ext uri="{FF2B5EF4-FFF2-40B4-BE49-F238E27FC236}">
                <a16:creationId xmlns:a16="http://schemas.microsoft.com/office/drawing/2014/main" id="{FB6C11E8-6A97-C4A7-C045-B44642E6F25A}"/>
              </a:ext>
            </a:extLst>
          </p:cNvPr>
          <p:cNvSpPr txBox="1"/>
          <p:nvPr/>
        </p:nvSpPr>
        <p:spPr>
          <a:xfrm>
            <a:off x="5028736" y="4632100"/>
            <a:ext cx="3962400" cy="553998"/>
          </a:xfrm>
          <a:prstGeom prst="rect">
            <a:avLst/>
          </a:prstGeom>
          <a:noFill/>
        </p:spPr>
        <p:txBody>
          <a:bodyPr wrap="square" rtlCol="0">
            <a:spAutoFit/>
          </a:bodyPr>
          <a:lstStyle/>
          <a:p>
            <a:pPr algn="just"/>
            <a:r>
              <a:rPr lang="en-IN" sz="1000" dirty="0"/>
              <a:t>Figure 13 : (a) Top view depicting the dimensions of the IDE with respect to the mask used. (b) 2D- cross sectional view of the IDE without passivation layer.</a:t>
            </a:r>
          </a:p>
        </p:txBody>
      </p:sp>
      <p:sp>
        <p:nvSpPr>
          <p:cNvPr id="9" name="TextBox 8">
            <a:extLst>
              <a:ext uri="{FF2B5EF4-FFF2-40B4-BE49-F238E27FC236}">
                <a16:creationId xmlns:a16="http://schemas.microsoft.com/office/drawing/2014/main" id="{E0E242D2-9E5A-1A66-5C4F-35779D920831}"/>
              </a:ext>
            </a:extLst>
          </p:cNvPr>
          <p:cNvSpPr txBox="1"/>
          <p:nvPr/>
        </p:nvSpPr>
        <p:spPr>
          <a:xfrm>
            <a:off x="7009936" y="3439239"/>
            <a:ext cx="343364" cy="246221"/>
          </a:xfrm>
          <a:prstGeom prst="rect">
            <a:avLst/>
          </a:prstGeom>
          <a:noFill/>
        </p:spPr>
        <p:txBody>
          <a:bodyPr wrap="none" rtlCol="0">
            <a:spAutoFit/>
          </a:bodyPr>
          <a:lstStyle/>
          <a:p>
            <a:r>
              <a:rPr lang="en-IN" sz="1000" dirty="0"/>
              <a:t>(a)</a:t>
            </a:r>
          </a:p>
        </p:txBody>
      </p:sp>
      <p:sp>
        <p:nvSpPr>
          <p:cNvPr id="10" name="TextBox 9">
            <a:extLst>
              <a:ext uri="{FF2B5EF4-FFF2-40B4-BE49-F238E27FC236}">
                <a16:creationId xmlns:a16="http://schemas.microsoft.com/office/drawing/2014/main" id="{4D145BC3-CD18-AE16-F305-845D5DABADF3}"/>
              </a:ext>
            </a:extLst>
          </p:cNvPr>
          <p:cNvSpPr txBox="1"/>
          <p:nvPr/>
        </p:nvSpPr>
        <p:spPr>
          <a:xfrm>
            <a:off x="5993601" y="3990055"/>
            <a:ext cx="344966" cy="246221"/>
          </a:xfrm>
          <a:prstGeom prst="rect">
            <a:avLst/>
          </a:prstGeom>
          <a:noFill/>
        </p:spPr>
        <p:txBody>
          <a:bodyPr wrap="none" rtlCol="0">
            <a:spAutoFit/>
          </a:bodyPr>
          <a:lstStyle/>
          <a:p>
            <a:r>
              <a:rPr lang="en-IN" sz="1000" dirty="0"/>
              <a:t>(b)</a:t>
            </a:r>
          </a:p>
        </p:txBody>
      </p:sp>
    </p:spTree>
    <p:extLst>
      <p:ext uri="{BB962C8B-B14F-4D97-AF65-F5344CB8AC3E}">
        <p14:creationId xmlns:p14="http://schemas.microsoft.com/office/powerpoint/2010/main" val="2225570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Mask</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US" sz="1400" b="1" dirty="0"/>
              <a:t>Microfabrication Process</a:t>
            </a:r>
          </a:p>
        </p:txBody>
      </p:sp>
      <p:pic>
        <p:nvPicPr>
          <p:cNvPr id="8" name="Picture 7">
            <a:extLst>
              <a:ext uri="{FF2B5EF4-FFF2-40B4-BE49-F238E27FC236}">
                <a16:creationId xmlns:a16="http://schemas.microsoft.com/office/drawing/2014/main" id="{6F06D6CC-6EEC-60EC-FE16-4F9FF5139CE6}"/>
              </a:ext>
            </a:extLst>
          </p:cNvPr>
          <p:cNvPicPr>
            <a:picLocks noChangeAspect="1"/>
          </p:cNvPicPr>
          <p:nvPr/>
        </p:nvPicPr>
        <p:blipFill>
          <a:blip r:embed="rId2"/>
          <a:stretch>
            <a:fillRect/>
          </a:stretch>
        </p:blipFill>
        <p:spPr>
          <a:xfrm>
            <a:off x="1828800" y="1096191"/>
            <a:ext cx="3422074" cy="3116348"/>
          </a:xfrm>
          <a:prstGeom prst="rect">
            <a:avLst/>
          </a:prstGeom>
        </p:spPr>
      </p:pic>
      <p:sp>
        <p:nvSpPr>
          <p:cNvPr id="9" name="Rectangle 8">
            <a:extLst>
              <a:ext uri="{FF2B5EF4-FFF2-40B4-BE49-F238E27FC236}">
                <a16:creationId xmlns:a16="http://schemas.microsoft.com/office/drawing/2014/main" id="{0E4CDA1E-83D9-1FEC-7B53-C89FE8E07808}"/>
              </a:ext>
            </a:extLst>
          </p:cNvPr>
          <p:cNvSpPr/>
          <p:nvPr/>
        </p:nvSpPr>
        <p:spPr bwMode="auto">
          <a:xfrm>
            <a:off x="3241964" y="1102606"/>
            <a:ext cx="304800" cy="1551759"/>
          </a:xfrm>
          <a:prstGeom prst="rect">
            <a:avLst/>
          </a:prstGeom>
          <a:noFill/>
          <a:ln w="28575">
            <a:solidFill>
              <a:schemeClr val="tx1"/>
            </a:solidFill>
            <a:round/>
            <a:headEnd/>
            <a:tailEnd/>
          </a:ln>
        </p:spPr>
        <p:txBody>
          <a:bodyPr vert="horz" wrap="square" lIns="91440" tIns="45720" rIns="91440" bIns="45720" numCol="1" rtlCol="0" anchor="t" anchorCtr="0" compatLnSpc="1">
            <a:prstTxWarp prst="textNoShape">
              <a:avLst/>
            </a:prstTxWarp>
          </a:bodyPr>
          <a:lstStyle/>
          <a:p>
            <a:pPr algn="ctr"/>
            <a:endParaRPr lang="en-IN"/>
          </a:p>
        </p:txBody>
      </p:sp>
      <p:pic>
        <p:nvPicPr>
          <p:cNvPr id="11" name="Picture 10">
            <a:extLst>
              <a:ext uri="{FF2B5EF4-FFF2-40B4-BE49-F238E27FC236}">
                <a16:creationId xmlns:a16="http://schemas.microsoft.com/office/drawing/2014/main" id="{90E6B37B-A24D-819E-1D2E-715B2BE65753}"/>
              </a:ext>
            </a:extLst>
          </p:cNvPr>
          <p:cNvPicPr>
            <a:picLocks noChangeAspect="1"/>
          </p:cNvPicPr>
          <p:nvPr/>
        </p:nvPicPr>
        <p:blipFill>
          <a:blip r:embed="rId3"/>
          <a:stretch>
            <a:fillRect/>
          </a:stretch>
        </p:blipFill>
        <p:spPr>
          <a:xfrm>
            <a:off x="453473" y="3690837"/>
            <a:ext cx="918127" cy="1084251"/>
          </a:xfrm>
          <a:prstGeom prst="rect">
            <a:avLst/>
          </a:prstGeom>
        </p:spPr>
      </p:pic>
      <p:pic>
        <p:nvPicPr>
          <p:cNvPr id="18" name="Picture 17">
            <a:extLst>
              <a:ext uri="{FF2B5EF4-FFF2-40B4-BE49-F238E27FC236}">
                <a16:creationId xmlns:a16="http://schemas.microsoft.com/office/drawing/2014/main" id="{FC277F94-506A-FA02-0172-96389274EBD9}"/>
              </a:ext>
            </a:extLst>
          </p:cNvPr>
          <p:cNvPicPr>
            <a:picLocks noChangeAspect="1"/>
          </p:cNvPicPr>
          <p:nvPr/>
        </p:nvPicPr>
        <p:blipFill>
          <a:blip r:embed="rId4"/>
          <a:stretch>
            <a:fillRect/>
          </a:stretch>
        </p:blipFill>
        <p:spPr>
          <a:xfrm>
            <a:off x="654626" y="1089005"/>
            <a:ext cx="533400" cy="2390117"/>
          </a:xfrm>
          <a:prstGeom prst="rect">
            <a:avLst/>
          </a:prstGeom>
        </p:spPr>
      </p:pic>
      <p:cxnSp>
        <p:nvCxnSpPr>
          <p:cNvPr id="20" name="Straight Arrow Connector 19">
            <a:extLst>
              <a:ext uri="{FF2B5EF4-FFF2-40B4-BE49-F238E27FC236}">
                <a16:creationId xmlns:a16="http://schemas.microsoft.com/office/drawing/2014/main" id="{BEE8B1E1-8F48-F020-F7D7-741DDC1A1E03}"/>
              </a:ext>
            </a:extLst>
          </p:cNvPr>
          <p:cNvCxnSpPr>
            <a:cxnSpLocks/>
          </p:cNvCxnSpPr>
          <p:nvPr/>
        </p:nvCxnSpPr>
        <p:spPr>
          <a:xfrm flipH="1">
            <a:off x="1143000" y="1096898"/>
            <a:ext cx="2098964" cy="5747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093D9CA-1D7B-CD3B-08CB-4838D6F56FFA}"/>
              </a:ext>
            </a:extLst>
          </p:cNvPr>
          <p:cNvCxnSpPr>
            <a:cxnSpLocks/>
          </p:cNvCxnSpPr>
          <p:nvPr/>
        </p:nvCxnSpPr>
        <p:spPr>
          <a:xfrm flipH="1">
            <a:off x="1066800" y="2660073"/>
            <a:ext cx="2175164" cy="69482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18FAFB4E-DA4D-30D3-642F-A06E4FEFCC55}"/>
              </a:ext>
            </a:extLst>
          </p:cNvPr>
          <p:cNvSpPr/>
          <p:nvPr/>
        </p:nvSpPr>
        <p:spPr bwMode="auto">
          <a:xfrm>
            <a:off x="654626" y="3028950"/>
            <a:ext cx="488374" cy="428215"/>
          </a:xfrm>
          <a:prstGeom prst="rect">
            <a:avLst/>
          </a:prstGeom>
          <a:no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IN"/>
          </a:p>
        </p:txBody>
      </p:sp>
      <p:sp>
        <p:nvSpPr>
          <p:cNvPr id="32" name="Rectangle 31">
            <a:extLst>
              <a:ext uri="{FF2B5EF4-FFF2-40B4-BE49-F238E27FC236}">
                <a16:creationId xmlns:a16="http://schemas.microsoft.com/office/drawing/2014/main" id="{941A996B-EA79-6298-F4A0-C401F71046A6}"/>
              </a:ext>
            </a:extLst>
          </p:cNvPr>
          <p:cNvSpPr/>
          <p:nvPr/>
        </p:nvSpPr>
        <p:spPr bwMode="auto">
          <a:xfrm>
            <a:off x="753339" y="3083196"/>
            <a:ext cx="304800" cy="304800"/>
          </a:xfrm>
          <a:prstGeom prst="rect">
            <a:avLst/>
          </a:prstGeom>
          <a:noFill/>
          <a:ln w="19050">
            <a:solidFill>
              <a:schemeClr val="tx1"/>
            </a:solidFill>
            <a:round/>
            <a:headEnd/>
            <a:tailEnd/>
          </a:ln>
        </p:spPr>
        <p:txBody>
          <a:bodyPr vert="horz" wrap="square" lIns="91440" tIns="45720" rIns="91440" bIns="45720" numCol="1" rtlCol="0" anchor="t" anchorCtr="0" compatLnSpc="1">
            <a:prstTxWarp prst="textNoShape">
              <a:avLst/>
            </a:prstTxWarp>
          </a:bodyPr>
          <a:lstStyle/>
          <a:p>
            <a:pPr algn="ctr"/>
            <a:endParaRPr lang="en-IN"/>
          </a:p>
        </p:txBody>
      </p:sp>
      <p:cxnSp>
        <p:nvCxnSpPr>
          <p:cNvPr id="34" name="Straight Arrow Connector 33">
            <a:extLst>
              <a:ext uri="{FF2B5EF4-FFF2-40B4-BE49-F238E27FC236}">
                <a16:creationId xmlns:a16="http://schemas.microsoft.com/office/drawing/2014/main" id="{600E0535-BA19-65C2-01CB-ED9DAA54DBE3}"/>
              </a:ext>
            </a:extLst>
          </p:cNvPr>
          <p:cNvCxnSpPr>
            <a:cxnSpLocks/>
          </p:cNvCxnSpPr>
          <p:nvPr/>
        </p:nvCxnSpPr>
        <p:spPr>
          <a:xfrm flipH="1">
            <a:off x="533400" y="3372175"/>
            <a:ext cx="228600" cy="57117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62CE125E-3EE2-1E35-AEA8-3729A5A86A3B}"/>
              </a:ext>
            </a:extLst>
          </p:cNvPr>
          <p:cNvCxnSpPr>
            <a:cxnSpLocks/>
          </p:cNvCxnSpPr>
          <p:nvPr/>
        </p:nvCxnSpPr>
        <p:spPr>
          <a:xfrm>
            <a:off x="1055023" y="3379904"/>
            <a:ext cx="254229" cy="56152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47" name="Picture 46">
            <a:extLst>
              <a:ext uri="{FF2B5EF4-FFF2-40B4-BE49-F238E27FC236}">
                <a16:creationId xmlns:a16="http://schemas.microsoft.com/office/drawing/2014/main" id="{996FF95E-0904-B165-8D76-67446523CE33}"/>
              </a:ext>
            </a:extLst>
          </p:cNvPr>
          <p:cNvPicPr>
            <a:picLocks noChangeAspect="1"/>
          </p:cNvPicPr>
          <p:nvPr/>
        </p:nvPicPr>
        <p:blipFill>
          <a:blip r:embed="rId5"/>
          <a:stretch>
            <a:fillRect/>
          </a:stretch>
        </p:blipFill>
        <p:spPr>
          <a:xfrm>
            <a:off x="5565251" y="2997090"/>
            <a:ext cx="1448613" cy="817684"/>
          </a:xfrm>
          <a:prstGeom prst="rect">
            <a:avLst/>
          </a:prstGeom>
        </p:spPr>
      </p:pic>
      <p:pic>
        <p:nvPicPr>
          <p:cNvPr id="48" name="Picture 47">
            <a:extLst>
              <a:ext uri="{FF2B5EF4-FFF2-40B4-BE49-F238E27FC236}">
                <a16:creationId xmlns:a16="http://schemas.microsoft.com/office/drawing/2014/main" id="{58C0A37B-F7CA-5077-E6BF-C884003B7F5E}"/>
              </a:ext>
            </a:extLst>
          </p:cNvPr>
          <p:cNvPicPr>
            <a:picLocks noChangeAspect="1"/>
          </p:cNvPicPr>
          <p:nvPr/>
        </p:nvPicPr>
        <p:blipFill>
          <a:blip r:embed="rId6"/>
          <a:stretch>
            <a:fillRect/>
          </a:stretch>
        </p:blipFill>
        <p:spPr>
          <a:xfrm>
            <a:off x="5482938" y="1101057"/>
            <a:ext cx="1530926" cy="1571214"/>
          </a:xfrm>
          <a:prstGeom prst="rect">
            <a:avLst/>
          </a:prstGeom>
        </p:spPr>
      </p:pic>
      <p:pic>
        <p:nvPicPr>
          <p:cNvPr id="49" name="Picture 48">
            <a:extLst>
              <a:ext uri="{FF2B5EF4-FFF2-40B4-BE49-F238E27FC236}">
                <a16:creationId xmlns:a16="http://schemas.microsoft.com/office/drawing/2014/main" id="{70F8DC13-DAE2-25CB-4E1B-F527B872EFF7}"/>
              </a:ext>
            </a:extLst>
          </p:cNvPr>
          <p:cNvPicPr>
            <a:picLocks noChangeAspect="1"/>
          </p:cNvPicPr>
          <p:nvPr/>
        </p:nvPicPr>
        <p:blipFill>
          <a:blip r:embed="rId7"/>
          <a:stretch>
            <a:fillRect/>
          </a:stretch>
        </p:blipFill>
        <p:spPr>
          <a:xfrm>
            <a:off x="7410493" y="1118964"/>
            <a:ext cx="1453785" cy="1535401"/>
          </a:xfrm>
          <a:prstGeom prst="rect">
            <a:avLst/>
          </a:prstGeom>
        </p:spPr>
      </p:pic>
      <p:pic>
        <p:nvPicPr>
          <p:cNvPr id="50" name="Picture 49">
            <a:extLst>
              <a:ext uri="{FF2B5EF4-FFF2-40B4-BE49-F238E27FC236}">
                <a16:creationId xmlns:a16="http://schemas.microsoft.com/office/drawing/2014/main" id="{29087274-444D-8D12-3F7A-5B55A05C0CB6}"/>
              </a:ext>
            </a:extLst>
          </p:cNvPr>
          <p:cNvPicPr>
            <a:picLocks noChangeAspect="1"/>
          </p:cNvPicPr>
          <p:nvPr/>
        </p:nvPicPr>
        <p:blipFill>
          <a:blip r:embed="rId8"/>
          <a:stretch>
            <a:fillRect/>
          </a:stretch>
        </p:blipFill>
        <p:spPr>
          <a:xfrm>
            <a:off x="7315200" y="2997090"/>
            <a:ext cx="1634069" cy="844088"/>
          </a:xfrm>
          <a:prstGeom prst="rect">
            <a:avLst/>
          </a:prstGeom>
        </p:spPr>
      </p:pic>
      <p:sp>
        <p:nvSpPr>
          <p:cNvPr id="2" name="TextBox 1">
            <a:extLst>
              <a:ext uri="{FF2B5EF4-FFF2-40B4-BE49-F238E27FC236}">
                <a16:creationId xmlns:a16="http://schemas.microsoft.com/office/drawing/2014/main" id="{C6A5FA9A-46D3-4242-4D30-FDC85094B153}"/>
              </a:ext>
            </a:extLst>
          </p:cNvPr>
          <p:cNvSpPr txBox="1"/>
          <p:nvPr/>
        </p:nvSpPr>
        <p:spPr>
          <a:xfrm>
            <a:off x="1905000" y="4281726"/>
            <a:ext cx="3345874" cy="861774"/>
          </a:xfrm>
          <a:prstGeom prst="rect">
            <a:avLst/>
          </a:prstGeom>
          <a:noFill/>
        </p:spPr>
        <p:txBody>
          <a:bodyPr wrap="square" rtlCol="0">
            <a:spAutoFit/>
          </a:bodyPr>
          <a:lstStyle/>
          <a:p>
            <a:pPr algn="just"/>
            <a:r>
              <a:rPr lang="en-US" sz="1000" dirty="0"/>
              <a:t>Figure 14 : (a)The mask designed for fabrication of IDE with different pairs of fingers as viewed in </a:t>
            </a:r>
            <a:r>
              <a:rPr lang="en-US" sz="1000" dirty="0" err="1"/>
              <a:t>Klayout</a:t>
            </a:r>
            <a:r>
              <a:rPr lang="en-US" sz="1000" dirty="0"/>
              <a:t>.(b)</a:t>
            </a:r>
            <a:r>
              <a:rPr lang="en-IN" sz="1000" dirty="0"/>
              <a:t>Zoomed-in vision of a single strip with 25 pairs of fingers.(c)</a:t>
            </a:r>
            <a:r>
              <a:rPr lang="en-US" sz="1000" dirty="0"/>
              <a:t> zoomed-in view of the finger-like structures.</a:t>
            </a:r>
            <a:endParaRPr lang="en-IN" sz="1000" dirty="0"/>
          </a:p>
        </p:txBody>
      </p:sp>
      <p:sp>
        <p:nvSpPr>
          <p:cNvPr id="5" name="TextBox 4">
            <a:extLst>
              <a:ext uri="{FF2B5EF4-FFF2-40B4-BE49-F238E27FC236}">
                <a16:creationId xmlns:a16="http://schemas.microsoft.com/office/drawing/2014/main" id="{CC4E31BE-3F83-3A50-9C96-1132238C4656}"/>
              </a:ext>
            </a:extLst>
          </p:cNvPr>
          <p:cNvSpPr txBox="1"/>
          <p:nvPr/>
        </p:nvSpPr>
        <p:spPr>
          <a:xfrm>
            <a:off x="2012374" y="3886742"/>
            <a:ext cx="343364" cy="246221"/>
          </a:xfrm>
          <a:prstGeom prst="rect">
            <a:avLst/>
          </a:prstGeom>
          <a:noFill/>
        </p:spPr>
        <p:txBody>
          <a:bodyPr wrap="none" rtlCol="0">
            <a:spAutoFit/>
          </a:bodyPr>
          <a:lstStyle/>
          <a:p>
            <a:r>
              <a:rPr lang="en-IN" sz="1000" dirty="0"/>
              <a:t>(a)</a:t>
            </a:r>
          </a:p>
        </p:txBody>
      </p:sp>
      <p:sp>
        <p:nvSpPr>
          <p:cNvPr id="6" name="TextBox 5">
            <a:extLst>
              <a:ext uri="{FF2B5EF4-FFF2-40B4-BE49-F238E27FC236}">
                <a16:creationId xmlns:a16="http://schemas.microsoft.com/office/drawing/2014/main" id="{6744C9C5-BD93-0CA2-9077-E367CC72BF56}"/>
              </a:ext>
            </a:extLst>
          </p:cNvPr>
          <p:cNvSpPr txBox="1"/>
          <p:nvPr/>
        </p:nvSpPr>
        <p:spPr>
          <a:xfrm>
            <a:off x="343264" y="3028950"/>
            <a:ext cx="344966" cy="246221"/>
          </a:xfrm>
          <a:prstGeom prst="rect">
            <a:avLst/>
          </a:prstGeom>
          <a:noFill/>
        </p:spPr>
        <p:txBody>
          <a:bodyPr wrap="none" rtlCol="0">
            <a:spAutoFit/>
          </a:bodyPr>
          <a:lstStyle/>
          <a:p>
            <a:r>
              <a:rPr lang="en-IN" sz="1000" dirty="0"/>
              <a:t>(b)</a:t>
            </a:r>
          </a:p>
        </p:txBody>
      </p:sp>
      <p:sp>
        <p:nvSpPr>
          <p:cNvPr id="7" name="TextBox 6">
            <a:extLst>
              <a:ext uri="{FF2B5EF4-FFF2-40B4-BE49-F238E27FC236}">
                <a16:creationId xmlns:a16="http://schemas.microsoft.com/office/drawing/2014/main" id="{C73B23E0-3FAB-9861-B736-66251F35430B}"/>
              </a:ext>
            </a:extLst>
          </p:cNvPr>
          <p:cNvSpPr txBox="1"/>
          <p:nvPr/>
        </p:nvSpPr>
        <p:spPr>
          <a:xfrm>
            <a:off x="714865" y="4763658"/>
            <a:ext cx="340158" cy="246221"/>
          </a:xfrm>
          <a:prstGeom prst="rect">
            <a:avLst/>
          </a:prstGeom>
          <a:noFill/>
        </p:spPr>
        <p:txBody>
          <a:bodyPr wrap="none" rtlCol="0">
            <a:spAutoFit/>
          </a:bodyPr>
          <a:lstStyle/>
          <a:p>
            <a:r>
              <a:rPr lang="en-IN" sz="1000" dirty="0"/>
              <a:t>(c)</a:t>
            </a:r>
          </a:p>
        </p:txBody>
      </p:sp>
      <p:sp>
        <p:nvSpPr>
          <p:cNvPr id="10" name="TextBox 9">
            <a:extLst>
              <a:ext uri="{FF2B5EF4-FFF2-40B4-BE49-F238E27FC236}">
                <a16:creationId xmlns:a16="http://schemas.microsoft.com/office/drawing/2014/main" id="{F54E8C59-2887-6246-1E33-1C7B8C74B22A}"/>
              </a:ext>
            </a:extLst>
          </p:cNvPr>
          <p:cNvSpPr txBox="1"/>
          <p:nvPr/>
        </p:nvSpPr>
        <p:spPr>
          <a:xfrm>
            <a:off x="6111355" y="2672271"/>
            <a:ext cx="343364" cy="246221"/>
          </a:xfrm>
          <a:prstGeom prst="rect">
            <a:avLst/>
          </a:prstGeom>
          <a:noFill/>
        </p:spPr>
        <p:txBody>
          <a:bodyPr wrap="none" rtlCol="0">
            <a:spAutoFit/>
          </a:bodyPr>
          <a:lstStyle/>
          <a:p>
            <a:r>
              <a:rPr lang="en-IN" sz="1000" dirty="0"/>
              <a:t>(a)</a:t>
            </a:r>
          </a:p>
        </p:txBody>
      </p:sp>
      <p:sp>
        <p:nvSpPr>
          <p:cNvPr id="12" name="TextBox 11">
            <a:extLst>
              <a:ext uri="{FF2B5EF4-FFF2-40B4-BE49-F238E27FC236}">
                <a16:creationId xmlns:a16="http://schemas.microsoft.com/office/drawing/2014/main" id="{020A2D3E-19EE-2D49-CB76-50CDF027E86C}"/>
              </a:ext>
            </a:extLst>
          </p:cNvPr>
          <p:cNvSpPr txBox="1"/>
          <p:nvPr/>
        </p:nvSpPr>
        <p:spPr>
          <a:xfrm>
            <a:off x="6075918" y="3748554"/>
            <a:ext cx="344966" cy="246221"/>
          </a:xfrm>
          <a:prstGeom prst="rect">
            <a:avLst/>
          </a:prstGeom>
          <a:noFill/>
        </p:spPr>
        <p:txBody>
          <a:bodyPr wrap="none" rtlCol="0">
            <a:spAutoFit/>
          </a:bodyPr>
          <a:lstStyle/>
          <a:p>
            <a:r>
              <a:rPr lang="en-IN" sz="1000" dirty="0"/>
              <a:t>(b)</a:t>
            </a:r>
          </a:p>
        </p:txBody>
      </p:sp>
      <p:sp>
        <p:nvSpPr>
          <p:cNvPr id="13" name="TextBox 12">
            <a:extLst>
              <a:ext uri="{FF2B5EF4-FFF2-40B4-BE49-F238E27FC236}">
                <a16:creationId xmlns:a16="http://schemas.microsoft.com/office/drawing/2014/main" id="{C269199E-098C-B5B9-FB8F-574A8876FD9C}"/>
              </a:ext>
            </a:extLst>
          </p:cNvPr>
          <p:cNvSpPr txBox="1"/>
          <p:nvPr/>
        </p:nvSpPr>
        <p:spPr>
          <a:xfrm>
            <a:off x="7962155" y="2672271"/>
            <a:ext cx="340158" cy="246221"/>
          </a:xfrm>
          <a:prstGeom prst="rect">
            <a:avLst/>
          </a:prstGeom>
          <a:noFill/>
        </p:spPr>
        <p:txBody>
          <a:bodyPr wrap="none" rtlCol="0">
            <a:spAutoFit/>
          </a:bodyPr>
          <a:lstStyle/>
          <a:p>
            <a:r>
              <a:rPr lang="en-IN" sz="1000" dirty="0"/>
              <a:t>(c)</a:t>
            </a:r>
          </a:p>
        </p:txBody>
      </p:sp>
      <p:sp>
        <p:nvSpPr>
          <p:cNvPr id="14" name="TextBox 13">
            <a:extLst>
              <a:ext uri="{FF2B5EF4-FFF2-40B4-BE49-F238E27FC236}">
                <a16:creationId xmlns:a16="http://schemas.microsoft.com/office/drawing/2014/main" id="{EAD03612-8766-E6EA-1DE8-BB9FC054CBA1}"/>
              </a:ext>
            </a:extLst>
          </p:cNvPr>
          <p:cNvSpPr txBox="1"/>
          <p:nvPr/>
        </p:nvSpPr>
        <p:spPr>
          <a:xfrm>
            <a:off x="7962155" y="3774143"/>
            <a:ext cx="344966" cy="246221"/>
          </a:xfrm>
          <a:prstGeom prst="rect">
            <a:avLst/>
          </a:prstGeom>
          <a:noFill/>
        </p:spPr>
        <p:txBody>
          <a:bodyPr wrap="none" rtlCol="0">
            <a:spAutoFit/>
          </a:bodyPr>
          <a:lstStyle/>
          <a:p>
            <a:r>
              <a:rPr lang="en-IN" sz="1000" dirty="0"/>
              <a:t>(d)</a:t>
            </a:r>
          </a:p>
        </p:txBody>
      </p:sp>
      <p:sp>
        <p:nvSpPr>
          <p:cNvPr id="15" name="TextBox 14">
            <a:extLst>
              <a:ext uri="{FF2B5EF4-FFF2-40B4-BE49-F238E27FC236}">
                <a16:creationId xmlns:a16="http://schemas.microsoft.com/office/drawing/2014/main" id="{4695940F-1671-293D-8510-44526A816046}"/>
              </a:ext>
            </a:extLst>
          </p:cNvPr>
          <p:cNvSpPr txBox="1"/>
          <p:nvPr/>
        </p:nvSpPr>
        <p:spPr>
          <a:xfrm>
            <a:off x="5549390" y="4081671"/>
            <a:ext cx="3314888" cy="861774"/>
          </a:xfrm>
          <a:prstGeom prst="rect">
            <a:avLst/>
          </a:prstGeom>
          <a:noFill/>
        </p:spPr>
        <p:txBody>
          <a:bodyPr wrap="square" rtlCol="0">
            <a:spAutoFit/>
          </a:bodyPr>
          <a:lstStyle/>
          <a:p>
            <a:r>
              <a:rPr lang="en-IN" sz="1000" dirty="0"/>
              <a:t>Figure 15: (a),(c) 2D representation of the top view of the IDE with passivation layer.(b),(d)</a:t>
            </a:r>
            <a:r>
              <a:rPr lang="en-US" sz="1000" dirty="0"/>
              <a:t> 2D cross-sectional view of an IDE</a:t>
            </a:r>
            <a:r>
              <a:rPr lang="en-IN" sz="1000" dirty="0"/>
              <a:t> with passivation layer. In (a)&amp;(b) the passivation is deposited only on top of the electrodes leaving spaces </a:t>
            </a:r>
            <a:r>
              <a:rPr lang="en-US" sz="1000" dirty="0"/>
              <a:t>to avoid the effect of water retention</a:t>
            </a:r>
            <a:r>
              <a:rPr lang="en-IN" sz="1000" dirty="0"/>
              <a:t>.</a:t>
            </a:r>
          </a:p>
        </p:txBody>
      </p:sp>
    </p:spTree>
    <p:extLst>
      <p:ext uri="{BB962C8B-B14F-4D97-AF65-F5344CB8AC3E}">
        <p14:creationId xmlns:p14="http://schemas.microsoft.com/office/powerpoint/2010/main" val="3758902415"/>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Cleanroom Process</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US" sz="1400" b="1" dirty="0"/>
              <a:t>Microfabrication Process</a:t>
            </a:r>
          </a:p>
        </p:txBody>
      </p:sp>
      <p:pic>
        <p:nvPicPr>
          <p:cNvPr id="9" name="Picture 8" descr="Diagram of a diagram of a structure&#10;&#10;Description automatically generated">
            <a:extLst>
              <a:ext uri="{FF2B5EF4-FFF2-40B4-BE49-F238E27FC236}">
                <a16:creationId xmlns:a16="http://schemas.microsoft.com/office/drawing/2014/main" id="{3EA0141A-C570-2C52-D65E-D2B8FCA4CCAF}"/>
              </a:ext>
            </a:extLst>
          </p:cNvPr>
          <p:cNvPicPr>
            <a:picLocks noChangeAspect="1"/>
          </p:cNvPicPr>
          <p:nvPr/>
        </p:nvPicPr>
        <p:blipFill>
          <a:blip r:embed="rId2"/>
          <a:stretch>
            <a:fillRect/>
          </a:stretch>
        </p:blipFill>
        <p:spPr>
          <a:xfrm>
            <a:off x="304800" y="914896"/>
            <a:ext cx="8353337" cy="3485654"/>
          </a:xfrm>
          <a:prstGeom prst="rect">
            <a:avLst/>
          </a:prstGeom>
        </p:spPr>
      </p:pic>
      <p:cxnSp>
        <p:nvCxnSpPr>
          <p:cNvPr id="13" name="Straight Connector 12">
            <a:extLst>
              <a:ext uri="{FF2B5EF4-FFF2-40B4-BE49-F238E27FC236}">
                <a16:creationId xmlns:a16="http://schemas.microsoft.com/office/drawing/2014/main" id="{1A9FDA5A-4F42-347D-8906-EB81BE716C8A}"/>
              </a:ext>
            </a:extLst>
          </p:cNvPr>
          <p:cNvCxnSpPr>
            <a:cxnSpLocks/>
          </p:cNvCxnSpPr>
          <p:nvPr/>
        </p:nvCxnSpPr>
        <p:spPr>
          <a:xfrm>
            <a:off x="2971799" y="4432496"/>
            <a:ext cx="0" cy="375226"/>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595A83F1-04D8-CDCA-53B7-3A3A4F2DC235}"/>
              </a:ext>
            </a:extLst>
          </p:cNvPr>
          <p:cNvCxnSpPr/>
          <p:nvPr/>
        </p:nvCxnSpPr>
        <p:spPr>
          <a:xfrm>
            <a:off x="2971799" y="4579122"/>
            <a:ext cx="381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400F6046-018B-2162-07E5-59F65E9B89CB}"/>
              </a:ext>
            </a:extLst>
          </p:cNvPr>
          <p:cNvCxnSpPr/>
          <p:nvPr/>
        </p:nvCxnSpPr>
        <p:spPr>
          <a:xfrm>
            <a:off x="2971799" y="4807722"/>
            <a:ext cx="381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1590C1B4-212A-23D5-63C3-6FD3824F5217}"/>
              </a:ext>
            </a:extLst>
          </p:cNvPr>
          <p:cNvSpPr/>
          <p:nvPr/>
        </p:nvSpPr>
        <p:spPr bwMode="auto">
          <a:xfrm>
            <a:off x="2933704" y="4391510"/>
            <a:ext cx="76189" cy="76199"/>
          </a:xfrm>
          <a:prstGeom prst="ellipse">
            <a:avLst/>
          </a:prstGeom>
          <a:solidFill>
            <a:schemeClr val="tx1"/>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IN"/>
          </a:p>
        </p:txBody>
      </p:sp>
      <p:sp>
        <p:nvSpPr>
          <p:cNvPr id="27" name="TextBox 26">
            <a:extLst>
              <a:ext uri="{FF2B5EF4-FFF2-40B4-BE49-F238E27FC236}">
                <a16:creationId xmlns:a16="http://schemas.microsoft.com/office/drawing/2014/main" id="{1A3D2FE0-C438-6A69-F5E8-6E792BC1A6FC}"/>
              </a:ext>
            </a:extLst>
          </p:cNvPr>
          <p:cNvSpPr txBox="1"/>
          <p:nvPr/>
        </p:nvSpPr>
        <p:spPr>
          <a:xfrm>
            <a:off x="3276600" y="4468165"/>
            <a:ext cx="1066800" cy="215444"/>
          </a:xfrm>
          <a:prstGeom prst="rect">
            <a:avLst/>
          </a:prstGeom>
          <a:noFill/>
        </p:spPr>
        <p:txBody>
          <a:bodyPr wrap="square" rtlCol="0">
            <a:spAutoFit/>
          </a:bodyPr>
          <a:lstStyle/>
          <a:p>
            <a:r>
              <a:rPr lang="en-IN" sz="800" dirty="0"/>
              <a:t>Spin coat- SU-8</a:t>
            </a:r>
          </a:p>
        </p:txBody>
      </p:sp>
      <p:sp>
        <p:nvSpPr>
          <p:cNvPr id="28" name="TextBox 27">
            <a:extLst>
              <a:ext uri="{FF2B5EF4-FFF2-40B4-BE49-F238E27FC236}">
                <a16:creationId xmlns:a16="http://schemas.microsoft.com/office/drawing/2014/main" id="{898914D9-A628-131E-143A-0D031F8A537B}"/>
              </a:ext>
            </a:extLst>
          </p:cNvPr>
          <p:cNvSpPr txBox="1"/>
          <p:nvPr/>
        </p:nvSpPr>
        <p:spPr>
          <a:xfrm>
            <a:off x="3276600" y="4690080"/>
            <a:ext cx="1988119" cy="215444"/>
          </a:xfrm>
          <a:prstGeom prst="rect">
            <a:avLst/>
          </a:prstGeom>
          <a:noFill/>
        </p:spPr>
        <p:txBody>
          <a:bodyPr wrap="square" rtlCol="0">
            <a:spAutoFit/>
          </a:bodyPr>
          <a:lstStyle/>
          <a:p>
            <a:r>
              <a:rPr lang="en-IN" sz="800" dirty="0"/>
              <a:t>PECVD- Silicon Nitride/Silicon Dioxide</a:t>
            </a:r>
          </a:p>
        </p:txBody>
      </p:sp>
    </p:spTree>
    <p:extLst>
      <p:ext uri="{BB962C8B-B14F-4D97-AF65-F5344CB8AC3E}">
        <p14:creationId xmlns:p14="http://schemas.microsoft.com/office/powerpoint/2010/main" val="372019303"/>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Cleanroom Process</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US" sz="1400" b="1" dirty="0"/>
              <a:t>Microfabrication Process</a:t>
            </a:r>
          </a:p>
        </p:txBody>
      </p:sp>
      <p:pic>
        <p:nvPicPr>
          <p:cNvPr id="5" name="Picture 4">
            <a:extLst>
              <a:ext uri="{FF2B5EF4-FFF2-40B4-BE49-F238E27FC236}">
                <a16:creationId xmlns:a16="http://schemas.microsoft.com/office/drawing/2014/main" id="{71212111-04CB-BB4E-F8E8-E03F4940F45F}"/>
              </a:ext>
            </a:extLst>
          </p:cNvPr>
          <p:cNvPicPr>
            <a:picLocks noChangeAspect="1"/>
          </p:cNvPicPr>
          <p:nvPr/>
        </p:nvPicPr>
        <p:blipFill>
          <a:blip r:embed="rId2"/>
          <a:stretch>
            <a:fillRect/>
          </a:stretch>
        </p:blipFill>
        <p:spPr>
          <a:xfrm>
            <a:off x="914400" y="1622446"/>
            <a:ext cx="3154901" cy="949304"/>
          </a:xfrm>
          <a:prstGeom prst="rect">
            <a:avLst/>
          </a:prstGeom>
        </p:spPr>
      </p:pic>
      <p:pic>
        <p:nvPicPr>
          <p:cNvPr id="7" name="Picture 6">
            <a:extLst>
              <a:ext uri="{FF2B5EF4-FFF2-40B4-BE49-F238E27FC236}">
                <a16:creationId xmlns:a16="http://schemas.microsoft.com/office/drawing/2014/main" id="{26D723E7-D400-F52E-34CF-9C6AB55433A3}"/>
              </a:ext>
            </a:extLst>
          </p:cNvPr>
          <p:cNvPicPr>
            <a:picLocks noChangeAspect="1"/>
          </p:cNvPicPr>
          <p:nvPr/>
        </p:nvPicPr>
        <p:blipFill>
          <a:blip r:embed="rId3"/>
          <a:stretch>
            <a:fillRect/>
          </a:stretch>
        </p:blipFill>
        <p:spPr>
          <a:xfrm>
            <a:off x="688230" y="3176149"/>
            <a:ext cx="3049539" cy="1066800"/>
          </a:xfrm>
          <a:prstGeom prst="rect">
            <a:avLst/>
          </a:prstGeom>
        </p:spPr>
      </p:pic>
      <p:sp>
        <p:nvSpPr>
          <p:cNvPr id="8" name="TextBox 7">
            <a:extLst>
              <a:ext uri="{FF2B5EF4-FFF2-40B4-BE49-F238E27FC236}">
                <a16:creationId xmlns:a16="http://schemas.microsoft.com/office/drawing/2014/main" id="{7667D5E6-4914-4F92-9DC0-BB5BAB552876}"/>
              </a:ext>
            </a:extLst>
          </p:cNvPr>
          <p:cNvSpPr txBox="1"/>
          <p:nvPr/>
        </p:nvSpPr>
        <p:spPr>
          <a:xfrm>
            <a:off x="609600" y="4412970"/>
            <a:ext cx="3044423" cy="246221"/>
          </a:xfrm>
          <a:prstGeom prst="rect">
            <a:avLst/>
          </a:prstGeom>
          <a:noFill/>
        </p:spPr>
        <p:txBody>
          <a:bodyPr wrap="none" rtlCol="0">
            <a:spAutoFit/>
          </a:bodyPr>
          <a:lstStyle/>
          <a:p>
            <a:r>
              <a:rPr lang="en-IN" sz="1000" dirty="0"/>
              <a:t>Figure 16 : Top and Side view of the fabricated IDE</a:t>
            </a:r>
          </a:p>
        </p:txBody>
      </p:sp>
      <p:sp>
        <p:nvSpPr>
          <p:cNvPr id="10" name="TextBox 9">
            <a:extLst>
              <a:ext uri="{FF2B5EF4-FFF2-40B4-BE49-F238E27FC236}">
                <a16:creationId xmlns:a16="http://schemas.microsoft.com/office/drawing/2014/main" id="{1865D140-936E-E1A8-DB40-E17D20B8AEBB}"/>
              </a:ext>
            </a:extLst>
          </p:cNvPr>
          <p:cNvSpPr txBox="1"/>
          <p:nvPr/>
        </p:nvSpPr>
        <p:spPr>
          <a:xfrm>
            <a:off x="1371600" y="2266950"/>
            <a:ext cx="343364" cy="246221"/>
          </a:xfrm>
          <a:prstGeom prst="rect">
            <a:avLst/>
          </a:prstGeom>
          <a:noFill/>
        </p:spPr>
        <p:txBody>
          <a:bodyPr wrap="none" rtlCol="0">
            <a:spAutoFit/>
          </a:bodyPr>
          <a:lstStyle/>
          <a:p>
            <a:r>
              <a:rPr lang="en-IN" sz="1000" dirty="0"/>
              <a:t>(a)</a:t>
            </a:r>
          </a:p>
        </p:txBody>
      </p:sp>
      <p:sp>
        <p:nvSpPr>
          <p:cNvPr id="11" name="TextBox 10">
            <a:extLst>
              <a:ext uri="{FF2B5EF4-FFF2-40B4-BE49-F238E27FC236}">
                <a16:creationId xmlns:a16="http://schemas.microsoft.com/office/drawing/2014/main" id="{C8CB14FB-B907-B36A-D90D-0691E4CF8F18}"/>
              </a:ext>
            </a:extLst>
          </p:cNvPr>
          <p:cNvSpPr txBox="1"/>
          <p:nvPr/>
        </p:nvSpPr>
        <p:spPr>
          <a:xfrm>
            <a:off x="1447800" y="4019550"/>
            <a:ext cx="344966" cy="246221"/>
          </a:xfrm>
          <a:prstGeom prst="rect">
            <a:avLst/>
          </a:prstGeom>
          <a:noFill/>
        </p:spPr>
        <p:txBody>
          <a:bodyPr wrap="none" rtlCol="0">
            <a:spAutoFit/>
          </a:bodyPr>
          <a:lstStyle/>
          <a:p>
            <a:r>
              <a:rPr lang="en-IN" sz="1000" dirty="0"/>
              <a:t>(b)</a:t>
            </a:r>
          </a:p>
        </p:txBody>
      </p:sp>
      <p:pic>
        <p:nvPicPr>
          <p:cNvPr id="16" name="Picture 3">
            <a:extLst>
              <a:ext uri="{FF2B5EF4-FFF2-40B4-BE49-F238E27FC236}">
                <a16:creationId xmlns:a16="http://schemas.microsoft.com/office/drawing/2014/main" id="{4E078AE4-6CBB-3433-8BF3-1EC9925547CA}"/>
              </a:ext>
            </a:extLst>
          </p:cNvPr>
          <p:cNvPicPr>
            <a:picLocks noChangeAspect="1" noChangeArrowheads="1"/>
          </p:cNvPicPr>
          <p:nvPr/>
        </p:nvPicPr>
        <p:blipFill>
          <a:blip r:embed="rId4"/>
          <a:srcRect/>
          <a:stretch>
            <a:fillRect/>
          </a:stretch>
        </p:blipFill>
        <p:spPr bwMode="auto">
          <a:xfrm>
            <a:off x="5952088" y="1554489"/>
            <a:ext cx="1474859" cy="2465061"/>
          </a:xfrm>
          <a:prstGeom prst="rect">
            <a:avLst/>
          </a:prstGeom>
          <a:noFill/>
          <a:ln w="9525">
            <a:solidFill>
              <a:schemeClr val="tx1"/>
            </a:solidFill>
            <a:miter lim="800000"/>
            <a:headEnd/>
            <a:tailEnd/>
          </a:ln>
          <a:effectLst/>
        </p:spPr>
      </p:pic>
      <p:cxnSp>
        <p:nvCxnSpPr>
          <p:cNvPr id="18" name="Straight Arrow Connector 17">
            <a:extLst>
              <a:ext uri="{FF2B5EF4-FFF2-40B4-BE49-F238E27FC236}">
                <a16:creationId xmlns:a16="http://schemas.microsoft.com/office/drawing/2014/main" id="{E3F4BF17-3D92-2295-12BC-0404BBA9AE72}"/>
              </a:ext>
            </a:extLst>
          </p:cNvPr>
          <p:cNvCxnSpPr>
            <a:cxnSpLocks/>
          </p:cNvCxnSpPr>
          <p:nvPr/>
        </p:nvCxnSpPr>
        <p:spPr>
          <a:xfrm>
            <a:off x="7315200" y="1733550"/>
            <a:ext cx="5553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a:extLst>
              <a:ext uri="{FF2B5EF4-FFF2-40B4-BE49-F238E27FC236}">
                <a16:creationId xmlns:a16="http://schemas.microsoft.com/office/drawing/2014/main" id="{66E59336-DCCE-FE7E-8135-07587027AE1F}"/>
              </a:ext>
            </a:extLst>
          </p:cNvPr>
          <p:cNvCxnSpPr/>
          <p:nvPr/>
        </p:nvCxnSpPr>
        <p:spPr>
          <a:xfrm>
            <a:off x="7379735" y="2152270"/>
            <a:ext cx="36282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C2B12C68-054D-4982-8851-DB8ACCF3B2F4}"/>
              </a:ext>
            </a:extLst>
          </p:cNvPr>
          <p:cNvSpPr txBox="1"/>
          <p:nvPr/>
        </p:nvSpPr>
        <p:spPr>
          <a:xfrm>
            <a:off x="7742564" y="2031164"/>
            <a:ext cx="1381761" cy="415498"/>
          </a:xfrm>
          <a:prstGeom prst="rect">
            <a:avLst/>
          </a:prstGeom>
          <a:noFill/>
        </p:spPr>
        <p:txBody>
          <a:bodyPr wrap="square" rtlCol="0">
            <a:spAutoFit/>
          </a:bodyPr>
          <a:lstStyle/>
          <a:p>
            <a:r>
              <a:rPr lang="en-IN" sz="1000" dirty="0"/>
              <a:t>Passivation Layer</a:t>
            </a:r>
            <a:br>
              <a:rPr lang="en-IN" sz="1000" dirty="0"/>
            </a:br>
            <a:r>
              <a:rPr lang="en-IN" sz="1000" dirty="0"/>
              <a:t>(Transparent Part)</a:t>
            </a:r>
          </a:p>
        </p:txBody>
      </p:sp>
      <p:sp>
        <p:nvSpPr>
          <p:cNvPr id="23" name="TextBox 22">
            <a:extLst>
              <a:ext uri="{FF2B5EF4-FFF2-40B4-BE49-F238E27FC236}">
                <a16:creationId xmlns:a16="http://schemas.microsoft.com/office/drawing/2014/main" id="{ED8AAE45-9692-D3F9-7FBD-2F01C5A60E35}"/>
              </a:ext>
            </a:extLst>
          </p:cNvPr>
          <p:cNvSpPr txBox="1"/>
          <p:nvPr/>
        </p:nvSpPr>
        <p:spPr>
          <a:xfrm>
            <a:off x="7863202" y="1619469"/>
            <a:ext cx="889987" cy="246221"/>
          </a:xfrm>
          <a:prstGeom prst="rect">
            <a:avLst/>
          </a:prstGeom>
          <a:noFill/>
        </p:spPr>
        <p:txBody>
          <a:bodyPr wrap="none" rtlCol="0">
            <a:spAutoFit/>
          </a:bodyPr>
          <a:lstStyle/>
          <a:p>
            <a:r>
              <a:rPr lang="en-IN" sz="1000" dirty="0"/>
              <a:t>Metal (Gold)</a:t>
            </a:r>
          </a:p>
        </p:txBody>
      </p:sp>
      <p:sp>
        <p:nvSpPr>
          <p:cNvPr id="25" name="TextBox 24">
            <a:extLst>
              <a:ext uri="{FF2B5EF4-FFF2-40B4-BE49-F238E27FC236}">
                <a16:creationId xmlns:a16="http://schemas.microsoft.com/office/drawing/2014/main" id="{D21917EA-EB45-AA0F-9258-8575943964CC}"/>
              </a:ext>
            </a:extLst>
          </p:cNvPr>
          <p:cNvSpPr txBox="1"/>
          <p:nvPr/>
        </p:nvSpPr>
        <p:spPr>
          <a:xfrm>
            <a:off x="4953000" y="4140656"/>
            <a:ext cx="3708066" cy="246221"/>
          </a:xfrm>
          <a:prstGeom prst="rect">
            <a:avLst/>
          </a:prstGeom>
          <a:noFill/>
        </p:spPr>
        <p:txBody>
          <a:bodyPr wrap="none" rtlCol="0">
            <a:spAutoFit/>
          </a:bodyPr>
          <a:lstStyle/>
          <a:p>
            <a:r>
              <a:rPr lang="en-IN" sz="1000" dirty="0"/>
              <a:t>Figure 17 : </a:t>
            </a:r>
            <a:r>
              <a:rPr lang="en-US" sz="1000" dirty="0"/>
              <a:t>Microscopic view of gold covered with passivation </a:t>
            </a:r>
          </a:p>
        </p:txBody>
      </p:sp>
    </p:spTree>
    <p:extLst>
      <p:ext uri="{BB962C8B-B14F-4D97-AF65-F5344CB8AC3E}">
        <p14:creationId xmlns:p14="http://schemas.microsoft.com/office/powerpoint/2010/main" val="553958575"/>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8E741C-A9EE-4A74-A927-BDB98F4FF324}"/>
              </a:ext>
            </a:extLst>
          </p:cNvPr>
          <p:cNvSpPr/>
          <p:nvPr/>
        </p:nvSpPr>
        <p:spPr bwMode="auto">
          <a:xfrm>
            <a:off x="372893" y="285750"/>
            <a:ext cx="8398214" cy="4435813"/>
          </a:xfrm>
          <a:prstGeom prst="rect">
            <a:avLst/>
          </a:prstGeom>
          <a:solidFill>
            <a:schemeClr val="accent1"/>
          </a:solidFill>
          <a:ln w="9525">
            <a:noFill/>
            <a:round/>
            <a:headEnd/>
            <a:tailEnd/>
          </a:ln>
        </p:spPr>
        <p:txBody>
          <a:bodyPr vert="horz" wrap="square" lIns="91440" tIns="45720" rIns="91440" bIns="45720" numCol="1" rtlCol="0" anchor="t" anchorCtr="0" compatLnSpc="1">
            <a:prstTxWarp prst="textNoShape">
              <a:avLst/>
            </a:prstTxWarp>
          </a:bodyPr>
          <a:lstStyle/>
          <a:p>
            <a:pPr marL="0" indent="0" algn="ctr">
              <a:lnSpc>
                <a:spcPct val="100000"/>
              </a:lnSpc>
              <a:spcAft>
                <a:spcPts val="600"/>
              </a:spcAft>
              <a:buNone/>
            </a:pPr>
            <a:endParaRPr lang="en-US" sz="1200" dirty="0">
              <a:solidFill>
                <a:schemeClr val="bg1"/>
              </a:solidFill>
              <a:latin typeface="+mj-lt"/>
            </a:endParaRPr>
          </a:p>
        </p:txBody>
      </p:sp>
      <p:sp>
        <p:nvSpPr>
          <p:cNvPr id="4" name="Title 2">
            <a:extLst>
              <a:ext uri="{FF2B5EF4-FFF2-40B4-BE49-F238E27FC236}">
                <a16:creationId xmlns:a16="http://schemas.microsoft.com/office/drawing/2014/main" id="{031866C1-E985-4998-AD08-A2431116BA89}"/>
              </a:ext>
            </a:extLst>
          </p:cNvPr>
          <p:cNvSpPr txBox="1">
            <a:spLocks/>
          </p:cNvSpPr>
          <p:nvPr/>
        </p:nvSpPr>
        <p:spPr>
          <a:xfrm>
            <a:off x="711741" y="971550"/>
            <a:ext cx="7772400" cy="984885"/>
          </a:xfrm>
          <a:prstGeom prst="rect">
            <a:avLst/>
          </a:prstGeom>
        </p:spPr>
        <p:txBody>
          <a:bodyPr wrap="square" lIns="0" tIns="0" rIns="0" bIns="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3200" b="1" dirty="0">
                <a:solidFill>
                  <a:schemeClr val="bg1"/>
                </a:solidFill>
              </a:rPr>
              <a:t>NEURAL PROSTHETICS BASED ON MICROELECTRODE ARRAYS</a:t>
            </a:r>
          </a:p>
        </p:txBody>
      </p:sp>
      <p:sp>
        <p:nvSpPr>
          <p:cNvPr id="6" name="Title 2">
            <a:extLst>
              <a:ext uri="{FF2B5EF4-FFF2-40B4-BE49-F238E27FC236}">
                <a16:creationId xmlns:a16="http://schemas.microsoft.com/office/drawing/2014/main" id="{25A98F2B-CF89-4350-9792-CFB3F3776E66}"/>
              </a:ext>
            </a:extLst>
          </p:cNvPr>
          <p:cNvSpPr txBox="1">
            <a:spLocks/>
          </p:cNvSpPr>
          <p:nvPr/>
        </p:nvSpPr>
        <p:spPr>
          <a:xfrm>
            <a:off x="685799" y="2190750"/>
            <a:ext cx="7772400" cy="246221"/>
          </a:xfrm>
          <a:prstGeom prst="rect">
            <a:avLst/>
          </a:prstGeom>
        </p:spPr>
        <p:txBody>
          <a:bodyPr wrap="square" lIns="0" tIns="0" rIns="0" bIns="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600" dirty="0">
                <a:solidFill>
                  <a:schemeClr val="bg1"/>
                </a:solidFill>
              </a:rPr>
              <a:t>MASTER THESIS PRESENTATION – 2024</a:t>
            </a:r>
            <a:endParaRPr lang="en-US" sz="1100" dirty="0">
              <a:solidFill>
                <a:schemeClr val="bg1"/>
              </a:solidFill>
            </a:endParaRPr>
          </a:p>
        </p:txBody>
      </p:sp>
      <p:sp>
        <p:nvSpPr>
          <p:cNvPr id="7" name="Inhaltsplatzhalter 4">
            <a:extLst>
              <a:ext uri="{FF2B5EF4-FFF2-40B4-BE49-F238E27FC236}">
                <a16:creationId xmlns:a16="http://schemas.microsoft.com/office/drawing/2014/main" id="{5B9CD528-1448-46CD-9650-F72FF5761ED2}"/>
              </a:ext>
            </a:extLst>
          </p:cNvPr>
          <p:cNvSpPr txBox="1">
            <a:spLocks/>
          </p:cNvSpPr>
          <p:nvPr/>
        </p:nvSpPr>
        <p:spPr>
          <a:xfrm>
            <a:off x="2035031" y="998077"/>
            <a:ext cx="4227681" cy="246221"/>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600"/>
              </a:spcAft>
              <a:buNone/>
            </a:pPr>
            <a:endParaRPr lang="en-US" sz="1600" dirty="0">
              <a:latin typeface="+mj-lt"/>
            </a:endParaRPr>
          </a:p>
        </p:txBody>
      </p:sp>
      <p:sp>
        <p:nvSpPr>
          <p:cNvPr id="2" name="Inhaltsplatzhalter 4">
            <a:extLst>
              <a:ext uri="{FF2B5EF4-FFF2-40B4-BE49-F238E27FC236}">
                <a16:creationId xmlns:a16="http://schemas.microsoft.com/office/drawing/2014/main" id="{28F79328-CA0B-9E48-8544-6E271186F5C1}"/>
              </a:ext>
            </a:extLst>
          </p:cNvPr>
          <p:cNvSpPr txBox="1">
            <a:spLocks/>
          </p:cNvSpPr>
          <p:nvPr/>
        </p:nvSpPr>
        <p:spPr>
          <a:xfrm>
            <a:off x="564139" y="4271406"/>
            <a:ext cx="2209800" cy="246221"/>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600"/>
              </a:spcAft>
              <a:buNone/>
            </a:pPr>
            <a:r>
              <a:rPr lang="en-US" sz="1600" dirty="0">
                <a:latin typeface="+mj-lt"/>
              </a:rPr>
              <a:t>Pr. Gaëlle LISSORGUES</a:t>
            </a:r>
          </a:p>
        </p:txBody>
      </p:sp>
      <p:sp>
        <p:nvSpPr>
          <p:cNvPr id="5" name="Inhaltsplatzhalter 4">
            <a:extLst>
              <a:ext uri="{FF2B5EF4-FFF2-40B4-BE49-F238E27FC236}">
                <a16:creationId xmlns:a16="http://schemas.microsoft.com/office/drawing/2014/main" id="{93F43843-92A3-335C-6EAC-5EABCC79609C}"/>
              </a:ext>
            </a:extLst>
          </p:cNvPr>
          <p:cNvSpPr txBox="1">
            <a:spLocks/>
          </p:cNvSpPr>
          <p:nvPr/>
        </p:nvSpPr>
        <p:spPr>
          <a:xfrm>
            <a:off x="3588051" y="4273346"/>
            <a:ext cx="2209800" cy="246221"/>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600"/>
              </a:spcAft>
              <a:buNone/>
            </a:pPr>
            <a:r>
              <a:rPr lang="en-US" sz="1600" dirty="0">
                <a:latin typeface="+mj-lt"/>
              </a:rPr>
              <a:t>Pr. Lionel ROUSSEAU</a:t>
            </a:r>
            <a:endParaRPr lang="en-US" sz="1400" dirty="0">
              <a:latin typeface="+mj-lt"/>
            </a:endParaRPr>
          </a:p>
        </p:txBody>
      </p:sp>
      <p:sp>
        <p:nvSpPr>
          <p:cNvPr id="8" name="Inhaltsplatzhalter 4">
            <a:extLst>
              <a:ext uri="{FF2B5EF4-FFF2-40B4-BE49-F238E27FC236}">
                <a16:creationId xmlns:a16="http://schemas.microsoft.com/office/drawing/2014/main" id="{EF0F31A9-A2A5-7C57-AFCB-5934EC5A0D17}"/>
              </a:ext>
            </a:extLst>
          </p:cNvPr>
          <p:cNvSpPr txBox="1">
            <a:spLocks/>
          </p:cNvSpPr>
          <p:nvPr/>
        </p:nvSpPr>
        <p:spPr>
          <a:xfrm>
            <a:off x="6611963" y="4261759"/>
            <a:ext cx="2057400" cy="246221"/>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600"/>
              </a:spcAft>
              <a:buNone/>
            </a:pPr>
            <a:r>
              <a:rPr lang="en-US" sz="1600" dirty="0">
                <a:latin typeface="+mj-lt"/>
              </a:rPr>
              <a:t>Pr. Matteo COCUZZA</a:t>
            </a:r>
          </a:p>
        </p:txBody>
      </p:sp>
      <p:pic>
        <p:nvPicPr>
          <p:cNvPr id="10" name="Picture 9">
            <a:extLst>
              <a:ext uri="{FF2B5EF4-FFF2-40B4-BE49-F238E27FC236}">
                <a16:creationId xmlns:a16="http://schemas.microsoft.com/office/drawing/2014/main" id="{CB120A33-EDBE-2112-401A-755765081AB1}"/>
              </a:ext>
            </a:extLst>
          </p:cNvPr>
          <p:cNvPicPr>
            <a:picLocks noChangeAspect="1"/>
          </p:cNvPicPr>
          <p:nvPr/>
        </p:nvPicPr>
        <p:blipFill>
          <a:blip r:embed="rId2"/>
          <a:stretch>
            <a:fillRect/>
          </a:stretch>
        </p:blipFill>
        <p:spPr>
          <a:xfrm>
            <a:off x="978971" y="2948870"/>
            <a:ext cx="1318656" cy="1318656"/>
          </a:xfrm>
          <a:prstGeom prst="rect">
            <a:avLst/>
          </a:prstGeom>
        </p:spPr>
      </p:pic>
      <p:pic>
        <p:nvPicPr>
          <p:cNvPr id="12" name="Picture 11">
            <a:extLst>
              <a:ext uri="{FF2B5EF4-FFF2-40B4-BE49-F238E27FC236}">
                <a16:creationId xmlns:a16="http://schemas.microsoft.com/office/drawing/2014/main" id="{76E40C5E-B37F-8144-15CD-03C0A676B2BA}"/>
              </a:ext>
            </a:extLst>
          </p:cNvPr>
          <p:cNvPicPr>
            <a:picLocks noChangeAspect="1"/>
          </p:cNvPicPr>
          <p:nvPr/>
        </p:nvPicPr>
        <p:blipFill>
          <a:blip r:embed="rId3"/>
          <a:stretch>
            <a:fillRect/>
          </a:stretch>
        </p:blipFill>
        <p:spPr>
          <a:xfrm>
            <a:off x="3910731" y="2948870"/>
            <a:ext cx="1322536" cy="1322536"/>
          </a:xfrm>
          <a:prstGeom prst="rect">
            <a:avLst/>
          </a:prstGeom>
        </p:spPr>
      </p:pic>
      <p:pic>
        <p:nvPicPr>
          <p:cNvPr id="16" name="Picture 15" descr="A person with short hair wearing a white shirt&#10;&#10;Description automatically generated">
            <a:extLst>
              <a:ext uri="{FF2B5EF4-FFF2-40B4-BE49-F238E27FC236}">
                <a16:creationId xmlns:a16="http://schemas.microsoft.com/office/drawing/2014/main" id="{9DFEAC5D-AE7F-C2AC-7D2B-A5555E98F8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42493" y="2939223"/>
            <a:ext cx="1322536" cy="1322536"/>
          </a:xfrm>
          <a:prstGeom prst="rect">
            <a:avLst/>
          </a:prstGeom>
        </p:spPr>
      </p:pic>
      <p:sp>
        <p:nvSpPr>
          <p:cNvPr id="18" name="TextBox 17">
            <a:extLst>
              <a:ext uri="{FF2B5EF4-FFF2-40B4-BE49-F238E27FC236}">
                <a16:creationId xmlns:a16="http://schemas.microsoft.com/office/drawing/2014/main" id="{267E01D7-D96E-1517-9172-7385FC92A61D}"/>
              </a:ext>
            </a:extLst>
          </p:cNvPr>
          <p:cNvSpPr txBox="1"/>
          <p:nvPr/>
        </p:nvSpPr>
        <p:spPr>
          <a:xfrm>
            <a:off x="2597208" y="4271406"/>
            <a:ext cx="786832" cy="530915"/>
          </a:xfrm>
          <a:prstGeom prst="rect">
            <a:avLst/>
          </a:prstGeom>
          <a:noFill/>
        </p:spPr>
        <p:txBody>
          <a:bodyPr wrap="square" rtlCol="0">
            <a:spAutoFit/>
          </a:bodyPr>
          <a:lstStyle/>
          <a:p>
            <a:r>
              <a:rPr lang="en-US" sz="1050" dirty="0">
                <a:solidFill>
                  <a:schemeClr val="bg1"/>
                </a:solidFill>
                <a:latin typeface="+mj-lt"/>
              </a:rPr>
              <a:t>(</a:t>
            </a:r>
            <a:r>
              <a:rPr lang="en-US" sz="1050" dirty="0" err="1">
                <a:solidFill>
                  <a:schemeClr val="bg1"/>
                </a:solidFill>
                <a:latin typeface="+mj-lt"/>
              </a:rPr>
              <a:t>Dr,HDR</a:t>
            </a:r>
            <a:r>
              <a:rPr lang="en-US" sz="1050" dirty="0">
                <a:solidFill>
                  <a:schemeClr val="bg1"/>
                </a:solidFill>
                <a:latin typeface="+mj-lt"/>
              </a:rPr>
              <a:t>)</a:t>
            </a:r>
          </a:p>
          <a:p>
            <a:endParaRPr lang="en-IN" dirty="0"/>
          </a:p>
        </p:txBody>
      </p:sp>
      <p:sp>
        <p:nvSpPr>
          <p:cNvPr id="19" name="TextBox 18">
            <a:extLst>
              <a:ext uri="{FF2B5EF4-FFF2-40B4-BE49-F238E27FC236}">
                <a16:creationId xmlns:a16="http://schemas.microsoft.com/office/drawing/2014/main" id="{DA42ED36-EFEF-C312-F77E-F8CD1E0FBACF}"/>
              </a:ext>
            </a:extLst>
          </p:cNvPr>
          <p:cNvSpPr txBox="1"/>
          <p:nvPr/>
        </p:nvSpPr>
        <p:spPr>
          <a:xfrm>
            <a:off x="5434266" y="4271406"/>
            <a:ext cx="786832" cy="530915"/>
          </a:xfrm>
          <a:prstGeom prst="rect">
            <a:avLst/>
          </a:prstGeom>
          <a:noFill/>
        </p:spPr>
        <p:txBody>
          <a:bodyPr wrap="square" rtlCol="0">
            <a:spAutoFit/>
          </a:bodyPr>
          <a:lstStyle/>
          <a:p>
            <a:r>
              <a:rPr lang="en-US" sz="1050" dirty="0">
                <a:solidFill>
                  <a:schemeClr val="bg1"/>
                </a:solidFill>
                <a:latin typeface="+mj-lt"/>
              </a:rPr>
              <a:t>(</a:t>
            </a:r>
            <a:r>
              <a:rPr lang="en-US" sz="1050" dirty="0" err="1">
                <a:solidFill>
                  <a:schemeClr val="bg1"/>
                </a:solidFill>
                <a:latin typeface="+mj-lt"/>
              </a:rPr>
              <a:t>Dr,HDR</a:t>
            </a:r>
            <a:r>
              <a:rPr lang="en-US" sz="1050" dirty="0">
                <a:solidFill>
                  <a:schemeClr val="bg1"/>
                </a:solidFill>
                <a:latin typeface="+mj-lt"/>
              </a:rPr>
              <a:t>)</a:t>
            </a:r>
          </a:p>
          <a:p>
            <a:endParaRPr lang="en-IN" dirty="0"/>
          </a:p>
        </p:txBody>
      </p:sp>
      <p:sp>
        <p:nvSpPr>
          <p:cNvPr id="20" name="TextBox 19">
            <a:extLst>
              <a:ext uri="{FF2B5EF4-FFF2-40B4-BE49-F238E27FC236}">
                <a16:creationId xmlns:a16="http://schemas.microsoft.com/office/drawing/2014/main" id="{6CB4E5B9-1F2D-5C2B-CC6B-3D7845624ADD}"/>
              </a:ext>
            </a:extLst>
          </p:cNvPr>
          <p:cNvSpPr txBox="1"/>
          <p:nvPr/>
        </p:nvSpPr>
        <p:spPr>
          <a:xfrm>
            <a:off x="928296" y="4470353"/>
            <a:ext cx="1473480" cy="261610"/>
          </a:xfrm>
          <a:prstGeom prst="rect">
            <a:avLst/>
          </a:prstGeom>
          <a:noFill/>
        </p:spPr>
        <p:txBody>
          <a:bodyPr wrap="none" rtlCol="0">
            <a:spAutoFit/>
          </a:bodyPr>
          <a:lstStyle/>
          <a:p>
            <a:r>
              <a:rPr lang="en-IN" sz="1100" dirty="0">
                <a:solidFill>
                  <a:schemeClr val="bg1"/>
                </a:solidFill>
              </a:rPr>
              <a:t>Industrial Supervisor</a:t>
            </a:r>
          </a:p>
        </p:txBody>
      </p:sp>
      <p:sp>
        <p:nvSpPr>
          <p:cNvPr id="21" name="TextBox 20">
            <a:extLst>
              <a:ext uri="{FF2B5EF4-FFF2-40B4-BE49-F238E27FC236}">
                <a16:creationId xmlns:a16="http://schemas.microsoft.com/office/drawing/2014/main" id="{EEC0D11C-1000-512D-5FC5-DE6F1CBE2377}"/>
              </a:ext>
            </a:extLst>
          </p:cNvPr>
          <p:cNvSpPr txBox="1"/>
          <p:nvPr/>
        </p:nvSpPr>
        <p:spPr>
          <a:xfrm>
            <a:off x="3835259" y="4470353"/>
            <a:ext cx="1683474" cy="261610"/>
          </a:xfrm>
          <a:prstGeom prst="rect">
            <a:avLst/>
          </a:prstGeom>
          <a:noFill/>
        </p:spPr>
        <p:txBody>
          <a:bodyPr wrap="none" rtlCol="0">
            <a:spAutoFit/>
          </a:bodyPr>
          <a:lstStyle/>
          <a:p>
            <a:r>
              <a:rPr lang="en-IN" sz="1100" dirty="0">
                <a:solidFill>
                  <a:schemeClr val="bg1"/>
                </a:solidFill>
              </a:rPr>
              <a:t>Industrial Co-Supervisor</a:t>
            </a:r>
          </a:p>
        </p:txBody>
      </p:sp>
      <p:sp>
        <p:nvSpPr>
          <p:cNvPr id="22" name="TextBox 21">
            <a:extLst>
              <a:ext uri="{FF2B5EF4-FFF2-40B4-BE49-F238E27FC236}">
                <a16:creationId xmlns:a16="http://schemas.microsoft.com/office/drawing/2014/main" id="{BF174DA9-04DD-AC5F-5571-2A3705BD1F3D}"/>
              </a:ext>
            </a:extLst>
          </p:cNvPr>
          <p:cNvSpPr txBox="1"/>
          <p:nvPr/>
        </p:nvSpPr>
        <p:spPr>
          <a:xfrm>
            <a:off x="6849553" y="4464236"/>
            <a:ext cx="1515158" cy="261610"/>
          </a:xfrm>
          <a:prstGeom prst="rect">
            <a:avLst/>
          </a:prstGeom>
          <a:noFill/>
        </p:spPr>
        <p:txBody>
          <a:bodyPr wrap="none" rtlCol="0">
            <a:spAutoFit/>
          </a:bodyPr>
          <a:lstStyle/>
          <a:p>
            <a:r>
              <a:rPr lang="en-IN" sz="1100" dirty="0">
                <a:solidFill>
                  <a:schemeClr val="bg1"/>
                </a:solidFill>
              </a:rPr>
              <a:t>Academic Supervisor</a:t>
            </a:r>
          </a:p>
        </p:txBody>
      </p:sp>
      <p:pic>
        <p:nvPicPr>
          <p:cNvPr id="13" name="Picture 10">
            <a:extLst>
              <a:ext uri="{FF2B5EF4-FFF2-40B4-BE49-F238E27FC236}">
                <a16:creationId xmlns:a16="http://schemas.microsoft.com/office/drawing/2014/main" id="{DF102BD2-C442-4B56-E56E-1BE8D09B5581}"/>
              </a:ext>
            </a:extLst>
          </p:cNvPr>
          <p:cNvPicPr>
            <a:picLocks noChangeAspect="1" noChangeArrowheads="1"/>
          </p:cNvPicPr>
          <p:nvPr/>
        </p:nvPicPr>
        <p:blipFill>
          <a:blip r:embed="rId5"/>
          <a:srcRect/>
          <a:stretch>
            <a:fillRect/>
          </a:stretch>
        </p:blipFill>
        <p:spPr bwMode="auto">
          <a:xfrm>
            <a:off x="6942307" y="285750"/>
            <a:ext cx="1828800" cy="555789"/>
          </a:xfrm>
          <a:prstGeom prst="rect">
            <a:avLst/>
          </a:prstGeom>
          <a:noFill/>
          <a:ln w="9525">
            <a:noFill/>
            <a:miter lim="800000"/>
            <a:headEnd/>
            <a:tailEnd/>
          </a:ln>
          <a:effectLst/>
        </p:spPr>
      </p:pic>
      <p:pic>
        <p:nvPicPr>
          <p:cNvPr id="14" name="Picture 6">
            <a:extLst>
              <a:ext uri="{FF2B5EF4-FFF2-40B4-BE49-F238E27FC236}">
                <a16:creationId xmlns:a16="http://schemas.microsoft.com/office/drawing/2014/main" id="{74A2ACFD-1D2F-E608-9881-49A4CD7C1757}"/>
              </a:ext>
            </a:extLst>
          </p:cNvPr>
          <p:cNvPicPr>
            <a:picLocks noChangeAspect="1" noChangeArrowheads="1"/>
          </p:cNvPicPr>
          <p:nvPr/>
        </p:nvPicPr>
        <p:blipFill>
          <a:blip r:embed="rId6"/>
          <a:srcRect/>
          <a:stretch>
            <a:fillRect/>
          </a:stretch>
        </p:blipFill>
        <p:spPr bwMode="auto">
          <a:xfrm>
            <a:off x="372893" y="201987"/>
            <a:ext cx="1390506" cy="660856"/>
          </a:xfrm>
          <a:prstGeom prst="rect">
            <a:avLst/>
          </a:prstGeom>
          <a:noFill/>
          <a:ln w="9525">
            <a:noFill/>
            <a:miter lim="800000"/>
            <a:headEnd/>
            <a:tailEnd/>
          </a:ln>
          <a:effectLst/>
        </p:spPr>
      </p:pic>
    </p:spTree>
    <p:extLst>
      <p:ext uri="{BB962C8B-B14F-4D97-AF65-F5344CB8AC3E}">
        <p14:creationId xmlns:p14="http://schemas.microsoft.com/office/powerpoint/2010/main" val="31830632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decel="60000" fill="hold" grpId="0" nodeType="with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6" presetClass="entr" presetSubtype="37"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750"/>
                                        <p:tgtEl>
                                          <p:spTgt spid="6"/>
                                        </p:tgtEl>
                                      </p:cBhvr>
                                    </p:animEffect>
                                  </p:childTnLst>
                                </p:cTn>
                              </p:par>
                              <p:par>
                                <p:cTn id="12" presetID="16" presetClass="entr" presetSubtype="37" fill="hold" grpId="0" nodeType="withEffect" nodePh="1">
                                  <p:stCondLst>
                                    <p:cond delay="500"/>
                                  </p:stCondLst>
                                  <p:endCondLst>
                                    <p:cond evt="begin" delay="0">
                                      <p:tn val="12"/>
                                    </p:cond>
                                  </p:endCondLst>
                                  <p:childTnLst>
                                    <p:set>
                                      <p:cBhvr>
                                        <p:cTn id="13" dur="1" fill="hold">
                                          <p:stCondLst>
                                            <p:cond delay="0"/>
                                          </p:stCondLst>
                                        </p:cTn>
                                        <p:tgtEl>
                                          <p:spTgt spid="7"/>
                                        </p:tgtEl>
                                        <p:attrNameLst>
                                          <p:attrName>style.visibility</p:attrName>
                                        </p:attrNameLst>
                                      </p:cBhvr>
                                      <p:to>
                                        <p:strVal val="visible"/>
                                      </p:to>
                                    </p:set>
                                    <p:animEffect transition="in" filter="barn(outVertical)">
                                      <p:cBhvr>
                                        <p:cTn id="14" dur="500"/>
                                        <p:tgtEl>
                                          <p:spTgt spid="7"/>
                                        </p:tgtEl>
                                      </p:cBhvr>
                                    </p:animEffect>
                                  </p:childTnLst>
                                </p:cTn>
                              </p:par>
                              <p:par>
                                <p:cTn id="15" presetID="16" presetClass="entr" presetSubtype="37" fill="hold" grpId="0" nodeType="withEffect">
                                  <p:stCondLst>
                                    <p:cond delay="500"/>
                                  </p:stCondLst>
                                  <p:childTnLst>
                                    <p:set>
                                      <p:cBhvr>
                                        <p:cTn id="16" dur="1" fill="hold">
                                          <p:stCondLst>
                                            <p:cond delay="0"/>
                                          </p:stCondLst>
                                        </p:cTn>
                                        <p:tgtEl>
                                          <p:spTgt spid="2"/>
                                        </p:tgtEl>
                                        <p:attrNameLst>
                                          <p:attrName>style.visibility</p:attrName>
                                        </p:attrNameLst>
                                      </p:cBhvr>
                                      <p:to>
                                        <p:strVal val="visible"/>
                                      </p:to>
                                    </p:set>
                                    <p:animEffect transition="in" filter="barn(outVertical)">
                                      <p:cBhvr>
                                        <p:cTn id="17" dur="500"/>
                                        <p:tgtEl>
                                          <p:spTgt spid="2"/>
                                        </p:tgtEl>
                                      </p:cBhvr>
                                    </p:animEffect>
                                  </p:childTnLst>
                                </p:cTn>
                              </p:par>
                              <p:par>
                                <p:cTn id="18" presetID="16" presetClass="entr" presetSubtype="37"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Effect transition="in" filter="barn(outVertical)">
                                      <p:cBhvr>
                                        <p:cTn id="20" dur="500"/>
                                        <p:tgtEl>
                                          <p:spTgt spid="5"/>
                                        </p:tgtEl>
                                      </p:cBhvr>
                                    </p:animEffect>
                                  </p:childTnLst>
                                </p:cTn>
                              </p:par>
                              <p:par>
                                <p:cTn id="21" presetID="16" presetClass="entr" presetSubtype="37"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barn(out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2" grpId="0"/>
      <p:bldP spid="5"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494B69"/>
        </a:solidFill>
        <a:effectLst/>
      </p:bgPr>
    </p:bg>
    <p:spTree>
      <p:nvGrpSpPr>
        <p:cNvPr id="1" name=""/>
        <p:cNvGrpSpPr/>
        <p:nvPr/>
      </p:nvGrpSpPr>
      <p:grpSpPr>
        <a:xfrm>
          <a:off x="0" y="0"/>
          <a:ext cx="0" cy="0"/>
          <a:chOff x="0" y="0"/>
          <a:chExt cx="0" cy="0"/>
        </a:xfrm>
      </p:grpSpPr>
      <p:sp>
        <p:nvSpPr>
          <p:cNvPr id="4" name="Google Shape;463;p42">
            <a:extLst>
              <a:ext uri="{FF2B5EF4-FFF2-40B4-BE49-F238E27FC236}">
                <a16:creationId xmlns:a16="http://schemas.microsoft.com/office/drawing/2014/main" id="{7ADC6FD8-4611-6A8C-C398-9F8393102CFB}"/>
              </a:ext>
            </a:extLst>
          </p:cNvPr>
          <p:cNvSpPr txBox="1">
            <a:spLocks/>
          </p:cNvSpPr>
          <p:nvPr/>
        </p:nvSpPr>
        <p:spPr>
          <a:xfrm>
            <a:off x="2324100" y="2266950"/>
            <a:ext cx="4495800" cy="381000"/>
          </a:xfrm>
          <a:prstGeom prst="rect">
            <a:avLst/>
          </a:prstGeom>
          <a:noFill/>
          <a:ln>
            <a:noFill/>
          </a:ln>
        </p:spPr>
        <p:txBody>
          <a:bodyPr spcFirstLastPara="1" wrap="square" lIns="0" tIns="0" rIns="0" bIns="0"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IN" sz="2800" b="1" dirty="0">
                <a:solidFill>
                  <a:schemeClr val="bg1"/>
                </a:solidFill>
                <a:cs typeface="Calibri" panose="020F0502020204030204" pitchFamily="34" charset="0"/>
              </a:rPr>
              <a:t>EXPERIMENTAL  ANALYSIS</a:t>
            </a:r>
            <a:endParaRPr lang="en-IN" sz="2800" b="1" dirty="0">
              <a:solidFill>
                <a:schemeClr val="bg1"/>
              </a:solidFill>
            </a:endParaRPr>
          </a:p>
        </p:txBody>
      </p:sp>
    </p:spTree>
    <p:extLst>
      <p:ext uri="{BB962C8B-B14F-4D97-AF65-F5344CB8AC3E}">
        <p14:creationId xmlns:p14="http://schemas.microsoft.com/office/powerpoint/2010/main" val="2201075213"/>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Experimental Setup and Test Conditions</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Experimental Analysis</a:t>
            </a:r>
            <a:endParaRPr lang="en-US" sz="1400" b="1" dirty="0"/>
          </a:p>
        </p:txBody>
      </p:sp>
      <p:sp>
        <p:nvSpPr>
          <p:cNvPr id="2" name="Oval 1">
            <a:extLst>
              <a:ext uri="{FF2B5EF4-FFF2-40B4-BE49-F238E27FC236}">
                <a16:creationId xmlns:a16="http://schemas.microsoft.com/office/drawing/2014/main" id="{05396CA2-0D4A-7F74-F4D8-1E497EF04D80}"/>
              </a:ext>
            </a:extLst>
          </p:cNvPr>
          <p:cNvSpPr/>
          <p:nvPr/>
        </p:nvSpPr>
        <p:spPr>
          <a:xfrm flipH="1">
            <a:off x="405475" y="1219923"/>
            <a:ext cx="550358" cy="548158"/>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a:t>
            </a:r>
          </a:p>
        </p:txBody>
      </p:sp>
      <p:sp>
        <p:nvSpPr>
          <p:cNvPr id="5" name="Oval 4">
            <a:extLst>
              <a:ext uri="{FF2B5EF4-FFF2-40B4-BE49-F238E27FC236}">
                <a16:creationId xmlns:a16="http://schemas.microsoft.com/office/drawing/2014/main" id="{69631D1F-7209-4E1C-BBEE-0021FC0C4B38}"/>
              </a:ext>
            </a:extLst>
          </p:cNvPr>
          <p:cNvSpPr/>
          <p:nvPr/>
        </p:nvSpPr>
        <p:spPr>
          <a:xfrm flipH="1">
            <a:off x="405475" y="2328392"/>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2</a:t>
            </a:r>
          </a:p>
        </p:txBody>
      </p:sp>
      <p:sp>
        <p:nvSpPr>
          <p:cNvPr id="6" name="Oval 5">
            <a:extLst>
              <a:ext uri="{FF2B5EF4-FFF2-40B4-BE49-F238E27FC236}">
                <a16:creationId xmlns:a16="http://schemas.microsoft.com/office/drawing/2014/main" id="{20AEBAB7-DFFF-5E50-8247-8D0CAA8EE5B9}"/>
              </a:ext>
            </a:extLst>
          </p:cNvPr>
          <p:cNvSpPr/>
          <p:nvPr/>
        </p:nvSpPr>
        <p:spPr>
          <a:xfrm flipH="1">
            <a:off x="427103" y="3375419"/>
            <a:ext cx="550358" cy="54815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3</a:t>
            </a:r>
          </a:p>
        </p:txBody>
      </p:sp>
      <p:sp>
        <p:nvSpPr>
          <p:cNvPr id="10" name="TextBox 9">
            <a:extLst>
              <a:ext uri="{FF2B5EF4-FFF2-40B4-BE49-F238E27FC236}">
                <a16:creationId xmlns:a16="http://schemas.microsoft.com/office/drawing/2014/main" id="{3119EA33-A0D8-3D2F-D69E-9436ABB1F43A}"/>
              </a:ext>
            </a:extLst>
          </p:cNvPr>
          <p:cNvSpPr txBox="1"/>
          <p:nvPr/>
        </p:nvSpPr>
        <p:spPr>
          <a:xfrm>
            <a:off x="1066800" y="1219923"/>
            <a:ext cx="3657597" cy="738664"/>
          </a:xfrm>
          <a:prstGeom prst="rect">
            <a:avLst/>
          </a:prstGeom>
          <a:noFill/>
        </p:spPr>
        <p:txBody>
          <a:bodyPr wrap="square" rtlCol="0">
            <a:spAutoFit/>
          </a:bodyPr>
          <a:lstStyle/>
          <a:p>
            <a:pPr algn="just"/>
            <a:r>
              <a:rPr lang="en-US" sz="1050" dirty="0"/>
              <a:t>For the experimental Analysis, the impedance analyzer HP-4194A was used that is shown in Figure 20 , which analyzes impedance by scanning a specified frequency range, here, from 100Hz to 20MHz.</a:t>
            </a:r>
            <a:endParaRPr lang="en-IN" sz="1050" dirty="0"/>
          </a:p>
        </p:txBody>
      </p:sp>
      <p:sp>
        <p:nvSpPr>
          <p:cNvPr id="11" name="TextBox 10">
            <a:extLst>
              <a:ext uri="{FF2B5EF4-FFF2-40B4-BE49-F238E27FC236}">
                <a16:creationId xmlns:a16="http://schemas.microsoft.com/office/drawing/2014/main" id="{836B5E4E-34A9-AC38-6BA7-20138A15F300}"/>
              </a:ext>
            </a:extLst>
          </p:cNvPr>
          <p:cNvSpPr txBox="1"/>
          <p:nvPr/>
        </p:nvSpPr>
        <p:spPr>
          <a:xfrm>
            <a:off x="1066798" y="2274725"/>
            <a:ext cx="3657600" cy="900246"/>
          </a:xfrm>
          <a:prstGeom prst="rect">
            <a:avLst/>
          </a:prstGeom>
          <a:noFill/>
        </p:spPr>
        <p:txBody>
          <a:bodyPr wrap="square" rtlCol="0">
            <a:spAutoFit/>
          </a:bodyPr>
          <a:lstStyle/>
          <a:p>
            <a:pPr algn="just"/>
            <a:r>
              <a:rPr lang="en-US" sz="1050" dirty="0"/>
              <a:t>The fabricated IDE sample was connected to the impedance analyzer via PCB or wires, as shown in the Figure 18. The sample was first analyzed in air and then analyzed again after being immersed in a container with aqueous solutions as shown in Figure 19 .</a:t>
            </a:r>
            <a:endParaRPr lang="en-IN" sz="1050" dirty="0"/>
          </a:p>
        </p:txBody>
      </p:sp>
      <p:sp>
        <p:nvSpPr>
          <p:cNvPr id="20" name="TextBox 19">
            <a:extLst>
              <a:ext uri="{FF2B5EF4-FFF2-40B4-BE49-F238E27FC236}">
                <a16:creationId xmlns:a16="http://schemas.microsoft.com/office/drawing/2014/main" id="{1D657A68-F09A-766B-D0C0-AD2AB4030FD8}"/>
              </a:ext>
            </a:extLst>
          </p:cNvPr>
          <p:cNvSpPr txBox="1"/>
          <p:nvPr/>
        </p:nvSpPr>
        <p:spPr>
          <a:xfrm>
            <a:off x="1066798" y="3426216"/>
            <a:ext cx="3581397" cy="900246"/>
          </a:xfrm>
          <a:prstGeom prst="rect">
            <a:avLst/>
          </a:prstGeom>
          <a:noFill/>
        </p:spPr>
        <p:txBody>
          <a:bodyPr wrap="square" rtlCol="0">
            <a:spAutoFit/>
          </a:bodyPr>
          <a:lstStyle/>
          <a:p>
            <a:pPr algn="just"/>
            <a:r>
              <a:rPr lang="en-US" sz="1050" dirty="0"/>
              <a:t>Once calibrated, the HP-4194A automatically measures the impedance at each frequency point and plot the Bode plots on the screen. Once the sweep is complete, one can save the measurement data by data transfer to a connected PC using an appropriate interface.</a:t>
            </a:r>
            <a:endParaRPr lang="en-IN" sz="1050" dirty="0"/>
          </a:p>
        </p:txBody>
      </p:sp>
      <p:sp>
        <p:nvSpPr>
          <p:cNvPr id="9" name="Oval 8">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8" name="Picture 7" descr="Several small electrical components&#10;&#10;Description automatically generated with medium confidence">
            <a:extLst>
              <a:ext uri="{FF2B5EF4-FFF2-40B4-BE49-F238E27FC236}">
                <a16:creationId xmlns:a16="http://schemas.microsoft.com/office/drawing/2014/main" id="{DBFDA840-F561-9448-95D1-EAD6965C8A89}"/>
              </a:ext>
            </a:extLst>
          </p:cNvPr>
          <p:cNvPicPr>
            <a:picLocks noChangeAspect="1"/>
          </p:cNvPicPr>
          <p:nvPr/>
        </p:nvPicPr>
        <p:blipFill rotWithShape="1">
          <a:blip r:embed="rId2"/>
          <a:srcRect l="45037" r="24889"/>
          <a:stretch/>
        </p:blipFill>
        <p:spPr>
          <a:xfrm rot="5400000">
            <a:off x="6363591" y="1306008"/>
            <a:ext cx="1103426" cy="2751774"/>
          </a:xfrm>
          <a:prstGeom prst="rect">
            <a:avLst/>
          </a:prstGeom>
          <a:ln>
            <a:solidFill>
              <a:schemeClr val="tx1"/>
            </a:solidFill>
          </a:ln>
        </p:spPr>
      </p:pic>
      <p:sp>
        <p:nvSpPr>
          <p:cNvPr id="14" name="Oval 13">
            <a:extLst>
              <a:ext uri="{FF2B5EF4-FFF2-40B4-BE49-F238E27FC236}">
                <a16:creationId xmlns:a16="http://schemas.microsoft.com/office/drawing/2014/main" id="{E78F0212-8A25-771F-2F1A-D7D43D54A960}"/>
              </a:ext>
            </a:extLst>
          </p:cNvPr>
          <p:cNvSpPr/>
          <p:nvPr/>
        </p:nvSpPr>
        <p:spPr>
          <a:xfrm>
            <a:off x="6722377" y="2070901"/>
            <a:ext cx="739140" cy="304800"/>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Rectangle 14">
            <a:extLst>
              <a:ext uri="{FF2B5EF4-FFF2-40B4-BE49-F238E27FC236}">
                <a16:creationId xmlns:a16="http://schemas.microsoft.com/office/drawing/2014/main" id="{90DD93C1-093D-E762-D3CF-0C92DB2A0682}"/>
              </a:ext>
            </a:extLst>
          </p:cNvPr>
          <p:cNvSpPr/>
          <p:nvPr/>
        </p:nvSpPr>
        <p:spPr>
          <a:xfrm>
            <a:off x="5785117" y="2876550"/>
            <a:ext cx="1866900" cy="339747"/>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18" name="Straight Arrow Connector 17">
            <a:extLst>
              <a:ext uri="{FF2B5EF4-FFF2-40B4-BE49-F238E27FC236}">
                <a16:creationId xmlns:a16="http://schemas.microsoft.com/office/drawing/2014/main" id="{5E6B9034-EDFB-65DB-B519-586A6FB4C1D5}"/>
              </a:ext>
            </a:extLst>
          </p:cNvPr>
          <p:cNvCxnSpPr>
            <a:cxnSpLocks/>
          </p:cNvCxnSpPr>
          <p:nvPr/>
        </p:nvCxnSpPr>
        <p:spPr>
          <a:xfrm flipV="1">
            <a:off x="7767375" y="1375985"/>
            <a:ext cx="0" cy="117116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9" name="Straight Arrow Connector 18">
            <a:extLst>
              <a:ext uri="{FF2B5EF4-FFF2-40B4-BE49-F238E27FC236}">
                <a16:creationId xmlns:a16="http://schemas.microsoft.com/office/drawing/2014/main" id="{294F0F77-BE5C-C3B1-342A-91DE8EBD16FB}"/>
              </a:ext>
            </a:extLst>
          </p:cNvPr>
          <p:cNvCxnSpPr>
            <a:cxnSpLocks/>
          </p:cNvCxnSpPr>
          <p:nvPr/>
        </p:nvCxnSpPr>
        <p:spPr>
          <a:xfrm>
            <a:off x="6288036" y="3233608"/>
            <a:ext cx="381001" cy="59751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1" name="TextBox 20">
            <a:extLst>
              <a:ext uri="{FF2B5EF4-FFF2-40B4-BE49-F238E27FC236}">
                <a16:creationId xmlns:a16="http://schemas.microsoft.com/office/drawing/2014/main" id="{45ADCD83-D8F7-3190-43BD-5C06526B9FC7}"/>
              </a:ext>
            </a:extLst>
          </p:cNvPr>
          <p:cNvSpPr txBox="1"/>
          <p:nvPr/>
        </p:nvSpPr>
        <p:spPr>
          <a:xfrm>
            <a:off x="6771749" y="1120827"/>
            <a:ext cx="1991251" cy="253916"/>
          </a:xfrm>
          <a:prstGeom prst="rect">
            <a:avLst/>
          </a:prstGeom>
          <a:noFill/>
        </p:spPr>
        <p:txBody>
          <a:bodyPr wrap="none" rtlCol="0">
            <a:spAutoFit/>
          </a:bodyPr>
          <a:lstStyle/>
          <a:p>
            <a:r>
              <a:rPr lang="en-IN" sz="1050" dirty="0"/>
              <a:t>Sample connected to the PCB.</a:t>
            </a:r>
          </a:p>
        </p:txBody>
      </p:sp>
      <p:sp>
        <p:nvSpPr>
          <p:cNvPr id="22" name="TextBox 21">
            <a:extLst>
              <a:ext uri="{FF2B5EF4-FFF2-40B4-BE49-F238E27FC236}">
                <a16:creationId xmlns:a16="http://schemas.microsoft.com/office/drawing/2014/main" id="{2DEC1681-AB87-AD56-FD34-78B7CDAC9852}"/>
              </a:ext>
            </a:extLst>
          </p:cNvPr>
          <p:cNvSpPr txBox="1"/>
          <p:nvPr/>
        </p:nvSpPr>
        <p:spPr>
          <a:xfrm>
            <a:off x="5516579" y="1552935"/>
            <a:ext cx="1976346" cy="415498"/>
          </a:xfrm>
          <a:prstGeom prst="rect">
            <a:avLst/>
          </a:prstGeom>
          <a:noFill/>
        </p:spPr>
        <p:txBody>
          <a:bodyPr wrap="square" rtlCol="0">
            <a:spAutoFit/>
          </a:bodyPr>
          <a:lstStyle/>
          <a:p>
            <a:r>
              <a:rPr lang="en-IN" sz="1050" dirty="0"/>
              <a:t>Sample that was fabricated in the cleanroom.</a:t>
            </a:r>
          </a:p>
        </p:txBody>
      </p:sp>
      <p:sp>
        <p:nvSpPr>
          <p:cNvPr id="23" name="TextBox 22">
            <a:extLst>
              <a:ext uri="{FF2B5EF4-FFF2-40B4-BE49-F238E27FC236}">
                <a16:creationId xmlns:a16="http://schemas.microsoft.com/office/drawing/2014/main" id="{716562E7-9002-8512-9058-D229F7EB0415}"/>
              </a:ext>
            </a:extLst>
          </p:cNvPr>
          <p:cNvSpPr txBox="1"/>
          <p:nvPr/>
        </p:nvSpPr>
        <p:spPr>
          <a:xfrm>
            <a:off x="5917285" y="3788141"/>
            <a:ext cx="2016672" cy="577081"/>
          </a:xfrm>
          <a:prstGeom prst="rect">
            <a:avLst/>
          </a:prstGeom>
          <a:noFill/>
        </p:spPr>
        <p:txBody>
          <a:bodyPr wrap="square" rtlCol="0">
            <a:spAutoFit/>
          </a:bodyPr>
          <a:lstStyle/>
          <a:p>
            <a:pPr algn="just"/>
            <a:r>
              <a:rPr lang="en-IN" sz="1050" dirty="0"/>
              <a:t>Sample connected to the wires and its contacts encapsulated by copper and Kapton tape.</a:t>
            </a:r>
          </a:p>
        </p:txBody>
      </p:sp>
      <p:cxnSp>
        <p:nvCxnSpPr>
          <p:cNvPr id="24" name="Straight Arrow Connector 23">
            <a:extLst>
              <a:ext uri="{FF2B5EF4-FFF2-40B4-BE49-F238E27FC236}">
                <a16:creationId xmlns:a16="http://schemas.microsoft.com/office/drawing/2014/main" id="{84212C20-C7E8-727B-28C6-71B144EB4B10}"/>
              </a:ext>
            </a:extLst>
          </p:cNvPr>
          <p:cNvCxnSpPr>
            <a:cxnSpLocks/>
          </p:cNvCxnSpPr>
          <p:nvPr/>
        </p:nvCxnSpPr>
        <p:spPr>
          <a:xfrm flipH="1" flipV="1">
            <a:off x="6629400" y="1808315"/>
            <a:ext cx="322955" cy="28603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3DF6F443-0041-73F3-2DED-174204393798}"/>
              </a:ext>
            </a:extLst>
          </p:cNvPr>
          <p:cNvSpPr txBox="1"/>
          <p:nvPr/>
        </p:nvSpPr>
        <p:spPr>
          <a:xfrm>
            <a:off x="5322628" y="4461769"/>
            <a:ext cx="3205985" cy="400110"/>
          </a:xfrm>
          <a:prstGeom prst="rect">
            <a:avLst/>
          </a:prstGeom>
          <a:noFill/>
        </p:spPr>
        <p:txBody>
          <a:bodyPr wrap="square" rtlCol="0">
            <a:spAutoFit/>
          </a:bodyPr>
          <a:lstStyle/>
          <a:p>
            <a:r>
              <a:rPr lang="en-IN" sz="1000" dirty="0"/>
              <a:t>Figure 18: Fabricated IDE connected via PCB or wires for Impedance Analysis. </a:t>
            </a:r>
          </a:p>
        </p:txBody>
      </p:sp>
      <p:sp>
        <p:nvSpPr>
          <p:cNvPr id="12" name="TextBox 11">
            <a:extLst>
              <a:ext uri="{FF2B5EF4-FFF2-40B4-BE49-F238E27FC236}">
                <a16:creationId xmlns:a16="http://schemas.microsoft.com/office/drawing/2014/main" id="{3A808970-CB16-F477-3A7B-D7D753FC11D4}"/>
              </a:ext>
            </a:extLst>
          </p:cNvPr>
          <p:cNvSpPr txBox="1"/>
          <p:nvPr/>
        </p:nvSpPr>
        <p:spPr>
          <a:xfrm>
            <a:off x="6571940" y="1119530"/>
            <a:ext cx="343364" cy="246221"/>
          </a:xfrm>
          <a:prstGeom prst="rect">
            <a:avLst/>
          </a:prstGeom>
          <a:noFill/>
        </p:spPr>
        <p:txBody>
          <a:bodyPr wrap="none" rtlCol="0">
            <a:spAutoFit/>
          </a:bodyPr>
          <a:lstStyle/>
          <a:p>
            <a:r>
              <a:rPr lang="en-IN" sz="1000" dirty="0"/>
              <a:t>(a)</a:t>
            </a:r>
          </a:p>
        </p:txBody>
      </p:sp>
      <p:sp>
        <p:nvSpPr>
          <p:cNvPr id="13" name="TextBox 12">
            <a:extLst>
              <a:ext uri="{FF2B5EF4-FFF2-40B4-BE49-F238E27FC236}">
                <a16:creationId xmlns:a16="http://schemas.microsoft.com/office/drawing/2014/main" id="{D5492643-AC21-1809-3410-673F16729F25}"/>
              </a:ext>
            </a:extLst>
          </p:cNvPr>
          <p:cNvSpPr txBox="1"/>
          <p:nvPr/>
        </p:nvSpPr>
        <p:spPr>
          <a:xfrm>
            <a:off x="5716989" y="3788141"/>
            <a:ext cx="344966" cy="246221"/>
          </a:xfrm>
          <a:prstGeom prst="rect">
            <a:avLst/>
          </a:prstGeom>
          <a:noFill/>
        </p:spPr>
        <p:txBody>
          <a:bodyPr wrap="none" rtlCol="0">
            <a:spAutoFit/>
          </a:bodyPr>
          <a:lstStyle/>
          <a:p>
            <a:r>
              <a:rPr lang="en-IN" sz="1000" dirty="0"/>
              <a:t>(b)</a:t>
            </a:r>
          </a:p>
        </p:txBody>
      </p:sp>
    </p:spTree>
    <p:extLst>
      <p:ext uri="{BB962C8B-B14F-4D97-AF65-F5344CB8AC3E}">
        <p14:creationId xmlns:p14="http://schemas.microsoft.com/office/powerpoint/2010/main" val="24714582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Experimental Setup and Test Conditions</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Experimental Analysis</a:t>
            </a:r>
            <a:endParaRPr lang="en-US" sz="1400" b="1" dirty="0"/>
          </a:p>
        </p:txBody>
      </p:sp>
      <p:sp>
        <p:nvSpPr>
          <p:cNvPr id="9" name="Oval 8">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7" name="Picture 6" descr="A machine with buttons and switches&#10;&#10;Description automatically generated">
            <a:extLst>
              <a:ext uri="{FF2B5EF4-FFF2-40B4-BE49-F238E27FC236}">
                <a16:creationId xmlns:a16="http://schemas.microsoft.com/office/drawing/2014/main" id="{C7D32816-3B56-5292-48EA-8C60325D7233}"/>
              </a:ext>
            </a:extLst>
          </p:cNvPr>
          <p:cNvPicPr>
            <a:picLocks noChangeAspect="1"/>
          </p:cNvPicPr>
          <p:nvPr/>
        </p:nvPicPr>
        <p:blipFill>
          <a:blip r:embed="rId2"/>
          <a:stretch>
            <a:fillRect/>
          </a:stretch>
        </p:blipFill>
        <p:spPr>
          <a:xfrm>
            <a:off x="5575248" y="1090132"/>
            <a:ext cx="2894986" cy="3037591"/>
          </a:xfrm>
          <a:prstGeom prst="rect">
            <a:avLst/>
          </a:prstGeom>
          <a:ln>
            <a:solidFill>
              <a:schemeClr val="tx1"/>
            </a:solidFill>
          </a:ln>
        </p:spPr>
      </p:pic>
      <p:sp>
        <p:nvSpPr>
          <p:cNvPr id="12" name="Oval 11">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13" name="Straight Arrow Connector 12">
            <a:extLst>
              <a:ext uri="{FF2B5EF4-FFF2-40B4-BE49-F238E27FC236}">
                <a16:creationId xmlns:a16="http://schemas.microsoft.com/office/drawing/2014/main" id="{AA928148-4BDF-E864-E07E-703EE8572BF8}"/>
              </a:ext>
            </a:extLst>
          </p:cNvPr>
          <p:cNvCxnSpPr>
            <a:cxnSpLocks/>
          </p:cNvCxnSpPr>
          <p:nvPr/>
        </p:nvCxnSpPr>
        <p:spPr>
          <a:xfrm>
            <a:off x="6323400" y="3892149"/>
            <a:ext cx="458400" cy="37586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93A7529C-C0FF-ECBD-F837-140B346FB8E6}"/>
              </a:ext>
            </a:extLst>
          </p:cNvPr>
          <p:cNvSpPr txBox="1"/>
          <p:nvPr/>
        </p:nvSpPr>
        <p:spPr>
          <a:xfrm>
            <a:off x="6629400" y="4222054"/>
            <a:ext cx="2404826" cy="253916"/>
          </a:xfrm>
          <a:prstGeom prst="rect">
            <a:avLst/>
          </a:prstGeom>
          <a:noFill/>
        </p:spPr>
        <p:txBody>
          <a:bodyPr wrap="none" rtlCol="0">
            <a:spAutoFit/>
          </a:bodyPr>
          <a:lstStyle/>
          <a:p>
            <a:r>
              <a:rPr lang="en-IN" sz="1050" dirty="0"/>
              <a:t>Sample is connected via PCB or wire</a:t>
            </a:r>
          </a:p>
        </p:txBody>
      </p:sp>
      <p:cxnSp>
        <p:nvCxnSpPr>
          <p:cNvPr id="17" name="Straight Arrow Connector 16">
            <a:extLst>
              <a:ext uri="{FF2B5EF4-FFF2-40B4-BE49-F238E27FC236}">
                <a16:creationId xmlns:a16="http://schemas.microsoft.com/office/drawing/2014/main" id="{B66DBA4F-2EBB-E431-E355-37CDEB8C602A}"/>
              </a:ext>
            </a:extLst>
          </p:cNvPr>
          <p:cNvCxnSpPr>
            <a:cxnSpLocks/>
          </p:cNvCxnSpPr>
          <p:nvPr/>
        </p:nvCxnSpPr>
        <p:spPr>
          <a:xfrm flipV="1">
            <a:off x="6629400" y="949844"/>
            <a:ext cx="609600" cy="47890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D4BF424D-F2AF-52EA-2148-A0EEB0C4937D}"/>
              </a:ext>
            </a:extLst>
          </p:cNvPr>
          <p:cNvSpPr txBox="1"/>
          <p:nvPr/>
        </p:nvSpPr>
        <p:spPr>
          <a:xfrm>
            <a:off x="7158614" y="802221"/>
            <a:ext cx="1362874" cy="253916"/>
          </a:xfrm>
          <a:prstGeom prst="rect">
            <a:avLst/>
          </a:prstGeom>
          <a:noFill/>
        </p:spPr>
        <p:txBody>
          <a:bodyPr wrap="none" rtlCol="0">
            <a:spAutoFit/>
          </a:bodyPr>
          <a:lstStyle/>
          <a:p>
            <a:r>
              <a:rPr lang="en-IN" sz="1050" dirty="0"/>
              <a:t>Magnitude &amp; Phase</a:t>
            </a:r>
          </a:p>
        </p:txBody>
      </p:sp>
      <p:sp>
        <p:nvSpPr>
          <p:cNvPr id="26" name="TextBox 25">
            <a:extLst>
              <a:ext uri="{FF2B5EF4-FFF2-40B4-BE49-F238E27FC236}">
                <a16:creationId xmlns:a16="http://schemas.microsoft.com/office/drawing/2014/main" id="{12028BC2-5341-7D04-3C83-04C237A79665}"/>
              </a:ext>
            </a:extLst>
          </p:cNvPr>
          <p:cNvSpPr txBox="1"/>
          <p:nvPr/>
        </p:nvSpPr>
        <p:spPr>
          <a:xfrm>
            <a:off x="5481546" y="4522029"/>
            <a:ext cx="3281453" cy="415498"/>
          </a:xfrm>
          <a:prstGeom prst="rect">
            <a:avLst/>
          </a:prstGeom>
          <a:noFill/>
        </p:spPr>
        <p:txBody>
          <a:bodyPr wrap="square" rtlCol="0">
            <a:spAutoFit/>
          </a:bodyPr>
          <a:lstStyle/>
          <a:p>
            <a:r>
              <a:rPr lang="en-IN" sz="1050" dirty="0"/>
              <a:t>Figure 20: Impedance Analyzer 4194A, (Input =1V), Freq range=(100-40M)Hz</a:t>
            </a:r>
          </a:p>
        </p:txBody>
      </p:sp>
      <p:sp>
        <p:nvSpPr>
          <p:cNvPr id="8" name="Rectangle 7">
            <a:extLst>
              <a:ext uri="{FF2B5EF4-FFF2-40B4-BE49-F238E27FC236}">
                <a16:creationId xmlns:a16="http://schemas.microsoft.com/office/drawing/2014/main" id="{5647C071-FCA3-31B4-D071-A226D8FA427F}"/>
              </a:ext>
            </a:extLst>
          </p:cNvPr>
          <p:cNvSpPr/>
          <p:nvPr/>
        </p:nvSpPr>
        <p:spPr bwMode="auto">
          <a:xfrm>
            <a:off x="6400800" y="1420926"/>
            <a:ext cx="304800" cy="236424"/>
          </a:xfrm>
          <a:prstGeom prst="rect">
            <a:avLst/>
          </a:prstGeom>
          <a:noFill/>
          <a:ln w="12700">
            <a:solidFill>
              <a:schemeClr val="bg1"/>
            </a:solidFill>
            <a:round/>
            <a:headEnd/>
            <a:tailEnd/>
          </a:ln>
        </p:spPr>
        <p:txBody>
          <a:bodyPr vert="horz" wrap="square" lIns="91440" tIns="45720" rIns="91440" bIns="45720" numCol="1" rtlCol="0" anchor="t" anchorCtr="0" compatLnSpc="1">
            <a:prstTxWarp prst="textNoShape">
              <a:avLst/>
            </a:prstTxWarp>
          </a:bodyPr>
          <a:lstStyle/>
          <a:p>
            <a:pPr algn="ctr"/>
            <a:endParaRPr lang="en-IN"/>
          </a:p>
        </p:txBody>
      </p:sp>
      <p:pic>
        <p:nvPicPr>
          <p:cNvPr id="10" name="Picture 9" descr="A measuring device with a piece of liquid in a glass&#10;&#10;Description automatically generated">
            <a:extLst>
              <a:ext uri="{FF2B5EF4-FFF2-40B4-BE49-F238E27FC236}">
                <a16:creationId xmlns:a16="http://schemas.microsoft.com/office/drawing/2014/main" id="{96364473-1FA0-9C39-062B-A2519359763B}"/>
              </a:ext>
            </a:extLst>
          </p:cNvPr>
          <p:cNvPicPr>
            <a:picLocks noChangeAspect="1"/>
          </p:cNvPicPr>
          <p:nvPr/>
        </p:nvPicPr>
        <p:blipFill rotWithShape="1">
          <a:blip r:embed="rId3"/>
          <a:srcRect t="1481" r="23707" b="38372"/>
          <a:stretch/>
        </p:blipFill>
        <p:spPr>
          <a:xfrm>
            <a:off x="2918940" y="1484118"/>
            <a:ext cx="2331904" cy="2347316"/>
          </a:xfrm>
          <a:prstGeom prst="rect">
            <a:avLst/>
          </a:prstGeom>
          <a:ln>
            <a:solidFill>
              <a:schemeClr val="tx1"/>
            </a:solidFill>
          </a:ln>
        </p:spPr>
      </p:pic>
      <p:sp>
        <p:nvSpPr>
          <p:cNvPr id="11" name="TextBox 10">
            <a:extLst>
              <a:ext uri="{FF2B5EF4-FFF2-40B4-BE49-F238E27FC236}">
                <a16:creationId xmlns:a16="http://schemas.microsoft.com/office/drawing/2014/main" id="{462C3335-9F43-3A3E-057D-04B917D55117}"/>
              </a:ext>
            </a:extLst>
          </p:cNvPr>
          <p:cNvSpPr txBox="1"/>
          <p:nvPr/>
        </p:nvSpPr>
        <p:spPr>
          <a:xfrm>
            <a:off x="2819400" y="3890254"/>
            <a:ext cx="2429317" cy="400110"/>
          </a:xfrm>
          <a:prstGeom prst="rect">
            <a:avLst/>
          </a:prstGeom>
          <a:noFill/>
        </p:spPr>
        <p:txBody>
          <a:bodyPr wrap="square" rtlCol="0">
            <a:spAutoFit/>
          </a:bodyPr>
          <a:lstStyle/>
          <a:p>
            <a:pPr algn="just"/>
            <a:r>
              <a:rPr lang="en-IN" sz="1000" dirty="0"/>
              <a:t>Figure 19: Sample connected to the PCB immersed in aqueous solution.</a:t>
            </a:r>
          </a:p>
        </p:txBody>
      </p:sp>
      <p:pic>
        <p:nvPicPr>
          <p:cNvPr id="19" name="Picture 18" descr="Several small electrical components&#10;&#10;Description automatically generated with medium confidence">
            <a:extLst>
              <a:ext uri="{FF2B5EF4-FFF2-40B4-BE49-F238E27FC236}">
                <a16:creationId xmlns:a16="http://schemas.microsoft.com/office/drawing/2014/main" id="{DC8FD518-45B0-2F88-4319-53C196110F10}"/>
              </a:ext>
            </a:extLst>
          </p:cNvPr>
          <p:cNvPicPr>
            <a:picLocks noChangeAspect="1"/>
          </p:cNvPicPr>
          <p:nvPr/>
        </p:nvPicPr>
        <p:blipFill rotWithShape="1">
          <a:blip r:embed="rId4"/>
          <a:srcRect l="45037" r="24889"/>
          <a:stretch/>
        </p:blipFill>
        <p:spPr>
          <a:xfrm rot="5400000">
            <a:off x="869681" y="1190908"/>
            <a:ext cx="1103426" cy="2751774"/>
          </a:xfrm>
          <a:prstGeom prst="rect">
            <a:avLst/>
          </a:prstGeom>
          <a:ln>
            <a:solidFill>
              <a:schemeClr val="tx1"/>
            </a:solidFill>
          </a:ln>
        </p:spPr>
      </p:pic>
      <p:sp>
        <p:nvSpPr>
          <p:cNvPr id="20" name="Oval 19">
            <a:extLst>
              <a:ext uri="{FF2B5EF4-FFF2-40B4-BE49-F238E27FC236}">
                <a16:creationId xmlns:a16="http://schemas.microsoft.com/office/drawing/2014/main" id="{37483F19-5475-FD41-826F-130E6A194155}"/>
              </a:ext>
            </a:extLst>
          </p:cNvPr>
          <p:cNvSpPr/>
          <p:nvPr/>
        </p:nvSpPr>
        <p:spPr>
          <a:xfrm>
            <a:off x="1228467" y="1955801"/>
            <a:ext cx="739140" cy="304800"/>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 name="Rectangle 20">
            <a:extLst>
              <a:ext uri="{FF2B5EF4-FFF2-40B4-BE49-F238E27FC236}">
                <a16:creationId xmlns:a16="http://schemas.microsoft.com/office/drawing/2014/main" id="{F7B220A4-77F8-DD5D-8811-C5FDA8C9F8CD}"/>
              </a:ext>
            </a:extLst>
          </p:cNvPr>
          <p:cNvSpPr/>
          <p:nvPr/>
        </p:nvSpPr>
        <p:spPr>
          <a:xfrm>
            <a:off x="291207" y="2761450"/>
            <a:ext cx="1866900" cy="339747"/>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22" name="Straight Arrow Connector 21">
            <a:extLst>
              <a:ext uri="{FF2B5EF4-FFF2-40B4-BE49-F238E27FC236}">
                <a16:creationId xmlns:a16="http://schemas.microsoft.com/office/drawing/2014/main" id="{6F7171FB-0ED7-A112-A88C-815D76610127}"/>
              </a:ext>
            </a:extLst>
          </p:cNvPr>
          <p:cNvCxnSpPr>
            <a:cxnSpLocks/>
          </p:cNvCxnSpPr>
          <p:nvPr/>
        </p:nvCxnSpPr>
        <p:spPr>
          <a:xfrm>
            <a:off x="794126" y="3118508"/>
            <a:ext cx="381001" cy="59751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95CBD181-69D2-9A65-43C9-B1A72DB315B8}"/>
              </a:ext>
            </a:extLst>
          </p:cNvPr>
          <p:cNvSpPr txBox="1"/>
          <p:nvPr/>
        </p:nvSpPr>
        <p:spPr>
          <a:xfrm>
            <a:off x="1001931" y="1168530"/>
            <a:ext cx="1991251" cy="253916"/>
          </a:xfrm>
          <a:prstGeom prst="rect">
            <a:avLst/>
          </a:prstGeom>
          <a:noFill/>
        </p:spPr>
        <p:txBody>
          <a:bodyPr wrap="none" rtlCol="0">
            <a:spAutoFit/>
          </a:bodyPr>
          <a:lstStyle/>
          <a:p>
            <a:r>
              <a:rPr lang="en-IN" sz="1050" dirty="0"/>
              <a:t>Sample connected to the PCB.</a:t>
            </a:r>
          </a:p>
        </p:txBody>
      </p:sp>
      <p:sp>
        <p:nvSpPr>
          <p:cNvPr id="24" name="TextBox 23">
            <a:extLst>
              <a:ext uri="{FF2B5EF4-FFF2-40B4-BE49-F238E27FC236}">
                <a16:creationId xmlns:a16="http://schemas.microsoft.com/office/drawing/2014/main" id="{2AC0AA48-C6E1-99CC-8A66-A778B248C455}"/>
              </a:ext>
            </a:extLst>
          </p:cNvPr>
          <p:cNvSpPr txBox="1"/>
          <p:nvPr/>
        </p:nvSpPr>
        <p:spPr>
          <a:xfrm>
            <a:off x="22669" y="1437835"/>
            <a:ext cx="1976346" cy="415498"/>
          </a:xfrm>
          <a:prstGeom prst="rect">
            <a:avLst/>
          </a:prstGeom>
          <a:noFill/>
        </p:spPr>
        <p:txBody>
          <a:bodyPr wrap="square" rtlCol="0">
            <a:spAutoFit/>
          </a:bodyPr>
          <a:lstStyle/>
          <a:p>
            <a:r>
              <a:rPr lang="en-IN" sz="1050" dirty="0"/>
              <a:t>Sample that was fabricated in the cleanroom.</a:t>
            </a:r>
          </a:p>
        </p:txBody>
      </p:sp>
      <p:sp>
        <p:nvSpPr>
          <p:cNvPr id="27" name="TextBox 26">
            <a:extLst>
              <a:ext uri="{FF2B5EF4-FFF2-40B4-BE49-F238E27FC236}">
                <a16:creationId xmlns:a16="http://schemas.microsoft.com/office/drawing/2014/main" id="{D3E1D9C5-985E-238D-4409-BA55832DEBD4}"/>
              </a:ext>
            </a:extLst>
          </p:cNvPr>
          <p:cNvSpPr txBox="1"/>
          <p:nvPr/>
        </p:nvSpPr>
        <p:spPr>
          <a:xfrm>
            <a:off x="423375" y="3673041"/>
            <a:ext cx="2016672" cy="577081"/>
          </a:xfrm>
          <a:prstGeom prst="rect">
            <a:avLst/>
          </a:prstGeom>
          <a:noFill/>
        </p:spPr>
        <p:txBody>
          <a:bodyPr wrap="square" rtlCol="0">
            <a:spAutoFit/>
          </a:bodyPr>
          <a:lstStyle/>
          <a:p>
            <a:pPr algn="just"/>
            <a:r>
              <a:rPr lang="en-IN" sz="1050" dirty="0"/>
              <a:t>Sample connected to the wires and its contacts encapsulated by copper and Kapton tape.</a:t>
            </a:r>
          </a:p>
        </p:txBody>
      </p:sp>
      <p:cxnSp>
        <p:nvCxnSpPr>
          <p:cNvPr id="28" name="Straight Arrow Connector 27">
            <a:extLst>
              <a:ext uri="{FF2B5EF4-FFF2-40B4-BE49-F238E27FC236}">
                <a16:creationId xmlns:a16="http://schemas.microsoft.com/office/drawing/2014/main" id="{94F786E4-9605-1B69-2F3A-5BB511C89482}"/>
              </a:ext>
            </a:extLst>
          </p:cNvPr>
          <p:cNvCxnSpPr>
            <a:cxnSpLocks/>
          </p:cNvCxnSpPr>
          <p:nvPr/>
        </p:nvCxnSpPr>
        <p:spPr>
          <a:xfrm flipH="1" flipV="1">
            <a:off x="1135490" y="1693215"/>
            <a:ext cx="322955" cy="28603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9" name="TextBox 28">
            <a:extLst>
              <a:ext uri="{FF2B5EF4-FFF2-40B4-BE49-F238E27FC236}">
                <a16:creationId xmlns:a16="http://schemas.microsoft.com/office/drawing/2014/main" id="{F2ED3F08-2AE4-4445-E4CA-FF704CAB5CAA}"/>
              </a:ext>
            </a:extLst>
          </p:cNvPr>
          <p:cNvSpPr txBox="1"/>
          <p:nvPr/>
        </p:nvSpPr>
        <p:spPr>
          <a:xfrm>
            <a:off x="22669" y="4290364"/>
            <a:ext cx="2744065" cy="400110"/>
          </a:xfrm>
          <a:prstGeom prst="rect">
            <a:avLst/>
          </a:prstGeom>
          <a:noFill/>
        </p:spPr>
        <p:txBody>
          <a:bodyPr wrap="square" rtlCol="0">
            <a:spAutoFit/>
          </a:bodyPr>
          <a:lstStyle/>
          <a:p>
            <a:r>
              <a:rPr lang="en-IN" sz="1000" dirty="0"/>
              <a:t>Figure 18: Fabricated IDE connected via PCB or wires for Impedance Analysis. </a:t>
            </a:r>
          </a:p>
        </p:txBody>
      </p:sp>
      <p:sp>
        <p:nvSpPr>
          <p:cNvPr id="30" name="TextBox 29">
            <a:extLst>
              <a:ext uri="{FF2B5EF4-FFF2-40B4-BE49-F238E27FC236}">
                <a16:creationId xmlns:a16="http://schemas.microsoft.com/office/drawing/2014/main" id="{4CA7CFB4-4051-5994-6C4B-7C5E6CF825D4}"/>
              </a:ext>
            </a:extLst>
          </p:cNvPr>
          <p:cNvSpPr txBox="1"/>
          <p:nvPr/>
        </p:nvSpPr>
        <p:spPr>
          <a:xfrm>
            <a:off x="812944" y="1168530"/>
            <a:ext cx="343364" cy="246221"/>
          </a:xfrm>
          <a:prstGeom prst="rect">
            <a:avLst/>
          </a:prstGeom>
          <a:noFill/>
        </p:spPr>
        <p:txBody>
          <a:bodyPr wrap="none" rtlCol="0">
            <a:spAutoFit/>
          </a:bodyPr>
          <a:lstStyle/>
          <a:p>
            <a:r>
              <a:rPr lang="en-IN" sz="1000" dirty="0"/>
              <a:t>(a)</a:t>
            </a:r>
          </a:p>
        </p:txBody>
      </p:sp>
      <p:sp>
        <p:nvSpPr>
          <p:cNvPr id="31" name="TextBox 30">
            <a:extLst>
              <a:ext uri="{FF2B5EF4-FFF2-40B4-BE49-F238E27FC236}">
                <a16:creationId xmlns:a16="http://schemas.microsoft.com/office/drawing/2014/main" id="{CAD9113E-8B4C-3DF1-5648-ED6A0EB8428A}"/>
              </a:ext>
            </a:extLst>
          </p:cNvPr>
          <p:cNvSpPr txBox="1"/>
          <p:nvPr/>
        </p:nvSpPr>
        <p:spPr>
          <a:xfrm>
            <a:off x="223079" y="3673041"/>
            <a:ext cx="344966" cy="246221"/>
          </a:xfrm>
          <a:prstGeom prst="rect">
            <a:avLst/>
          </a:prstGeom>
          <a:noFill/>
        </p:spPr>
        <p:txBody>
          <a:bodyPr wrap="none" rtlCol="0">
            <a:spAutoFit/>
          </a:bodyPr>
          <a:lstStyle/>
          <a:p>
            <a:r>
              <a:rPr lang="en-IN" sz="1000" dirty="0"/>
              <a:t>(b)</a:t>
            </a:r>
          </a:p>
        </p:txBody>
      </p:sp>
      <p:cxnSp>
        <p:nvCxnSpPr>
          <p:cNvPr id="32" name="Straight Arrow Connector 31">
            <a:extLst>
              <a:ext uri="{FF2B5EF4-FFF2-40B4-BE49-F238E27FC236}">
                <a16:creationId xmlns:a16="http://schemas.microsoft.com/office/drawing/2014/main" id="{A68D823B-903A-E78E-3CE7-523A54AD500C}"/>
              </a:ext>
            </a:extLst>
          </p:cNvPr>
          <p:cNvCxnSpPr>
            <a:cxnSpLocks/>
          </p:cNvCxnSpPr>
          <p:nvPr/>
        </p:nvCxnSpPr>
        <p:spPr>
          <a:xfrm flipV="1">
            <a:off x="2402365" y="1352550"/>
            <a:ext cx="0" cy="104812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21396141"/>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9">
          <a:extLst>
            <a:ext uri="{FF2B5EF4-FFF2-40B4-BE49-F238E27FC236}">
              <a16:creationId xmlns:a16="http://schemas.microsoft.com/office/drawing/2014/main" id="{13D1684B-DA4A-F6FE-C951-18D517628AD7}"/>
            </a:ext>
          </a:extLst>
        </p:cNvPr>
        <p:cNvGrpSpPr/>
        <p:nvPr/>
      </p:nvGrpSpPr>
      <p:grpSpPr>
        <a:xfrm>
          <a:off x="0" y="0"/>
          <a:ext cx="0" cy="0"/>
          <a:chOff x="0" y="0"/>
          <a:chExt cx="0" cy="0"/>
        </a:xfrm>
      </p:grpSpPr>
      <p:sp>
        <p:nvSpPr>
          <p:cNvPr id="463" name="Google Shape;463;p42">
            <a:extLst>
              <a:ext uri="{FF2B5EF4-FFF2-40B4-BE49-F238E27FC236}">
                <a16:creationId xmlns:a16="http://schemas.microsoft.com/office/drawing/2014/main" id="{82D819ED-E65B-C915-B9D7-5C84DCE1E5B0}"/>
              </a:ext>
            </a:extLst>
          </p:cNvPr>
          <p:cNvSpPr txBox="1">
            <a:spLocks noGrp="1"/>
          </p:cNvSpPr>
          <p:nvPr>
            <p:ph type="body" idx="1"/>
          </p:nvPr>
        </p:nvSpPr>
        <p:spPr>
          <a:xfrm>
            <a:off x="2324100" y="2381250"/>
            <a:ext cx="4495800" cy="381000"/>
          </a:xfrm>
          <a:prstGeom prst="rect">
            <a:avLst/>
          </a:prstGeom>
          <a:noFill/>
          <a:ln>
            <a:noFill/>
          </a:ln>
        </p:spPr>
        <p:txBody>
          <a:bodyPr spcFirstLastPara="1" wrap="square" lIns="0" tIns="0" rIns="0" bIns="0" anchor="t" anchorCtr="0">
            <a:noAutofit/>
          </a:bodyPr>
          <a:lstStyle/>
          <a:p>
            <a:pPr marL="0" indent="0" algn="ctr">
              <a:buNone/>
            </a:pPr>
            <a:r>
              <a:rPr lang="en-IN" sz="2800" b="1" dirty="0">
                <a:solidFill>
                  <a:schemeClr val="bg1"/>
                </a:solidFill>
                <a:latin typeface="+mn-lt"/>
                <a:cs typeface="Calibri" panose="020F0502020204030204" pitchFamily="34" charset="0"/>
              </a:rPr>
              <a:t>COMSOL SIMULATIONS</a:t>
            </a:r>
            <a:endParaRPr lang="en-IN" sz="2800" b="1" dirty="0">
              <a:solidFill>
                <a:schemeClr val="bg1"/>
              </a:solidFill>
              <a:latin typeface="+mn-lt"/>
            </a:endParaRPr>
          </a:p>
        </p:txBody>
      </p:sp>
      <p:sp>
        <p:nvSpPr>
          <p:cNvPr id="2" name="Date Placeholder 1">
            <a:extLst>
              <a:ext uri="{FF2B5EF4-FFF2-40B4-BE49-F238E27FC236}">
                <a16:creationId xmlns:a16="http://schemas.microsoft.com/office/drawing/2014/main" id="{E70A93EA-F737-7C5F-9229-F5431CDD5AF2}"/>
              </a:ext>
            </a:extLst>
          </p:cNvPr>
          <p:cNvSpPr>
            <a:spLocks noGrp="1"/>
          </p:cNvSpPr>
          <p:nvPr>
            <p:ph type="dt" idx="10"/>
          </p:nvPr>
        </p:nvSpPr>
        <p:spPr/>
        <p:txBody>
          <a:bodyPr/>
          <a:lstStyle/>
          <a:p>
            <a:fld id="{ED9EC466-A5D4-4714-9786-4EA97A1573D1}" type="datetime1">
              <a:rPr lang="fr-FR" smtClean="0"/>
              <a:pPr/>
              <a:t>22/06/2024</a:t>
            </a:fld>
            <a:endParaRPr lang="fr-FR"/>
          </a:p>
        </p:txBody>
      </p:sp>
      <p:sp>
        <p:nvSpPr>
          <p:cNvPr id="5" name="Footer Placeholder 4">
            <a:extLst>
              <a:ext uri="{FF2B5EF4-FFF2-40B4-BE49-F238E27FC236}">
                <a16:creationId xmlns:a16="http://schemas.microsoft.com/office/drawing/2014/main" id="{ED08A8DE-FD4D-99D9-03B5-7C9B69F47DD1}"/>
              </a:ext>
            </a:extLst>
          </p:cNvPr>
          <p:cNvSpPr>
            <a:spLocks noGrp="1"/>
          </p:cNvSpPr>
          <p:nvPr>
            <p:ph type="ftr" idx="11"/>
          </p:nvPr>
        </p:nvSpPr>
        <p:spPr/>
        <p:txBody>
          <a:bodyPr/>
          <a:lstStyle/>
          <a:p>
            <a:r>
              <a:rPr lang="fr-FR"/>
              <a:t>Master AESM - Soutenance Presentation (PETER Presley)</a:t>
            </a:r>
          </a:p>
        </p:txBody>
      </p:sp>
      <p:sp>
        <p:nvSpPr>
          <p:cNvPr id="6" name="Slide Number Placeholder 5">
            <a:extLst>
              <a:ext uri="{FF2B5EF4-FFF2-40B4-BE49-F238E27FC236}">
                <a16:creationId xmlns:a16="http://schemas.microsoft.com/office/drawing/2014/main" id="{A88D1894-DDEA-E5E6-3A92-4B13B9D83DB2}"/>
              </a:ext>
            </a:extLst>
          </p:cNvPr>
          <p:cNvSpPr>
            <a:spLocks noGrp="1"/>
          </p:cNvSpPr>
          <p:nvPr>
            <p:ph type="sldNum" idx="12"/>
          </p:nvPr>
        </p:nvSpPr>
        <p:spPr/>
        <p:txBody>
          <a:bodyPr/>
          <a:lstStyle/>
          <a:p>
            <a:fld id="{00000000-1234-1234-1234-123412341234}" type="slidenum">
              <a:rPr lang="en-US" smtClean="0"/>
              <a:pPr/>
              <a:t>23</a:t>
            </a:fld>
            <a:endParaRPr lang="en-US"/>
          </a:p>
        </p:txBody>
      </p:sp>
    </p:spTree>
    <p:extLst>
      <p:ext uri="{BB962C8B-B14F-4D97-AF65-F5344CB8AC3E}">
        <p14:creationId xmlns:p14="http://schemas.microsoft.com/office/powerpoint/2010/main" val="107301386"/>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Simulation Setup and Parameters</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COMSOL Simulation</a:t>
            </a:r>
            <a:endParaRPr lang="en-US" sz="1400" b="1" dirty="0"/>
          </a:p>
        </p:txBody>
      </p:sp>
      <p:pic>
        <p:nvPicPr>
          <p:cNvPr id="8" name="Picture 7">
            <a:extLst>
              <a:ext uri="{FF2B5EF4-FFF2-40B4-BE49-F238E27FC236}">
                <a16:creationId xmlns:a16="http://schemas.microsoft.com/office/drawing/2014/main" id="{740F7882-68AE-1E16-458F-A9E511730EBA}"/>
              </a:ext>
            </a:extLst>
          </p:cNvPr>
          <p:cNvPicPr>
            <a:picLocks noChangeAspect="1"/>
          </p:cNvPicPr>
          <p:nvPr/>
        </p:nvPicPr>
        <p:blipFill>
          <a:blip r:embed="rId2"/>
          <a:stretch>
            <a:fillRect/>
          </a:stretch>
        </p:blipFill>
        <p:spPr>
          <a:xfrm>
            <a:off x="4808325" y="1289168"/>
            <a:ext cx="4084835" cy="3259674"/>
          </a:xfrm>
          <a:prstGeom prst="rect">
            <a:avLst/>
          </a:prstGeom>
        </p:spPr>
      </p:pic>
      <p:sp>
        <p:nvSpPr>
          <p:cNvPr id="2" name="Oval 1">
            <a:extLst>
              <a:ext uri="{FF2B5EF4-FFF2-40B4-BE49-F238E27FC236}">
                <a16:creationId xmlns:a16="http://schemas.microsoft.com/office/drawing/2014/main" id="{05396CA2-0D4A-7F74-F4D8-1E497EF04D80}"/>
              </a:ext>
            </a:extLst>
          </p:cNvPr>
          <p:cNvSpPr/>
          <p:nvPr/>
        </p:nvSpPr>
        <p:spPr>
          <a:xfrm flipH="1">
            <a:off x="405475" y="1219923"/>
            <a:ext cx="550358" cy="548158"/>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a:t>
            </a:r>
          </a:p>
        </p:txBody>
      </p:sp>
      <p:sp>
        <p:nvSpPr>
          <p:cNvPr id="5" name="Oval 4">
            <a:extLst>
              <a:ext uri="{FF2B5EF4-FFF2-40B4-BE49-F238E27FC236}">
                <a16:creationId xmlns:a16="http://schemas.microsoft.com/office/drawing/2014/main" id="{69631D1F-7209-4E1C-BBEE-0021FC0C4B38}"/>
              </a:ext>
            </a:extLst>
          </p:cNvPr>
          <p:cNvSpPr/>
          <p:nvPr/>
        </p:nvSpPr>
        <p:spPr>
          <a:xfrm flipH="1">
            <a:off x="405475" y="2328392"/>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2</a:t>
            </a:r>
          </a:p>
        </p:txBody>
      </p:sp>
      <p:sp>
        <p:nvSpPr>
          <p:cNvPr id="11" name="TextBox 10">
            <a:extLst>
              <a:ext uri="{FF2B5EF4-FFF2-40B4-BE49-F238E27FC236}">
                <a16:creationId xmlns:a16="http://schemas.microsoft.com/office/drawing/2014/main" id="{836B5E4E-34A9-AC38-6BA7-20138A15F300}"/>
              </a:ext>
            </a:extLst>
          </p:cNvPr>
          <p:cNvSpPr txBox="1"/>
          <p:nvPr/>
        </p:nvSpPr>
        <p:spPr>
          <a:xfrm>
            <a:off x="987788" y="1081582"/>
            <a:ext cx="3657600" cy="1061829"/>
          </a:xfrm>
          <a:prstGeom prst="rect">
            <a:avLst/>
          </a:prstGeom>
          <a:noFill/>
        </p:spPr>
        <p:txBody>
          <a:bodyPr wrap="square" rtlCol="0">
            <a:spAutoFit/>
          </a:bodyPr>
          <a:lstStyle/>
          <a:p>
            <a:pPr algn="just"/>
            <a:r>
              <a:rPr lang="en-IN" sz="1050" dirty="0"/>
              <a:t>There exists a vertical plane of symmetry </a:t>
            </a:r>
            <a:r>
              <a:rPr lang="en-US" sz="1050" dirty="0"/>
              <a:t>located between the working and counter electrode. The interdigitated electrode digits of width W were separated by a distance S. The simulation domain for a working electrode in the presence of a mirror-image counter electrode is shown in Figure.</a:t>
            </a:r>
            <a:endParaRPr lang="en-IN" sz="1050" dirty="0"/>
          </a:p>
        </p:txBody>
      </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0DD77106-28DD-EF81-304F-E0FF78C456E8}"/>
                  </a:ext>
                </a:extLst>
              </p:cNvPr>
              <p:cNvSpPr txBox="1"/>
              <p:nvPr/>
            </p:nvSpPr>
            <p:spPr>
              <a:xfrm>
                <a:off x="5543551" y="827666"/>
                <a:ext cx="1409697" cy="25391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IN" sz="1050" b="1" i="0" smtClean="0">
                          <a:latin typeface="Cambria Math" panose="02040503050406030204" pitchFamily="18" charset="0"/>
                        </a:rPr>
                        <m:t>(</m:t>
                      </m:r>
                      <m:r>
                        <a:rPr lang="en-IN" sz="1050" b="1" i="0" smtClean="0">
                          <a:latin typeface="Cambria Math" panose="02040503050406030204" pitchFamily="18" charset="0"/>
                        </a:rPr>
                        <m:t>𝐖</m:t>
                      </m:r>
                      <m:r>
                        <a:rPr lang="en-IN" sz="1050" b="1" i="0" smtClean="0">
                          <a:latin typeface="Cambria Math" panose="02040503050406030204" pitchFamily="18" charset="0"/>
                        </a:rPr>
                        <m:t>+</m:t>
                      </m:r>
                      <m:r>
                        <a:rPr lang="en-IN" sz="1050" b="1" i="0" smtClean="0">
                          <a:latin typeface="Cambria Math" panose="02040503050406030204" pitchFamily="18" charset="0"/>
                        </a:rPr>
                        <m:t>𝐒</m:t>
                      </m:r>
                      <m:r>
                        <a:rPr lang="en-IN" sz="1050" b="1" i="0" smtClean="0">
                          <a:latin typeface="Cambria Math" panose="02040503050406030204" pitchFamily="18" charset="0"/>
                        </a:rPr>
                        <m:t>)/</m:t>
                      </m:r>
                      <m:r>
                        <a:rPr lang="en-IN" sz="1050" b="1" i="0" smtClean="0">
                          <a:latin typeface="Cambria Math" panose="02040503050406030204" pitchFamily="18" charset="0"/>
                        </a:rPr>
                        <m:t>𝟐</m:t>
                      </m:r>
                    </m:oMath>
                  </m:oMathPara>
                </a14:m>
                <a:endParaRPr lang="en-IN" sz="1050" b="1" dirty="0">
                  <a:latin typeface="+mj-lt"/>
                </a:endParaRPr>
              </a:p>
            </p:txBody>
          </p:sp>
        </mc:Choice>
        <mc:Fallback xmlns="">
          <p:sp>
            <p:nvSpPr>
              <p:cNvPr id="19" name="TextBox 18">
                <a:extLst>
                  <a:ext uri="{FF2B5EF4-FFF2-40B4-BE49-F238E27FC236}">
                    <a16:creationId xmlns:a16="http://schemas.microsoft.com/office/drawing/2014/main" id="{0DD77106-28DD-EF81-304F-E0FF78C456E8}"/>
                  </a:ext>
                </a:extLst>
              </p:cNvPr>
              <p:cNvSpPr txBox="1">
                <a:spLocks noRot="1" noChangeAspect="1" noMove="1" noResize="1" noEditPoints="1" noAdjustHandles="1" noChangeArrowheads="1" noChangeShapeType="1" noTextEdit="1"/>
              </p:cNvSpPr>
              <p:nvPr/>
            </p:nvSpPr>
            <p:spPr>
              <a:xfrm>
                <a:off x="5543551" y="827666"/>
                <a:ext cx="1409697" cy="253916"/>
              </a:xfrm>
              <a:prstGeom prst="rect">
                <a:avLst/>
              </a:prstGeom>
              <a:blipFill>
                <a:blip r:embed="rId3"/>
                <a:stretch>
                  <a:fillRect b="-7317"/>
                </a:stretch>
              </a:blipFill>
            </p:spPr>
            <p:txBody>
              <a:bodyPr/>
              <a:lstStyle/>
              <a:p>
                <a:r>
                  <a:rPr lang="en-IN">
                    <a:noFill/>
                  </a:rPr>
                  <a:t> </a:t>
                </a:r>
              </a:p>
            </p:txBody>
          </p:sp>
        </mc:Fallback>
      </mc:AlternateContent>
      <p:sp>
        <p:nvSpPr>
          <p:cNvPr id="20" name="TextBox 19">
            <a:extLst>
              <a:ext uri="{FF2B5EF4-FFF2-40B4-BE49-F238E27FC236}">
                <a16:creationId xmlns:a16="http://schemas.microsoft.com/office/drawing/2014/main" id="{1D657A68-F09A-766B-D0C0-AD2AB4030FD8}"/>
              </a:ext>
            </a:extLst>
          </p:cNvPr>
          <p:cNvSpPr txBox="1"/>
          <p:nvPr/>
        </p:nvSpPr>
        <p:spPr>
          <a:xfrm>
            <a:off x="1019192" y="2174917"/>
            <a:ext cx="3581397" cy="900246"/>
          </a:xfrm>
          <a:prstGeom prst="rect">
            <a:avLst/>
          </a:prstGeom>
          <a:noFill/>
        </p:spPr>
        <p:txBody>
          <a:bodyPr wrap="square" rtlCol="0">
            <a:spAutoFit/>
          </a:bodyPr>
          <a:lstStyle/>
          <a:p>
            <a:pPr algn="just"/>
            <a:r>
              <a:rPr lang="en-US" sz="1050" dirty="0"/>
              <a:t>A frequency range of 100 Hz to 15 MHz is used in COMSOL for simulation. Initial simulations were conducted with air as the medium, followed by simulations in aqueous solutions, with and without passivation layer.</a:t>
            </a:r>
            <a:endParaRPr lang="en-IN" sz="1050" dirty="0"/>
          </a:p>
        </p:txBody>
      </p:sp>
      <p:cxnSp>
        <p:nvCxnSpPr>
          <p:cNvPr id="22" name="Straight Connector 21">
            <a:extLst>
              <a:ext uri="{FF2B5EF4-FFF2-40B4-BE49-F238E27FC236}">
                <a16:creationId xmlns:a16="http://schemas.microsoft.com/office/drawing/2014/main" id="{EA5EB8BD-E543-40BE-3B34-09243656B159}"/>
              </a:ext>
            </a:extLst>
          </p:cNvPr>
          <p:cNvCxnSpPr>
            <a:cxnSpLocks/>
            <a:stCxn id="19" idx="2"/>
          </p:cNvCxnSpPr>
          <p:nvPr/>
        </p:nvCxnSpPr>
        <p:spPr>
          <a:xfrm>
            <a:off x="6248400" y="1081582"/>
            <a:ext cx="0" cy="358013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32FED932-9E0B-9F91-C818-ED434D3BD6B5}"/>
              </a:ext>
            </a:extLst>
          </p:cNvPr>
          <p:cNvSpPr txBox="1"/>
          <p:nvPr/>
        </p:nvSpPr>
        <p:spPr>
          <a:xfrm>
            <a:off x="5181600" y="4633317"/>
            <a:ext cx="2484976" cy="246221"/>
          </a:xfrm>
          <a:prstGeom prst="rect">
            <a:avLst/>
          </a:prstGeom>
          <a:noFill/>
        </p:spPr>
        <p:txBody>
          <a:bodyPr wrap="none" rtlCol="0">
            <a:spAutoFit/>
          </a:bodyPr>
          <a:lstStyle/>
          <a:p>
            <a:r>
              <a:rPr lang="en-IN" sz="1000" dirty="0"/>
              <a:t>Figure 22 : Model simulated on COMSOL</a:t>
            </a:r>
          </a:p>
        </p:txBody>
      </p:sp>
      <p:pic>
        <p:nvPicPr>
          <p:cNvPr id="9" name="Picture 8">
            <a:extLst>
              <a:ext uri="{FF2B5EF4-FFF2-40B4-BE49-F238E27FC236}">
                <a16:creationId xmlns:a16="http://schemas.microsoft.com/office/drawing/2014/main" id="{111F136F-E6EB-D40A-B25A-2CF2748083C5}"/>
              </a:ext>
            </a:extLst>
          </p:cNvPr>
          <p:cNvPicPr>
            <a:picLocks noChangeAspect="1"/>
          </p:cNvPicPr>
          <p:nvPr/>
        </p:nvPicPr>
        <p:blipFill rotWithShape="1">
          <a:blip r:embed="rId4"/>
          <a:srcRect l="3432"/>
          <a:stretch/>
        </p:blipFill>
        <p:spPr>
          <a:xfrm>
            <a:off x="896628" y="3302828"/>
            <a:ext cx="3439048" cy="1241498"/>
          </a:xfrm>
          <a:prstGeom prst="rect">
            <a:avLst/>
          </a:prstGeom>
        </p:spPr>
      </p:pic>
      <p:sp>
        <p:nvSpPr>
          <p:cNvPr id="6" name="Rectangle 5">
            <a:extLst>
              <a:ext uri="{FF2B5EF4-FFF2-40B4-BE49-F238E27FC236}">
                <a16:creationId xmlns:a16="http://schemas.microsoft.com/office/drawing/2014/main" id="{F12876AC-ED60-D5CC-02C5-6AFFB6F40564}"/>
              </a:ext>
            </a:extLst>
          </p:cNvPr>
          <p:cNvSpPr/>
          <p:nvPr/>
        </p:nvSpPr>
        <p:spPr bwMode="auto">
          <a:xfrm>
            <a:off x="2286000" y="3409950"/>
            <a:ext cx="1066799" cy="1138892"/>
          </a:xfrm>
          <a:prstGeom prst="rect">
            <a:avLst/>
          </a:prstGeom>
          <a:noFill/>
          <a:ln w="12700">
            <a:solidFill>
              <a:srgbClr val="C00000"/>
            </a:solidFill>
            <a:prstDash val="dash"/>
            <a:round/>
            <a:headEnd/>
            <a:tailEnd/>
          </a:ln>
        </p:spPr>
        <p:txBody>
          <a:bodyPr vert="horz" wrap="square" lIns="91440" tIns="45720" rIns="91440" bIns="45720" numCol="1" rtlCol="0" anchor="t" anchorCtr="0" compatLnSpc="1">
            <a:prstTxWarp prst="textNoShape">
              <a:avLst/>
            </a:prstTxWarp>
          </a:bodyPr>
          <a:lstStyle/>
          <a:p>
            <a:pPr algn="ctr"/>
            <a:endParaRPr lang="en-IN"/>
          </a:p>
        </p:txBody>
      </p:sp>
      <p:sp>
        <p:nvSpPr>
          <p:cNvPr id="10" name="TextBox 9">
            <a:extLst>
              <a:ext uri="{FF2B5EF4-FFF2-40B4-BE49-F238E27FC236}">
                <a16:creationId xmlns:a16="http://schemas.microsoft.com/office/drawing/2014/main" id="{CB48F52E-58F1-FC27-AA70-74E0F7DB88EB}"/>
              </a:ext>
            </a:extLst>
          </p:cNvPr>
          <p:cNvSpPr txBox="1"/>
          <p:nvPr/>
        </p:nvSpPr>
        <p:spPr>
          <a:xfrm>
            <a:off x="1477424" y="4626982"/>
            <a:ext cx="2616257" cy="553998"/>
          </a:xfrm>
          <a:prstGeom prst="rect">
            <a:avLst/>
          </a:prstGeom>
          <a:noFill/>
        </p:spPr>
        <p:txBody>
          <a:bodyPr wrap="square" rtlCol="0">
            <a:spAutoFit/>
          </a:bodyPr>
          <a:lstStyle/>
          <a:p>
            <a:pPr algn="just"/>
            <a:r>
              <a:rPr lang="en-US" sz="1000" b="0" i="0" dirty="0">
                <a:solidFill>
                  <a:srgbClr val="000000"/>
                </a:solidFill>
                <a:effectLst/>
                <a:highlight>
                  <a:srgbClr val="FFFFFF"/>
                </a:highlight>
              </a:rPr>
              <a:t>Figure 21: Coplanar interdigital sensor [14], [Highlighted area]- to be modelled on COMSOL </a:t>
            </a:r>
            <a:endParaRPr lang="en-IN" sz="1000" dirty="0"/>
          </a:p>
        </p:txBody>
      </p:sp>
    </p:spTree>
    <p:extLst>
      <p:ext uri="{BB962C8B-B14F-4D97-AF65-F5344CB8AC3E}">
        <p14:creationId xmlns:p14="http://schemas.microsoft.com/office/powerpoint/2010/main" val="21856858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Simulation Setup and Parameters</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COMSOL Simulation</a:t>
            </a:r>
            <a:endParaRPr lang="en-US" sz="1400" b="1" dirty="0"/>
          </a:p>
        </p:txBody>
      </p:sp>
      <p:pic>
        <p:nvPicPr>
          <p:cNvPr id="9" name="Picture 8" descr="A screenshot of a computer&#10;&#10;Description automatically generated">
            <a:extLst>
              <a:ext uri="{FF2B5EF4-FFF2-40B4-BE49-F238E27FC236}">
                <a16:creationId xmlns:a16="http://schemas.microsoft.com/office/drawing/2014/main" id="{509D408C-D1DD-53ED-A957-10FA4821DCA1}"/>
              </a:ext>
            </a:extLst>
          </p:cNvPr>
          <p:cNvPicPr>
            <a:picLocks noChangeAspect="1"/>
          </p:cNvPicPr>
          <p:nvPr/>
        </p:nvPicPr>
        <p:blipFill>
          <a:blip r:embed="rId2"/>
          <a:stretch>
            <a:fillRect/>
          </a:stretch>
        </p:blipFill>
        <p:spPr>
          <a:xfrm>
            <a:off x="1447800" y="1517293"/>
            <a:ext cx="2209800" cy="2368778"/>
          </a:xfrm>
          <a:prstGeom prst="rect">
            <a:avLst/>
          </a:prstGeom>
          <a:ln>
            <a:solidFill>
              <a:schemeClr val="tx1"/>
            </a:solidFill>
          </a:ln>
        </p:spPr>
      </p:pic>
      <p:pic>
        <p:nvPicPr>
          <p:cNvPr id="2" name="Picture 1">
            <a:extLst>
              <a:ext uri="{FF2B5EF4-FFF2-40B4-BE49-F238E27FC236}">
                <a16:creationId xmlns:a16="http://schemas.microsoft.com/office/drawing/2014/main" id="{3C6B0D27-3CEF-3E36-A9F1-C7C71B39ED3A}"/>
              </a:ext>
            </a:extLst>
          </p:cNvPr>
          <p:cNvPicPr>
            <a:picLocks noChangeAspect="1"/>
          </p:cNvPicPr>
          <p:nvPr/>
        </p:nvPicPr>
        <p:blipFill>
          <a:blip r:embed="rId3"/>
          <a:stretch>
            <a:fillRect/>
          </a:stretch>
        </p:blipFill>
        <p:spPr>
          <a:xfrm>
            <a:off x="4800600" y="1293276"/>
            <a:ext cx="4055574" cy="3259674"/>
          </a:xfrm>
          <a:prstGeom prst="rect">
            <a:avLst/>
          </a:prstGeom>
        </p:spPr>
      </p:pic>
      <p:sp>
        <p:nvSpPr>
          <p:cNvPr id="5" name="TextBox 4">
            <a:extLst>
              <a:ext uri="{FF2B5EF4-FFF2-40B4-BE49-F238E27FC236}">
                <a16:creationId xmlns:a16="http://schemas.microsoft.com/office/drawing/2014/main" id="{D013400F-28BB-4453-0B9C-290D3ED3B6F3}"/>
              </a:ext>
            </a:extLst>
          </p:cNvPr>
          <p:cNvSpPr txBox="1"/>
          <p:nvPr/>
        </p:nvSpPr>
        <p:spPr>
          <a:xfrm>
            <a:off x="4953000" y="4598757"/>
            <a:ext cx="2999539" cy="246221"/>
          </a:xfrm>
          <a:prstGeom prst="rect">
            <a:avLst/>
          </a:prstGeom>
          <a:noFill/>
        </p:spPr>
        <p:txBody>
          <a:bodyPr wrap="none" rtlCol="0">
            <a:spAutoFit/>
          </a:bodyPr>
          <a:lstStyle/>
          <a:p>
            <a:r>
              <a:rPr lang="en-IN" sz="1000" dirty="0"/>
              <a:t>Figure  24: Electric field lines penetrating the MUT</a:t>
            </a:r>
          </a:p>
        </p:txBody>
      </p:sp>
      <p:sp>
        <p:nvSpPr>
          <p:cNvPr id="6" name="TextBox 5">
            <a:extLst>
              <a:ext uri="{FF2B5EF4-FFF2-40B4-BE49-F238E27FC236}">
                <a16:creationId xmlns:a16="http://schemas.microsoft.com/office/drawing/2014/main" id="{3BF09324-EA7D-E7DA-5D5F-FC3FC3F6E091}"/>
              </a:ext>
            </a:extLst>
          </p:cNvPr>
          <p:cNvSpPr txBox="1"/>
          <p:nvPr/>
        </p:nvSpPr>
        <p:spPr>
          <a:xfrm>
            <a:off x="1330566" y="3959423"/>
            <a:ext cx="2444267" cy="707886"/>
          </a:xfrm>
          <a:prstGeom prst="rect">
            <a:avLst/>
          </a:prstGeom>
          <a:noFill/>
        </p:spPr>
        <p:txBody>
          <a:bodyPr wrap="square" rtlCol="0">
            <a:spAutoFit/>
          </a:bodyPr>
          <a:lstStyle/>
          <a:p>
            <a:pPr algn="just"/>
            <a:r>
              <a:rPr lang="en-IN" sz="1000" dirty="0"/>
              <a:t>Figure 23 : Simulation modelled for 2 electrodes which is then divided by (N-1) number of fingers to obtain plots for N fingers.</a:t>
            </a:r>
          </a:p>
        </p:txBody>
      </p:sp>
      <p:sp>
        <p:nvSpPr>
          <p:cNvPr id="10" name="TextBox 9">
            <a:extLst>
              <a:ext uri="{FF2B5EF4-FFF2-40B4-BE49-F238E27FC236}">
                <a16:creationId xmlns:a16="http://schemas.microsoft.com/office/drawing/2014/main" id="{19FC19D0-9192-B3AB-4A23-DD14B0DC993A}"/>
              </a:ext>
            </a:extLst>
          </p:cNvPr>
          <p:cNvSpPr txBox="1"/>
          <p:nvPr/>
        </p:nvSpPr>
        <p:spPr>
          <a:xfrm>
            <a:off x="6019800" y="1581150"/>
            <a:ext cx="473206" cy="253916"/>
          </a:xfrm>
          <a:prstGeom prst="rect">
            <a:avLst/>
          </a:prstGeom>
          <a:noFill/>
        </p:spPr>
        <p:txBody>
          <a:bodyPr wrap="none" rtlCol="0">
            <a:spAutoFit/>
          </a:bodyPr>
          <a:lstStyle/>
          <a:p>
            <a:r>
              <a:rPr lang="el-GR" sz="1050" dirty="0"/>
              <a:t>σ</a:t>
            </a:r>
            <a:r>
              <a:rPr lang="en-IN" sz="1050" dirty="0"/>
              <a:t> , </a:t>
            </a:r>
            <a:r>
              <a:rPr lang="el-GR" sz="1050" dirty="0"/>
              <a:t>ε</a:t>
            </a:r>
            <a:r>
              <a:rPr lang="en-IN" sz="900" dirty="0"/>
              <a:t>r</a:t>
            </a:r>
            <a:endParaRPr lang="en-IN" sz="1050" dirty="0"/>
          </a:p>
        </p:txBody>
      </p:sp>
    </p:spTree>
    <p:extLst>
      <p:ext uri="{BB962C8B-B14F-4D97-AF65-F5344CB8AC3E}">
        <p14:creationId xmlns:p14="http://schemas.microsoft.com/office/powerpoint/2010/main" val="948896300"/>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Simulation Setup and Parameters</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COMSOL Simulation</a:t>
            </a:r>
            <a:endParaRPr lang="en-US" sz="1400" b="1" dirty="0"/>
          </a:p>
        </p:txBody>
      </p:sp>
      <p:sp>
        <p:nvSpPr>
          <p:cNvPr id="2" name="TextBox 1">
            <a:extLst>
              <a:ext uri="{FF2B5EF4-FFF2-40B4-BE49-F238E27FC236}">
                <a16:creationId xmlns:a16="http://schemas.microsoft.com/office/drawing/2014/main" id="{96C269EF-D266-5CE2-F7CE-38D89CFCFC86}"/>
              </a:ext>
            </a:extLst>
          </p:cNvPr>
          <p:cNvSpPr txBox="1"/>
          <p:nvPr/>
        </p:nvSpPr>
        <p:spPr>
          <a:xfrm>
            <a:off x="1828800" y="3867150"/>
            <a:ext cx="1904689" cy="246221"/>
          </a:xfrm>
          <a:prstGeom prst="rect">
            <a:avLst/>
          </a:prstGeom>
          <a:noFill/>
        </p:spPr>
        <p:txBody>
          <a:bodyPr wrap="none" rtlCol="0">
            <a:spAutoFit/>
          </a:bodyPr>
          <a:lstStyle/>
          <a:p>
            <a:r>
              <a:rPr lang="en-IN" sz="1000" dirty="0"/>
              <a:t>Table 1: COMSOL parameters </a:t>
            </a:r>
          </a:p>
        </p:txBody>
      </p:sp>
      <p:pic>
        <p:nvPicPr>
          <p:cNvPr id="11" name="Picture 10">
            <a:extLst>
              <a:ext uri="{FF2B5EF4-FFF2-40B4-BE49-F238E27FC236}">
                <a16:creationId xmlns:a16="http://schemas.microsoft.com/office/drawing/2014/main" id="{4D8E4A6A-06CF-E195-AB31-407D8DD4891F}"/>
              </a:ext>
            </a:extLst>
          </p:cNvPr>
          <p:cNvPicPr>
            <a:picLocks noChangeAspect="1"/>
          </p:cNvPicPr>
          <p:nvPr/>
        </p:nvPicPr>
        <p:blipFill>
          <a:blip r:embed="rId2"/>
          <a:stretch>
            <a:fillRect/>
          </a:stretch>
        </p:blipFill>
        <p:spPr>
          <a:xfrm>
            <a:off x="5715000" y="2529366"/>
            <a:ext cx="2560456" cy="1261584"/>
          </a:xfrm>
          <a:prstGeom prst="rect">
            <a:avLst/>
          </a:prstGeom>
        </p:spPr>
      </p:pic>
      <p:sp>
        <p:nvSpPr>
          <p:cNvPr id="12" name="TextBox 11">
            <a:extLst>
              <a:ext uri="{FF2B5EF4-FFF2-40B4-BE49-F238E27FC236}">
                <a16:creationId xmlns:a16="http://schemas.microsoft.com/office/drawing/2014/main" id="{69BC9238-FFD0-A614-7442-25863160A67C}"/>
              </a:ext>
            </a:extLst>
          </p:cNvPr>
          <p:cNvSpPr txBox="1"/>
          <p:nvPr/>
        </p:nvSpPr>
        <p:spPr>
          <a:xfrm>
            <a:off x="5638800" y="1589617"/>
            <a:ext cx="2228495" cy="253916"/>
          </a:xfrm>
          <a:prstGeom prst="rect">
            <a:avLst/>
          </a:prstGeom>
          <a:noFill/>
        </p:spPr>
        <p:txBody>
          <a:bodyPr wrap="none" rtlCol="0">
            <a:spAutoFit/>
          </a:bodyPr>
          <a:lstStyle/>
          <a:p>
            <a:r>
              <a:rPr lang="en-IN" sz="1050" b="1" u="sng" dirty="0"/>
              <a:t>Knee point/Relaxation frequency :</a:t>
            </a:r>
          </a:p>
        </p:txBody>
      </p:sp>
      <p:pic>
        <p:nvPicPr>
          <p:cNvPr id="13" name="Picture 12">
            <a:extLst>
              <a:ext uri="{FF2B5EF4-FFF2-40B4-BE49-F238E27FC236}">
                <a16:creationId xmlns:a16="http://schemas.microsoft.com/office/drawing/2014/main" id="{3224206F-EA6A-59C4-09A9-72BC8E5018DC}"/>
              </a:ext>
            </a:extLst>
          </p:cNvPr>
          <p:cNvPicPr>
            <a:picLocks noChangeAspect="1"/>
          </p:cNvPicPr>
          <p:nvPr/>
        </p:nvPicPr>
        <p:blipFill>
          <a:blip r:embed="rId3"/>
          <a:stretch>
            <a:fillRect/>
          </a:stretch>
        </p:blipFill>
        <p:spPr>
          <a:xfrm>
            <a:off x="6394621" y="1917901"/>
            <a:ext cx="1201214" cy="524668"/>
          </a:xfrm>
          <a:prstGeom prst="rect">
            <a:avLst/>
          </a:prstGeom>
          <a:ln>
            <a:solidFill>
              <a:schemeClr val="tx1"/>
            </a:solidFill>
          </a:ln>
        </p:spPr>
      </p:pic>
      <p:sp>
        <p:nvSpPr>
          <p:cNvPr id="14" name="TextBox 13">
            <a:extLst>
              <a:ext uri="{FF2B5EF4-FFF2-40B4-BE49-F238E27FC236}">
                <a16:creationId xmlns:a16="http://schemas.microsoft.com/office/drawing/2014/main" id="{D6E01C0E-A7F6-D78F-8F71-553DE150C911}"/>
              </a:ext>
            </a:extLst>
          </p:cNvPr>
          <p:cNvSpPr txBox="1"/>
          <p:nvPr/>
        </p:nvSpPr>
        <p:spPr>
          <a:xfrm>
            <a:off x="5673392" y="3821929"/>
            <a:ext cx="2643672" cy="246221"/>
          </a:xfrm>
          <a:prstGeom prst="rect">
            <a:avLst/>
          </a:prstGeom>
          <a:noFill/>
        </p:spPr>
        <p:txBody>
          <a:bodyPr wrap="none" rtlCol="0">
            <a:spAutoFit/>
          </a:bodyPr>
          <a:lstStyle/>
          <a:p>
            <a:r>
              <a:rPr lang="en-IN" sz="1000" dirty="0"/>
              <a:t>Table 2: Relaxation frequency of the media</a:t>
            </a:r>
          </a:p>
        </p:txBody>
      </p:sp>
      <p:sp>
        <p:nvSpPr>
          <p:cNvPr id="5" name="TextBox 4">
            <a:extLst>
              <a:ext uri="{FF2B5EF4-FFF2-40B4-BE49-F238E27FC236}">
                <a16:creationId xmlns:a16="http://schemas.microsoft.com/office/drawing/2014/main" id="{9DC6D096-E794-F05D-5562-0950D49FECE1}"/>
              </a:ext>
            </a:extLst>
          </p:cNvPr>
          <p:cNvSpPr txBox="1"/>
          <p:nvPr/>
        </p:nvSpPr>
        <p:spPr>
          <a:xfrm>
            <a:off x="7543800" y="2057124"/>
            <a:ext cx="585417" cy="246221"/>
          </a:xfrm>
          <a:prstGeom prst="rect">
            <a:avLst/>
          </a:prstGeom>
          <a:noFill/>
        </p:spPr>
        <p:txBody>
          <a:bodyPr wrap="none" rtlCol="0">
            <a:spAutoFit/>
          </a:bodyPr>
          <a:lstStyle/>
          <a:p>
            <a:r>
              <a:rPr lang="en-IN" sz="1000" dirty="0"/>
              <a:t>……..(3)</a:t>
            </a:r>
          </a:p>
        </p:txBody>
      </p:sp>
      <p:grpSp>
        <p:nvGrpSpPr>
          <p:cNvPr id="19" name="Group 18">
            <a:extLst>
              <a:ext uri="{FF2B5EF4-FFF2-40B4-BE49-F238E27FC236}">
                <a16:creationId xmlns:a16="http://schemas.microsoft.com/office/drawing/2014/main" id="{D948DC37-854A-A0C8-AD7C-1DFA9140F85E}"/>
              </a:ext>
            </a:extLst>
          </p:cNvPr>
          <p:cNvGrpSpPr/>
          <p:nvPr/>
        </p:nvGrpSpPr>
        <p:grpSpPr>
          <a:xfrm>
            <a:off x="799944" y="1534575"/>
            <a:ext cx="3962400" cy="2287354"/>
            <a:chOff x="799944" y="1534575"/>
            <a:chExt cx="3962400" cy="2287354"/>
          </a:xfrm>
        </p:grpSpPr>
        <p:pic>
          <p:nvPicPr>
            <p:cNvPr id="16" name="Picture 15">
              <a:extLst>
                <a:ext uri="{FF2B5EF4-FFF2-40B4-BE49-F238E27FC236}">
                  <a16:creationId xmlns:a16="http://schemas.microsoft.com/office/drawing/2014/main" id="{24D8ED53-B381-E84F-7E12-2F536C555075}"/>
                </a:ext>
              </a:extLst>
            </p:cNvPr>
            <p:cNvPicPr>
              <a:picLocks noChangeAspect="1"/>
            </p:cNvPicPr>
            <p:nvPr/>
          </p:nvPicPr>
          <p:blipFill>
            <a:blip r:embed="rId4"/>
            <a:stretch>
              <a:fillRect/>
            </a:stretch>
          </p:blipFill>
          <p:spPr>
            <a:xfrm>
              <a:off x="799944" y="1534575"/>
              <a:ext cx="3962400" cy="2287354"/>
            </a:xfrm>
            <a:prstGeom prst="rect">
              <a:avLst/>
            </a:prstGeom>
          </p:spPr>
        </p:pic>
        <p:pic>
          <p:nvPicPr>
            <p:cNvPr id="15" name="Picture 14">
              <a:extLst>
                <a:ext uri="{FF2B5EF4-FFF2-40B4-BE49-F238E27FC236}">
                  <a16:creationId xmlns:a16="http://schemas.microsoft.com/office/drawing/2014/main" id="{3078E354-4A77-16A7-5174-25CD5F6EC4C5}"/>
                </a:ext>
              </a:extLst>
            </p:cNvPr>
            <p:cNvPicPr>
              <a:picLocks noChangeAspect="1"/>
            </p:cNvPicPr>
            <p:nvPr/>
          </p:nvPicPr>
          <p:blipFill>
            <a:blip r:embed="rId5"/>
            <a:stretch>
              <a:fillRect/>
            </a:stretch>
          </p:blipFill>
          <p:spPr>
            <a:xfrm>
              <a:off x="1362821" y="3135845"/>
              <a:ext cx="510584" cy="205758"/>
            </a:xfrm>
            <a:prstGeom prst="rect">
              <a:avLst/>
            </a:prstGeom>
          </p:spPr>
        </p:pic>
        <p:pic>
          <p:nvPicPr>
            <p:cNvPr id="18" name="Picture 17">
              <a:extLst>
                <a:ext uri="{FF2B5EF4-FFF2-40B4-BE49-F238E27FC236}">
                  <a16:creationId xmlns:a16="http://schemas.microsoft.com/office/drawing/2014/main" id="{7F7A0780-7C21-6878-895D-817C5F406540}"/>
                </a:ext>
              </a:extLst>
            </p:cNvPr>
            <p:cNvPicPr>
              <a:picLocks noChangeAspect="1"/>
            </p:cNvPicPr>
            <p:nvPr/>
          </p:nvPicPr>
          <p:blipFill>
            <a:blip r:embed="rId6"/>
            <a:stretch>
              <a:fillRect/>
            </a:stretch>
          </p:blipFill>
          <p:spPr>
            <a:xfrm>
              <a:off x="1419976" y="3383628"/>
              <a:ext cx="396274" cy="198137"/>
            </a:xfrm>
            <a:prstGeom prst="rect">
              <a:avLst/>
            </a:prstGeom>
          </p:spPr>
        </p:pic>
      </p:grpSp>
    </p:spTree>
    <p:extLst>
      <p:ext uri="{BB962C8B-B14F-4D97-AF65-F5344CB8AC3E}">
        <p14:creationId xmlns:p14="http://schemas.microsoft.com/office/powerpoint/2010/main" val="3681665576"/>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Simulation Setup and Parameters</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COMSOL Simulation</a:t>
            </a:r>
            <a:endParaRPr lang="en-US" sz="1400" b="1" dirty="0"/>
          </a:p>
        </p:txBody>
      </p:sp>
      <p:pic>
        <p:nvPicPr>
          <p:cNvPr id="5" name="Picture 4">
            <a:extLst>
              <a:ext uri="{FF2B5EF4-FFF2-40B4-BE49-F238E27FC236}">
                <a16:creationId xmlns:a16="http://schemas.microsoft.com/office/drawing/2014/main" id="{F66A729D-4F0F-38DD-E2B0-FF6061FC8CF3}"/>
              </a:ext>
            </a:extLst>
          </p:cNvPr>
          <p:cNvPicPr>
            <a:picLocks noChangeAspect="1"/>
          </p:cNvPicPr>
          <p:nvPr/>
        </p:nvPicPr>
        <p:blipFill>
          <a:blip r:embed="rId2"/>
          <a:stretch>
            <a:fillRect/>
          </a:stretch>
        </p:blipFill>
        <p:spPr>
          <a:xfrm>
            <a:off x="1765551" y="1341897"/>
            <a:ext cx="2552700" cy="2703213"/>
          </a:xfrm>
          <a:prstGeom prst="rect">
            <a:avLst/>
          </a:prstGeom>
        </p:spPr>
      </p:pic>
      <p:pic>
        <p:nvPicPr>
          <p:cNvPr id="7" name="Picture 6">
            <a:extLst>
              <a:ext uri="{FF2B5EF4-FFF2-40B4-BE49-F238E27FC236}">
                <a16:creationId xmlns:a16="http://schemas.microsoft.com/office/drawing/2014/main" id="{D77AF60D-664D-A187-8DD8-4912A5ABFBF6}"/>
              </a:ext>
            </a:extLst>
          </p:cNvPr>
          <p:cNvPicPr>
            <a:picLocks noChangeAspect="1"/>
          </p:cNvPicPr>
          <p:nvPr/>
        </p:nvPicPr>
        <p:blipFill rotWithShape="1">
          <a:blip r:embed="rId3"/>
          <a:srcRect/>
          <a:stretch/>
        </p:blipFill>
        <p:spPr>
          <a:xfrm>
            <a:off x="5181600" y="1322847"/>
            <a:ext cx="2552700" cy="2792591"/>
          </a:xfrm>
          <a:prstGeom prst="rect">
            <a:avLst/>
          </a:prstGeom>
        </p:spPr>
      </p:pic>
      <p:sp>
        <p:nvSpPr>
          <p:cNvPr id="2" name="TextBox 1">
            <a:extLst>
              <a:ext uri="{FF2B5EF4-FFF2-40B4-BE49-F238E27FC236}">
                <a16:creationId xmlns:a16="http://schemas.microsoft.com/office/drawing/2014/main" id="{0BC5ED54-7E27-B289-E99D-525EB89F82E5}"/>
              </a:ext>
            </a:extLst>
          </p:cNvPr>
          <p:cNvSpPr txBox="1"/>
          <p:nvPr/>
        </p:nvSpPr>
        <p:spPr>
          <a:xfrm>
            <a:off x="1145065" y="4483222"/>
            <a:ext cx="6324601" cy="400110"/>
          </a:xfrm>
          <a:prstGeom prst="rect">
            <a:avLst/>
          </a:prstGeom>
          <a:noFill/>
        </p:spPr>
        <p:txBody>
          <a:bodyPr wrap="square" rtlCol="0">
            <a:spAutoFit/>
          </a:bodyPr>
          <a:lstStyle/>
          <a:p>
            <a:pPr algn="just"/>
            <a:r>
              <a:rPr lang="en-IN" sz="1000" dirty="0"/>
              <a:t>Figure 25: (a)(b) Model of IDE to be simulated using COMSOL with varying thickness of passivation layer. (c)First order equivalent circuit of FEM model without passivation layer </a:t>
            </a:r>
          </a:p>
        </p:txBody>
      </p:sp>
      <p:sp>
        <p:nvSpPr>
          <p:cNvPr id="8" name="TextBox 7">
            <a:extLst>
              <a:ext uri="{FF2B5EF4-FFF2-40B4-BE49-F238E27FC236}">
                <a16:creationId xmlns:a16="http://schemas.microsoft.com/office/drawing/2014/main" id="{FE8B82D6-4B12-BBE0-5692-1530E8ECFEDE}"/>
              </a:ext>
            </a:extLst>
          </p:cNvPr>
          <p:cNvSpPr txBox="1"/>
          <p:nvPr/>
        </p:nvSpPr>
        <p:spPr>
          <a:xfrm>
            <a:off x="2438400" y="4083203"/>
            <a:ext cx="343364" cy="246221"/>
          </a:xfrm>
          <a:prstGeom prst="rect">
            <a:avLst/>
          </a:prstGeom>
          <a:noFill/>
        </p:spPr>
        <p:txBody>
          <a:bodyPr wrap="none" rtlCol="0">
            <a:spAutoFit/>
          </a:bodyPr>
          <a:lstStyle/>
          <a:p>
            <a:r>
              <a:rPr lang="en-IN" sz="1000" dirty="0"/>
              <a:t>(a)</a:t>
            </a:r>
          </a:p>
        </p:txBody>
      </p:sp>
      <p:sp>
        <p:nvSpPr>
          <p:cNvPr id="9" name="TextBox 8">
            <a:extLst>
              <a:ext uri="{FF2B5EF4-FFF2-40B4-BE49-F238E27FC236}">
                <a16:creationId xmlns:a16="http://schemas.microsoft.com/office/drawing/2014/main" id="{371DC365-422B-88E4-1B6B-640105E2C4DE}"/>
              </a:ext>
            </a:extLst>
          </p:cNvPr>
          <p:cNvSpPr txBox="1"/>
          <p:nvPr/>
        </p:nvSpPr>
        <p:spPr>
          <a:xfrm>
            <a:off x="5867400" y="4130808"/>
            <a:ext cx="344966" cy="246221"/>
          </a:xfrm>
          <a:prstGeom prst="rect">
            <a:avLst/>
          </a:prstGeom>
          <a:noFill/>
        </p:spPr>
        <p:txBody>
          <a:bodyPr wrap="none" rtlCol="0">
            <a:spAutoFit/>
          </a:bodyPr>
          <a:lstStyle/>
          <a:p>
            <a:r>
              <a:rPr lang="en-IN" sz="1000" dirty="0"/>
              <a:t>(b)</a:t>
            </a:r>
          </a:p>
        </p:txBody>
      </p:sp>
    </p:spTree>
    <p:extLst>
      <p:ext uri="{BB962C8B-B14F-4D97-AF65-F5344CB8AC3E}">
        <p14:creationId xmlns:p14="http://schemas.microsoft.com/office/powerpoint/2010/main" val="1630473674"/>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63" name="Google Shape;463;p42">
            <a:extLst>
              <a:ext uri="{FF2B5EF4-FFF2-40B4-BE49-F238E27FC236}">
                <a16:creationId xmlns:a16="http://schemas.microsoft.com/office/drawing/2014/main" id="{82D819ED-E65B-C915-B9D7-5C84DCE1E5B0}"/>
              </a:ext>
            </a:extLst>
          </p:cNvPr>
          <p:cNvSpPr txBox="1">
            <a:spLocks/>
          </p:cNvSpPr>
          <p:nvPr/>
        </p:nvSpPr>
        <p:spPr>
          <a:xfrm>
            <a:off x="1943100" y="2038350"/>
            <a:ext cx="5257800" cy="1066800"/>
          </a:xfrm>
          <a:prstGeom prst="rect">
            <a:avLst/>
          </a:prstGeom>
          <a:noFill/>
          <a:ln>
            <a:noFill/>
          </a:ln>
        </p:spPr>
        <p:txBody>
          <a:bodyPr spcFirstLastPara="1" wrap="square" lIns="0" tIns="0" rIns="0" bIns="0"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IN" sz="2800" b="1" dirty="0">
                <a:solidFill>
                  <a:schemeClr val="bg1"/>
                </a:solidFill>
                <a:cs typeface="Calibri" panose="020F0502020204030204" pitchFamily="34" charset="0"/>
              </a:rPr>
              <a:t>EXPERIMENT &amp; SIMULATION</a:t>
            </a:r>
          </a:p>
          <a:p>
            <a:pPr marL="0" indent="0" algn="ctr">
              <a:buNone/>
            </a:pPr>
            <a:r>
              <a:rPr lang="en-IN" sz="2800" b="1" dirty="0">
                <a:solidFill>
                  <a:schemeClr val="bg1"/>
                </a:solidFill>
                <a:cs typeface="Calibri" panose="020F0502020204030204" pitchFamily="34" charset="0"/>
              </a:rPr>
              <a:t>RESULTS</a:t>
            </a:r>
            <a:endParaRPr lang="en-IN" sz="2800" b="1" dirty="0">
              <a:solidFill>
                <a:schemeClr val="bg1"/>
              </a:solidFill>
            </a:endParaRPr>
          </a:p>
        </p:txBody>
      </p:sp>
    </p:spTree>
    <p:extLst>
      <p:ext uri="{BB962C8B-B14F-4D97-AF65-F5344CB8AC3E}">
        <p14:creationId xmlns:p14="http://schemas.microsoft.com/office/powerpoint/2010/main" val="3572018103"/>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No Passivation – In Air</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951698" y="705793"/>
            <a:ext cx="2362200" cy="164817"/>
          </a:xfrm>
        </p:spPr>
        <p:txBody>
          <a:bodyPr/>
          <a:lstStyle/>
          <a:p>
            <a:r>
              <a:rPr lang="en-IN" sz="1400" b="1" dirty="0"/>
              <a:t>COMSOL Simulation Results</a:t>
            </a:r>
            <a:endParaRPr lang="en-US" sz="1400" b="1" dirty="0"/>
          </a:p>
        </p:txBody>
      </p:sp>
      <p:pic>
        <p:nvPicPr>
          <p:cNvPr id="6" name="Picture 5" descr="A diagram of a diagram&#10;&#10;Description automatically generated with medium confidence">
            <a:extLst>
              <a:ext uri="{FF2B5EF4-FFF2-40B4-BE49-F238E27FC236}">
                <a16:creationId xmlns:a16="http://schemas.microsoft.com/office/drawing/2014/main" id="{94117B2E-DC58-EF3A-BC2D-ADC973BCB65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 y="3028948"/>
            <a:ext cx="2436798" cy="2133602"/>
          </a:xfrm>
          <a:prstGeom prst="rect">
            <a:avLst/>
          </a:prstGeom>
        </p:spPr>
      </p:pic>
      <p:pic>
        <p:nvPicPr>
          <p:cNvPr id="9" name="Picture 8" descr="A graph of different colored lines&#10;&#10;Description automatically generated">
            <a:extLst>
              <a:ext uri="{FF2B5EF4-FFF2-40B4-BE49-F238E27FC236}">
                <a16:creationId xmlns:a16="http://schemas.microsoft.com/office/drawing/2014/main" id="{2FBF520F-45B6-02B5-DBA5-B2C8261948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4400" y="895348"/>
            <a:ext cx="2436797" cy="2133602"/>
          </a:xfrm>
          <a:prstGeom prst="rect">
            <a:avLst/>
          </a:prstGeom>
        </p:spPr>
      </p:pic>
      <p:pic>
        <p:nvPicPr>
          <p:cNvPr id="2" name="Picture 1" descr="A diagram of different types of frequency&#10;&#10;Description automatically generated with medium confidence">
            <a:extLst>
              <a:ext uri="{FF2B5EF4-FFF2-40B4-BE49-F238E27FC236}">
                <a16:creationId xmlns:a16="http://schemas.microsoft.com/office/drawing/2014/main" id="{B7F60B5C-4EF0-4289-62C7-2DAB801D2D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200" y="1212998"/>
            <a:ext cx="4266630" cy="3199972"/>
          </a:xfrm>
          <a:prstGeom prst="rect">
            <a:avLst/>
          </a:prstGeom>
        </p:spPr>
      </p:pic>
      <p:sp>
        <p:nvSpPr>
          <p:cNvPr id="5" name="Text Placeholder 3">
            <a:extLst>
              <a:ext uri="{FF2B5EF4-FFF2-40B4-BE49-F238E27FC236}">
                <a16:creationId xmlns:a16="http://schemas.microsoft.com/office/drawing/2014/main" id="{7E8F8B80-42E3-9F99-D63D-8C76A2D63EDA}"/>
              </a:ext>
            </a:extLst>
          </p:cNvPr>
          <p:cNvSpPr txBox="1">
            <a:spLocks/>
          </p:cNvSpPr>
          <p:nvPr/>
        </p:nvSpPr>
        <p:spPr>
          <a:xfrm>
            <a:off x="5531035" y="705793"/>
            <a:ext cx="1738960" cy="164817"/>
          </a:xfrm>
          <a:prstGeom prst="rect">
            <a:avLst/>
          </a:prstGeom>
        </p:spPr>
        <p:txBody>
          <a:bodyPr wrap="none" lIns="0" tIns="0" rIns="0" bIns="0" anchor="ctr">
            <a:noAutofit/>
          </a:bodyPr>
          <a:lstStyle>
            <a:lvl1pPr marL="0" indent="0" algn="l" defTabSz="914400" rtl="0" eaLnBrk="1" latinLnBrk="0" hangingPunct="1">
              <a:spcBef>
                <a:spcPct val="20000"/>
              </a:spcBef>
              <a:buFont typeface="Arial" pitchFamily="34" charset="0"/>
              <a:buNone/>
              <a:defRPr sz="1100" b="0" kern="1200" baseline="0">
                <a:solidFill>
                  <a:schemeClr val="bg1">
                    <a:lumMod val="50000"/>
                  </a:schemeClr>
                </a:solidFill>
                <a:latin typeface="+mj-lt"/>
                <a:ea typeface="Roboto" panose="02000000000000000000" pitchFamily="2" charset="0"/>
                <a:cs typeface="+mn-cs"/>
              </a:defRPr>
            </a:lvl1pPr>
            <a:lvl2pPr marL="457189"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377"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566"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754"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5943"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131"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32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509"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en-IN" sz="1400" b="1" dirty="0"/>
              <a:t>Experimental Results</a:t>
            </a:r>
            <a:endParaRPr lang="en-US" sz="1400" b="1" dirty="0"/>
          </a:p>
        </p:txBody>
      </p:sp>
    </p:spTree>
    <p:extLst>
      <p:ext uri="{BB962C8B-B14F-4D97-AF65-F5344CB8AC3E}">
        <p14:creationId xmlns:p14="http://schemas.microsoft.com/office/powerpoint/2010/main" val="3728776445"/>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4F67FA-28F4-4288-9CC5-25C18E401CA3}"/>
              </a:ext>
            </a:extLst>
          </p:cNvPr>
          <p:cNvSpPr/>
          <p:nvPr/>
        </p:nvSpPr>
        <p:spPr bwMode="auto">
          <a:xfrm>
            <a:off x="4648200" y="255270"/>
            <a:ext cx="4148848" cy="4435813"/>
          </a:xfrm>
          <a:prstGeom prst="rect">
            <a:avLst/>
          </a:prstGeom>
          <a:solidFill>
            <a:schemeClr val="accent3"/>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p>
        </p:txBody>
      </p:sp>
      <p:graphicFrame>
        <p:nvGraphicFramePr>
          <p:cNvPr id="5" name="Table 4">
            <a:extLst>
              <a:ext uri="{FF2B5EF4-FFF2-40B4-BE49-F238E27FC236}">
                <a16:creationId xmlns:a16="http://schemas.microsoft.com/office/drawing/2014/main" id="{81E8F32B-49B6-4734-8E6A-50BA6E30C3DE}"/>
              </a:ext>
            </a:extLst>
          </p:cNvPr>
          <p:cNvGraphicFramePr>
            <a:graphicFrameLocks noGrp="1"/>
          </p:cNvGraphicFramePr>
          <p:nvPr>
            <p:extLst>
              <p:ext uri="{D42A27DB-BD31-4B8C-83A1-F6EECF244321}">
                <p14:modId xmlns:p14="http://schemas.microsoft.com/office/powerpoint/2010/main" val="1331539346"/>
              </p:ext>
            </p:extLst>
          </p:nvPr>
        </p:nvGraphicFramePr>
        <p:xfrm>
          <a:off x="380999" y="285750"/>
          <a:ext cx="3963375" cy="4403342"/>
        </p:xfrm>
        <a:graphic>
          <a:graphicData uri="http://schemas.openxmlformats.org/drawingml/2006/table">
            <a:tbl>
              <a:tblPr firstRow="1" bandRow="1">
                <a:tableStyleId>{2D5ABB26-0587-4C30-8999-92F81FD0307C}</a:tableStyleId>
              </a:tblPr>
              <a:tblGrid>
                <a:gridCol w="3382592">
                  <a:extLst>
                    <a:ext uri="{9D8B030D-6E8A-4147-A177-3AD203B41FA5}">
                      <a16:colId xmlns:a16="http://schemas.microsoft.com/office/drawing/2014/main" val="20000"/>
                    </a:ext>
                  </a:extLst>
                </a:gridCol>
                <a:gridCol w="580783">
                  <a:extLst>
                    <a:ext uri="{9D8B030D-6E8A-4147-A177-3AD203B41FA5}">
                      <a16:colId xmlns:a16="http://schemas.microsoft.com/office/drawing/2014/main" val="20001"/>
                    </a:ext>
                  </a:extLst>
                </a:gridCol>
              </a:tblGrid>
              <a:tr h="434900">
                <a:tc>
                  <a:txBody>
                    <a:bodyPr/>
                    <a:lstStyle/>
                    <a:p>
                      <a:pPr marL="0" indent="0">
                        <a:lnSpc>
                          <a:spcPct val="100000"/>
                        </a:lnSpc>
                        <a:buNone/>
                      </a:pPr>
                      <a:r>
                        <a:rPr lang="en-US" sz="1400" b="1" kern="1200" dirty="0">
                          <a:solidFill>
                            <a:schemeClr val="tx1">
                              <a:lumMod val="90000"/>
                              <a:lumOff val="10000"/>
                            </a:schemeClr>
                          </a:solidFill>
                          <a:latin typeface="+mn-lt"/>
                          <a:ea typeface="+mn-ea"/>
                          <a:cs typeface="+mn-cs"/>
                        </a:rPr>
                        <a:t>Introduction</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200" dirty="0">
                          <a:solidFill>
                            <a:schemeClr val="tx1">
                              <a:lumMod val="90000"/>
                              <a:lumOff val="10000"/>
                            </a:schemeClr>
                          </a:solidFill>
                        </a:rPr>
                        <a:t>01</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0"/>
                  </a:ext>
                </a:extLst>
              </a:tr>
              <a:tr h="4409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lumMod val="90000"/>
                              <a:lumOff val="10000"/>
                            </a:schemeClr>
                          </a:solidFill>
                          <a:latin typeface="+mn-lt"/>
                          <a:ea typeface="+mn-ea"/>
                          <a:cs typeface="+mn-cs"/>
                        </a:rPr>
                        <a:t>Research Objectives</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200" dirty="0">
                          <a:solidFill>
                            <a:schemeClr val="tx1">
                              <a:lumMod val="90000"/>
                              <a:lumOff val="10000"/>
                            </a:schemeClr>
                          </a:solidFill>
                        </a:rPr>
                        <a:t>02</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4409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lumMod val="90000"/>
                              <a:lumOff val="10000"/>
                            </a:schemeClr>
                          </a:solidFill>
                          <a:latin typeface="+mn-lt"/>
                          <a:ea typeface="+mn-ea"/>
                          <a:cs typeface="+mn-cs"/>
                        </a:rPr>
                        <a:t>Methodology</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200" dirty="0">
                          <a:solidFill>
                            <a:schemeClr val="tx1">
                              <a:lumMod val="90000"/>
                              <a:lumOff val="10000"/>
                            </a:schemeClr>
                          </a:solidFill>
                        </a:rPr>
                        <a:t>03</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440938">
                <a:tc>
                  <a:txBody>
                    <a:bodyPr/>
                    <a:lstStyle/>
                    <a:p>
                      <a:pPr marL="0" indent="0">
                        <a:lnSpc>
                          <a:spcPct val="100000"/>
                        </a:lnSpc>
                        <a:buNone/>
                      </a:pPr>
                      <a:r>
                        <a:rPr lang="en-US" sz="1400" b="1" kern="1200" dirty="0">
                          <a:solidFill>
                            <a:schemeClr val="tx1">
                              <a:lumMod val="90000"/>
                              <a:lumOff val="10000"/>
                            </a:schemeClr>
                          </a:solidFill>
                          <a:latin typeface="+mn-lt"/>
                          <a:ea typeface="+mn-ea"/>
                          <a:cs typeface="+mn-cs"/>
                        </a:rPr>
                        <a:t>Micro Fabrication process</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200" dirty="0">
                          <a:solidFill>
                            <a:schemeClr val="tx1">
                              <a:lumMod val="90000"/>
                              <a:lumOff val="10000"/>
                            </a:schemeClr>
                          </a:solidFill>
                        </a:rPr>
                        <a:t>04</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r h="4409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lumMod val="90000"/>
                              <a:lumOff val="10000"/>
                            </a:schemeClr>
                          </a:solidFill>
                          <a:latin typeface="+mn-lt"/>
                          <a:ea typeface="+mn-ea"/>
                          <a:cs typeface="+mn-cs"/>
                        </a:rPr>
                        <a:t>Experimental Analysis</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200" dirty="0">
                          <a:solidFill>
                            <a:schemeClr val="tx1">
                              <a:lumMod val="90000"/>
                              <a:lumOff val="10000"/>
                            </a:schemeClr>
                          </a:solidFill>
                        </a:rPr>
                        <a:t>05</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4"/>
                  </a:ext>
                </a:extLst>
              </a:tr>
              <a:tr h="440938">
                <a:tc>
                  <a:txBody>
                    <a:bodyPr/>
                    <a:lstStyle/>
                    <a:p>
                      <a:pPr marL="0" indent="0">
                        <a:lnSpc>
                          <a:spcPct val="100000"/>
                        </a:lnSpc>
                        <a:buNone/>
                      </a:pPr>
                      <a:r>
                        <a:rPr lang="en-US" sz="1400" b="1" kern="1200" dirty="0">
                          <a:solidFill>
                            <a:schemeClr val="tx1">
                              <a:lumMod val="90000"/>
                              <a:lumOff val="10000"/>
                            </a:schemeClr>
                          </a:solidFill>
                          <a:latin typeface="+mn-lt"/>
                          <a:ea typeface="+mn-ea"/>
                          <a:cs typeface="+mn-cs"/>
                        </a:rPr>
                        <a:t>COMSOL Simulation</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200" dirty="0">
                          <a:solidFill>
                            <a:schemeClr val="tx1">
                              <a:lumMod val="90000"/>
                              <a:lumOff val="10000"/>
                            </a:schemeClr>
                          </a:solidFill>
                        </a:rPr>
                        <a:t>06</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5"/>
                  </a:ext>
                </a:extLst>
              </a:tr>
              <a:tr h="440938">
                <a:tc>
                  <a:txBody>
                    <a:bodyPr/>
                    <a:lstStyle/>
                    <a:p>
                      <a:pPr marL="0" indent="0" algn="l"/>
                      <a:r>
                        <a:rPr lang="en-IN" sz="1400" b="1" kern="1200" dirty="0">
                          <a:solidFill>
                            <a:schemeClr val="tx1">
                              <a:lumMod val="90000"/>
                              <a:lumOff val="10000"/>
                            </a:schemeClr>
                          </a:solidFill>
                          <a:latin typeface="+mn-lt"/>
                          <a:ea typeface="+mn-ea"/>
                          <a:cs typeface="+mn-cs"/>
                        </a:rPr>
                        <a:t>Experiment &amp; Simulation Results</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200" dirty="0">
                          <a:solidFill>
                            <a:schemeClr val="tx1">
                              <a:lumMod val="90000"/>
                              <a:lumOff val="10000"/>
                            </a:schemeClr>
                          </a:solidFill>
                        </a:rPr>
                        <a:t>07</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6"/>
                  </a:ext>
                </a:extLst>
              </a:tr>
              <a:tr h="440938">
                <a:tc>
                  <a:txBody>
                    <a:bodyPr/>
                    <a:lstStyle/>
                    <a:p>
                      <a:pPr marL="0" indent="0">
                        <a:lnSpc>
                          <a:spcPct val="100000"/>
                        </a:lnSpc>
                        <a:buNone/>
                      </a:pPr>
                      <a:r>
                        <a:rPr lang="en-US" sz="1400" b="1" kern="1200" dirty="0">
                          <a:solidFill>
                            <a:schemeClr val="tx1">
                              <a:lumMod val="90000"/>
                              <a:lumOff val="10000"/>
                            </a:schemeClr>
                          </a:solidFill>
                          <a:latin typeface="+mn-lt"/>
                          <a:ea typeface="+mn-ea"/>
                          <a:cs typeface="+mn-cs"/>
                        </a:rPr>
                        <a:t>Equivalent Curve Fitting</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200" dirty="0">
                          <a:solidFill>
                            <a:schemeClr val="tx1">
                              <a:lumMod val="90000"/>
                              <a:lumOff val="10000"/>
                            </a:schemeClr>
                          </a:solidFill>
                        </a:rPr>
                        <a:t>08</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7"/>
                  </a:ext>
                </a:extLst>
              </a:tr>
              <a:tr h="4409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lumMod val="90000"/>
                              <a:lumOff val="10000"/>
                            </a:schemeClr>
                          </a:solidFill>
                          <a:latin typeface="+mn-lt"/>
                          <a:ea typeface="+mn-ea"/>
                          <a:cs typeface="+mn-cs"/>
                        </a:rPr>
                        <a:t>Longevity Test</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200" dirty="0">
                          <a:solidFill>
                            <a:schemeClr val="tx1">
                              <a:lumMod val="90000"/>
                              <a:lumOff val="10000"/>
                            </a:schemeClr>
                          </a:solidFill>
                        </a:rPr>
                        <a:t>09</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8"/>
                  </a:ext>
                </a:extLst>
              </a:tr>
              <a:tr h="4409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lumMod val="90000"/>
                              <a:lumOff val="10000"/>
                            </a:schemeClr>
                          </a:solidFill>
                          <a:latin typeface="+mn-lt"/>
                          <a:ea typeface="+mn-ea"/>
                          <a:cs typeface="+mn-cs"/>
                        </a:rPr>
                        <a:t>Conclusions &amp; Future work</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200" dirty="0">
                          <a:solidFill>
                            <a:schemeClr val="tx1">
                              <a:lumMod val="90000"/>
                              <a:lumOff val="10000"/>
                            </a:schemeClr>
                          </a:solidFill>
                        </a:rPr>
                        <a:t>10</a:t>
                      </a:r>
                    </a:p>
                  </a:txBody>
                  <a:tcPr marT="91440" marB="91440" anchor="ct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217873280"/>
                  </a:ext>
                </a:extLst>
              </a:tr>
            </a:tbl>
          </a:graphicData>
        </a:graphic>
      </p:graphicFrame>
      <p:grpSp>
        <p:nvGrpSpPr>
          <p:cNvPr id="7" name="Group 6">
            <a:extLst>
              <a:ext uri="{FF2B5EF4-FFF2-40B4-BE49-F238E27FC236}">
                <a16:creationId xmlns:a16="http://schemas.microsoft.com/office/drawing/2014/main" id="{6065E8F1-E647-49A7-AF9D-272FB6EBAEE4}"/>
              </a:ext>
            </a:extLst>
          </p:cNvPr>
          <p:cNvGrpSpPr/>
          <p:nvPr/>
        </p:nvGrpSpPr>
        <p:grpSpPr>
          <a:xfrm>
            <a:off x="6196452" y="1581150"/>
            <a:ext cx="1052344" cy="1055788"/>
            <a:chOff x="-1219200" y="1365250"/>
            <a:chExt cx="1939925" cy="1946275"/>
          </a:xfrm>
          <a:solidFill>
            <a:schemeClr val="bg1"/>
          </a:solidFill>
        </p:grpSpPr>
        <p:sp>
          <p:nvSpPr>
            <p:cNvPr id="8" name="Freeform 6">
              <a:extLst>
                <a:ext uri="{FF2B5EF4-FFF2-40B4-BE49-F238E27FC236}">
                  <a16:creationId xmlns:a16="http://schemas.microsoft.com/office/drawing/2014/main" id="{85C6F236-E015-45C2-A5B8-49749A7AC28D}"/>
                </a:ext>
              </a:extLst>
            </p:cNvPr>
            <p:cNvSpPr>
              <a:spLocks noEditPoints="1"/>
            </p:cNvSpPr>
            <p:nvPr/>
          </p:nvSpPr>
          <p:spPr bwMode="auto">
            <a:xfrm>
              <a:off x="-1219200" y="1365250"/>
              <a:ext cx="1939925" cy="1946275"/>
            </a:xfrm>
            <a:custGeom>
              <a:avLst/>
              <a:gdLst>
                <a:gd name="T0" fmla="*/ 275 w 3666"/>
                <a:gd name="T1" fmla="*/ 157 h 3678"/>
                <a:gd name="T2" fmla="*/ 220 w 3666"/>
                <a:gd name="T3" fmla="*/ 179 h 3678"/>
                <a:gd name="T4" fmla="*/ 179 w 3666"/>
                <a:gd name="T5" fmla="*/ 221 h 3678"/>
                <a:gd name="T6" fmla="*/ 155 w 3666"/>
                <a:gd name="T7" fmla="*/ 275 h 3678"/>
                <a:gd name="T8" fmla="*/ 152 w 3666"/>
                <a:gd name="T9" fmla="*/ 3371 h 3678"/>
                <a:gd name="T10" fmla="*/ 164 w 3666"/>
                <a:gd name="T11" fmla="*/ 3431 h 3678"/>
                <a:gd name="T12" fmla="*/ 197 w 3666"/>
                <a:gd name="T13" fmla="*/ 3480 h 3678"/>
                <a:gd name="T14" fmla="*/ 245 w 3666"/>
                <a:gd name="T15" fmla="*/ 3512 h 3678"/>
                <a:gd name="T16" fmla="*/ 305 w 3666"/>
                <a:gd name="T17" fmla="*/ 3525 h 3678"/>
                <a:gd name="T18" fmla="*/ 3392 w 3666"/>
                <a:gd name="T19" fmla="*/ 3521 h 3678"/>
                <a:gd name="T20" fmla="*/ 3447 w 3666"/>
                <a:gd name="T21" fmla="*/ 3499 h 3678"/>
                <a:gd name="T22" fmla="*/ 3487 w 3666"/>
                <a:gd name="T23" fmla="*/ 3457 h 3678"/>
                <a:gd name="T24" fmla="*/ 3511 w 3666"/>
                <a:gd name="T25" fmla="*/ 3403 h 3678"/>
                <a:gd name="T26" fmla="*/ 3514 w 3666"/>
                <a:gd name="T27" fmla="*/ 307 h 3678"/>
                <a:gd name="T28" fmla="*/ 3502 w 3666"/>
                <a:gd name="T29" fmla="*/ 247 h 3678"/>
                <a:gd name="T30" fmla="*/ 3469 w 3666"/>
                <a:gd name="T31" fmla="*/ 198 h 3678"/>
                <a:gd name="T32" fmla="*/ 3421 w 3666"/>
                <a:gd name="T33" fmla="*/ 166 h 3678"/>
                <a:gd name="T34" fmla="*/ 3361 w 3666"/>
                <a:gd name="T35" fmla="*/ 153 h 3678"/>
                <a:gd name="T36" fmla="*/ 305 w 3666"/>
                <a:gd name="T37" fmla="*/ 0 h 3678"/>
                <a:gd name="T38" fmla="*/ 3406 w 3666"/>
                <a:gd name="T39" fmla="*/ 3 h 3678"/>
                <a:gd name="T40" fmla="*/ 3490 w 3666"/>
                <a:gd name="T41" fmla="*/ 28 h 3678"/>
                <a:gd name="T42" fmla="*/ 3562 w 3666"/>
                <a:gd name="T43" fmla="*/ 75 h 3678"/>
                <a:gd name="T44" fmla="*/ 3617 w 3666"/>
                <a:gd name="T45" fmla="*/ 140 h 3678"/>
                <a:gd name="T46" fmla="*/ 3654 w 3666"/>
                <a:gd name="T47" fmla="*/ 218 h 3678"/>
                <a:gd name="T48" fmla="*/ 3666 w 3666"/>
                <a:gd name="T49" fmla="*/ 307 h 3678"/>
                <a:gd name="T50" fmla="*/ 3663 w 3666"/>
                <a:gd name="T51" fmla="*/ 3416 h 3678"/>
                <a:gd name="T52" fmla="*/ 3638 w 3666"/>
                <a:gd name="T53" fmla="*/ 3501 h 3678"/>
                <a:gd name="T54" fmla="*/ 3592 w 3666"/>
                <a:gd name="T55" fmla="*/ 3572 h 3678"/>
                <a:gd name="T56" fmla="*/ 3528 w 3666"/>
                <a:gd name="T57" fmla="*/ 3629 h 3678"/>
                <a:gd name="T58" fmla="*/ 3449 w 3666"/>
                <a:gd name="T59" fmla="*/ 3665 h 3678"/>
                <a:gd name="T60" fmla="*/ 3361 w 3666"/>
                <a:gd name="T61" fmla="*/ 3678 h 3678"/>
                <a:gd name="T62" fmla="*/ 260 w 3666"/>
                <a:gd name="T63" fmla="*/ 3675 h 3678"/>
                <a:gd name="T64" fmla="*/ 177 w 3666"/>
                <a:gd name="T65" fmla="*/ 3649 h 3678"/>
                <a:gd name="T66" fmla="*/ 105 w 3666"/>
                <a:gd name="T67" fmla="*/ 3603 h 3678"/>
                <a:gd name="T68" fmla="*/ 48 w 3666"/>
                <a:gd name="T69" fmla="*/ 3538 h 3678"/>
                <a:gd name="T70" fmla="*/ 12 w 3666"/>
                <a:gd name="T71" fmla="*/ 3460 h 3678"/>
                <a:gd name="T72" fmla="*/ 0 w 3666"/>
                <a:gd name="T73" fmla="*/ 3371 h 3678"/>
                <a:gd name="T74" fmla="*/ 3 w 3666"/>
                <a:gd name="T75" fmla="*/ 261 h 3678"/>
                <a:gd name="T76" fmla="*/ 28 w 3666"/>
                <a:gd name="T77" fmla="*/ 177 h 3678"/>
                <a:gd name="T78" fmla="*/ 74 w 3666"/>
                <a:gd name="T79" fmla="*/ 106 h 3678"/>
                <a:gd name="T80" fmla="*/ 138 w 3666"/>
                <a:gd name="T81" fmla="*/ 49 h 3678"/>
                <a:gd name="T82" fmla="*/ 217 w 3666"/>
                <a:gd name="T83" fmla="*/ 13 h 3678"/>
                <a:gd name="T84" fmla="*/ 305 w 3666"/>
                <a:gd name="T85" fmla="*/ 0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66" h="3678">
                  <a:moveTo>
                    <a:pt x="305" y="153"/>
                  </a:moveTo>
                  <a:lnTo>
                    <a:pt x="275" y="157"/>
                  </a:lnTo>
                  <a:lnTo>
                    <a:pt x="245" y="166"/>
                  </a:lnTo>
                  <a:lnTo>
                    <a:pt x="220" y="179"/>
                  </a:lnTo>
                  <a:lnTo>
                    <a:pt x="197" y="198"/>
                  </a:lnTo>
                  <a:lnTo>
                    <a:pt x="179" y="221"/>
                  </a:lnTo>
                  <a:lnTo>
                    <a:pt x="164" y="247"/>
                  </a:lnTo>
                  <a:lnTo>
                    <a:pt x="155" y="275"/>
                  </a:lnTo>
                  <a:lnTo>
                    <a:pt x="152" y="307"/>
                  </a:lnTo>
                  <a:lnTo>
                    <a:pt x="152" y="3371"/>
                  </a:lnTo>
                  <a:lnTo>
                    <a:pt x="155" y="3403"/>
                  </a:lnTo>
                  <a:lnTo>
                    <a:pt x="164" y="3431"/>
                  </a:lnTo>
                  <a:lnTo>
                    <a:pt x="179" y="3457"/>
                  </a:lnTo>
                  <a:lnTo>
                    <a:pt x="197" y="3480"/>
                  </a:lnTo>
                  <a:lnTo>
                    <a:pt x="220" y="3499"/>
                  </a:lnTo>
                  <a:lnTo>
                    <a:pt x="245" y="3512"/>
                  </a:lnTo>
                  <a:lnTo>
                    <a:pt x="275" y="3521"/>
                  </a:lnTo>
                  <a:lnTo>
                    <a:pt x="305" y="3525"/>
                  </a:lnTo>
                  <a:lnTo>
                    <a:pt x="3361" y="3525"/>
                  </a:lnTo>
                  <a:lnTo>
                    <a:pt x="3392" y="3521"/>
                  </a:lnTo>
                  <a:lnTo>
                    <a:pt x="3421" y="3512"/>
                  </a:lnTo>
                  <a:lnTo>
                    <a:pt x="3447" y="3499"/>
                  </a:lnTo>
                  <a:lnTo>
                    <a:pt x="3469" y="3480"/>
                  </a:lnTo>
                  <a:lnTo>
                    <a:pt x="3487" y="3457"/>
                  </a:lnTo>
                  <a:lnTo>
                    <a:pt x="3502" y="3431"/>
                  </a:lnTo>
                  <a:lnTo>
                    <a:pt x="3511" y="3403"/>
                  </a:lnTo>
                  <a:lnTo>
                    <a:pt x="3514" y="3371"/>
                  </a:lnTo>
                  <a:lnTo>
                    <a:pt x="3514" y="307"/>
                  </a:lnTo>
                  <a:lnTo>
                    <a:pt x="3511" y="275"/>
                  </a:lnTo>
                  <a:lnTo>
                    <a:pt x="3502" y="247"/>
                  </a:lnTo>
                  <a:lnTo>
                    <a:pt x="3487" y="221"/>
                  </a:lnTo>
                  <a:lnTo>
                    <a:pt x="3469" y="198"/>
                  </a:lnTo>
                  <a:lnTo>
                    <a:pt x="3447" y="179"/>
                  </a:lnTo>
                  <a:lnTo>
                    <a:pt x="3421" y="166"/>
                  </a:lnTo>
                  <a:lnTo>
                    <a:pt x="3392" y="157"/>
                  </a:lnTo>
                  <a:lnTo>
                    <a:pt x="3361" y="153"/>
                  </a:lnTo>
                  <a:lnTo>
                    <a:pt x="305" y="153"/>
                  </a:lnTo>
                  <a:close/>
                  <a:moveTo>
                    <a:pt x="305" y="0"/>
                  </a:moveTo>
                  <a:lnTo>
                    <a:pt x="3361" y="0"/>
                  </a:lnTo>
                  <a:lnTo>
                    <a:pt x="3406" y="3"/>
                  </a:lnTo>
                  <a:lnTo>
                    <a:pt x="3449" y="13"/>
                  </a:lnTo>
                  <a:lnTo>
                    <a:pt x="3490" y="28"/>
                  </a:lnTo>
                  <a:lnTo>
                    <a:pt x="3528" y="49"/>
                  </a:lnTo>
                  <a:lnTo>
                    <a:pt x="3562" y="75"/>
                  </a:lnTo>
                  <a:lnTo>
                    <a:pt x="3592" y="106"/>
                  </a:lnTo>
                  <a:lnTo>
                    <a:pt x="3617" y="140"/>
                  </a:lnTo>
                  <a:lnTo>
                    <a:pt x="3638" y="177"/>
                  </a:lnTo>
                  <a:lnTo>
                    <a:pt x="3654" y="218"/>
                  </a:lnTo>
                  <a:lnTo>
                    <a:pt x="3663" y="261"/>
                  </a:lnTo>
                  <a:lnTo>
                    <a:pt x="3666" y="307"/>
                  </a:lnTo>
                  <a:lnTo>
                    <a:pt x="3666" y="3371"/>
                  </a:lnTo>
                  <a:lnTo>
                    <a:pt x="3663" y="3416"/>
                  </a:lnTo>
                  <a:lnTo>
                    <a:pt x="3654" y="3460"/>
                  </a:lnTo>
                  <a:lnTo>
                    <a:pt x="3638" y="3501"/>
                  </a:lnTo>
                  <a:lnTo>
                    <a:pt x="3617" y="3538"/>
                  </a:lnTo>
                  <a:lnTo>
                    <a:pt x="3592" y="3572"/>
                  </a:lnTo>
                  <a:lnTo>
                    <a:pt x="3562" y="3603"/>
                  </a:lnTo>
                  <a:lnTo>
                    <a:pt x="3528" y="3629"/>
                  </a:lnTo>
                  <a:lnTo>
                    <a:pt x="3490" y="3649"/>
                  </a:lnTo>
                  <a:lnTo>
                    <a:pt x="3449" y="3665"/>
                  </a:lnTo>
                  <a:lnTo>
                    <a:pt x="3406" y="3675"/>
                  </a:lnTo>
                  <a:lnTo>
                    <a:pt x="3361" y="3678"/>
                  </a:lnTo>
                  <a:lnTo>
                    <a:pt x="305" y="3678"/>
                  </a:lnTo>
                  <a:lnTo>
                    <a:pt x="260" y="3675"/>
                  </a:lnTo>
                  <a:lnTo>
                    <a:pt x="217" y="3665"/>
                  </a:lnTo>
                  <a:lnTo>
                    <a:pt x="177" y="3649"/>
                  </a:lnTo>
                  <a:lnTo>
                    <a:pt x="138" y="3629"/>
                  </a:lnTo>
                  <a:lnTo>
                    <a:pt x="105" y="3603"/>
                  </a:lnTo>
                  <a:lnTo>
                    <a:pt x="74" y="3572"/>
                  </a:lnTo>
                  <a:lnTo>
                    <a:pt x="48" y="3538"/>
                  </a:lnTo>
                  <a:lnTo>
                    <a:pt x="28" y="3501"/>
                  </a:lnTo>
                  <a:lnTo>
                    <a:pt x="12" y="3460"/>
                  </a:lnTo>
                  <a:lnTo>
                    <a:pt x="3" y="3416"/>
                  </a:lnTo>
                  <a:lnTo>
                    <a:pt x="0" y="3371"/>
                  </a:lnTo>
                  <a:lnTo>
                    <a:pt x="0" y="307"/>
                  </a:lnTo>
                  <a:lnTo>
                    <a:pt x="3" y="261"/>
                  </a:lnTo>
                  <a:lnTo>
                    <a:pt x="12" y="218"/>
                  </a:lnTo>
                  <a:lnTo>
                    <a:pt x="28" y="177"/>
                  </a:lnTo>
                  <a:lnTo>
                    <a:pt x="48" y="140"/>
                  </a:lnTo>
                  <a:lnTo>
                    <a:pt x="74" y="106"/>
                  </a:lnTo>
                  <a:lnTo>
                    <a:pt x="105" y="75"/>
                  </a:lnTo>
                  <a:lnTo>
                    <a:pt x="138" y="49"/>
                  </a:lnTo>
                  <a:lnTo>
                    <a:pt x="177" y="28"/>
                  </a:lnTo>
                  <a:lnTo>
                    <a:pt x="217" y="13"/>
                  </a:lnTo>
                  <a:lnTo>
                    <a:pt x="260" y="3"/>
                  </a:lnTo>
                  <a:lnTo>
                    <a:pt x="3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7">
              <a:extLst>
                <a:ext uri="{FF2B5EF4-FFF2-40B4-BE49-F238E27FC236}">
                  <a16:creationId xmlns:a16="http://schemas.microsoft.com/office/drawing/2014/main" id="{CB62303F-637C-49A5-86C3-F6635BF12ACF}"/>
                </a:ext>
              </a:extLst>
            </p:cNvPr>
            <p:cNvSpPr>
              <a:spLocks noEditPoints="1"/>
            </p:cNvSpPr>
            <p:nvPr/>
          </p:nvSpPr>
          <p:spPr bwMode="auto">
            <a:xfrm>
              <a:off x="-895350" y="1689100"/>
              <a:ext cx="322263" cy="325438"/>
            </a:xfrm>
            <a:custGeom>
              <a:avLst/>
              <a:gdLst>
                <a:gd name="T0" fmla="*/ 275 w 611"/>
                <a:gd name="T1" fmla="*/ 157 h 613"/>
                <a:gd name="T2" fmla="*/ 220 w 611"/>
                <a:gd name="T3" fmla="*/ 179 h 613"/>
                <a:gd name="T4" fmla="*/ 178 w 611"/>
                <a:gd name="T5" fmla="*/ 221 h 613"/>
                <a:gd name="T6" fmla="*/ 156 w 611"/>
                <a:gd name="T7" fmla="*/ 275 h 613"/>
                <a:gd name="T8" fmla="*/ 156 w 611"/>
                <a:gd name="T9" fmla="*/ 337 h 613"/>
                <a:gd name="T10" fmla="*/ 178 w 611"/>
                <a:gd name="T11" fmla="*/ 392 h 613"/>
                <a:gd name="T12" fmla="*/ 220 w 611"/>
                <a:gd name="T13" fmla="*/ 433 h 613"/>
                <a:gd name="T14" fmla="*/ 275 w 611"/>
                <a:gd name="T15" fmla="*/ 457 h 613"/>
                <a:gd name="T16" fmla="*/ 336 w 611"/>
                <a:gd name="T17" fmla="*/ 457 h 613"/>
                <a:gd name="T18" fmla="*/ 391 w 611"/>
                <a:gd name="T19" fmla="*/ 433 h 613"/>
                <a:gd name="T20" fmla="*/ 433 w 611"/>
                <a:gd name="T21" fmla="*/ 392 h 613"/>
                <a:gd name="T22" fmla="*/ 455 w 611"/>
                <a:gd name="T23" fmla="*/ 337 h 613"/>
                <a:gd name="T24" fmla="*/ 455 w 611"/>
                <a:gd name="T25" fmla="*/ 275 h 613"/>
                <a:gd name="T26" fmla="*/ 433 w 611"/>
                <a:gd name="T27" fmla="*/ 221 h 613"/>
                <a:gd name="T28" fmla="*/ 391 w 611"/>
                <a:gd name="T29" fmla="*/ 179 h 613"/>
                <a:gd name="T30" fmla="*/ 336 w 611"/>
                <a:gd name="T31" fmla="*/ 157 h 613"/>
                <a:gd name="T32" fmla="*/ 305 w 611"/>
                <a:gd name="T33" fmla="*/ 0 h 613"/>
                <a:gd name="T34" fmla="*/ 393 w 611"/>
                <a:gd name="T35" fmla="*/ 13 h 613"/>
                <a:gd name="T36" fmla="*/ 472 w 611"/>
                <a:gd name="T37" fmla="*/ 49 h 613"/>
                <a:gd name="T38" fmla="*/ 536 w 611"/>
                <a:gd name="T39" fmla="*/ 105 h 613"/>
                <a:gd name="T40" fmla="*/ 582 w 611"/>
                <a:gd name="T41" fmla="*/ 177 h 613"/>
                <a:gd name="T42" fmla="*/ 608 w 611"/>
                <a:gd name="T43" fmla="*/ 261 h 613"/>
                <a:gd name="T44" fmla="*/ 608 w 611"/>
                <a:gd name="T45" fmla="*/ 352 h 613"/>
                <a:gd name="T46" fmla="*/ 582 w 611"/>
                <a:gd name="T47" fmla="*/ 436 h 613"/>
                <a:gd name="T48" fmla="*/ 536 w 611"/>
                <a:gd name="T49" fmla="*/ 508 h 613"/>
                <a:gd name="T50" fmla="*/ 472 w 611"/>
                <a:gd name="T51" fmla="*/ 563 h 613"/>
                <a:gd name="T52" fmla="*/ 393 w 611"/>
                <a:gd name="T53" fmla="*/ 599 h 613"/>
                <a:gd name="T54" fmla="*/ 305 w 611"/>
                <a:gd name="T55" fmla="*/ 613 h 613"/>
                <a:gd name="T56" fmla="*/ 218 w 611"/>
                <a:gd name="T57" fmla="*/ 599 h 613"/>
                <a:gd name="T58" fmla="*/ 139 w 611"/>
                <a:gd name="T59" fmla="*/ 563 h 613"/>
                <a:gd name="T60" fmla="*/ 75 w 611"/>
                <a:gd name="T61" fmla="*/ 508 h 613"/>
                <a:gd name="T62" fmla="*/ 28 w 611"/>
                <a:gd name="T63" fmla="*/ 436 h 613"/>
                <a:gd name="T64" fmla="*/ 2 w 611"/>
                <a:gd name="T65" fmla="*/ 352 h 613"/>
                <a:gd name="T66" fmla="*/ 2 w 611"/>
                <a:gd name="T67" fmla="*/ 261 h 613"/>
                <a:gd name="T68" fmla="*/ 28 w 611"/>
                <a:gd name="T69" fmla="*/ 177 h 613"/>
                <a:gd name="T70" fmla="*/ 75 w 611"/>
                <a:gd name="T71" fmla="*/ 105 h 613"/>
                <a:gd name="T72" fmla="*/ 139 w 611"/>
                <a:gd name="T73" fmla="*/ 49 h 613"/>
                <a:gd name="T74" fmla="*/ 218 w 611"/>
                <a:gd name="T75" fmla="*/ 13 h 613"/>
                <a:gd name="T76" fmla="*/ 305 w 611"/>
                <a:gd name="T77"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11" h="613">
                  <a:moveTo>
                    <a:pt x="305" y="153"/>
                  </a:moveTo>
                  <a:lnTo>
                    <a:pt x="275" y="157"/>
                  </a:lnTo>
                  <a:lnTo>
                    <a:pt x="246" y="165"/>
                  </a:lnTo>
                  <a:lnTo>
                    <a:pt x="220" y="179"/>
                  </a:lnTo>
                  <a:lnTo>
                    <a:pt x="197" y="199"/>
                  </a:lnTo>
                  <a:lnTo>
                    <a:pt x="178" y="221"/>
                  </a:lnTo>
                  <a:lnTo>
                    <a:pt x="165" y="247"/>
                  </a:lnTo>
                  <a:lnTo>
                    <a:pt x="156" y="275"/>
                  </a:lnTo>
                  <a:lnTo>
                    <a:pt x="152" y="307"/>
                  </a:lnTo>
                  <a:lnTo>
                    <a:pt x="156" y="337"/>
                  </a:lnTo>
                  <a:lnTo>
                    <a:pt x="165" y="366"/>
                  </a:lnTo>
                  <a:lnTo>
                    <a:pt x="178" y="392"/>
                  </a:lnTo>
                  <a:lnTo>
                    <a:pt x="197" y="415"/>
                  </a:lnTo>
                  <a:lnTo>
                    <a:pt x="220" y="433"/>
                  </a:lnTo>
                  <a:lnTo>
                    <a:pt x="246" y="448"/>
                  </a:lnTo>
                  <a:lnTo>
                    <a:pt x="275" y="457"/>
                  </a:lnTo>
                  <a:lnTo>
                    <a:pt x="305" y="459"/>
                  </a:lnTo>
                  <a:lnTo>
                    <a:pt x="336" y="457"/>
                  </a:lnTo>
                  <a:lnTo>
                    <a:pt x="365" y="448"/>
                  </a:lnTo>
                  <a:lnTo>
                    <a:pt x="391" y="433"/>
                  </a:lnTo>
                  <a:lnTo>
                    <a:pt x="413" y="415"/>
                  </a:lnTo>
                  <a:lnTo>
                    <a:pt x="433" y="392"/>
                  </a:lnTo>
                  <a:lnTo>
                    <a:pt x="446" y="366"/>
                  </a:lnTo>
                  <a:lnTo>
                    <a:pt x="455" y="337"/>
                  </a:lnTo>
                  <a:lnTo>
                    <a:pt x="458" y="307"/>
                  </a:lnTo>
                  <a:lnTo>
                    <a:pt x="455" y="275"/>
                  </a:lnTo>
                  <a:lnTo>
                    <a:pt x="446" y="247"/>
                  </a:lnTo>
                  <a:lnTo>
                    <a:pt x="433" y="221"/>
                  </a:lnTo>
                  <a:lnTo>
                    <a:pt x="413" y="199"/>
                  </a:lnTo>
                  <a:lnTo>
                    <a:pt x="391" y="179"/>
                  </a:lnTo>
                  <a:lnTo>
                    <a:pt x="365" y="165"/>
                  </a:lnTo>
                  <a:lnTo>
                    <a:pt x="336" y="157"/>
                  </a:lnTo>
                  <a:lnTo>
                    <a:pt x="305" y="153"/>
                  </a:lnTo>
                  <a:close/>
                  <a:moveTo>
                    <a:pt x="305" y="0"/>
                  </a:moveTo>
                  <a:lnTo>
                    <a:pt x="350" y="3"/>
                  </a:lnTo>
                  <a:lnTo>
                    <a:pt x="393" y="13"/>
                  </a:lnTo>
                  <a:lnTo>
                    <a:pt x="434" y="28"/>
                  </a:lnTo>
                  <a:lnTo>
                    <a:pt x="472" y="49"/>
                  </a:lnTo>
                  <a:lnTo>
                    <a:pt x="506" y="75"/>
                  </a:lnTo>
                  <a:lnTo>
                    <a:pt x="536" y="105"/>
                  </a:lnTo>
                  <a:lnTo>
                    <a:pt x="562" y="140"/>
                  </a:lnTo>
                  <a:lnTo>
                    <a:pt x="582" y="177"/>
                  </a:lnTo>
                  <a:lnTo>
                    <a:pt x="598" y="218"/>
                  </a:lnTo>
                  <a:lnTo>
                    <a:pt x="608" y="261"/>
                  </a:lnTo>
                  <a:lnTo>
                    <a:pt x="611" y="307"/>
                  </a:lnTo>
                  <a:lnTo>
                    <a:pt x="608" y="352"/>
                  </a:lnTo>
                  <a:lnTo>
                    <a:pt x="598" y="395"/>
                  </a:lnTo>
                  <a:lnTo>
                    <a:pt x="582" y="436"/>
                  </a:lnTo>
                  <a:lnTo>
                    <a:pt x="562" y="473"/>
                  </a:lnTo>
                  <a:lnTo>
                    <a:pt x="536" y="508"/>
                  </a:lnTo>
                  <a:lnTo>
                    <a:pt x="506" y="537"/>
                  </a:lnTo>
                  <a:lnTo>
                    <a:pt x="472" y="563"/>
                  </a:lnTo>
                  <a:lnTo>
                    <a:pt x="434" y="585"/>
                  </a:lnTo>
                  <a:lnTo>
                    <a:pt x="393" y="599"/>
                  </a:lnTo>
                  <a:lnTo>
                    <a:pt x="350" y="610"/>
                  </a:lnTo>
                  <a:lnTo>
                    <a:pt x="305" y="613"/>
                  </a:lnTo>
                  <a:lnTo>
                    <a:pt x="260" y="610"/>
                  </a:lnTo>
                  <a:lnTo>
                    <a:pt x="218" y="599"/>
                  </a:lnTo>
                  <a:lnTo>
                    <a:pt x="177" y="585"/>
                  </a:lnTo>
                  <a:lnTo>
                    <a:pt x="139" y="563"/>
                  </a:lnTo>
                  <a:lnTo>
                    <a:pt x="105" y="537"/>
                  </a:lnTo>
                  <a:lnTo>
                    <a:pt x="75" y="508"/>
                  </a:lnTo>
                  <a:lnTo>
                    <a:pt x="49" y="473"/>
                  </a:lnTo>
                  <a:lnTo>
                    <a:pt x="28" y="436"/>
                  </a:lnTo>
                  <a:lnTo>
                    <a:pt x="13" y="395"/>
                  </a:lnTo>
                  <a:lnTo>
                    <a:pt x="2" y="352"/>
                  </a:lnTo>
                  <a:lnTo>
                    <a:pt x="0" y="307"/>
                  </a:lnTo>
                  <a:lnTo>
                    <a:pt x="2" y="261"/>
                  </a:lnTo>
                  <a:lnTo>
                    <a:pt x="13" y="218"/>
                  </a:lnTo>
                  <a:lnTo>
                    <a:pt x="28" y="177"/>
                  </a:lnTo>
                  <a:lnTo>
                    <a:pt x="49" y="140"/>
                  </a:lnTo>
                  <a:lnTo>
                    <a:pt x="75" y="105"/>
                  </a:lnTo>
                  <a:lnTo>
                    <a:pt x="105" y="75"/>
                  </a:lnTo>
                  <a:lnTo>
                    <a:pt x="139" y="49"/>
                  </a:lnTo>
                  <a:lnTo>
                    <a:pt x="177" y="28"/>
                  </a:lnTo>
                  <a:lnTo>
                    <a:pt x="218" y="13"/>
                  </a:lnTo>
                  <a:lnTo>
                    <a:pt x="260" y="3"/>
                  </a:lnTo>
                  <a:lnTo>
                    <a:pt x="3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8">
              <a:extLst>
                <a:ext uri="{FF2B5EF4-FFF2-40B4-BE49-F238E27FC236}">
                  <a16:creationId xmlns:a16="http://schemas.microsoft.com/office/drawing/2014/main" id="{772120AB-F330-4B15-81A8-53D1E1E3CD89}"/>
                </a:ext>
              </a:extLst>
            </p:cNvPr>
            <p:cNvSpPr>
              <a:spLocks noEditPoints="1"/>
            </p:cNvSpPr>
            <p:nvPr/>
          </p:nvSpPr>
          <p:spPr bwMode="auto">
            <a:xfrm>
              <a:off x="-895350" y="2176463"/>
              <a:ext cx="322263" cy="323850"/>
            </a:xfrm>
            <a:custGeom>
              <a:avLst/>
              <a:gdLst>
                <a:gd name="T0" fmla="*/ 275 w 611"/>
                <a:gd name="T1" fmla="*/ 157 h 613"/>
                <a:gd name="T2" fmla="*/ 220 w 611"/>
                <a:gd name="T3" fmla="*/ 179 h 613"/>
                <a:gd name="T4" fmla="*/ 178 w 611"/>
                <a:gd name="T5" fmla="*/ 221 h 613"/>
                <a:gd name="T6" fmla="*/ 156 w 611"/>
                <a:gd name="T7" fmla="*/ 277 h 613"/>
                <a:gd name="T8" fmla="*/ 156 w 611"/>
                <a:gd name="T9" fmla="*/ 337 h 613"/>
                <a:gd name="T10" fmla="*/ 178 w 611"/>
                <a:gd name="T11" fmla="*/ 393 h 613"/>
                <a:gd name="T12" fmla="*/ 220 w 611"/>
                <a:gd name="T13" fmla="*/ 433 h 613"/>
                <a:gd name="T14" fmla="*/ 275 w 611"/>
                <a:gd name="T15" fmla="*/ 457 h 613"/>
                <a:gd name="T16" fmla="*/ 336 w 611"/>
                <a:gd name="T17" fmla="*/ 457 h 613"/>
                <a:gd name="T18" fmla="*/ 391 w 611"/>
                <a:gd name="T19" fmla="*/ 433 h 613"/>
                <a:gd name="T20" fmla="*/ 433 w 611"/>
                <a:gd name="T21" fmla="*/ 393 h 613"/>
                <a:gd name="T22" fmla="*/ 455 w 611"/>
                <a:gd name="T23" fmla="*/ 337 h 613"/>
                <a:gd name="T24" fmla="*/ 455 w 611"/>
                <a:gd name="T25" fmla="*/ 277 h 613"/>
                <a:gd name="T26" fmla="*/ 433 w 611"/>
                <a:gd name="T27" fmla="*/ 221 h 613"/>
                <a:gd name="T28" fmla="*/ 391 w 611"/>
                <a:gd name="T29" fmla="*/ 179 h 613"/>
                <a:gd name="T30" fmla="*/ 336 w 611"/>
                <a:gd name="T31" fmla="*/ 157 h 613"/>
                <a:gd name="T32" fmla="*/ 305 w 611"/>
                <a:gd name="T33" fmla="*/ 0 h 613"/>
                <a:gd name="T34" fmla="*/ 393 w 611"/>
                <a:gd name="T35" fmla="*/ 13 h 613"/>
                <a:gd name="T36" fmla="*/ 472 w 611"/>
                <a:gd name="T37" fmla="*/ 50 h 613"/>
                <a:gd name="T38" fmla="*/ 536 w 611"/>
                <a:gd name="T39" fmla="*/ 106 h 613"/>
                <a:gd name="T40" fmla="*/ 582 w 611"/>
                <a:gd name="T41" fmla="*/ 177 h 613"/>
                <a:gd name="T42" fmla="*/ 608 w 611"/>
                <a:gd name="T43" fmla="*/ 262 h 613"/>
                <a:gd name="T44" fmla="*/ 608 w 611"/>
                <a:gd name="T45" fmla="*/ 352 h 613"/>
                <a:gd name="T46" fmla="*/ 582 w 611"/>
                <a:gd name="T47" fmla="*/ 436 h 613"/>
                <a:gd name="T48" fmla="*/ 536 w 611"/>
                <a:gd name="T49" fmla="*/ 508 h 613"/>
                <a:gd name="T50" fmla="*/ 472 w 611"/>
                <a:gd name="T51" fmla="*/ 564 h 613"/>
                <a:gd name="T52" fmla="*/ 393 w 611"/>
                <a:gd name="T53" fmla="*/ 601 h 613"/>
                <a:gd name="T54" fmla="*/ 305 w 611"/>
                <a:gd name="T55" fmla="*/ 613 h 613"/>
                <a:gd name="T56" fmla="*/ 218 w 611"/>
                <a:gd name="T57" fmla="*/ 601 h 613"/>
                <a:gd name="T58" fmla="*/ 139 w 611"/>
                <a:gd name="T59" fmla="*/ 564 h 613"/>
                <a:gd name="T60" fmla="*/ 75 w 611"/>
                <a:gd name="T61" fmla="*/ 508 h 613"/>
                <a:gd name="T62" fmla="*/ 28 w 611"/>
                <a:gd name="T63" fmla="*/ 436 h 613"/>
                <a:gd name="T64" fmla="*/ 2 w 611"/>
                <a:gd name="T65" fmla="*/ 352 h 613"/>
                <a:gd name="T66" fmla="*/ 2 w 611"/>
                <a:gd name="T67" fmla="*/ 262 h 613"/>
                <a:gd name="T68" fmla="*/ 28 w 611"/>
                <a:gd name="T69" fmla="*/ 177 h 613"/>
                <a:gd name="T70" fmla="*/ 75 w 611"/>
                <a:gd name="T71" fmla="*/ 106 h 613"/>
                <a:gd name="T72" fmla="*/ 139 w 611"/>
                <a:gd name="T73" fmla="*/ 50 h 613"/>
                <a:gd name="T74" fmla="*/ 218 w 611"/>
                <a:gd name="T75" fmla="*/ 13 h 613"/>
                <a:gd name="T76" fmla="*/ 305 w 611"/>
                <a:gd name="T77"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11" h="613">
                  <a:moveTo>
                    <a:pt x="305" y="153"/>
                  </a:moveTo>
                  <a:lnTo>
                    <a:pt x="275" y="157"/>
                  </a:lnTo>
                  <a:lnTo>
                    <a:pt x="246" y="166"/>
                  </a:lnTo>
                  <a:lnTo>
                    <a:pt x="220" y="179"/>
                  </a:lnTo>
                  <a:lnTo>
                    <a:pt x="197" y="199"/>
                  </a:lnTo>
                  <a:lnTo>
                    <a:pt x="178" y="221"/>
                  </a:lnTo>
                  <a:lnTo>
                    <a:pt x="165" y="247"/>
                  </a:lnTo>
                  <a:lnTo>
                    <a:pt x="156" y="277"/>
                  </a:lnTo>
                  <a:lnTo>
                    <a:pt x="152" y="306"/>
                  </a:lnTo>
                  <a:lnTo>
                    <a:pt x="156" y="337"/>
                  </a:lnTo>
                  <a:lnTo>
                    <a:pt x="165" y="367"/>
                  </a:lnTo>
                  <a:lnTo>
                    <a:pt x="178" y="393"/>
                  </a:lnTo>
                  <a:lnTo>
                    <a:pt x="197" y="415"/>
                  </a:lnTo>
                  <a:lnTo>
                    <a:pt x="220" y="433"/>
                  </a:lnTo>
                  <a:lnTo>
                    <a:pt x="246" y="448"/>
                  </a:lnTo>
                  <a:lnTo>
                    <a:pt x="275" y="457"/>
                  </a:lnTo>
                  <a:lnTo>
                    <a:pt x="305" y="461"/>
                  </a:lnTo>
                  <a:lnTo>
                    <a:pt x="336" y="457"/>
                  </a:lnTo>
                  <a:lnTo>
                    <a:pt x="365" y="448"/>
                  </a:lnTo>
                  <a:lnTo>
                    <a:pt x="391" y="433"/>
                  </a:lnTo>
                  <a:lnTo>
                    <a:pt x="413" y="415"/>
                  </a:lnTo>
                  <a:lnTo>
                    <a:pt x="433" y="393"/>
                  </a:lnTo>
                  <a:lnTo>
                    <a:pt x="446" y="367"/>
                  </a:lnTo>
                  <a:lnTo>
                    <a:pt x="455" y="337"/>
                  </a:lnTo>
                  <a:lnTo>
                    <a:pt x="458" y="306"/>
                  </a:lnTo>
                  <a:lnTo>
                    <a:pt x="455" y="277"/>
                  </a:lnTo>
                  <a:lnTo>
                    <a:pt x="446" y="247"/>
                  </a:lnTo>
                  <a:lnTo>
                    <a:pt x="433" y="221"/>
                  </a:lnTo>
                  <a:lnTo>
                    <a:pt x="413" y="199"/>
                  </a:lnTo>
                  <a:lnTo>
                    <a:pt x="391" y="179"/>
                  </a:lnTo>
                  <a:lnTo>
                    <a:pt x="365" y="166"/>
                  </a:lnTo>
                  <a:lnTo>
                    <a:pt x="336" y="157"/>
                  </a:lnTo>
                  <a:lnTo>
                    <a:pt x="305" y="153"/>
                  </a:lnTo>
                  <a:close/>
                  <a:moveTo>
                    <a:pt x="305" y="0"/>
                  </a:moveTo>
                  <a:lnTo>
                    <a:pt x="350" y="3"/>
                  </a:lnTo>
                  <a:lnTo>
                    <a:pt x="393" y="13"/>
                  </a:lnTo>
                  <a:lnTo>
                    <a:pt x="434" y="29"/>
                  </a:lnTo>
                  <a:lnTo>
                    <a:pt x="472" y="50"/>
                  </a:lnTo>
                  <a:lnTo>
                    <a:pt x="506" y="76"/>
                  </a:lnTo>
                  <a:lnTo>
                    <a:pt x="536" y="106"/>
                  </a:lnTo>
                  <a:lnTo>
                    <a:pt x="562" y="140"/>
                  </a:lnTo>
                  <a:lnTo>
                    <a:pt x="582" y="177"/>
                  </a:lnTo>
                  <a:lnTo>
                    <a:pt x="598" y="219"/>
                  </a:lnTo>
                  <a:lnTo>
                    <a:pt x="608" y="262"/>
                  </a:lnTo>
                  <a:lnTo>
                    <a:pt x="611" y="306"/>
                  </a:lnTo>
                  <a:lnTo>
                    <a:pt x="608" y="352"/>
                  </a:lnTo>
                  <a:lnTo>
                    <a:pt x="598" y="395"/>
                  </a:lnTo>
                  <a:lnTo>
                    <a:pt x="582" y="436"/>
                  </a:lnTo>
                  <a:lnTo>
                    <a:pt x="562" y="474"/>
                  </a:lnTo>
                  <a:lnTo>
                    <a:pt x="536" y="508"/>
                  </a:lnTo>
                  <a:lnTo>
                    <a:pt x="506" y="538"/>
                  </a:lnTo>
                  <a:lnTo>
                    <a:pt x="472" y="564"/>
                  </a:lnTo>
                  <a:lnTo>
                    <a:pt x="434" y="585"/>
                  </a:lnTo>
                  <a:lnTo>
                    <a:pt x="393" y="601"/>
                  </a:lnTo>
                  <a:lnTo>
                    <a:pt x="350" y="610"/>
                  </a:lnTo>
                  <a:lnTo>
                    <a:pt x="305" y="613"/>
                  </a:lnTo>
                  <a:lnTo>
                    <a:pt x="260" y="610"/>
                  </a:lnTo>
                  <a:lnTo>
                    <a:pt x="218" y="601"/>
                  </a:lnTo>
                  <a:lnTo>
                    <a:pt x="177" y="585"/>
                  </a:lnTo>
                  <a:lnTo>
                    <a:pt x="139" y="564"/>
                  </a:lnTo>
                  <a:lnTo>
                    <a:pt x="105" y="538"/>
                  </a:lnTo>
                  <a:lnTo>
                    <a:pt x="75" y="508"/>
                  </a:lnTo>
                  <a:lnTo>
                    <a:pt x="49" y="474"/>
                  </a:lnTo>
                  <a:lnTo>
                    <a:pt x="28" y="436"/>
                  </a:lnTo>
                  <a:lnTo>
                    <a:pt x="13" y="395"/>
                  </a:lnTo>
                  <a:lnTo>
                    <a:pt x="2" y="352"/>
                  </a:lnTo>
                  <a:lnTo>
                    <a:pt x="0" y="306"/>
                  </a:lnTo>
                  <a:lnTo>
                    <a:pt x="2" y="262"/>
                  </a:lnTo>
                  <a:lnTo>
                    <a:pt x="13" y="219"/>
                  </a:lnTo>
                  <a:lnTo>
                    <a:pt x="28" y="177"/>
                  </a:lnTo>
                  <a:lnTo>
                    <a:pt x="49" y="140"/>
                  </a:lnTo>
                  <a:lnTo>
                    <a:pt x="75" y="106"/>
                  </a:lnTo>
                  <a:lnTo>
                    <a:pt x="105" y="76"/>
                  </a:lnTo>
                  <a:lnTo>
                    <a:pt x="139" y="50"/>
                  </a:lnTo>
                  <a:lnTo>
                    <a:pt x="177" y="29"/>
                  </a:lnTo>
                  <a:lnTo>
                    <a:pt x="218" y="13"/>
                  </a:lnTo>
                  <a:lnTo>
                    <a:pt x="260" y="3"/>
                  </a:lnTo>
                  <a:lnTo>
                    <a:pt x="3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9">
              <a:extLst>
                <a:ext uri="{FF2B5EF4-FFF2-40B4-BE49-F238E27FC236}">
                  <a16:creationId xmlns:a16="http://schemas.microsoft.com/office/drawing/2014/main" id="{7B26BCBA-53A4-4ADA-8231-534E390781FC}"/>
                </a:ext>
              </a:extLst>
            </p:cNvPr>
            <p:cNvSpPr>
              <a:spLocks noEditPoints="1"/>
            </p:cNvSpPr>
            <p:nvPr/>
          </p:nvSpPr>
          <p:spPr bwMode="auto">
            <a:xfrm>
              <a:off x="-895350" y="2662238"/>
              <a:ext cx="322263" cy="325438"/>
            </a:xfrm>
            <a:custGeom>
              <a:avLst/>
              <a:gdLst>
                <a:gd name="T0" fmla="*/ 275 w 611"/>
                <a:gd name="T1" fmla="*/ 156 h 613"/>
                <a:gd name="T2" fmla="*/ 220 w 611"/>
                <a:gd name="T3" fmla="*/ 180 h 613"/>
                <a:gd name="T4" fmla="*/ 178 w 611"/>
                <a:gd name="T5" fmla="*/ 220 h 613"/>
                <a:gd name="T6" fmla="*/ 156 w 611"/>
                <a:gd name="T7" fmla="*/ 276 h 613"/>
                <a:gd name="T8" fmla="*/ 156 w 611"/>
                <a:gd name="T9" fmla="*/ 338 h 613"/>
                <a:gd name="T10" fmla="*/ 178 w 611"/>
                <a:gd name="T11" fmla="*/ 392 h 613"/>
                <a:gd name="T12" fmla="*/ 220 w 611"/>
                <a:gd name="T13" fmla="*/ 434 h 613"/>
                <a:gd name="T14" fmla="*/ 275 w 611"/>
                <a:gd name="T15" fmla="*/ 456 h 613"/>
                <a:gd name="T16" fmla="*/ 336 w 611"/>
                <a:gd name="T17" fmla="*/ 456 h 613"/>
                <a:gd name="T18" fmla="*/ 391 w 611"/>
                <a:gd name="T19" fmla="*/ 434 h 613"/>
                <a:gd name="T20" fmla="*/ 433 w 611"/>
                <a:gd name="T21" fmla="*/ 392 h 613"/>
                <a:gd name="T22" fmla="*/ 455 w 611"/>
                <a:gd name="T23" fmla="*/ 338 h 613"/>
                <a:gd name="T24" fmla="*/ 455 w 611"/>
                <a:gd name="T25" fmla="*/ 276 h 613"/>
                <a:gd name="T26" fmla="*/ 433 w 611"/>
                <a:gd name="T27" fmla="*/ 220 h 613"/>
                <a:gd name="T28" fmla="*/ 391 w 611"/>
                <a:gd name="T29" fmla="*/ 180 h 613"/>
                <a:gd name="T30" fmla="*/ 336 w 611"/>
                <a:gd name="T31" fmla="*/ 156 h 613"/>
                <a:gd name="T32" fmla="*/ 305 w 611"/>
                <a:gd name="T33" fmla="*/ 0 h 613"/>
                <a:gd name="T34" fmla="*/ 393 w 611"/>
                <a:gd name="T35" fmla="*/ 13 h 613"/>
                <a:gd name="T36" fmla="*/ 472 w 611"/>
                <a:gd name="T37" fmla="*/ 50 h 613"/>
                <a:gd name="T38" fmla="*/ 536 w 611"/>
                <a:gd name="T39" fmla="*/ 105 h 613"/>
                <a:gd name="T40" fmla="*/ 582 w 611"/>
                <a:gd name="T41" fmla="*/ 177 h 613"/>
                <a:gd name="T42" fmla="*/ 608 w 611"/>
                <a:gd name="T43" fmla="*/ 261 h 613"/>
                <a:gd name="T44" fmla="*/ 608 w 611"/>
                <a:gd name="T45" fmla="*/ 351 h 613"/>
                <a:gd name="T46" fmla="*/ 582 w 611"/>
                <a:gd name="T47" fmla="*/ 436 h 613"/>
                <a:gd name="T48" fmla="*/ 536 w 611"/>
                <a:gd name="T49" fmla="*/ 507 h 613"/>
                <a:gd name="T50" fmla="*/ 472 w 611"/>
                <a:gd name="T51" fmla="*/ 564 h 613"/>
                <a:gd name="T52" fmla="*/ 393 w 611"/>
                <a:gd name="T53" fmla="*/ 600 h 613"/>
                <a:gd name="T54" fmla="*/ 305 w 611"/>
                <a:gd name="T55" fmla="*/ 613 h 613"/>
                <a:gd name="T56" fmla="*/ 218 w 611"/>
                <a:gd name="T57" fmla="*/ 600 h 613"/>
                <a:gd name="T58" fmla="*/ 139 w 611"/>
                <a:gd name="T59" fmla="*/ 564 h 613"/>
                <a:gd name="T60" fmla="*/ 75 w 611"/>
                <a:gd name="T61" fmla="*/ 507 h 613"/>
                <a:gd name="T62" fmla="*/ 28 w 611"/>
                <a:gd name="T63" fmla="*/ 436 h 613"/>
                <a:gd name="T64" fmla="*/ 2 w 611"/>
                <a:gd name="T65" fmla="*/ 351 h 613"/>
                <a:gd name="T66" fmla="*/ 2 w 611"/>
                <a:gd name="T67" fmla="*/ 261 h 613"/>
                <a:gd name="T68" fmla="*/ 28 w 611"/>
                <a:gd name="T69" fmla="*/ 177 h 613"/>
                <a:gd name="T70" fmla="*/ 75 w 611"/>
                <a:gd name="T71" fmla="*/ 105 h 613"/>
                <a:gd name="T72" fmla="*/ 139 w 611"/>
                <a:gd name="T73" fmla="*/ 50 h 613"/>
                <a:gd name="T74" fmla="*/ 218 w 611"/>
                <a:gd name="T75" fmla="*/ 13 h 613"/>
                <a:gd name="T76" fmla="*/ 305 w 611"/>
                <a:gd name="T77"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11" h="613">
                  <a:moveTo>
                    <a:pt x="305" y="154"/>
                  </a:moveTo>
                  <a:lnTo>
                    <a:pt x="275" y="156"/>
                  </a:lnTo>
                  <a:lnTo>
                    <a:pt x="246" y="165"/>
                  </a:lnTo>
                  <a:lnTo>
                    <a:pt x="220" y="180"/>
                  </a:lnTo>
                  <a:lnTo>
                    <a:pt x="197" y="198"/>
                  </a:lnTo>
                  <a:lnTo>
                    <a:pt x="178" y="220"/>
                  </a:lnTo>
                  <a:lnTo>
                    <a:pt x="165" y="246"/>
                  </a:lnTo>
                  <a:lnTo>
                    <a:pt x="156" y="276"/>
                  </a:lnTo>
                  <a:lnTo>
                    <a:pt x="152" y="306"/>
                  </a:lnTo>
                  <a:lnTo>
                    <a:pt x="156" y="338"/>
                  </a:lnTo>
                  <a:lnTo>
                    <a:pt x="165" y="366"/>
                  </a:lnTo>
                  <a:lnTo>
                    <a:pt x="178" y="392"/>
                  </a:lnTo>
                  <a:lnTo>
                    <a:pt x="197" y="414"/>
                  </a:lnTo>
                  <a:lnTo>
                    <a:pt x="220" y="434"/>
                  </a:lnTo>
                  <a:lnTo>
                    <a:pt x="246" y="447"/>
                  </a:lnTo>
                  <a:lnTo>
                    <a:pt x="275" y="456"/>
                  </a:lnTo>
                  <a:lnTo>
                    <a:pt x="305" y="460"/>
                  </a:lnTo>
                  <a:lnTo>
                    <a:pt x="336" y="456"/>
                  </a:lnTo>
                  <a:lnTo>
                    <a:pt x="365" y="447"/>
                  </a:lnTo>
                  <a:lnTo>
                    <a:pt x="391" y="434"/>
                  </a:lnTo>
                  <a:lnTo>
                    <a:pt x="413" y="414"/>
                  </a:lnTo>
                  <a:lnTo>
                    <a:pt x="433" y="392"/>
                  </a:lnTo>
                  <a:lnTo>
                    <a:pt x="446" y="366"/>
                  </a:lnTo>
                  <a:lnTo>
                    <a:pt x="455" y="338"/>
                  </a:lnTo>
                  <a:lnTo>
                    <a:pt x="458" y="306"/>
                  </a:lnTo>
                  <a:lnTo>
                    <a:pt x="455" y="276"/>
                  </a:lnTo>
                  <a:lnTo>
                    <a:pt x="446" y="246"/>
                  </a:lnTo>
                  <a:lnTo>
                    <a:pt x="433" y="220"/>
                  </a:lnTo>
                  <a:lnTo>
                    <a:pt x="413" y="198"/>
                  </a:lnTo>
                  <a:lnTo>
                    <a:pt x="391" y="180"/>
                  </a:lnTo>
                  <a:lnTo>
                    <a:pt x="365" y="165"/>
                  </a:lnTo>
                  <a:lnTo>
                    <a:pt x="336" y="156"/>
                  </a:lnTo>
                  <a:lnTo>
                    <a:pt x="305" y="154"/>
                  </a:lnTo>
                  <a:close/>
                  <a:moveTo>
                    <a:pt x="305" y="0"/>
                  </a:moveTo>
                  <a:lnTo>
                    <a:pt x="350" y="3"/>
                  </a:lnTo>
                  <a:lnTo>
                    <a:pt x="393" y="13"/>
                  </a:lnTo>
                  <a:lnTo>
                    <a:pt x="434" y="28"/>
                  </a:lnTo>
                  <a:lnTo>
                    <a:pt x="472" y="50"/>
                  </a:lnTo>
                  <a:lnTo>
                    <a:pt x="506" y="75"/>
                  </a:lnTo>
                  <a:lnTo>
                    <a:pt x="536" y="105"/>
                  </a:lnTo>
                  <a:lnTo>
                    <a:pt x="562" y="140"/>
                  </a:lnTo>
                  <a:lnTo>
                    <a:pt x="582" y="177"/>
                  </a:lnTo>
                  <a:lnTo>
                    <a:pt x="598" y="218"/>
                  </a:lnTo>
                  <a:lnTo>
                    <a:pt x="608" y="261"/>
                  </a:lnTo>
                  <a:lnTo>
                    <a:pt x="611" y="306"/>
                  </a:lnTo>
                  <a:lnTo>
                    <a:pt x="608" y="351"/>
                  </a:lnTo>
                  <a:lnTo>
                    <a:pt x="598" y="395"/>
                  </a:lnTo>
                  <a:lnTo>
                    <a:pt x="582" y="436"/>
                  </a:lnTo>
                  <a:lnTo>
                    <a:pt x="562" y="473"/>
                  </a:lnTo>
                  <a:lnTo>
                    <a:pt x="536" y="507"/>
                  </a:lnTo>
                  <a:lnTo>
                    <a:pt x="506" y="538"/>
                  </a:lnTo>
                  <a:lnTo>
                    <a:pt x="472" y="564"/>
                  </a:lnTo>
                  <a:lnTo>
                    <a:pt x="434" y="585"/>
                  </a:lnTo>
                  <a:lnTo>
                    <a:pt x="393" y="600"/>
                  </a:lnTo>
                  <a:lnTo>
                    <a:pt x="350" y="610"/>
                  </a:lnTo>
                  <a:lnTo>
                    <a:pt x="305" y="613"/>
                  </a:lnTo>
                  <a:lnTo>
                    <a:pt x="260" y="610"/>
                  </a:lnTo>
                  <a:lnTo>
                    <a:pt x="218" y="600"/>
                  </a:lnTo>
                  <a:lnTo>
                    <a:pt x="177" y="585"/>
                  </a:lnTo>
                  <a:lnTo>
                    <a:pt x="139" y="564"/>
                  </a:lnTo>
                  <a:lnTo>
                    <a:pt x="105" y="538"/>
                  </a:lnTo>
                  <a:lnTo>
                    <a:pt x="75" y="507"/>
                  </a:lnTo>
                  <a:lnTo>
                    <a:pt x="49" y="473"/>
                  </a:lnTo>
                  <a:lnTo>
                    <a:pt x="28" y="436"/>
                  </a:lnTo>
                  <a:lnTo>
                    <a:pt x="13" y="395"/>
                  </a:lnTo>
                  <a:lnTo>
                    <a:pt x="2" y="351"/>
                  </a:lnTo>
                  <a:lnTo>
                    <a:pt x="0" y="306"/>
                  </a:lnTo>
                  <a:lnTo>
                    <a:pt x="2" y="261"/>
                  </a:lnTo>
                  <a:lnTo>
                    <a:pt x="13" y="218"/>
                  </a:lnTo>
                  <a:lnTo>
                    <a:pt x="28" y="177"/>
                  </a:lnTo>
                  <a:lnTo>
                    <a:pt x="49" y="140"/>
                  </a:lnTo>
                  <a:lnTo>
                    <a:pt x="75" y="105"/>
                  </a:lnTo>
                  <a:lnTo>
                    <a:pt x="105" y="75"/>
                  </a:lnTo>
                  <a:lnTo>
                    <a:pt x="139" y="50"/>
                  </a:lnTo>
                  <a:lnTo>
                    <a:pt x="177" y="28"/>
                  </a:lnTo>
                  <a:lnTo>
                    <a:pt x="218" y="13"/>
                  </a:lnTo>
                  <a:lnTo>
                    <a:pt x="260" y="3"/>
                  </a:lnTo>
                  <a:lnTo>
                    <a:pt x="3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0">
              <a:extLst>
                <a:ext uri="{FF2B5EF4-FFF2-40B4-BE49-F238E27FC236}">
                  <a16:creationId xmlns:a16="http://schemas.microsoft.com/office/drawing/2014/main" id="{0A2CF598-03C8-42DA-B803-0D7C65AD68B6}"/>
                </a:ext>
              </a:extLst>
            </p:cNvPr>
            <p:cNvSpPr>
              <a:spLocks/>
            </p:cNvSpPr>
            <p:nvPr/>
          </p:nvSpPr>
          <p:spPr bwMode="auto">
            <a:xfrm>
              <a:off x="-411163" y="2297113"/>
              <a:ext cx="808038" cy="82550"/>
            </a:xfrm>
            <a:custGeom>
              <a:avLst/>
              <a:gdLst>
                <a:gd name="T0" fmla="*/ 76 w 1527"/>
                <a:gd name="T1" fmla="*/ 0 h 154"/>
                <a:gd name="T2" fmla="*/ 1451 w 1527"/>
                <a:gd name="T3" fmla="*/ 0 h 154"/>
                <a:gd name="T4" fmla="*/ 1471 w 1527"/>
                <a:gd name="T5" fmla="*/ 4 h 154"/>
                <a:gd name="T6" fmla="*/ 1490 w 1527"/>
                <a:gd name="T7" fmla="*/ 10 h 154"/>
                <a:gd name="T8" fmla="*/ 1505 w 1527"/>
                <a:gd name="T9" fmla="*/ 23 h 154"/>
                <a:gd name="T10" fmla="*/ 1517 w 1527"/>
                <a:gd name="T11" fmla="*/ 39 h 154"/>
                <a:gd name="T12" fmla="*/ 1525 w 1527"/>
                <a:gd name="T13" fmla="*/ 57 h 154"/>
                <a:gd name="T14" fmla="*/ 1527 w 1527"/>
                <a:gd name="T15" fmla="*/ 76 h 154"/>
                <a:gd name="T16" fmla="*/ 1525 w 1527"/>
                <a:gd name="T17" fmla="*/ 97 h 154"/>
                <a:gd name="T18" fmla="*/ 1517 w 1527"/>
                <a:gd name="T19" fmla="*/ 115 h 154"/>
                <a:gd name="T20" fmla="*/ 1505 w 1527"/>
                <a:gd name="T21" fmla="*/ 131 h 154"/>
                <a:gd name="T22" fmla="*/ 1490 w 1527"/>
                <a:gd name="T23" fmla="*/ 144 h 154"/>
                <a:gd name="T24" fmla="*/ 1471 w 1527"/>
                <a:gd name="T25" fmla="*/ 150 h 154"/>
                <a:gd name="T26" fmla="*/ 1451 w 1527"/>
                <a:gd name="T27" fmla="*/ 154 h 154"/>
                <a:gd name="T28" fmla="*/ 76 w 1527"/>
                <a:gd name="T29" fmla="*/ 154 h 154"/>
                <a:gd name="T30" fmla="*/ 56 w 1527"/>
                <a:gd name="T31" fmla="*/ 150 h 154"/>
                <a:gd name="T32" fmla="*/ 38 w 1527"/>
                <a:gd name="T33" fmla="*/ 144 h 154"/>
                <a:gd name="T34" fmla="*/ 22 w 1527"/>
                <a:gd name="T35" fmla="*/ 131 h 154"/>
                <a:gd name="T36" fmla="*/ 10 w 1527"/>
                <a:gd name="T37" fmla="*/ 115 h 154"/>
                <a:gd name="T38" fmla="*/ 2 w 1527"/>
                <a:gd name="T39" fmla="*/ 97 h 154"/>
                <a:gd name="T40" fmla="*/ 0 w 1527"/>
                <a:gd name="T41" fmla="*/ 76 h 154"/>
                <a:gd name="T42" fmla="*/ 2 w 1527"/>
                <a:gd name="T43" fmla="*/ 57 h 154"/>
                <a:gd name="T44" fmla="*/ 10 w 1527"/>
                <a:gd name="T45" fmla="*/ 39 h 154"/>
                <a:gd name="T46" fmla="*/ 22 w 1527"/>
                <a:gd name="T47" fmla="*/ 23 h 154"/>
                <a:gd name="T48" fmla="*/ 38 w 1527"/>
                <a:gd name="T49" fmla="*/ 10 h 154"/>
                <a:gd name="T50" fmla="*/ 56 w 1527"/>
                <a:gd name="T51" fmla="*/ 4 h 154"/>
                <a:gd name="T52" fmla="*/ 76 w 1527"/>
                <a:gd name="T5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27" h="154">
                  <a:moveTo>
                    <a:pt x="76" y="0"/>
                  </a:moveTo>
                  <a:lnTo>
                    <a:pt x="1451" y="0"/>
                  </a:lnTo>
                  <a:lnTo>
                    <a:pt x="1471" y="4"/>
                  </a:lnTo>
                  <a:lnTo>
                    <a:pt x="1490" y="10"/>
                  </a:lnTo>
                  <a:lnTo>
                    <a:pt x="1505" y="23"/>
                  </a:lnTo>
                  <a:lnTo>
                    <a:pt x="1517" y="39"/>
                  </a:lnTo>
                  <a:lnTo>
                    <a:pt x="1525" y="57"/>
                  </a:lnTo>
                  <a:lnTo>
                    <a:pt x="1527" y="76"/>
                  </a:lnTo>
                  <a:lnTo>
                    <a:pt x="1525" y="97"/>
                  </a:lnTo>
                  <a:lnTo>
                    <a:pt x="1517" y="115"/>
                  </a:lnTo>
                  <a:lnTo>
                    <a:pt x="1505" y="131"/>
                  </a:lnTo>
                  <a:lnTo>
                    <a:pt x="1490" y="144"/>
                  </a:lnTo>
                  <a:lnTo>
                    <a:pt x="1471" y="150"/>
                  </a:lnTo>
                  <a:lnTo>
                    <a:pt x="1451" y="154"/>
                  </a:lnTo>
                  <a:lnTo>
                    <a:pt x="76" y="154"/>
                  </a:lnTo>
                  <a:lnTo>
                    <a:pt x="56" y="150"/>
                  </a:lnTo>
                  <a:lnTo>
                    <a:pt x="38" y="144"/>
                  </a:lnTo>
                  <a:lnTo>
                    <a:pt x="22" y="131"/>
                  </a:lnTo>
                  <a:lnTo>
                    <a:pt x="10" y="115"/>
                  </a:lnTo>
                  <a:lnTo>
                    <a:pt x="2" y="97"/>
                  </a:lnTo>
                  <a:lnTo>
                    <a:pt x="0" y="76"/>
                  </a:lnTo>
                  <a:lnTo>
                    <a:pt x="2" y="57"/>
                  </a:lnTo>
                  <a:lnTo>
                    <a:pt x="10" y="39"/>
                  </a:lnTo>
                  <a:lnTo>
                    <a:pt x="22" y="23"/>
                  </a:lnTo>
                  <a:lnTo>
                    <a:pt x="38" y="10"/>
                  </a:lnTo>
                  <a:lnTo>
                    <a:pt x="56" y="4"/>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1">
              <a:extLst>
                <a:ext uri="{FF2B5EF4-FFF2-40B4-BE49-F238E27FC236}">
                  <a16:creationId xmlns:a16="http://schemas.microsoft.com/office/drawing/2014/main" id="{06897DE7-500E-430E-828D-6ADEF2FB5BDD}"/>
                </a:ext>
              </a:extLst>
            </p:cNvPr>
            <p:cNvSpPr>
              <a:spLocks/>
            </p:cNvSpPr>
            <p:nvPr/>
          </p:nvSpPr>
          <p:spPr bwMode="auto">
            <a:xfrm>
              <a:off x="-411163" y="1811338"/>
              <a:ext cx="808038" cy="80963"/>
            </a:xfrm>
            <a:custGeom>
              <a:avLst/>
              <a:gdLst>
                <a:gd name="T0" fmla="*/ 76 w 1527"/>
                <a:gd name="T1" fmla="*/ 0 h 153"/>
                <a:gd name="T2" fmla="*/ 1451 w 1527"/>
                <a:gd name="T3" fmla="*/ 0 h 153"/>
                <a:gd name="T4" fmla="*/ 1471 w 1527"/>
                <a:gd name="T5" fmla="*/ 2 h 153"/>
                <a:gd name="T6" fmla="*/ 1490 w 1527"/>
                <a:gd name="T7" fmla="*/ 10 h 153"/>
                <a:gd name="T8" fmla="*/ 1505 w 1527"/>
                <a:gd name="T9" fmla="*/ 23 h 153"/>
                <a:gd name="T10" fmla="*/ 1517 w 1527"/>
                <a:gd name="T11" fmla="*/ 37 h 153"/>
                <a:gd name="T12" fmla="*/ 1525 w 1527"/>
                <a:gd name="T13" fmla="*/ 55 h 153"/>
                <a:gd name="T14" fmla="*/ 1527 w 1527"/>
                <a:gd name="T15" fmla="*/ 77 h 153"/>
                <a:gd name="T16" fmla="*/ 1525 w 1527"/>
                <a:gd name="T17" fmla="*/ 97 h 153"/>
                <a:gd name="T18" fmla="*/ 1517 w 1527"/>
                <a:gd name="T19" fmla="*/ 115 h 153"/>
                <a:gd name="T20" fmla="*/ 1505 w 1527"/>
                <a:gd name="T21" fmla="*/ 131 h 153"/>
                <a:gd name="T22" fmla="*/ 1490 w 1527"/>
                <a:gd name="T23" fmla="*/ 142 h 153"/>
                <a:gd name="T24" fmla="*/ 1471 w 1527"/>
                <a:gd name="T25" fmla="*/ 150 h 153"/>
                <a:gd name="T26" fmla="*/ 1451 w 1527"/>
                <a:gd name="T27" fmla="*/ 153 h 153"/>
                <a:gd name="T28" fmla="*/ 76 w 1527"/>
                <a:gd name="T29" fmla="*/ 153 h 153"/>
                <a:gd name="T30" fmla="*/ 56 w 1527"/>
                <a:gd name="T31" fmla="*/ 150 h 153"/>
                <a:gd name="T32" fmla="*/ 38 w 1527"/>
                <a:gd name="T33" fmla="*/ 142 h 153"/>
                <a:gd name="T34" fmla="*/ 22 w 1527"/>
                <a:gd name="T35" fmla="*/ 131 h 153"/>
                <a:gd name="T36" fmla="*/ 10 w 1527"/>
                <a:gd name="T37" fmla="*/ 115 h 153"/>
                <a:gd name="T38" fmla="*/ 2 w 1527"/>
                <a:gd name="T39" fmla="*/ 97 h 153"/>
                <a:gd name="T40" fmla="*/ 0 w 1527"/>
                <a:gd name="T41" fmla="*/ 77 h 153"/>
                <a:gd name="T42" fmla="*/ 2 w 1527"/>
                <a:gd name="T43" fmla="*/ 55 h 153"/>
                <a:gd name="T44" fmla="*/ 10 w 1527"/>
                <a:gd name="T45" fmla="*/ 37 h 153"/>
                <a:gd name="T46" fmla="*/ 22 w 1527"/>
                <a:gd name="T47" fmla="*/ 23 h 153"/>
                <a:gd name="T48" fmla="*/ 38 w 1527"/>
                <a:gd name="T49" fmla="*/ 10 h 153"/>
                <a:gd name="T50" fmla="*/ 56 w 1527"/>
                <a:gd name="T51" fmla="*/ 2 h 153"/>
                <a:gd name="T52" fmla="*/ 76 w 1527"/>
                <a:gd name="T53"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27" h="153">
                  <a:moveTo>
                    <a:pt x="76" y="0"/>
                  </a:moveTo>
                  <a:lnTo>
                    <a:pt x="1451" y="0"/>
                  </a:lnTo>
                  <a:lnTo>
                    <a:pt x="1471" y="2"/>
                  </a:lnTo>
                  <a:lnTo>
                    <a:pt x="1490" y="10"/>
                  </a:lnTo>
                  <a:lnTo>
                    <a:pt x="1505" y="23"/>
                  </a:lnTo>
                  <a:lnTo>
                    <a:pt x="1517" y="37"/>
                  </a:lnTo>
                  <a:lnTo>
                    <a:pt x="1525" y="55"/>
                  </a:lnTo>
                  <a:lnTo>
                    <a:pt x="1527" y="77"/>
                  </a:lnTo>
                  <a:lnTo>
                    <a:pt x="1525" y="97"/>
                  </a:lnTo>
                  <a:lnTo>
                    <a:pt x="1517" y="115"/>
                  </a:lnTo>
                  <a:lnTo>
                    <a:pt x="1505" y="131"/>
                  </a:lnTo>
                  <a:lnTo>
                    <a:pt x="1490" y="142"/>
                  </a:lnTo>
                  <a:lnTo>
                    <a:pt x="1471" y="150"/>
                  </a:lnTo>
                  <a:lnTo>
                    <a:pt x="1451" y="153"/>
                  </a:lnTo>
                  <a:lnTo>
                    <a:pt x="76" y="153"/>
                  </a:lnTo>
                  <a:lnTo>
                    <a:pt x="56" y="150"/>
                  </a:lnTo>
                  <a:lnTo>
                    <a:pt x="38" y="142"/>
                  </a:lnTo>
                  <a:lnTo>
                    <a:pt x="22" y="131"/>
                  </a:lnTo>
                  <a:lnTo>
                    <a:pt x="10" y="115"/>
                  </a:lnTo>
                  <a:lnTo>
                    <a:pt x="2" y="97"/>
                  </a:lnTo>
                  <a:lnTo>
                    <a:pt x="0" y="77"/>
                  </a:lnTo>
                  <a:lnTo>
                    <a:pt x="2" y="55"/>
                  </a:lnTo>
                  <a:lnTo>
                    <a:pt x="10" y="37"/>
                  </a:lnTo>
                  <a:lnTo>
                    <a:pt x="22" y="23"/>
                  </a:lnTo>
                  <a:lnTo>
                    <a:pt x="38" y="10"/>
                  </a:lnTo>
                  <a:lnTo>
                    <a:pt x="56" y="2"/>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2">
              <a:extLst>
                <a:ext uri="{FF2B5EF4-FFF2-40B4-BE49-F238E27FC236}">
                  <a16:creationId xmlns:a16="http://schemas.microsoft.com/office/drawing/2014/main" id="{3BD7B26B-6C5C-41A6-84D8-EBA53A1C07A1}"/>
                </a:ext>
              </a:extLst>
            </p:cNvPr>
            <p:cNvSpPr>
              <a:spLocks/>
            </p:cNvSpPr>
            <p:nvPr/>
          </p:nvSpPr>
          <p:spPr bwMode="auto">
            <a:xfrm>
              <a:off x="-411163" y="2784475"/>
              <a:ext cx="808038" cy="80963"/>
            </a:xfrm>
            <a:custGeom>
              <a:avLst/>
              <a:gdLst>
                <a:gd name="T0" fmla="*/ 76 w 1527"/>
                <a:gd name="T1" fmla="*/ 0 h 154"/>
                <a:gd name="T2" fmla="*/ 1451 w 1527"/>
                <a:gd name="T3" fmla="*/ 0 h 154"/>
                <a:gd name="T4" fmla="*/ 1471 w 1527"/>
                <a:gd name="T5" fmla="*/ 4 h 154"/>
                <a:gd name="T6" fmla="*/ 1490 w 1527"/>
                <a:gd name="T7" fmla="*/ 12 h 154"/>
                <a:gd name="T8" fmla="*/ 1505 w 1527"/>
                <a:gd name="T9" fmla="*/ 23 h 154"/>
                <a:gd name="T10" fmla="*/ 1517 w 1527"/>
                <a:gd name="T11" fmla="*/ 39 h 154"/>
                <a:gd name="T12" fmla="*/ 1525 w 1527"/>
                <a:gd name="T13" fmla="*/ 57 h 154"/>
                <a:gd name="T14" fmla="*/ 1527 w 1527"/>
                <a:gd name="T15" fmla="*/ 77 h 154"/>
                <a:gd name="T16" fmla="*/ 1525 w 1527"/>
                <a:gd name="T17" fmla="*/ 97 h 154"/>
                <a:gd name="T18" fmla="*/ 1517 w 1527"/>
                <a:gd name="T19" fmla="*/ 117 h 154"/>
                <a:gd name="T20" fmla="*/ 1505 w 1527"/>
                <a:gd name="T21" fmla="*/ 131 h 154"/>
                <a:gd name="T22" fmla="*/ 1490 w 1527"/>
                <a:gd name="T23" fmla="*/ 144 h 154"/>
                <a:gd name="T24" fmla="*/ 1471 w 1527"/>
                <a:gd name="T25" fmla="*/ 152 h 154"/>
                <a:gd name="T26" fmla="*/ 1451 w 1527"/>
                <a:gd name="T27" fmla="*/ 154 h 154"/>
                <a:gd name="T28" fmla="*/ 76 w 1527"/>
                <a:gd name="T29" fmla="*/ 154 h 154"/>
                <a:gd name="T30" fmla="*/ 56 w 1527"/>
                <a:gd name="T31" fmla="*/ 152 h 154"/>
                <a:gd name="T32" fmla="*/ 38 w 1527"/>
                <a:gd name="T33" fmla="*/ 144 h 154"/>
                <a:gd name="T34" fmla="*/ 22 w 1527"/>
                <a:gd name="T35" fmla="*/ 131 h 154"/>
                <a:gd name="T36" fmla="*/ 10 w 1527"/>
                <a:gd name="T37" fmla="*/ 117 h 154"/>
                <a:gd name="T38" fmla="*/ 2 w 1527"/>
                <a:gd name="T39" fmla="*/ 97 h 154"/>
                <a:gd name="T40" fmla="*/ 0 w 1527"/>
                <a:gd name="T41" fmla="*/ 77 h 154"/>
                <a:gd name="T42" fmla="*/ 2 w 1527"/>
                <a:gd name="T43" fmla="*/ 57 h 154"/>
                <a:gd name="T44" fmla="*/ 10 w 1527"/>
                <a:gd name="T45" fmla="*/ 39 h 154"/>
                <a:gd name="T46" fmla="*/ 22 w 1527"/>
                <a:gd name="T47" fmla="*/ 23 h 154"/>
                <a:gd name="T48" fmla="*/ 38 w 1527"/>
                <a:gd name="T49" fmla="*/ 12 h 154"/>
                <a:gd name="T50" fmla="*/ 56 w 1527"/>
                <a:gd name="T51" fmla="*/ 4 h 154"/>
                <a:gd name="T52" fmla="*/ 76 w 1527"/>
                <a:gd name="T5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27" h="154">
                  <a:moveTo>
                    <a:pt x="76" y="0"/>
                  </a:moveTo>
                  <a:lnTo>
                    <a:pt x="1451" y="0"/>
                  </a:lnTo>
                  <a:lnTo>
                    <a:pt x="1471" y="4"/>
                  </a:lnTo>
                  <a:lnTo>
                    <a:pt x="1490" y="12"/>
                  </a:lnTo>
                  <a:lnTo>
                    <a:pt x="1505" y="23"/>
                  </a:lnTo>
                  <a:lnTo>
                    <a:pt x="1517" y="39"/>
                  </a:lnTo>
                  <a:lnTo>
                    <a:pt x="1525" y="57"/>
                  </a:lnTo>
                  <a:lnTo>
                    <a:pt x="1527" y="77"/>
                  </a:lnTo>
                  <a:lnTo>
                    <a:pt x="1525" y="97"/>
                  </a:lnTo>
                  <a:lnTo>
                    <a:pt x="1517" y="117"/>
                  </a:lnTo>
                  <a:lnTo>
                    <a:pt x="1505" y="131"/>
                  </a:lnTo>
                  <a:lnTo>
                    <a:pt x="1490" y="144"/>
                  </a:lnTo>
                  <a:lnTo>
                    <a:pt x="1471" y="152"/>
                  </a:lnTo>
                  <a:lnTo>
                    <a:pt x="1451" y="154"/>
                  </a:lnTo>
                  <a:lnTo>
                    <a:pt x="76" y="154"/>
                  </a:lnTo>
                  <a:lnTo>
                    <a:pt x="56" y="152"/>
                  </a:lnTo>
                  <a:lnTo>
                    <a:pt x="38" y="144"/>
                  </a:lnTo>
                  <a:lnTo>
                    <a:pt x="22" y="131"/>
                  </a:lnTo>
                  <a:lnTo>
                    <a:pt x="10" y="117"/>
                  </a:lnTo>
                  <a:lnTo>
                    <a:pt x="2" y="97"/>
                  </a:lnTo>
                  <a:lnTo>
                    <a:pt x="0" y="77"/>
                  </a:lnTo>
                  <a:lnTo>
                    <a:pt x="2" y="57"/>
                  </a:lnTo>
                  <a:lnTo>
                    <a:pt x="10" y="39"/>
                  </a:lnTo>
                  <a:lnTo>
                    <a:pt x="22" y="23"/>
                  </a:lnTo>
                  <a:lnTo>
                    <a:pt x="38" y="12"/>
                  </a:lnTo>
                  <a:lnTo>
                    <a:pt x="56" y="4"/>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 name="Title 2">
            <a:extLst>
              <a:ext uri="{FF2B5EF4-FFF2-40B4-BE49-F238E27FC236}">
                <a16:creationId xmlns:a16="http://schemas.microsoft.com/office/drawing/2014/main" id="{4350891D-4E62-46E4-87E5-A8E3313AA525}"/>
              </a:ext>
            </a:extLst>
          </p:cNvPr>
          <p:cNvSpPr txBox="1">
            <a:spLocks/>
          </p:cNvSpPr>
          <p:nvPr/>
        </p:nvSpPr>
        <p:spPr>
          <a:xfrm>
            <a:off x="5046224" y="2771664"/>
            <a:ext cx="3352800" cy="738664"/>
          </a:xfrm>
          <a:prstGeom prst="rect">
            <a:avLst/>
          </a:prstGeom>
        </p:spPr>
        <p:txBody>
          <a:bodyPr wrap="square" lIns="0" tIns="0" rIns="0" bIns="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dirty="0">
                <a:solidFill>
                  <a:schemeClr val="bg1"/>
                </a:solidFill>
                <a:effectLst>
                  <a:outerShdw blurRad="60007" dist="310007" dir="7680000" sy="30000" kx="1300200" algn="ctr" rotWithShape="0">
                    <a:prstClr val="black">
                      <a:alpha val="13000"/>
                    </a:prstClr>
                  </a:outerShdw>
                </a:effectLst>
              </a:rPr>
              <a:t>Thesis Presentation Outline</a:t>
            </a:r>
          </a:p>
        </p:txBody>
      </p:sp>
    </p:spTree>
    <p:extLst>
      <p:ext uri="{BB962C8B-B14F-4D97-AF65-F5344CB8AC3E}">
        <p14:creationId xmlns:p14="http://schemas.microsoft.com/office/powerpoint/2010/main" val="11804753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 presetClass="entr" presetSubtype="4" accel="20000" decel="8000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par>
                                <p:cTn id="12" presetID="2" presetClass="entr" presetSubtype="4" accel="20000" decel="60000" fill="hold" grpId="0" nodeType="withEffect">
                                  <p:stCondLst>
                                    <p:cond delay="0"/>
                                  </p:stCondLst>
                                  <p:iterate type="wd">
                                    <p:tmPct val="10000"/>
                                  </p:iterate>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ppt_x"/>
                                          </p:val>
                                        </p:tav>
                                        <p:tav tm="100000">
                                          <p:val>
                                            <p:strVal val="#ppt_x"/>
                                          </p:val>
                                        </p:tav>
                                      </p:tavLst>
                                    </p:anim>
                                    <p:anim calcmode="lin" valueType="num">
                                      <p:cBhvr additive="base">
                                        <p:cTn id="1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No Passivation – In Air</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Equivalent Curve Fit</a:t>
            </a:r>
            <a:endParaRPr lang="en-US" sz="1400" b="1" dirty="0"/>
          </a:p>
        </p:txBody>
      </p:sp>
      <p:pic>
        <p:nvPicPr>
          <p:cNvPr id="6" name="Picture 5" descr="A diagram of a diagram&#10;&#10;Description automatically generated with medium confidence">
            <a:extLst>
              <a:ext uri="{FF2B5EF4-FFF2-40B4-BE49-F238E27FC236}">
                <a16:creationId xmlns:a16="http://schemas.microsoft.com/office/drawing/2014/main" id="{94117B2E-DC58-EF3A-BC2D-ADC973BCB65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 y="3028948"/>
            <a:ext cx="2436798" cy="2133602"/>
          </a:xfrm>
          <a:prstGeom prst="rect">
            <a:avLst/>
          </a:prstGeom>
        </p:spPr>
      </p:pic>
      <p:pic>
        <p:nvPicPr>
          <p:cNvPr id="9" name="Picture 8" descr="A graph of different colored lines&#10;&#10;Description automatically generated">
            <a:extLst>
              <a:ext uri="{FF2B5EF4-FFF2-40B4-BE49-F238E27FC236}">
                <a16:creationId xmlns:a16="http://schemas.microsoft.com/office/drawing/2014/main" id="{2FBF520F-45B6-02B5-DBA5-B2C8261948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4400" y="895348"/>
            <a:ext cx="2436797" cy="2133602"/>
          </a:xfrm>
          <a:prstGeom prst="rect">
            <a:avLst/>
          </a:prstGeom>
        </p:spPr>
      </p:pic>
      <p:pic>
        <p:nvPicPr>
          <p:cNvPr id="11" name="Picture 10">
            <a:extLst>
              <a:ext uri="{FF2B5EF4-FFF2-40B4-BE49-F238E27FC236}">
                <a16:creationId xmlns:a16="http://schemas.microsoft.com/office/drawing/2014/main" id="{6E55E769-5C43-5630-EF84-DD2E0557F0EE}"/>
              </a:ext>
            </a:extLst>
          </p:cNvPr>
          <p:cNvPicPr>
            <a:picLocks noChangeAspect="1"/>
          </p:cNvPicPr>
          <p:nvPr/>
        </p:nvPicPr>
        <p:blipFill>
          <a:blip r:embed="rId4"/>
          <a:stretch>
            <a:fillRect/>
          </a:stretch>
        </p:blipFill>
        <p:spPr>
          <a:xfrm>
            <a:off x="4098917" y="1097306"/>
            <a:ext cx="1982594" cy="1783338"/>
          </a:xfrm>
          <a:prstGeom prst="rect">
            <a:avLst/>
          </a:prstGeom>
        </p:spPr>
      </p:pic>
      <p:sp>
        <p:nvSpPr>
          <p:cNvPr id="12" name="Arrow: Right 11">
            <a:extLst>
              <a:ext uri="{FF2B5EF4-FFF2-40B4-BE49-F238E27FC236}">
                <a16:creationId xmlns:a16="http://schemas.microsoft.com/office/drawing/2014/main" id="{E403EF3D-3854-2D96-F745-3EFC29523F5B}"/>
              </a:ext>
            </a:extLst>
          </p:cNvPr>
          <p:cNvSpPr/>
          <p:nvPr/>
        </p:nvSpPr>
        <p:spPr bwMode="auto">
          <a:xfrm>
            <a:off x="6356065" y="1862634"/>
            <a:ext cx="339178" cy="173255"/>
          </a:xfrm>
          <a:prstGeom prst="rightArrow">
            <a:avLst/>
          </a:prstGeom>
          <a:solidFill>
            <a:schemeClr val="tx1"/>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IN"/>
          </a:p>
        </p:txBody>
      </p:sp>
      <p:pic>
        <p:nvPicPr>
          <p:cNvPr id="13" name="Picture 12">
            <a:extLst>
              <a:ext uri="{FF2B5EF4-FFF2-40B4-BE49-F238E27FC236}">
                <a16:creationId xmlns:a16="http://schemas.microsoft.com/office/drawing/2014/main" id="{7404FEF4-7902-8D4D-C810-C72C72A9BB12}"/>
              </a:ext>
            </a:extLst>
          </p:cNvPr>
          <p:cNvPicPr>
            <a:picLocks noChangeAspect="1"/>
          </p:cNvPicPr>
          <p:nvPr/>
        </p:nvPicPr>
        <p:blipFill rotWithShape="1">
          <a:blip r:embed="rId5"/>
          <a:srcRect t="2365" b="1"/>
          <a:stretch/>
        </p:blipFill>
        <p:spPr>
          <a:xfrm>
            <a:off x="6925159" y="1100900"/>
            <a:ext cx="2034706" cy="1775650"/>
          </a:xfrm>
          <a:prstGeom prst="rect">
            <a:avLst/>
          </a:prstGeom>
        </p:spPr>
      </p:pic>
      <p:pic>
        <p:nvPicPr>
          <p:cNvPr id="14" name="Picture 13">
            <a:extLst>
              <a:ext uri="{FF2B5EF4-FFF2-40B4-BE49-F238E27FC236}">
                <a16:creationId xmlns:a16="http://schemas.microsoft.com/office/drawing/2014/main" id="{E8230D1E-50D5-40C0-3481-9F6983FB7A4B}"/>
              </a:ext>
            </a:extLst>
          </p:cNvPr>
          <p:cNvPicPr>
            <a:picLocks noChangeAspect="1"/>
          </p:cNvPicPr>
          <p:nvPr/>
        </p:nvPicPr>
        <p:blipFill>
          <a:blip r:embed="rId6"/>
          <a:stretch>
            <a:fillRect/>
          </a:stretch>
        </p:blipFill>
        <p:spPr>
          <a:xfrm>
            <a:off x="6047801" y="3658506"/>
            <a:ext cx="1371600" cy="508919"/>
          </a:xfrm>
          <a:prstGeom prst="rect">
            <a:avLst/>
          </a:prstGeom>
        </p:spPr>
      </p:pic>
      <p:sp>
        <p:nvSpPr>
          <p:cNvPr id="15" name="TextBox 14">
            <a:extLst>
              <a:ext uri="{FF2B5EF4-FFF2-40B4-BE49-F238E27FC236}">
                <a16:creationId xmlns:a16="http://schemas.microsoft.com/office/drawing/2014/main" id="{2557EC0D-2D4C-1615-9EA2-541ACA3F2BB8}"/>
              </a:ext>
            </a:extLst>
          </p:cNvPr>
          <p:cNvSpPr txBox="1"/>
          <p:nvPr/>
        </p:nvSpPr>
        <p:spPr>
          <a:xfrm>
            <a:off x="4981767" y="4660834"/>
            <a:ext cx="3482043" cy="400110"/>
          </a:xfrm>
          <a:prstGeom prst="rect">
            <a:avLst/>
          </a:prstGeom>
          <a:noFill/>
        </p:spPr>
        <p:txBody>
          <a:bodyPr wrap="square" rtlCol="0">
            <a:spAutoFit/>
          </a:bodyPr>
          <a:lstStyle/>
          <a:p>
            <a:r>
              <a:rPr lang="en-IN" sz="1000" dirty="0"/>
              <a:t>Figure 26: (a)Equivalent circuit of IDE without passivation layer in air.(b) Simplified circuit in air.</a:t>
            </a:r>
          </a:p>
        </p:txBody>
      </p:sp>
      <p:sp>
        <p:nvSpPr>
          <p:cNvPr id="16" name="TextBox 15">
            <a:extLst>
              <a:ext uri="{FF2B5EF4-FFF2-40B4-BE49-F238E27FC236}">
                <a16:creationId xmlns:a16="http://schemas.microsoft.com/office/drawing/2014/main" id="{DE1AF0CE-79D2-6456-34A0-3AC92BD7E163}"/>
              </a:ext>
            </a:extLst>
          </p:cNvPr>
          <p:cNvSpPr txBox="1"/>
          <p:nvPr/>
        </p:nvSpPr>
        <p:spPr>
          <a:xfrm>
            <a:off x="6503776" y="3035321"/>
            <a:ext cx="343364" cy="246221"/>
          </a:xfrm>
          <a:prstGeom prst="rect">
            <a:avLst/>
          </a:prstGeom>
          <a:noFill/>
        </p:spPr>
        <p:txBody>
          <a:bodyPr wrap="none" rtlCol="0">
            <a:spAutoFit/>
          </a:bodyPr>
          <a:lstStyle/>
          <a:p>
            <a:r>
              <a:rPr lang="en-IN" sz="1000" dirty="0"/>
              <a:t>(a)</a:t>
            </a:r>
          </a:p>
        </p:txBody>
      </p:sp>
      <p:sp>
        <p:nvSpPr>
          <p:cNvPr id="17" name="TextBox 16">
            <a:extLst>
              <a:ext uri="{FF2B5EF4-FFF2-40B4-BE49-F238E27FC236}">
                <a16:creationId xmlns:a16="http://schemas.microsoft.com/office/drawing/2014/main" id="{80AD0BA3-B87C-A7B5-E855-72005E1E4DC8}"/>
              </a:ext>
            </a:extLst>
          </p:cNvPr>
          <p:cNvSpPr txBox="1"/>
          <p:nvPr/>
        </p:nvSpPr>
        <p:spPr>
          <a:xfrm>
            <a:off x="6564012" y="4191839"/>
            <a:ext cx="344966" cy="246221"/>
          </a:xfrm>
          <a:prstGeom prst="rect">
            <a:avLst/>
          </a:prstGeom>
          <a:noFill/>
        </p:spPr>
        <p:txBody>
          <a:bodyPr wrap="none" rtlCol="0">
            <a:spAutoFit/>
          </a:bodyPr>
          <a:lstStyle/>
          <a:p>
            <a:r>
              <a:rPr lang="en-IN" sz="1000" dirty="0"/>
              <a:t>(b)</a:t>
            </a:r>
          </a:p>
        </p:txBody>
      </p:sp>
      <p:sp>
        <p:nvSpPr>
          <p:cNvPr id="22" name="Rectangle 21">
            <a:extLst>
              <a:ext uri="{FF2B5EF4-FFF2-40B4-BE49-F238E27FC236}">
                <a16:creationId xmlns:a16="http://schemas.microsoft.com/office/drawing/2014/main" id="{D051DB2C-376F-1516-DB00-329D7EA2DDA3}"/>
              </a:ext>
            </a:extLst>
          </p:cNvPr>
          <p:cNvSpPr/>
          <p:nvPr/>
        </p:nvSpPr>
        <p:spPr bwMode="auto">
          <a:xfrm>
            <a:off x="6153311" y="3651622"/>
            <a:ext cx="486509" cy="565108"/>
          </a:xfrm>
          <a:prstGeom prst="rect">
            <a:avLst/>
          </a:prstGeom>
          <a:noFill/>
          <a:ln w="12700">
            <a:solidFill>
              <a:schemeClr val="accent4">
                <a:lumMod val="50000"/>
              </a:schemeClr>
            </a:solidFill>
            <a:prstDash val="dash"/>
            <a:round/>
            <a:headEnd/>
            <a:tailEnd/>
          </a:ln>
        </p:spPr>
        <p:txBody>
          <a:bodyPr vert="horz" wrap="square" lIns="91440" tIns="45720" rIns="91440" bIns="45720" numCol="1" rtlCol="0" anchor="t" anchorCtr="0" compatLnSpc="1">
            <a:prstTxWarp prst="textNoShape">
              <a:avLst/>
            </a:prstTxWarp>
          </a:bodyPr>
          <a:lstStyle/>
          <a:p>
            <a:pPr algn="ctr"/>
            <a:endParaRPr lang="en-IN"/>
          </a:p>
        </p:txBody>
      </p:sp>
      <p:sp>
        <p:nvSpPr>
          <p:cNvPr id="23" name="TextBox 22">
            <a:extLst>
              <a:ext uri="{FF2B5EF4-FFF2-40B4-BE49-F238E27FC236}">
                <a16:creationId xmlns:a16="http://schemas.microsoft.com/office/drawing/2014/main" id="{5478AFC3-B8FD-752B-02D4-6CA1AEDEACD4}"/>
              </a:ext>
            </a:extLst>
          </p:cNvPr>
          <p:cNvSpPr txBox="1"/>
          <p:nvPr/>
        </p:nvSpPr>
        <p:spPr>
          <a:xfrm>
            <a:off x="3913066" y="3658506"/>
            <a:ext cx="1572866" cy="577081"/>
          </a:xfrm>
          <a:prstGeom prst="rect">
            <a:avLst/>
          </a:prstGeom>
          <a:noFill/>
        </p:spPr>
        <p:txBody>
          <a:bodyPr wrap="none" rtlCol="0">
            <a:spAutoFit/>
          </a:bodyPr>
          <a:lstStyle/>
          <a:p>
            <a:r>
              <a:rPr lang="en-IN" sz="1050" dirty="0"/>
              <a:t>Evaluated using :</a:t>
            </a:r>
          </a:p>
          <a:p>
            <a:pPr marL="171450" indent="-171450">
              <a:buFont typeface="Wingdings" panose="05000000000000000000" pitchFamily="2" charset="2"/>
              <a:buChar char="Ø"/>
            </a:pPr>
            <a:r>
              <a:rPr lang="en-IN" sz="1050" dirty="0"/>
              <a:t>Direct Measurement</a:t>
            </a:r>
          </a:p>
          <a:p>
            <a:pPr marL="171450" indent="-171450">
              <a:buFont typeface="Wingdings" panose="05000000000000000000" pitchFamily="2" charset="2"/>
              <a:buChar char="Ø"/>
            </a:pPr>
            <a:r>
              <a:rPr lang="en-IN" sz="1050" dirty="0"/>
              <a:t>Mask referral</a:t>
            </a:r>
          </a:p>
        </p:txBody>
      </p:sp>
      <p:cxnSp>
        <p:nvCxnSpPr>
          <p:cNvPr id="19" name="Straight Arrow Connector 18">
            <a:extLst>
              <a:ext uri="{FF2B5EF4-FFF2-40B4-BE49-F238E27FC236}">
                <a16:creationId xmlns:a16="http://schemas.microsoft.com/office/drawing/2014/main" id="{46BBBB49-F588-0055-94ED-935179515036}"/>
              </a:ext>
            </a:extLst>
          </p:cNvPr>
          <p:cNvCxnSpPr>
            <a:cxnSpLocks/>
            <a:stCxn id="14" idx="1"/>
          </p:cNvCxnSpPr>
          <p:nvPr/>
        </p:nvCxnSpPr>
        <p:spPr>
          <a:xfrm flipH="1" flipV="1">
            <a:off x="5618167" y="3912965"/>
            <a:ext cx="429634" cy="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641A7F5-42A9-91AE-CE90-9B5C902BED96}"/>
              </a:ext>
            </a:extLst>
          </p:cNvPr>
          <p:cNvSpPr txBox="1"/>
          <p:nvPr/>
        </p:nvSpPr>
        <p:spPr>
          <a:xfrm>
            <a:off x="4291866" y="4167425"/>
            <a:ext cx="510076" cy="253916"/>
          </a:xfrm>
          <a:prstGeom prst="rect">
            <a:avLst/>
          </a:prstGeom>
          <a:noFill/>
        </p:spPr>
        <p:txBody>
          <a:bodyPr wrap="none" rtlCol="0">
            <a:spAutoFit/>
          </a:bodyPr>
          <a:lstStyle/>
          <a:p>
            <a:r>
              <a:rPr lang="en-IN" sz="1050" dirty="0"/>
              <a:t>~20</a:t>
            </a:r>
            <a:r>
              <a:rPr lang="el-GR" sz="1050" dirty="0"/>
              <a:t>ꭥ</a:t>
            </a:r>
            <a:endParaRPr lang="en-IN" sz="1050" dirty="0"/>
          </a:p>
        </p:txBody>
      </p:sp>
    </p:spTree>
    <p:extLst>
      <p:ext uri="{BB962C8B-B14F-4D97-AF65-F5344CB8AC3E}">
        <p14:creationId xmlns:p14="http://schemas.microsoft.com/office/powerpoint/2010/main" val="1105086637"/>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No Passivation – In all media</a:t>
            </a:r>
          </a:p>
        </p:txBody>
      </p:sp>
      <p:pic>
        <p:nvPicPr>
          <p:cNvPr id="6" name="Picture 5" descr="A diagram of a diagram&#10;&#10;Description automatically generated with medium confidence">
            <a:extLst>
              <a:ext uri="{FF2B5EF4-FFF2-40B4-BE49-F238E27FC236}">
                <a16:creationId xmlns:a16="http://schemas.microsoft.com/office/drawing/2014/main" id="{94117B2E-DC58-EF3A-BC2D-ADC973BCB65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 y="3028948"/>
            <a:ext cx="2436798" cy="2133602"/>
          </a:xfrm>
          <a:prstGeom prst="rect">
            <a:avLst/>
          </a:prstGeom>
        </p:spPr>
      </p:pic>
      <p:pic>
        <p:nvPicPr>
          <p:cNvPr id="9" name="Picture 8" descr="A graph of different colored lines&#10;&#10;Description automatically generated">
            <a:extLst>
              <a:ext uri="{FF2B5EF4-FFF2-40B4-BE49-F238E27FC236}">
                <a16:creationId xmlns:a16="http://schemas.microsoft.com/office/drawing/2014/main" id="{2FBF520F-45B6-02B5-DBA5-B2C8261948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4400" y="895348"/>
            <a:ext cx="2436797" cy="2133602"/>
          </a:xfrm>
          <a:prstGeom prst="rect">
            <a:avLst/>
          </a:prstGeom>
        </p:spPr>
      </p:pic>
      <p:pic>
        <p:nvPicPr>
          <p:cNvPr id="5" name="Picture 4" descr="A diagram of different types of frequency&#10;&#10;Description automatically generated with medium confidence">
            <a:extLst>
              <a:ext uri="{FF2B5EF4-FFF2-40B4-BE49-F238E27FC236}">
                <a16:creationId xmlns:a16="http://schemas.microsoft.com/office/drawing/2014/main" id="{8EB65D42-973E-63C9-CE92-5FAF1FDE8D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200" y="1212998"/>
            <a:ext cx="4266630" cy="3199972"/>
          </a:xfrm>
          <a:prstGeom prst="rect">
            <a:avLst/>
          </a:prstGeom>
        </p:spPr>
      </p:pic>
      <p:sp>
        <p:nvSpPr>
          <p:cNvPr id="10" name="Text Placeholder 3">
            <a:extLst>
              <a:ext uri="{FF2B5EF4-FFF2-40B4-BE49-F238E27FC236}">
                <a16:creationId xmlns:a16="http://schemas.microsoft.com/office/drawing/2014/main" id="{A8102D0B-75D1-9E85-0390-249A160A7621}"/>
              </a:ext>
            </a:extLst>
          </p:cNvPr>
          <p:cNvSpPr>
            <a:spLocks noGrp="1"/>
          </p:cNvSpPr>
          <p:nvPr>
            <p:ph type="body" sz="half" idx="2"/>
          </p:nvPr>
        </p:nvSpPr>
        <p:spPr>
          <a:xfrm>
            <a:off x="951698" y="733908"/>
            <a:ext cx="2362200" cy="164817"/>
          </a:xfrm>
        </p:spPr>
        <p:txBody>
          <a:bodyPr/>
          <a:lstStyle/>
          <a:p>
            <a:r>
              <a:rPr lang="en-IN" sz="1400" b="1" dirty="0"/>
              <a:t>COMSOL Simulation Results</a:t>
            </a:r>
            <a:endParaRPr lang="en-US" sz="1400" b="1" dirty="0"/>
          </a:p>
        </p:txBody>
      </p:sp>
      <p:sp>
        <p:nvSpPr>
          <p:cNvPr id="23" name="Text Placeholder 3">
            <a:extLst>
              <a:ext uri="{FF2B5EF4-FFF2-40B4-BE49-F238E27FC236}">
                <a16:creationId xmlns:a16="http://schemas.microsoft.com/office/drawing/2014/main" id="{7A714F73-547C-3985-6FA4-F81802FC748A}"/>
              </a:ext>
            </a:extLst>
          </p:cNvPr>
          <p:cNvSpPr txBox="1">
            <a:spLocks/>
          </p:cNvSpPr>
          <p:nvPr/>
        </p:nvSpPr>
        <p:spPr>
          <a:xfrm>
            <a:off x="5531035" y="730531"/>
            <a:ext cx="1738960" cy="164817"/>
          </a:xfrm>
          <a:prstGeom prst="rect">
            <a:avLst/>
          </a:prstGeom>
        </p:spPr>
        <p:txBody>
          <a:bodyPr wrap="none" lIns="0" tIns="0" rIns="0" bIns="0" anchor="ctr">
            <a:noAutofit/>
          </a:bodyPr>
          <a:lstStyle>
            <a:lvl1pPr marL="0" indent="0" algn="l" defTabSz="914400" rtl="0" eaLnBrk="1" latinLnBrk="0" hangingPunct="1">
              <a:spcBef>
                <a:spcPct val="20000"/>
              </a:spcBef>
              <a:buFont typeface="Arial" pitchFamily="34" charset="0"/>
              <a:buNone/>
              <a:defRPr sz="1100" b="0" kern="1200" baseline="0">
                <a:solidFill>
                  <a:schemeClr val="bg1">
                    <a:lumMod val="50000"/>
                  </a:schemeClr>
                </a:solidFill>
                <a:latin typeface="+mj-lt"/>
                <a:ea typeface="Roboto" panose="02000000000000000000" pitchFamily="2" charset="0"/>
                <a:cs typeface="+mn-cs"/>
              </a:defRPr>
            </a:lvl1pPr>
            <a:lvl2pPr marL="457189"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377"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566"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754"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5943"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131"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32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509"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en-IN" sz="1400" b="1" dirty="0"/>
              <a:t>Experimental Results</a:t>
            </a:r>
            <a:endParaRPr lang="en-US" sz="1400" b="1" dirty="0"/>
          </a:p>
        </p:txBody>
      </p:sp>
    </p:spTree>
    <p:extLst>
      <p:ext uri="{BB962C8B-B14F-4D97-AF65-F5344CB8AC3E}">
        <p14:creationId xmlns:p14="http://schemas.microsoft.com/office/powerpoint/2010/main" val="1831812679"/>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No Passivation – In all media</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Equivalent Curve Fit</a:t>
            </a:r>
            <a:endParaRPr lang="en-US" sz="1400" b="1" dirty="0"/>
          </a:p>
        </p:txBody>
      </p:sp>
      <p:pic>
        <p:nvPicPr>
          <p:cNvPr id="6" name="Picture 5" descr="A diagram of a diagram&#10;&#10;Description automatically generated with medium confidence">
            <a:extLst>
              <a:ext uri="{FF2B5EF4-FFF2-40B4-BE49-F238E27FC236}">
                <a16:creationId xmlns:a16="http://schemas.microsoft.com/office/drawing/2014/main" id="{94117B2E-DC58-EF3A-BC2D-ADC973BCB65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 y="3028948"/>
            <a:ext cx="2436798" cy="2133602"/>
          </a:xfrm>
          <a:prstGeom prst="rect">
            <a:avLst/>
          </a:prstGeom>
        </p:spPr>
      </p:pic>
      <p:pic>
        <p:nvPicPr>
          <p:cNvPr id="9" name="Picture 8" descr="A graph of different colored lines&#10;&#10;Description automatically generated">
            <a:extLst>
              <a:ext uri="{FF2B5EF4-FFF2-40B4-BE49-F238E27FC236}">
                <a16:creationId xmlns:a16="http://schemas.microsoft.com/office/drawing/2014/main" id="{2FBF520F-45B6-02B5-DBA5-B2C8261948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4400" y="895348"/>
            <a:ext cx="2436797" cy="2133602"/>
          </a:xfrm>
          <a:prstGeom prst="rect">
            <a:avLst/>
          </a:prstGeom>
        </p:spPr>
      </p:pic>
      <p:pic>
        <p:nvPicPr>
          <p:cNvPr id="2" name="Picture 1">
            <a:extLst>
              <a:ext uri="{FF2B5EF4-FFF2-40B4-BE49-F238E27FC236}">
                <a16:creationId xmlns:a16="http://schemas.microsoft.com/office/drawing/2014/main" id="{A1D19A50-0625-9BF7-AC86-2C4FBFC461AE}"/>
              </a:ext>
            </a:extLst>
          </p:cNvPr>
          <p:cNvPicPr>
            <a:picLocks noChangeAspect="1"/>
          </p:cNvPicPr>
          <p:nvPr/>
        </p:nvPicPr>
        <p:blipFill>
          <a:blip r:embed="rId4"/>
          <a:stretch>
            <a:fillRect/>
          </a:stretch>
        </p:blipFill>
        <p:spPr>
          <a:xfrm>
            <a:off x="4082854" y="1061996"/>
            <a:ext cx="2014721" cy="1811764"/>
          </a:xfrm>
          <a:prstGeom prst="rect">
            <a:avLst/>
          </a:prstGeom>
        </p:spPr>
      </p:pic>
      <p:pic>
        <p:nvPicPr>
          <p:cNvPr id="11" name="Picture 10">
            <a:extLst>
              <a:ext uri="{FF2B5EF4-FFF2-40B4-BE49-F238E27FC236}">
                <a16:creationId xmlns:a16="http://schemas.microsoft.com/office/drawing/2014/main" id="{02B696B1-A7FC-066D-B3F4-966D05A7AD7F}"/>
              </a:ext>
            </a:extLst>
          </p:cNvPr>
          <p:cNvPicPr>
            <a:picLocks noChangeAspect="1"/>
          </p:cNvPicPr>
          <p:nvPr/>
        </p:nvPicPr>
        <p:blipFill rotWithShape="1">
          <a:blip r:embed="rId5"/>
          <a:srcRect l="1655" t="598"/>
          <a:stretch/>
        </p:blipFill>
        <p:spPr>
          <a:xfrm>
            <a:off x="6948019" y="1027960"/>
            <a:ext cx="1983111" cy="1783338"/>
          </a:xfrm>
          <a:prstGeom prst="rect">
            <a:avLst/>
          </a:prstGeom>
        </p:spPr>
      </p:pic>
      <p:pic>
        <p:nvPicPr>
          <p:cNvPr id="12" name="Picture 11">
            <a:extLst>
              <a:ext uri="{FF2B5EF4-FFF2-40B4-BE49-F238E27FC236}">
                <a16:creationId xmlns:a16="http://schemas.microsoft.com/office/drawing/2014/main" id="{5FF39385-453A-544C-9527-F211DD430B60}"/>
              </a:ext>
            </a:extLst>
          </p:cNvPr>
          <p:cNvPicPr>
            <a:picLocks noChangeAspect="1"/>
          </p:cNvPicPr>
          <p:nvPr/>
        </p:nvPicPr>
        <p:blipFill>
          <a:blip r:embed="rId6"/>
          <a:stretch>
            <a:fillRect/>
          </a:stretch>
        </p:blipFill>
        <p:spPr>
          <a:xfrm>
            <a:off x="5349172" y="3452010"/>
            <a:ext cx="2408056" cy="1087132"/>
          </a:xfrm>
          <a:prstGeom prst="rect">
            <a:avLst/>
          </a:prstGeom>
        </p:spPr>
      </p:pic>
      <p:sp>
        <p:nvSpPr>
          <p:cNvPr id="13" name="Arrow: Right 12">
            <a:extLst>
              <a:ext uri="{FF2B5EF4-FFF2-40B4-BE49-F238E27FC236}">
                <a16:creationId xmlns:a16="http://schemas.microsoft.com/office/drawing/2014/main" id="{35066DAD-CEE1-F21F-1F28-2C0FBA0D23E5}"/>
              </a:ext>
            </a:extLst>
          </p:cNvPr>
          <p:cNvSpPr/>
          <p:nvPr/>
        </p:nvSpPr>
        <p:spPr bwMode="auto">
          <a:xfrm>
            <a:off x="6356065" y="1870272"/>
            <a:ext cx="339178" cy="173255"/>
          </a:xfrm>
          <a:prstGeom prst="rightArrow">
            <a:avLst/>
          </a:prstGeom>
          <a:solidFill>
            <a:schemeClr val="tx1"/>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IN"/>
          </a:p>
        </p:txBody>
      </p:sp>
      <p:sp>
        <p:nvSpPr>
          <p:cNvPr id="14" name="TextBox 13">
            <a:extLst>
              <a:ext uri="{FF2B5EF4-FFF2-40B4-BE49-F238E27FC236}">
                <a16:creationId xmlns:a16="http://schemas.microsoft.com/office/drawing/2014/main" id="{B4A9E3DF-76DA-9F2D-3EB1-A60C3C82B374}"/>
              </a:ext>
            </a:extLst>
          </p:cNvPr>
          <p:cNvSpPr txBox="1"/>
          <p:nvPr/>
        </p:nvSpPr>
        <p:spPr>
          <a:xfrm>
            <a:off x="4981767" y="4646354"/>
            <a:ext cx="3482043" cy="400110"/>
          </a:xfrm>
          <a:prstGeom prst="rect">
            <a:avLst/>
          </a:prstGeom>
          <a:noFill/>
        </p:spPr>
        <p:txBody>
          <a:bodyPr wrap="square" rtlCol="0">
            <a:spAutoFit/>
          </a:bodyPr>
          <a:lstStyle/>
          <a:p>
            <a:r>
              <a:rPr lang="en-IN" sz="1000" dirty="0"/>
              <a:t>Figure 27: (a)Equivalent circuit of IDE without passivation layer in aqueous solutions.(b) Simplified circuit in solution.</a:t>
            </a:r>
          </a:p>
        </p:txBody>
      </p:sp>
      <p:sp>
        <p:nvSpPr>
          <p:cNvPr id="15" name="TextBox 14">
            <a:extLst>
              <a:ext uri="{FF2B5EF4-FFF2-40B4-BE49-F238E27FC236}">
                <a16:creationId xmlns:a16="http://schemas.microsoft.com/office/drawing/2014/main" id="{BC81A33B-C383-D288-FD19-CE64D4967F94}"/>
              </a:ext>
            </a:extLst>
          </p:cNvPr>
          <p:cNvSpPr txBox="1"/>
          <p:nvPr/>
        </p:nvSpPr>
        <p:spPr>
          <a:xfrm>
            <a:off x="5516953" y="3360174"/>
            <a:ext cx="1140056" cy="215444"/>
          </a:xfrm>
          <a:prstGeom prst="rect">
            <a:avLst/>
          </a:prstGeom>
          <a:noFill/>
        </p:spPr>
        <p:txBody>
          <a:bodyPr wrap="none" rtlCol="0">
            <a:spAutoFit/>
          </a:bodyPr>
          <a:lstStyle/>
          <a:p>
            <a:r>
              <a:rPr lang="en-IN" sz="800" dirty="0">
                <a:solidFill>
                  <a:schemeClr val="accent4">
                    <a:lumMod val="50000"/>
                  </a:schemeClr>
                </a:solidFill>
              </a:rPr>
              <a:t>High-frequency Path</a:t>
            </a:r>
          </a:p>
        </p:txBody>
      </p:sp>
      <p:sp>
        <p:nvSpPr>
          <p:cNvPr id="16" name="TextBox 15">
            <a:extLst>
              <a:ext uri="{FF2B5EF4-FFF2-40B4-BE49-F238E27FC236}">
                <a16:creationId xmlns:a16="http://schemas.microsoft.com/office/drawing/2014/main" id="{1D93E75F-4901-ED73-3B18-F778093724BE}"/>
              </a:ext>
            </a:extLst>
          </p:cNvPr>
          <p:cNvSpPr txBox="1"/>
          <p:nvPr/>
        </p:nvSpPr>
        <p:spPr>
          <a:xfrm>
            <a:off x="5565043" y="4364054"/>
            <a:ext cx="1091966" cy="215444"/>
          </a:xfrm>
          <a:prstGeom prst="rect">
            <a:avLst/>
          </a:prstGeom>
          <a:noFill/>
        </p:spPr>
        <p:txBody>
          <a:bodyPr wrap="none" rtlCol="0">
            <a:spAutoFit/>
          </a:bodyPr>
          <a:lstStyle/>
          <a:p>
            <a:r>
              <a:rPr lang="en-IN" sz="800" dirty="0">
                <a:solidFill>
                  <a:schemeClr val="accent4">
                    <a:lumMod val="50000"/>
                  </a:schemeClr>
                </a:solidFill>
              </a:rPr>
              <a:t>Low-frequency Path</a:t>
            </a:r>
          </a:p>
        </p:txBody>
      </p:sp>
      <p:sp>
        <p:nvSpPr>
          <p:cNvPr id="17" name="TextBox 16">
            <a:extLst>
              <a:ext uri="{FF2B5EF4-FFF2-40B4-BE49-F238E27FC236}">
                <a16:creationId xmlns:a16="http://schemas.microsoft.com/office/drawing/2014/main" id="{B5D6FE59-29CD-B2B1-0A0C-D1D81F27C3C3}"/>
              </a:ext>
            </a:extLst>
          </p:cNvPr>
          <p:cNvSpPr txBox="1"/>
          <p:nvPr/>
        </p:nvSpPr>
        <p:spPr>
          <a:xfrm>
            <a:off x="6549014" y="2891308"/>
            <a:ext cx="343364" cy="246221"/>
          </a:xfrm>
          <a:prstGeom prst="rect">
            <a:avLst/>
          </a:prstGeom>
          <a:noFill/>
        </p:spPr>
        <p:txBody>
          <a:bodyPr wrap="none" rtlCol="0">
            <a:spAutoFit/>
          </a:bodyPr>
          <a:lstStyle/>
          <a:p>
            <a:r>
              <a:rPr lang="en-IN" sz="1000" dirty="0"/>
              <a:t>(a)</a:t>
            </a:r>
          </a:p>
        </p:txBody>
      </p:sp>
      <p:sp>
        <p:nvSpPr>
          <p:cNvPr id="18" name="TextBox 17">
            <a:extLst>
              <a:ext uri="{FF2B5EF4-FFF2-40B4-BE49-F238E27FC236}">
                <a16:creationId xmlns:a16="http://schemas.microsoft.com/office/drawing/2014/main" id="{CFEBF5E2-68D7-FCA1-681F-A7FB29882E1C}"/>
              </a:ext>
            </a:extLst>
          </p:cNvPr>
          <p:cNvSpPr txBox="1"/>
          <p:nvPr/>
        </p:nvSpPr>
        <p:spPr>
          <a:xfrm>
            <a:off x="5301648" y="4145354"/>
            <a:ext cx="344966" cy="246221"/>
          </a:xfrm>
          <a:prstGeom prst="rect">
            <a:avLst/>
          </a:prstGeom>
          <a:noFill/>
        </p:spPr>
        <p:txBody>
          <a:bodyPr wrap="none" rtlCol="0">
            <a:spAutoFit/>
          </a:bodyPr>
          <a:lstStyle/>
          <a:p>
            <a:r>
              <a:rPr lang="en-IN" sz="1000" dirty="0"/>
              <a:t>(b)</a:t>
            </a:r>
          </a:p>
        </p:txBody>
      </p:sp>
      <p:cxnSp>
        <p:nvCxnSpPr>
          <p:cNvPr id="19" name="Straight Arrow Connector 18">
            <a:extLst>
              <a:ext uri="{FF2B5EF4-FFF2-40B4-BE49-F238E27FC236}">
                <a16:creationId xmlns:a16="http://schemas.microsoft.com/office/drawing/2014/main" id="{A959BCE4-93FA-0791-DAF8-F8EFEBBD8292}"/>
              </a:ext>
            </a:extLst>
          </p:cNvPr>
          <p:cNvCxnSpPr>
            <a:cxnSpLocks/>
          </p:cNvCxnSpPr>
          <p:nvPr/>
        </p:nvCxnSpPr>
        <p:spPr>
          <a:xfrm>
            <a:off x="6043778" y="3638550"/>
            <a:ext cx="370068" cy="0"/>
          </a:xfrm>
          <a:prstGeom prst="straightConnector1">
            <a:avLst/>
          </a:prstGeom>
          <a:ln w="12700">
            <a:solidFill>
              <a:schemeClr val="accent4">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7889EBD-20C6-75AD-B8B7-7C891A55E3D1}"/>
              </a:ext>
            </a:extLst>
          </p:cNvPr>
          <p:cNvCxnSpPr/>
          <p:nvPr/>
        </p:nvCxnSpPr>
        <p:spPr>
          <a:xfrm>
            <a:off x="6043778" y="3638550"/>
            <a:ext cx="0" cy="263467"/>
          </a:xfrm>
          <a:prstGeom prst="line">
            <a:avLst/>
          </a:prstGeom>
          <a:ln w="12700">
            <a:solidFill>
              <a:schemeClr val="accent4">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8FFF601-CFE3-709E-8F51-4A04D743CC8C}"/>
              </a:ext>
            </a:extLst>
          </p:cNvPr>
          <p:cNvCxnSpPr/>
          <p:nvPr/>
        </p:nvCxnSpPr>
        <p:spPr>
          <a:xfrm>
            <a:off x="6043778" y="4053621"/>
            <a:ext cx="0" cy="263467"/>
          </a:xfrm>
          <a:prstGeom prst="line">
            <a:avLst/>
          </a:prstGeom>
          <a:ln w="12700">
            <a:solidFill>
              <a:schemeClr val="accent4">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FF251CD1-8958-E61B-7768-F0BDFC25F3AA}"/>
              </a:ext>
            </a:extLst>
          </p:cNvPr>
          <p:cNvCxnSpPr>
            <a:cxnSpLocks/>
          </p:cNvCxnSpPr>
          <p:nvPr/>
        </p:nvCxnSpPr>
        <p:spPr>
          <a:xfrm>
            <a:off x="6043778" y="4317088"/>
            <a:ext cx="370068" cy="0"/>
          </a:xfrm>
          <a:prstGeom prst="straightConnector1">
            <a:avLst/>
          </a:prstGeom>
          <a:ln w="12700">
            <a:solidFill>
              <a:schemeClr val="accent4">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80F5A855-A218-0960-26FA-444B1E845F5B}"/>
              </a:ext>
            </a:extLst>
          </p:cNvPr>
          <p:cNvSpPr/>
          <p:nvPr/>
        </p:nvSpPr>
        <p:spPr bwMode="auto">
          <a:xfrm>
            <a:off x="6948019" y="4053621"/>
            <a:ext cx="519581" cy="485511"/>
          </a:xfrm>
          <a:prstGeom prst="rect">
            <a:avLst/>
          </a:prstGeom>
          <a:noFill/>
          <a:ln w="19050">
            <a:solidFill>
              <a:schemeClr val="accent4">
                <a:lumMod val="50000"/>
              </a:schemeClr>
            </a:solidFill>
            <a:prstDash val="dash"/>
            <a:round/>
            <a:headEnd/>
            <a:tailEnd/>
          </a:ln>
        </p:spPr>
        <p:txBody>
          <a:bodyPr vert="horz" wrap="square" lIns="91440" tIns="45720" rIns="91440" bIns="45720" numCol="1" rtlCol="0" anchor="t" anchorCtr="0" compatLnSpc="1">
            <a:prstTxWarp prst="textNoShape">
              <a:avLst/>
            </a:prstTxWarp>
          </a:bodyPr>
          <a:lstStyle/>
          <a:p>
            <a:pPr algn="ctr"/>
            <a:endParaRPr lang="en-IN"/>
          </a:p>
        </p:txBody>
      </p:sp>
      <p:sp>
        <p:nvSpPr>
          <p:cNvPr id="8" name="TextBox 7">
            <a:extLst>
              <a:ext uri="{FF2B5EF4-FFF2-40B4-BE49-F238E27FC236}">
                <a16:creationId xmlns:a16="http://schemas.microsoft.com/office/drawing/2014/main" id="{A9E43433-5B7C-7986-4086-CDCB40F9F61B}"/>
              </a:ext>
            </a:extLst>
          </p:cNvPr>
          <p:cNvSpPr txBox="1"/>
          <p:nvPr/>
        </p:nvSpPr>
        <p:spPr>
          <a:xfrm>
            <a:off x="7479394" y="4352082"/>
            <a:ext cx="817853" cy="253916"/>
          </a:xfrm>
          <a:prstGeom prst="rect">
            <a:avLst/>
          </a:prstGeom>
          <a:noFill/>
        </p:spPr>
        <p:txBody>
          <a:bodyPr wrap="none" rtlCol="0">
            <a:spAutoFit/>
          </a:bodyPr>
          <a:lstStyle/>
          <a:p>
            <a:r>
              <a:rPr lang="en-IN" sz="1050" dirty="0">
                <a:solidFill>
                  <a:schemeClr val="accent4">
                    <a:lumMod val="50000"/>
                  </a:schemeClr>
                </a:solidFill>
              </a:rPr>
              <a:t>F &lt; 100 Hz</a:t>
            </a:r>
          </a:p>
        </p:txBody>
      </p:sp>
      <p:sp>
        <p:nvSpPr>
          <p:cNvPr id="23" name="TextBox 22">
            <a:extLst>
              <a:ext uri="{FF2B5EF4-FFF2-40B4-BE49-F238E27FC236}">
                <a16:creationId xmlns:a16="http://schemas.microsoft.com/office/drawing/2014/main" id="{F7C262FC-9E76-572D-3972-654D7E81E556}"/>
              </a:ext>
            </a:extLst>
          </p:cNvPr>
          <p:cNvSpPr txBox="1"/>
          <p:nvPr/>
        </p:nvSpPr>
        <p:spPr>
          <a:xfrm>
            <a:off x="6970741" y="3411654"/>
            <a:ext cx="761747" cy="253916"/>
          </a:xfrm>
          <a:prstGeom prst="rect">
            <a:avLst/>
          </a:prstGeom>
          <a:noFill/>
        </p:spPr>
        <p:txBody>
          <a:bodyPr wrap="none" rtlCol="0">
            <a:spAutoFit/>
          </a:bodyPr>
          <a:lstStyle/>
          <a:p>
            <a:r>
              <a:rPr lang="en-IN" sz="1050" dirty="0" err="1"/>
              <a:t>Z</a:t>
            </a:r>
            <a:r>
              <a:rPr lang="en-IN" sz="600" dirty="0" err="1"/>
              <a:t>Cg</a:t>
            </a:r>
            <a:r>
              <a:rPr lang="en-IN" sz="1050" dirty="0"/>
              <a:t>=1/</a:t>
            </a:r>
            <a:r>
              <a:rPr lang="el-GR" sz="1050" dirty="0"/>
              <a:t>ω</a:t>
            </a:r>
            <a:r>
              <a:rPr lang="en-IN" sz="1050" dirty="0"/>
              <a:t>C</a:t>
            </a:r>
          </a:p>
        </p:txBody>
      </p:sp>
    </p:spTree>
    <p:extLst>
      <p:ext uri="{BB962C8B-B14F-4D97-AF65-F5344CB8AC3E}">
        <p14:creationId xmlns:p14="http://schemas.microsoft.com/office/powerpoint/2010/main" val="2498206868"/>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No Passivation</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Equivalent Curve Fit Results</a:t>
            </a:r>
            <a:endParaRPr lang="en-US" sz="1400" b="1" dirty="0"/>
          </a:p>
        </p:txBody>
      </p:sp>
      <p:pic>
        <p:nvPicPr>
          <p:cNvPr id="8" name="Picture 7">
            <a:extLst>
              <a:ext uri="{FF2B5EF4-FFF2-40B4-BE49-F238E27FC236}">
                <a16:creationId xmlns:a16="http://schemas.microsoft.com/office/drawing/2014/main" id="{64CB159B-3023-63FF-290B-8F42EA01960F}"/>
              </a:ext>
            </a:extLst>
          </p:cNvPr>
          <p:cNvPicPr>
            <a:picLocks noChangeAspect="1"/>
          </p:cNvPicPr>
          <p:nvPr/>
        </p:nvPicPr>
        <p:blipFill>
          <a:blip r:embed="rId2"/>
          <a:stretch>
            <a:fillRect/>
          </a:stretch>
        </p:blipFill>
        <p:spPr>
          <a:xfrm>
            <a:off x="4343400" y="1123950"/>
            <a:ext cx="2408056" cy="1087132"/>
          </a:xfrm>
          <a:prstGeom prst="rect">
            <a:avLst/>
          </a:prstGeom>
        </p:spPr>
      </p:pic>
      <p:cxnSp>
        <p:nvCxnSpPr>
          <p:cNvPr id="10" name="Straight Arrow Connector 9">
            <a:extLst>
              <a:ext uri="{FF2B5EF4-FFF2-40B4-BE49-F238E27FC236}">
                <a16:creationId xmlns:a16="http://schemas.microsoft.com/office/drawing/2014/main" id="{F7FD27EA-5881-24BA-3774-8565028F7DA2}"/>
              </a:ext>
            </a:extLst>
          </p:cNvPr>
          <p:cNvCxnSpPr>
            <a:cxnSpLocks/>
          </p:cNvCxnSpPr>
          <p:nvPr/>
        </p:nvCxnSpPr>
        <p:spPr>
          <a:xfrm>
            <a:off x="5066782" y="1294627"/>
            <a:ext cx="370068" cy="0"/>
          </a:xfrm>
          <a:prstGeom prst="straightConnector1">
            <a:avLst/>
          </a:prstGeom>
          <a:ln w="12700">
            <a:solidFill>
              <a:schemeClr val="accent4">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D9B23EC6-3E5F-A04D-1B97-DBEFF996EE8E}"/>
              </a:ext>
            </a:extLst>
          </p:cNvPr>
          <p:cNvCxnSpPr/>
          <p:nvPr/>
        </p:nvCxnSpPr>
        <p:spPr>
          <a:xfrm>
            <a:off x="5066782" y="1294627"/>
            <a:ext cx="0" cy="263467"/>
          </a:xfrm>
          <a:prstGeom prst="line">
            <a:avLst/>
          </a:prstGeom>
          <a:ln w="12700">
            <a:solidFill>
              <a:schemeClr val="accent4">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1286EE5-BCD6-69A8-F263-9E0F5DB8F67E}"/>
              </a:ext>
            </a:extLst>
          </p:cNvPr>
          <p:cNvCxnSpPr/>
          <p:nvPr/>
        </p:nvCxnSpPr>
        <p:spPr>
          <a:xfrm>
            <a:off x="5066782" y="1709698"/>
            <a:ext cx="0" cy="263467"/>
          </a:xfrm>
          <a:prstGeom prst="line">
            <a:avLst/>
          </a:prstGeom>
          <a:ln w="12700">
            <a:solidFill>
              <a:schemeClr val="accent4">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BE3101DA-9B55-82F1-2D62-A470490F1D45}"/>
              </a:ext>
            </a:extLst>
          </p:cNvPr>
          <p:cNvCxnSpPr>
            <a:cxnSpLocks/>
          </p:cNvCxnSpPr>
          <p:nvPr/>
        </p:nvCxnSpPr>
        <p:spPr>
          <a:xfrm>
            <a:off x="5066782" y="1973165"/>
            <a:ext cx="370068" cy="0"/>
          </a:xfrm>
          <a:prstGeom prst="straightConnector1">
            <a:avLst/>
          </a:prstGeom>
          <a:ln w="12700">
            <a:solidFill>
              <a:schemeClr val="accent4">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5FBE53F-D33E-B37E-E224-55C46C20FFAA}"/>
              </a:ext>
            </a:extLst>
          </p:cNvPr>
          <p:cNvSpPr txBox="1"/>
          <p:nvPr/>
        </p:nvSpPr>
        <p:spPr>
          <a:xfrm>
            <a:off x="4511181" y="1032114"/>
            <a:ext cx="1140056" cy="215444"/>
          </a:xfrm>
          <a:prstGeom prst="rect">
            <a:avLst/>
          </a:prstGeom>
          <a:noFill/>
        </p:spPr>
        <p:txBody>
          <a:bodyPr wrap="none" rtlCol="0">
            <a:spAutoFit/>
          </a:bodyPr>
          <a:lstStyle/>
          <a:p>
            <a:r>
              <a:rPr lang="en-IN" sz="800" dirty="0">
                <a:solidFill>
                  <a:schemeClr val="accent4">
                    <a:lumMod val="50000"/>
                  </a:schemeClr>
                </a:solidFill>
              </a:rPr>
              <a:t>High-frequency Path</a:t>
            </a:r>
          </a:p>
        </p:txBody>
      </p:sp>
      <p:sp>
        <p:nvSpPr>
          <p:cNvPr id="16" name="TextBox 15">
            <a:extLst>
              <a:ext uri="{FF2B5EF4-FFF2-40B4-BE49-F238E27FC236}">
                <a16:creationId xmlns:a16="http://schemas.microsoft.com/office/drawing/2014/main" id="{05DDDCA9-A1B6-4D25-2EFF-F9014C3D71BF}"/>
              </a:ext>
            </a:extLst>
          </p:cNvPr>
          <p:cNvSpPr txBox="1"/>
          <p:nvPr/>
        </p:nvSpPr>
        <p:spPr>
          <a:xfrm>
            <a:off x="4559271" y="2035994"/>
            <a:ext cx="1091966" cy="215444"/>
          </a:xfrm>
          <a:prstGeom prst="rect">
            <a:avLst/>
          </a:prstGeom>
          <a:noFill/>
        </p:spPr>
        <p:txBody>
          <a:bodyPr wrap="none" rtlCol="0">
            <a:spAutoFit/>
          </a:bodyPr>
          <a:lstStyle/>
          <a:p>
            <a:r>
              <a:rPr lang="en-IN" sz="800" dirty="0">
                <a:solidFill>
                  <a:schemeClr val="accent4">
                    <a:lumMod val="50000"/>
                  </a:schemeClr>
                </a:solidFill>
              </a:rPr>
              <a:t>Low-frequency Path</a:t>
            </a:r>
          </a:p>
        </p:txBody>
      </p:sp>
      <p:pic>
        <p:nvPicPr>
          <p:cNvPr id="21" name="Picture 20">
            <a:extLst>
              <a:ext uri="{FF2B5EF4-FFF2-40B4-BE49-F238E27FC236}">
                <a16:creationId xmlns:a16="http://schemas.microsoft.com/office/drawing/2014/main" id="{531D4DB6-9D40-4A4A-D51A-4ACEE493AAB8}"/>
              </a:ext>
            </a:extLst>
          </p:cNvPr>
          <p:cNvPicPr>
            <a:picLocks noChangeAspect="1"/>
          </p:cNvPicPr>
          <p:nvPr/>
        </p:nvPicPr>
        <p:blipFill>
          <a:blip r:embed="rId3"/>
          <a:stretch>
            <a:fillRect/>
          </a:stretch>
        </p:blipFill>
        <p:spPr>
          <a:xfrm>
            <a:off x="4556760" y="2777277"/>
            <a:ext cx="4114800" cy="1624263"/>
          </a:xfrm>
          <a:prstGeom prst="rect">
            <a:avLst/>
          </a:prstGeom>
        </p:spPr>
      </p:pic>
      <p:pic>
        <p:nvPicPr>
          <p:cNvPr id="27" name="Picture 26">
            <a:extLst>
              <a:ext uri="{FF2B5EF4-FFF2-40B4-BE49-F238E27FC236}">
                <a16:creationId xmlns:a16="http://schemas.microsoft.com/office/drawing/2014/main" id="{CCBD88B4-704A-B9F4-79C0-CE00473F5A3B}"/>
              </a:ext>
            </a:extLst>
          </p:cNvPr>
          <p:cNvPicPr>
            <a:picLocks noChangeAspect="1"/>
          </p:cNvPicPr>
          <p:nvPr/>
        </p:nvPicPr>
        <p:blipFill>
          <a:blip r:embed="rId4"/>
          <a:stretch>
            <a:fillRect/>
          </a:stretch>
        </p:blipFill>
        <p:spPr>
          <a:xfrm>
            <a:off x="6727295" y="1287414"/>
            <a:ext cx="2319471" cy="844567"/>
          </a:xfrm>
          <a:prstGeom prst="rect">
            <a:avLst/>
          </a:prstGeom>
        </p:spPr>
      </p:pic>
      <p:sp>
        <p:nvSpPr>
          <p:cNvPr id="5" name="TextBox 4">
            <a:extLst>
              <a:ext uri="{FF2B5EF4-FFF2-40B4-BE49-F238E27FC236}">
                <a16:creationId xmlns:a16="http://schemas.microsoft.com/office/drawing/2014/main" id="{64CED30A-2117-FDB9-017B-3F809E72BFAC}"/>
              </a:ext>
            </a:extLst>
          </p:cNvPr>
          <p:cNvSpPr txBox="1"/>
          <p:nvPr/>
        </p:nvSpPr>
        <p:spPr>
          <a:xfrm>
            <a:off x="1143000" y="4687729"/>
            <a:ext cx="2175596" cy="246221"/>
          </a:xfrm>
          <a:prstGeom prst="rect">
            <a:avLst/>
          </a:prstGeom>
          <a:noFill/>
        </p:spPr>
        <p:txBody>
          <a:bodyPr wrap="none" rtlCol="0">
            <a:spAutoFit/>
          </a:bodyPr>
          <a:lstStyle/>
          <a:p>
            <a:r>
              <a:rPr lang="en-IN" sz="1000" dirty="0"/>
              <a:t>Figure 28: Curve fitting using </a:t>
            </a:r>
            <a:r>
              <a:rPr lang="en-IN" sz="1000" dirty="0" err="1"/>
              <a:t>Zview</a:t>
            </a:r>
            <a:endParaRPr lang="en-IN" sz="1000" dirty="0"/>
          </a:p>
        </p:txBody>
      </p:sp>
      <p:pic>
        <p:nvPicPr>
          <p:cNvPr id="9" name="Picture 8">
            <a:extLst>
              <a:ext uri="{FF2B5EF4-FFF2-40B4-BE49-F238E27FC236}">
                <a16:creationId xmlns:a16="http://schemas.microsoft.com/office/drawing/2014/main" id="{C82F4E7C-E8E3-5C9F-C1EA-CFF7F40EE9D9}"/>
              </a:ext>
            </a:extLst>
          </p:cNvPr>
          <p:cNvPicPr>
            <a:picLocks noChangeAspect="1"/>
          </p:cNvPicPr>
          <p:nvPr/>
        </p:nvPicPr>
        <p:blipFill>
          <a:blip r:embed="rId5"/>
          <a:stretch>
            <a:fillRect/>
          </a:stretch>
        </p:blipFill>
        <p:spPr>
          <a:xfrm>
            <a:off x="354994" y="903785"/>
            <a:ext cx="3836006" cy="3672672"/>
          </a:xfrm>
          <a:prstGeom prst="rect">
            <a:avLst/>
          </a:prstGeom>
        </p:spPr>
      </p:pic>
      <p:sp>
        <p:nvSpPr>
          <p:cNvPr id="12" name="TextBox 11">
            <a:extLst>
              <a:ext uri="{FF2B5EF4-FFF2-40B4-BE49-F238E27FC236}">
                <a16:creationId xmlns:a16="http://schemas.microsoft.com/office/drawing/2014/main" id="{1060F823-B468-F7D8-37B2-249C72E00DCE}"/>
              </a:ext>
            </a:extLst>
          </p:cNvPr>
          <p:cNvSpPr txBox="1"/>
          <p:nvPr/>
        </p:nvSpPr>
        <p:spPr>
          <a:xfrm>
            <a:off x="6868847" y="2143716"/>
            <a:ext cx="2036366" cy="400110"/>
          </a:xfrm>
          <a:prstGeom prst="rect">
            <a:avLst/>
          </a:prstGeom>
          <a:noFill/>
        </p:spPr>
        <p:txBody>
          <a:bodyPr wrap="square" rtlCol="0">
            <a:spAutoFit/>
          </a:bodyPr>
          <a:lstStyle/>
          <a:p>
            <a:pPr algn="just"/>
            <a:r>
              <a:rPr lang="en-IN" sz="1000" dirty="0"/>
              <a:t>Table 3: Electrical parameters of each medium</a:t>
            </a:r>
          </a:p>
        </p:txBody>
      </p:sp>
      <p:sp>
        <p:nvSpPr>
          <p:cNvPr id="17" name="TextBox 16">
            <a:extLst>
              <a:ext uri="{FF2B5EF4-FFF2-40B4-BE49-F238E27FC236}">
                <a16:creationId xmlns:a16="http://schemas.microsoft.com/office/drawing/2014/main" id="{227359A5-EC76-2D95-F376-537A3A592F7C}"/>
              </a:ext>
            </a:extLst>
          </p:cNvPr>
          <p:cNvSpPr txBox="1"/>
          <p:nvPr/>
        </p:nvSpPr>
        <p:spPr>
          <a:xfrm>
            <a:off x="5181600" y="4465006"/>
            <a:ext cx="3200400" cy="246221"/>
          </a:xfrm>
          <a:prstGeom prst="rect">
            <a:avLst/>
          </a:prstGeom>
          <a:noFill/>
        </p:spPr>
        <p:txBody>
          <a:bodyPr wrap="square" rtlCol="0">
            <a:spAutoFit/>
          </a:bodyPr>
          <a:lstStyle/>
          <a:p>
            <a:pPr algn="just"/>
            <a:r>
              <a:rPr lang="en-IN" sz="1000" dirty="0"/>
              <a:t>Table 4: </a:t>
            </a:r>
            <a:r>
              <a:rPr lang="en-US" sz="1000" dirty="0"/>
              <a:t>Values of circuit elements in various media</a:t>
            </a:r>
            <a:endParaRPr lang="en-IN" sz="1000" dirty="0"/>
          </a:p>
        </p:txBody>
      </p:sp>
    </p:spTree>
    <p:extLst>
      <p:ext uri="{BB962C8B-B14F-4D97-AF65-F5344CB8AC3E}">
        <p14:creationId xmlns:p14="http://schemas.microsoft.com/office/powerpoint/2010/main" val="711572977"/>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With passivation layer – In all media</a:t>
            </a:r>
          </a:p>
        </p:txBody>
      </p:sp>
      <p:pic>
        <p:nvPicPr>
          <p:cNvPr id="40" name="Picture 39" descr="A graph of different colored lines&#10;&#10;Description automatically generated">
            <a:extLst>
              <a:ext uri="{FF2B5EF4-FFF2-40B4-BE49-F238E27FC236}">
                <a16:creationId xmlns:a16="http://schemas.microsoft.com/office/drawing/2014/main" id="{DB126298-C1F6-04ED-1F97-4D3C30124E5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399" y="906478"/>
            <a:ext cx="2436798" cy="2133602"/>
          </a:xfrm>
          <a:prstGeom prst="rect">
            <a:avLst/>
          </a:prstGeom>
        </p:spPr>
      </p:pic>
      <p:pic>
        <p:nvPicPr>
          <p:cNvPr id="41" name="Picture 40" descr="A diagram of a function&#10;&#10;Description automatically generated">
            <a:extLst>
              <a:ext uri="{FF2B5EF4-FFF2-40B4-BE49-F238E27FC236}">
                <a16:creationId xmlns:a16="http://schemas.microsoft.com/office/drawing/2014/main" id="{FE20182E-0941-0F58-4620-56CD53AEA0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770" y="3028948"/>
            <a:ext cx="2436797" cy="2133602"/>
          </a:xfrm>
          <a:prstGeom prst="rect">
            <a:avLst/>
          </a:prstGeom>
        </p:spPr>
      </p:pic>
      <p:grpSp>
        <p:nvGrpSpPr>
          <p:cNvPr id="12" name="Group 11">
            <a:extLst>
              <a:ext uri="{FF2B5EF4-FFF2-40B4-BE49-F238E27FC236}">
                <a16:creationId xmlns:a16="http://schemas.microsoft.com/office/drawing/2014/main" id="{A073DDB8-95AC-E4E8-8807-F308F00E82B7}"/>
              </a:ext>
            </a:extLst>
          </p:cNvPr>
          <p:cNvGrpSpPr/>
          <p:nvPr/>
        </p:nvGrpSpPr>
        <p:grpSpPr>
          <a:xfrm>
            <a:off x="4113861" y="1315929"/>
            <a:ext cx="4094076" cy="3070557"/>
            <a:chOff x="4113861" y="1315929"/>
            <a:chExt cx="4094076" cy="3070557"/>
          </a:xfrm>
        </p:grpSpPr>
        <p:pic>
          <p:nvPicPr>
            <p:cNvPr id="7" name="Picture 6" descr="A diagram of different colors and numbers&#10;&#10;Description automatically generated with medium confidence">
              <a:extLst>
                <a:ext uri="{FF2B5EF4-FFF2-40B4-BE49-F238E27FC236}">
                  <a16:creationId xmlns:a16="http://schemas.microsoft.com/office/drawing/2014/main" id="{928EE654-F74F-307A-8B3C-0C983454D5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13861" y="1315929"/>
              <a:ext cx="4094076" cy="3070557"/>
            </a:xfrm>
            <a:prstGeom prst="rect">
              <a:avLst/>
            </a:prstGeom>
            <a:ln>
              <a:noFill/>
            </a:ln>
          </p:spPr>
        </p:pic>
        <p:pic>
          <p:nvPicPr>
            <p:cNvPr id="11" name="Picture 10">
              <a:extLst>
                <a:ext uri="{FF2B5EF4-FFF2-40B4-BE49-F238E27FC236}">
                  <a16:creationId xmlns:a16="http://schemas.microsoft.com/office/drawing/2014/main" id="{C201C332-8BD7-4E93-9C17-82456ACA5841}"/>
                </a:ext>
              </a:extLst>
            </p:cNvPr>
            <p:cNvPicPr>
              <a:picLocks noChangeAspect="1"/>
            </p:cNvPicPr>
            <p:nvPr/>
          </p:nvPicPr>
          <p:blipFill>
            <a:blip r:embed="rId5"/>
            <a:stretch>
              <a:fillRect/>
            </a:stretch>
          </p:blipFill>
          <p:spPr>
            <a:xfrm>
              <a:off x="4800611" y="1315929"/>
              <a:ext cx="2720576" cy="213378"/>
            </a:xfrm>
            <a:prstGeom prst="rect">
              <a:avLst/>
            </a:prstGeom>
            <a:ln>
              <a:noFill/>
            </a:ln>
          </p:spPr>
        </p:pic>
      </p:grpSp>
      <p:sp>
        <p:nvSpPr>
          <p:cNvPr id="17" name="Text Placeholder 3">
            <a:extLst>
              <a:ext uri="{FF2B5EF4-FFF2-40B4-BE49-F238E27FC236}">
                <a16:creationId xmlns:a16="http://schemas.microsoft.com/office/drawing/2014/main" id="{C85C24FB-6107-7416-BCA2-878D23D807D8}"/>
              </a:ext>
            </a:extLst>
          </p:cNvPr>
          <p:cNvSpPr>
            <a:spLocks noGrp="1"/>
          </p:cNvSpPr>
          <p:nvPr>
            <p:ph type="body" sz="half" idx="2"/>
          </p:nvPr>
        </p:nvSpPr>
        <p:spPr>
          <a:xfrm>
            <a:off x="1001367" y="735464"/>
            <a:ext cx="2362200" cy="164817"/>
          </a:xfrm>
        </p:spPr>
        <p:txBody>
          <a:bodyPr/>
          <a:lstStyle/>
          <a:p>
            <a:r>
              <a:rPr lang="en-IN" sz="1400" b="1" dirty="0"/>
              <a:t>COMSOL Simulation Results</a:t>
            </a:r>
            <a:endParaRPr lang="en-US" sz="1400" b="1" dirty="0"/>
          </a:p>
        </p:txBody>
      </p:sp>
      <p:sp>
        <p:nvSpPr>
          <p:cNvPr id="18" name="Text Placeholder 3">
            <a:extLst>
              <a:ext uri="{FF2B5EF4-FFF2-40B4-BE49-F238E27FC236}">
                <a16:creationId xmlns:a16="http://schemas.microsoft.com/office/drawing/2014/main" id="{62A5FA8B-2B84-9562-2CA3-F9C152996F67}"/>
              </a:ext>
            </a:extLst>
          </p:cNvPr>
          <p:cNvSpPr txBox="1">
            <a:spLocks/>
          </p:cNvSpPr>
          <p:nvPr/>
        </p:nvSpPr>
        <p:spPr>
          <a:xfrm>
            <a:off x="5291419" y="731222"/>
            <a:ext cx="1738960" cy="164817"/>
          </a:xfrm>
          <a:prstGeom prst="rect">
            <a:avLst/>
          </a:prstGeom>
        </p:spPr>
        <p:txBody>
          <a:bodyPr wrap="none" lIns="0" tIns="0" rIns="0" bIns="0" anchor="ctr">
            <a:noAutofit/>
          </a:bodyPr>
          <a:lstStyle>
            <a:lvl1pPr marL="0" indent="0" algn="l" defTabSz="914400" rtl="0" eaLnBrk="1" latinLnBrk="0" hangingPunct="1">
              <a:spcBef>
                <a:spcPct val="20000"/>
              </a:spcBef>
              <a:buFont typeface="Arial" pitchFamily="34" charset="0"/>
              <a:buNone/>
              <a:defRPr sz="1100" b="0" kern="1200" baseline="0">
                <a:solidFill>
                  <a:schemeClr val="bg1">
                    <a:lumMod val="50000"/>
                  </a:schemeClr>
                </a:solidFill>
                <a:latin typeface="+mj-lt"/>
                <a:ea typeface="Roboto" panose="02000000000000000000" pitchFamily="2" charset="0"/>
                <a:cs typeface="+mn-cs"/>
              </a:defRPr>
            </a:lvl1pPr>
            <a:lvl2pPr marL="457189"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377"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566"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754"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5943"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131"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32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509"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en-IN" sz="1400" b="1" dirty="0"/>
              <a:t>Experimental Results</a:t>
            </a:r>
            <a:endParaRPr lang="en-US" sz="1400" b="1" dirty="0"/>
          </a:p>
        </p:txBody>
      </p:sp>
    </p:spTree>
    <p:extLst>
      <p:ext uri="{BB962C8B-B14F-4D97-AF65-F5344CB8AC3E}">
        <p14:creationId xmlns:p14="http://schemas.microsoft.com/office/powerpoint/2010/main" val="65280191"/>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With passivation layer – In all media</a:t>
            </a:r>
          </a:p>
        </p:txBody>
      </p:sp>
      <p:sp>
        <p:nvSpPr>
          <p:cNvPr id="2" name="Arrow: Right 1">
            <a:extLst>
              <a:ext uri="{FF2B5EF4-FFF2-40B4-BE49-F238E27FC236}">
                <a16:creationId xmlns:a16="http://schemas.microsoft.com/office/drawing/2014/main" id="{7750BCDC-DFF1-4A60-FE4D-4E4A9CB5BAAF}"/>
              </a:ext>
            </a:extLst>
          </p:cNvPr>
          <p:cNvSpPr/>
          <p:nvPr/>
        </p:nvSpPr>
        <p:spPr bwMode="auto">
          <a:xfrm>
            <a:off x="6358237" y="1870272"/>
            <a:ext cx="339178" cy="173255"/>
          </a:xfrm>
          <a:prstGeom prst="rightArrow">
            <a:avLst/>
          </a:prstGeom>
          <a:solidFill>
            <a:schemeClr val="tx1"/>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IN"/>
          </a:p>
        </p:txBody>
      </p:sp>
      <p:pic>
        <p:nvPicPr>
          <p:cNvPr id="5" name="Picture 4">
            <a:extLst>
              <a:ext uri="{FF2B5EF4-FFF2-40B4-BE49-F238E27FC236}">
                <a16:creationId xmlns:a16="http://schemas.microsoft.com/office/drawing/2014/main" id="{570E1A0F-79E9-78F0-448F-40EB0471E7CC}"/>
              </a:ext>
            </a:extLst>
          </p:cNvPr>
          <p:cNvPicPr>
            <a:picLocks noChangeAspect="1"/>
          </p:cNvPicPr>
          <p:nvPr/>
        </p:nvPicPr>
        <p:blipFill>
          <a:blip r:embed="rId2"/>
          <a:stretch>
            <a:fillRect/>
          </a:stretch>
        </p:blipFill>
        <p:spPr>
          <a:xfrm>
            <a:off x="4096675" y="1052775"/>
            <a:ext cx="1987081" cy="1767379"/>
          </a:xfrm>
          <a:prstGeom prst="rect">
            <a:avLst/>
          </a:prstGeom>
        </p:spPr>
      </p:pic>
      <p:pic>
        <p:nvPicPr>
          <p:cNvPr id="6" name="Picture 5">
            <a:extLst>
              <a:ext uri="{FF2B5EF4-FFF2-40B4-BE49-F238E27FC236}">
                <a16:creationId xmlns:a16="http://schemas.microsoft.com/office/drawing/2014/main" id="{500E26B0-DAF3-E82A-BCEE-FF44B50D116C}"/>
              </a:ext>
            </a:extLst>
          </p:cNvPr>
          <p:cNvPicPr>
            <a:picLocks noChangeAspect="1"/>
          </p:cNvPicPr>
          <p:nvPr/>
        </p:nvPicPr>
        <p:blipFill>
          <a:blip r:embed="rId3"/>
          <a:stretch>
            <a:fillRect/>
          </a:stretch>
        </p:blipFill>
        <p:spPr>
          <a:xfrm>
            <a:off x="6934200" y="1047750"/>
            <a:ext cx="2026263" cy="1767379"/>
          </a:xfrm>
          <a:prstGeom prst="rect">
            <a:avLst/>
          </a:prstGeom>
        </p:spPr>
      </p:pic>
      <p:sp>
        <p:nvSpPr>
          <p:cNvPr id="9" name="TextBox 8">
            <a:extLst>
              <a:ext uri="{FF2B5EF4-FFF2-40B4-BE49-F238E27FC236}">
                <a16:creationId xmlns:a16="http://schemas.microsoft.com/office/drawing/2014/main" id="{20D55260-E033-7779-3984-65B4E23DC00F}"/>
              </a:ext>
            </a:extLst>
          </p:cNvPr>
          <p:cNvSpPr txBox="1"/>
          <p:nvPr/>
        </p:nvSpPr>
        <p:spPr>
          <a:xfrm>
            <a:off x="4956393" y="4646976"/>
            <a:ext cx="3482043" cy="400110"/>
          </a:xfrm>
          <a:prstGeom prst="rect">
            <a:avLst/>
          </a:prstGeom>
          <a:noFill/>
        </p:spPr>
        <p:txBody>
          <a:bodyPr wrap="square" rtlCol="0">
            <a:spAutoFit/>
          </a:bodyPr>
          <a:lstStyle/>
          <a:p>
            <a:r>
              <a:rPr lang="en-IN" sz="1000" dirty="0"/>
              <a:t>Figure 29: (a)Equivalent circuit of IDE with passivation layer in aqueous solutions.(b) Simplified circuit in solution.</a:t>
            </a:r>
          </a:p>
        </p:txBody>
      </p:sp>
      <p:sp>
        <p:nvSpPr>
          <p:cNvPr id="10" name="TextBox 9">
            <a:extLst>
              <a:ext uri="{FF2B5EF4-FFF2-40B4-BE49-F238E27FC236}">
                <a16:creationId xmlns:a16="http://schemas.microsoft.com/office/drawing/2014/main" id="{F0A4F590-8E3E-7097-C77F-66425E99605D}"/>
              </a:ext>
            </a:extLst>
          </p:cNvPr>
          <p:cNvSpPr txBox="1"/>
          <p:nvPr/>
        </p:nvSpPr>
        <p:spPr>
          <a:xfrm>
            <a:off x="6337296" y="2692018"/>
            <a:ext cx="343364" cy="246221"/>
          </a:xfrm>
          <a:prstGeom prst="rect">
            <a:avLst/>
          </a:prstGeom>
          <a:noFill/>
        </p:spPr>
        <p:txBody>
          <a:bodyPr wrap="none" rtlCol="0">
            <a:spAutoFit/>
          </a:bodyPr>
          <a:lstStyle/>
          <a:p>
            <a:r>
              <a:rPr lang="en-IN" sz="1000" dirty="0"/>
              <a:t>(a)</a:t>
            </a:r>
          </a:p>
        </p:txBody>
      </p:sp>
      <p:pic>
        <p:nvPicPr>
          <p:cNvPr id="40" name="Picture 39" descr="A graph of different colored lines&#10;&#10;Description automatically generated">
            <a:extLst>
              <a:ext uri="{FF2B5EF4-FFF2-40B4-BE49-F238E27FC236}">
                <a16:creationId xmlns:a16="http://schemas.microsoft.com/office/drawing/2014/main" id="{DB126298-C1F6-04ED-1F97-4D3C30124E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4399" y="906478"/>
            <a:ext cx="2436798" cy="2133602"/>
          </a:xfrm>
          <a:prstGeom prst="rect">
            <a:avLst/>
          </a:prstGeom>
        </p:spPr>
      </p:pic>
      <p:pic>
        <p:nvPicPr>
          <p:cNvPr id="41" name="Picture 40" descr="A diagram of a function&#10;&#10;Description automatically generated">
            <a:extLst>
              <a:ext uri="{FF2B5EF4-FFF2-40B4-BE49-F238E27FC236}">
                <a16:creationId xmlns:a16="http://schemas.microsoft.com/office/drawing/2014/main" id="{FE20182E-0941-0F58-4620-56CD53AEA07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770" y="3028948"/>
            <a:ext cx="2436797" cy="2133602"/>
          </a:xfrm>
          <a:prstGeom prst="rect">
            <a:avLst/>
          </a:prstGeom>
        </p:spPr>
      </p:pic>
      <p:cxnSp>
        <p:nvCxnSpPr>
          <p:cNvPr id="13" name="Straight Connector 12">
            <a:extLst>
              <a:ext uri="{FF2B5EF4-FFF2-40B4-BE49-F238E27FC236}">
                <a16:creationId xmlns:a16="http://schemas.microsoft.com/office/drawing/2014/main" id="{3D04CEF7-00B7-C227-F015-2C62BA1FB0BA}"/>
              </a:ext>
            </a:extLst>
          </p:cNvPr>
          <p:cNvCxnSpPr>
            <a:cxnSpLocks/>
          </p:cNvCxnSpPr>
          <p:nvPr/>
        </p:nvCxnSpPr>
        <p:spPr>
          <a:xfrm>
            <a:off x="1905000" y="3864024"/>
            <a:ext cx="0" cy="114449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A9254E4-1823-0648-29A3-7DA3A1EA622E}"/>
              </a:ext>
            </a:extLst>
          </p:cNvPr>
          <p:cNvCxnSpPr>
            <a:cxnSpLocks/>
          </p:cNvCxnSpPr>
          <p:nvPr/>
        </p:nvCxnSpPr>
        <p:spPr>
          <a:xfrm>
            <a:off x="2133600" y="3714750"/>
            <a:ext cx="76200" cy="129540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48E24FA-ED76-896A-4534-16395889B3DF}"/>
              </a:ext>
            </a:extLst>
          </p:cNvPr>
          <p:cNvCxnSpPr>
            <a:cxnSpLocks/>
          </p:cNvCxnSpPr>
          <p:nvPr/>
        </p:nvCxnSpPr>
        <p:spPr>
          <a:xfrm flipH="1">
            <a:off x="2968113" y="3228466"/>
            <a:ext cx="30942" cy="1780048"/>
          </a:xfrm>
          <a:prstGeom prst="line">
            <a:avLst/>
          </a:prstGeom>
          <a:ln>
            <a:solidFill>
              <a:srgbClr val="86D1D3"/>
            </a:solidFill>
            <a:prstDash val="dash"/>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928E8E1A-9A68-2F59-1A49-1F810EC3D520}"/>
              </a:ext>
            </a:extLst>
          </p:cNvPr>
          <p:cNvSpPr txBox="1"/>
          <p:nvPr/>
        </p:nvSpPr>
        <p:spPr>
          <a:xfrm>
            <a:off x="1642388" y="3679358"/>
            <a:ext cx="529312" cy="184666"/>
          </a:xfrm>
          <a:prstGeom prst="rect">
            <a:avLst/>
          </a:prstGeom>
          <a:noFill/>
        </p:spPr>
        <p:txBody>
          <a:bodyPr wrap="none" rtlCol="0">
            <a:spAutoFit/>
          </a:bodyPr>
          <a:lstStyle/>
          <a:p>
            <a:r>
              <a:rPr lang="en-IN" sz="600" dirty="0"/>
              <a:t>11.24 kHz</a:t>
            </a:r>
          </a:p>
        </p:txBody>
      </p:sp>
      <p:sp>
        <p:nvSpPr>
          <p:cNvPr id="26" name="TextBox 25">
            <a:extLst>
              <a:ext uri="{FF2B5EF4-FFF2-40B4-BE49-F238E27FC236}">
                <a16:creationId xmlns:a16="http://schemas.microsoft.com/office/drawing/2014/main" id="{0E97D533-6BBF-44C0-0E87-2006EEE16867}"/>
              </a:ext>
            </a:extLst>
          </p:cNvPr>
          <p:cNvSpPr txBox="1"/>
          <p:nvPr/>
        </p:nvSpPr>
        <p:spPr>
          <a:xfrm>
            <a:off x="1905000" y="3544183"/>
            <a:ext cx="529312" cy="184666"/>
          </a:xfrm>
          <a:prstGeom prst="rect">
            <a:avLst/>
          </a:prstGeom>
          <a:noFill/>
        </p:spPr>
        <p:txBody>
          <a:bodyPr wrap="none" rtlCol="0">
            <a:spAutoFit/>
          </a:bodyPr>
          <a:lstStyle/>
          <a:p>
            <a:r>
              <a:rPr lang="en-IN" sz="600" dirty="0">
                <a:solidFill>
                  <a:srgbClr val="FF0000"/>
                </a:solidFill>
              </a:rPr>
              <a:t>65.16 kHz</a:t>
            </a:r>
          </a:p>
        </p:txBody>
      </p:sp>
      <p:sp>
        <p:nvSpPr>
          <p:cNvPr id="27" name="TextBox 26">
            <a:extLst>
              <a:ext uri="{FF2B5EF4-FFF2-40B4-BE49-F238E27FC236}">
                <a16:creationId xmlns:a16="http://schemas.microsoft.com/office/drawing/2014/main" id="{2B6C9607-2B38-74F1-F627-E820A4000DA3}"/>
              </a:ext>
            </a:extLst>
          </p:cNvPr>
          <p:cNvSpPr txBox="1"/>
          <p:nvPr/>
        </p:nvSpPr>
        <p:spPr>
          <a:xfrm>
            <a:off x="2514600" y="3228466"/>
            <a:ext cx="558166" cy="184666"/>
          </a:xfrm>
          <a:prstGeom prst="rect">
            <a:avLst/>
          </a:prstGeom>
          <a:noFill/>
        </p:spPr>
        <p:txBody>
          <a:bodyPr wrap="none" rtlCol="0">
            <a:spAutoFit/>
          </a:bodyPr>
          <a:lstStyle/>
          <a:p>
            <a:r>
              <a:rPr lang="en-IN" sz="600" dirty="0">
                <a:solidFill>
                  <a:srgbClr val="86D1D3"/>
                </a:solidFill>
              </a:rPr>
              <a:t>19.98 MHz</a:t>
            </a:r>
          </a:p>
        </p:txBody>
      </p:sp>
      <p:pic>
        <p:nvPicPr>
          <p:cNvPr id="57" name="Picture 56">
            <a:extLst>
              <a:ext uri="{FF2B5EF4-FFF2-40B4-BE49-F238E27FC236}">
                <a16:creationId xmlns:a16="http://schemas.microsoft.com/office/drawing/2014/main" id="{03CF5105-099D-18D8-E8D9-E17D348DD4E4}"/>
              </a:ext>
            </a:extLst>
          </p:cNvPr>
          <p:cNvPicPr>
            <a:picLocks noChangeAspect="1"/>
          </p:cNvPicPr>
          <p:nvPr/>
        </p:nvPicPr>
        <p:blipFill>
          <a:blip r:embed="rId6"/>
          <a:stretch>
            <a:fillRect/>
          </a:stretch>
        </p:blipFill>
        <p:spPr>
          <a:xfrm>
            <a:off x="5396696" y="3311508"/>
            <a:ext cx="2408056" cy="1314668"/>
          </a:xfrm>
          <a:prstGeom prst="rect">
            <a:avLst/>
          </a:prstGeom>
        </p:spPr>
      </p:pic>
      <p:pic>
        <p:nvPicPr>
          <p:cNvPr id="33" name="Picture 32">
            <a:extLst>
              <a:ext uri="{FF2B5EF4-FFF2-40B4-BE49-F238E27FC236}">
                <a16:creationId xmlns:a16="http://schemas.microsoft.com/office/drawing/2014/main" id="{BD543FB8-B230-E64D-4670-278F470D0BC1}"/>
              </a:ext>
            </a:extLst>
          </p:cNvPr>
          <p:cNvPicPr>
            <a:picLocks noChangeAspect="1"/>
          </p:cNvPicPr>
          <p:nvPr/>
        </p:nvPicPr>
        <p:blipFill rotWithShape="1">
          <a:blip r:embed="rId7"/>
          <a:srcRect l="9099" t="4771" b="-1"/>
          <a:stretch/>
        </p:blipFill>
        <p:spPr>
          <a:xfrm>
            <a:off x="7162800" y="4324350"/>
            <a:ext cx="228600" cy="152400"/>
          </a:xfrm>
          <a:prstGeom prst="rect">
            <a:avLst/>
          </a:prstGeom>
        </p:spPr>
      </p:pic>
      <p:cxnSp>
        <p:nvCxnSpPr>
          <p:cNvPr id="34" name="Straight Connector 33">
            <a:extLst>
              <a:ext uri="{FF2B5EF4-FFF2-40B4-BE49-F238E27FC236}">
                <a16:creationId xmlns:a16="http://schemas.microsoft.com/office/drawing/2014/main" id="{C27B6884-5847-D60B-7D95-116612244E6F}"/>
              </a:ext>
            </a:extLst>
          </p:cNvPr>
          <p:cNvCxnSpPr>
            <a:cxnSpLocks/>
          </p:cNvCxnSpPr>
          <p:nvPr/>
        </p:nvCxnSpPr>
        <p:spPr>
          <a:xfrm>
            <a:off x="1905000" y="1870272"/>
            <a:ext cx="29458" cy="97658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5E849555-5F15-E274-4E23-6B978844BC41}"/>
              </a:ext>
            </a:extLst>
          </p:cNvPr>
          <p:cNvCxnSpPr>
            <a:cxnSpLocks/>
          </p:cNvCxnSpPr>
          <p:nvPr/>
        </p:nvCxnSpPr>
        <p:spPr>
          <a:xfrm>
            <a:off x="2209800" y="2017985"/>
            <a:ext cx="29458" cy="830509"/>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719E943-FD37-E1F9-A684-41143E3C5BD4}"/>
              </a:ext>
            </a:extLst>
          </p:cNvPr>
          <p:cNvCxnSpPr>
            <a:cxnSpLocks/>
          </p:cNvCxnSpPr>
          <p:nvPr/>
        </p:nvCxnSpPr>
        <p:spPr>
          <a:xfrm>
            <a:off x="2925059" y="2571750"/>
            <a:ext cx="6417" cy="308849"/>
          </a:xfrm>
          <a:prstGeom prst="line">
            <a:avLst/>
          </a:prstGeom>
          <a:ln>
            <a:solidFill>
              <a:srgbClr val="86D1D3"/>
            </a:solidFill>
            <a:prstDash val="dash"/>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BF4F3EC8-060B-8FDE-9AF3-5152A7465605}"/>
              </a:ext>
            </a:extLst>
          </p:cNvPr>
          <p:cNvSpPr txBox="1"/>
          <p:nvPr/>
        </p:nvSpPr>
        <p:spPr>
          <a:xfrm>
            <a:off x="1781032" y="1644933"/>
            <a:ext cx="529312" cy="184666"/>
          </a:xfrm>
          <a:prstGeom prst="rect">
            <a:avLst/>
          </a:prstGeom>
          <a:noFill/>
        </p:spPr>
        <p:txBody>
          <a:bodyPr wrap="none" rtlCol="0">
            <a:spAutoFit/>
          </a:bodyPr>
          <a:lstStyle/>
          <a:p>
            <a:r>
              <a:rPr lang="en-IN" sz="600" dirty="0"/>
              <a:t>11.24 kHz</a:t>
            </a:r>
          </a:p>
        </p:txBody>
      </p:sp>
      <p:sp>
        <p:nvSpPr>
          <p:cNvPr id="46" name="TextBox 45">
            <a:extLst>
              <a:ext uri="{FF2B5EF4-FFF2-40B4-BE49-F238E27FC236}">
                <a16:creationId xmlns:a16="http://schemas.microsoft.com/office/drawing/2014/main" id="{58ABBD02-E3AA-9087-83D8-FB5AF1775294}"/>
              </a:ext>
            </a:extLst>
          </p:cNvPr>
          <p:cNvSpPr txBox="1"/>
          <p:nvPr/>
        </p:nvSpPr>
        <p:spPr>
          <a:xfrm>
            <a:off x="2164080" y="1842664"/>
            <a:ext cx="529312" cy="184666"/>
          </a:xfrm>
          <a:prstGeom prst="rect">
            <a:avLst/>
          </a:prstGeom>
          <a:noFill/>
        </p:spPr>
        <p:txBody>
          <a:bodyPr wrap="none" rtlCol="0">
            <a:spAutoFit/>
          </a:bodyPr>
          <a:lstStyle/>
          <a:p>
            <a:r>
              <a:rPr lang="en-IN" sz="600" dirty="0">
                <a:solidFill>
                  <a:srgbClr val="FF0000"/>
                </a:solidFill>
              </a:rPr>
              <a:t>65.16 kHz</a:t>
            </a:r>
          </a:p>
        </p:txBody>
      </p:sp>
      <p:sp>
        <p:nvSpPr>
          <p:cNvPr id="47" name="TextBox 46">
            <a:extLst>
              <a:ext uri="{FF2B5EF4-FFF2-40B4-BE49-F238E27FC236}">
                <a16:creationId xmlns:a16="http://schemas.microsoft.com/office/drawing/2014/main" id="{648D1926-8CDA-41C4-D581-CD8AD35EE395}"/>
              </a:ext>
            </a:extLst>
          </p:cNvPr>
          <p:cNvSpPr txBox="1"/>
          <p:nvPr/>
        </p:nvSpPr>
        <p:spPr>
          <a:xfrm>
            <a:off x="2793683" y="2358496"/>
            <a:ext cx="558166" cy="184666"/>
          </a:xfrm>
          <a:prstGeom prst="rect">
            <a:avLst/>
          </a:prstGeom>
          <a:noFill/>
        </p:spPr>
        <p:txBody>
          <a:bodyPr wrap="none" rtlCol="0">
            <a:spAutoFit/>
          </a:bodyPr>
          <a:lstStyle/>
          <a:p>
            <a:r>
              <a:rPr lang="en-IN" sz="600" dirty="0">
                <a:solidFill>
                  <a:srgbClr val="86D1D3"/>
                </a:solidFill>
              </a:rPr>
              <a:t>19.98 MHz</a:t>
            </a:r>
          </a:p>
        </p:txBody>
      </p:sp>
      <p:sp>
        <p:nvSpPr>
          <p:cNvPr id="11" name="Text Placeholder 3">
            <a:extLst>
              <a:ext uri="{FF2B5EF4-FFF2-40B4-BE49-F238E27FC236}">
                <a16:creationId xmlns:a16="http://schemas.microsoft.com/office/drawing/2014/main" id="{665DAE1E-1694-A161-7F81-BDDFAAD64677}"/>
              </a:ext>
            </a:extLst>
          </p:cNvPr>
          <p:cNvSpPr>
            <a:spLocks noGrp="1"/>
          </p:cNvSpPr>
          <p:nvPr>
            <p:ph type="body" sz="half" idx="2"/>
          </p:nvPr>
        </p:nvSpPr>
        <p:spPr>
          <a:xfrm>
            <a:off x="394637" y="730530"/>
            <a:ext cx="8368363" cy="173255"/>
          </a:xfrm>
        </p:spPr>
        <p:txBody>
          <a:bodyPr/>
          <a:lstStyle/>
          <a:p>
            <a:r>
              <a:rPr lang="en-IN" sz="1400" b="1" dirty="0"/>
              <a:t>Equivalent Curve Fit</a:t>
            </a:r>
            <a:endParaRPr lang="en-US" sz="1400" b="1" dirty="0"/>
          </a:p>
        </p:txBody>
      </p:sp>
      <p:sp>
        <p:nvSpPr>
          <p:cNvPr id="12" name="TextBox 11">
            <a:extLst>
              <a:ext uri="{FF2B5EF4-FFF2-40B4-BE49-F238E27FC236}">
                <a16:creationId xmlns:a16="http://schemas.microsoft.com/office/drawing/2014/main" id="{508EE461-79B2-51A0-D162-CD9D8D999D49}"/>
              </a:ext>
            </a:extLst>
          </p:cNvPr>
          <p:cNvSpPr txBox="1"/>
          <p:nvPr/>
        </p:nvSpPr>
        <p:spPr>
          <a:xfrm>
            <a:off x="5301648" y="4145354"/>
            <a:ext cx="344966" cy="246221"/>
          </a:xfrm>
          <a:prstGeom prst="rect">
            <a:avLst/>
          </a:prstGeom>
          <a:noFill/>
        </p:spPr>
        <p:txBody>
          <a:bodyPr wrap="none" rtlCol="0">
            <a:spAutoFit/>
          </a:bodyPr>
          <a:lstStyle/>
          <a:p>
            <a:r>
              <a:rPr lang="en-IN" sz="1000" dirty="0"/>
              <a:t>(b)</a:t>
            </a:r>
          </a:p>
        </p:txBody>
      </p:sp>
    </p:spTree>
    <p:extLst>
      <p:ext uri="{BB962C8B-B14F-4D97-AF65-F5344CB8AC3E}">
        <p14:creationId xmlns:p14="http://schemas.microsoft.com/office/powerpoint/2010/main" val="1403548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IDE With a Passivation Layer</a:t>
            </a:r>
          </a:p>
        </p:txBody>
      </p:sp>
      <p:pic>
        <p:nvPicPr>
          <p:cNvPr id="22" name="Picture 21">
            <a:extLst>
              <a:ext uri="{FF2B5EF4-FFF2-40B4-BE49-F238E27FC236}">
                <a16:creationId xmlns:a16="http://schemas.microsoft.com/office/drawing/2014/main" id="{6A7E3203-8C5E-505D-C5F2-74B4E2B63DAC}"/>
              </a:ext>
            </a:extLst>
          </p:cNvPr>
          <p:cNvPicPr>
            <a:picLocks noChangeAspect="1"/>
          </p:cNvPicPr>
          <p:nvPr/>
        </p:nvPicPr>
        <p:blipFill>
          <a:blip r:embed="rId2"/>
          <a:stretch>
            <a:fillRect/>
          </a:stretch>
        </p:blipFill>
        <p:spPr>
          <a:xfrm>
            <a:off x="6885600" y="1208840"/>
            <a:ext cx="2032816" cy="1001606"/>
          </a:xfrm>
          <a:prstGeom prst="rect">
            <a:avLst/>
          </a:prstGeom>
        </p:spPr>
      </p:pic>
      <p:pic>
        <p:nvPicPr>
          <p:cNvPr id="23" name="Picture 22">
            <a:extLst>
              <a:ext uri="{FF2B5EF4-FFF2-40B4-BE49-F238E27FC236}">
                <a16:creationId xmlns:a16="http://schemas.microsoft.com/office/drawing/2014/main" id="{AFFF61FB-766F-0B1E-270D-DF3EA4B63E51}"/>
              </a:ext>
            </a:extLst>
          </p:cNvPr>
          <p:cNvPicPr>
            <a:picLocks noChangeAspect="1"/>
          </p:cNvPicPr>
          <p:nvPr/>
        </p:nvPicPr>
        <p:blipFill>
          <a:blip r:embed="rId3"/>
          <a:stretch>
            <a:fillRect/>
          </a:stretch>
        </p:blipFill>
        <p:spPr>
          <a:xfrm>
            <a:off x="4475685" y="1081016"/>
            <a:ext cx="2408056" cy="1314668"/>
          </a:xfrm>
          <a:prstGeom prst="rect">
            <a:avLst/>
          </a:prstGeom>
        </p:spPr>
      </p:pic>
      <p:pic>
        <p:nvPicPr>
          <p:cNvPr id="24" name="Picture 23">
            <a:extLst>
              <a:ext uri="{FF2B5EF4-FFF2-40B4-BE49-F238E27FC236}">
                <a16:creationId xmlns:a16="http://schemas.microsoft.com/office/drawing/2014/main" id="{BCB2CAD3-8C34-8069-3581-92AA31C7CCD8}"/>
              </a:ext>
            </a:extLst>
          </p:cNvPr>
          <p:cNvPicPr>
            <a:picLocks noChangeAspect="1"/>
          </p:cNvPicPr>
          <p:nvPr/>
        </p:nvPicPr>
        <p:blipFill rotWithShape="1">
          <a:blip r:embed="rId4"/>
          <a:srcRect l="9099" t="4771" b="-1"/>
          <a:stretch/>
        </p:blipFill>
        <p:spPr>
          <a:xfrm>
            <a:off x="6241789" y="2093858"/>
            <a:ext cx="228600" cy="152400"/>
          </a:xfrm>
          <a:prstGeom prst="rect">
            <a:avLst/>
          </a:prstGeom>
        </p:spPr>
      </p:pic>
      <p:sp>
        <p:nvSpPr>
          <p:cNvPr id="9" name="Text Placeholder 3">
            <a:extLst>
              <a:ext uri="{FF2B5EF4-FFF2-40B4-BE49-F238E27FC236}">
                <a16:creationId xmlns:a16="http://schemas.microsoft.com/office/drawing/2014/main" id="{B58E0F75-7A49-1DCF-F334-2D891589FCCC}"/>
              </a:ext>
            </a:extLst>
          </p:cNvPr>
          <p:cNvSpPr>
            <a:spLocks noGrp="1"/>
          </p:cNvSpPr>
          <p:nvPr>
            <p:ph type="body" sz="half" idx="2"/>
          </p:nvPr>
        </p:nvSpPr>
        <p:spPr>
          <a:xfrm>
            <a:off x="394637" y="730530"/>
            <a:ext cx="8368363" cy="173255"/>
          </a:xfrm>
        </p:spPr>
        <p:txBody>
          <a:bodyPr/>
          <a:lstStyle/>
          <a:p>
            <a:r>
              <a:rPr lang="en-IN" sz="1400" b="1" dirty="0"/>
              <a:t>Equivalent Curve Fit Results</a:t>
            </a:r>
            <a:endParaRPr lang="en-US" sz="1400" b="1" dirty="0"/>
          </a:p>
        </p:txBody>
      </p:sp>
      <p:pic>
        <p:nvPicPr>
          <p:cNvPr id="11" name="Picture 10">
            <a:extLst>
              <a:ext uri="{FF2B5EF4-FFF2-40B4-BE49-F238E27FC236}">
                <a16:creationId xmlns:a16="http://schemas.microsoft.com/office/drawing/2014/main" id="{B1ADBC0A-F5C4-A562-AB47-FF282AC06041}"/>
              </a:ext>
            </a:extLst>
          </p:cNvPr>
          <p:cNvPicPr>
            <a:picLocks noChangeAspect="1"/>
          </p:cNvPicPr>
          <p:nvPr/>
        </p:nvPicPr>
        <p:blipFill>
          <a:blip r:embed="rId5"/>
          <a:stretch>
            <a:fillRect/>
          </a:stretch>
        </p:blipFill>
        <p:spPr>
          <a:xfrm>
            <a:off x="376668" y="1123950"/>
            <a:ext cx="3871637" cy="3659492"/>
          </a:xfrm>
          <a:prstGeom prst="rect">
            <a:avLst/>
          </a:prstGeom>
          <a:ln>
            <a:solidFill>
              <a:schemeClr val="tx1"/>
            </a:solidFill>
          </a:ln>
        </p:spPr>
      </p:pic>
      <p:sp>
        <p:nvSpPr>
          <p:cNvPr id="13" name="TextBox 12">
            <a:extLst>
              <a:ext uri="{FF2B5EF4-FFF2-40B4-BE49-F238E27FC236}">
                <a16:creationId xmlns:a16="http://schemas.microsoft.com/office/drawing/2014/main" id="{69E3733D-4D7C-D16B-BCD8-3B465A058EC2}"/>
              </a:ext>
            </a:extLst>
          </p:cNvPr>
          <p:cNvSpPr txBox="1"/>
          <p:nvPr/>
        </p:nvSpPr>
        <p:spPr>
          <a:xfrm>
            <a:off x="6586282" y="2232909"/>
            <a:ext cx="2607838" cy="246221"/>
          </a:xfrm>
          <a:prstGeom prst="rect">
            <a:avLst/>
          </a:prstGeom>
          <a:noFill/>
        </p:spPr>
        <p:txBody>
          <a:bodyPr wrap="square">
            <a:spAutoFit/>
          </a:bodyPr>
          <a:lstStyle/>
          <a:p>
            <a:r>
              <a:rPr lang="en-IN" sz="1000" dirty="0"/>
              <a:t>Table 5: Relaxation frequency of the media</a:t>
            </a:r>
          </a:p>
        </p:txBody>
      </p:sp>
      <p:sp>
        <p:nvSpPr>
          <p:cNvPr id="14" name="TextBox 13">
            <a:extLst>
              <a:ext uri="{FF2B5EF4-FFF2-40B4-BE49-F238E27FC236}">
                <a16:creationId xmlns:a16="http://schemas.microsoft.com/office/drawing/2014/main" id="{5F6BDA8D-19D1-009D-4520-A07C3C3CFBF2}"/>
              </a:ext>
            </a:extLst>
          </p:cNvPr>
          <p:cNvSpPr txBox="1"/>
          <p:nvPr/>
        </p:nvSpPr>
        <p:spPr>
          <a:xfrm>
            <a:off x="5181600" y="4400550"/>
            <a:ext cx="3200400" cy="246221"/>
          </a:xfrm>
          <a:prstGeom prst="rect">
            <a:avLst/>
          </a:prstGeom>
          <a:noFill/>
        </p:spPr>
        <p:txBody>
          <a:bodyPr wrap="square" rtlCol="0">
            <a:spAutoFit/>
          </a:bodyPr>
          <a:lstStyle/>
          <a:p>
            <a:pPr algn="just"/>
            <a:r>
              <a:rPr lang="en-IN" sz="1000" dirty="0"/>
              <a:t>Table 6: </a:t>
            </a:r>
            <a:r>
              <a:rPr lang="en-US" sz="1000" dirty="0"/>
              <a:t>Values of circuit elements in various media</a:t>
            </a:r>
            <a:endParaRPr lang="en-IN" sz="1000" dirty="0"/>
          </a:p>
        </p:txBody>
      </p:sp>
      <p:sp>
        <p:nvSpPr>
          <p:cNvPr id="15" name="TextBox 14">
            <a:extLst>
              <a:ext uri="{FF2B5EF4-FFF2-40B4-BE49-F238E27FC236}">
                <a16:creationId xmlns:a16="http://schemas.microsoft.com/office/drawing/2014/main" id="{A97990C5-9D53-54FA-3799-312F3CF7B278}"/>
              </a:ext>
            </a:extLst>
          </p:cNvPr>
          <p:cNvSpPr txBox="1"/>
          <p:nvPr/>
        </p:nvSpPr>
        <p:spPr>
          <a:xfrm>
            <a:off x="1143000" y="4840129"/>
            <a:ext cx="2175596" cy="246221"/>
          </a:xfrm>
          <a:prstGeom prst="rect">
            <a:avLst/>
          </a:prstGeom>
          <a:noFill/>
        </p:spPr>
        <p:txBody>
          <a:bodyPr wrap="none" rtlCol="0">
            <a:spAutoFit/>
          </a:bodyPr>
          <a:lstStyle/>
          <a:p>
            <a:r>
              <a:rPr lang="en-IN" sz="1000" dirty="0"/>
              <a:t>Figure 29: Curve fitting using </a:t>
            </a:r>
            <a:r>
              <a:rPr lang="en-IN" sz="1000" dirty="0" err="1"/>
              <a:t>Zview</a:t>
            </a:r>
            <a:endParaRPr lang="en-IN" sz="1000" dirty="0"/>
          </a:p>
        </p:txBody>
      </p:sp>
      <p:pic>
        <p:nvPicPr>
          <p:cNvPr id="29" name="Picture 28">
            <a:extLst>
              <a:ext uri="{FF2B5EF4-FFF2-40B4-BE49-F238E27FC236}">
                <a16:creationId xmlns:a16="http://schemas.microsoft.com/office/drawing/2014/main" id="{750A92CD-02A3-A3CE-7F54-4F7DBF5837B4}"/>
              </a:ext>
            </a:extLst>
          </p:cNvPr>
          <p:cNvPicPr>
            <a:picLocks noChangeAspect="1"/>
          </p:cNvPicPr>
          <p:nvPr/>
        </p:nvPicPr>
        <p:blipFill>
          <a:blip r:embed="rId6"/>
          <a:stretch>
            <a:fillRect/>
          </a:stretch>
        </p:blipFill>
        <p:spPr>
          <a:xfrm>
            <a:off x="4653607" y="2725050"/>
            <a:ext cx="4142712" cy="1624260"/>
          </a:xfrm>
          <a:prstGeom prst="rect">
            <a:avLst/>
          </a:prstGeom>
        </p:spPr>
      </p:pic>
    </p:spTree>
    <p:extLst>
      <p:ext uri="{BB962C8B-B14F-4D97-AF65-F5344CB8AC3E}">
        <p14:creationId xmlns:p14="http://schemas.microsoft.com/office/powerpoint/2010/main" val="268493682"/>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Theoretical Capacitance of IDE</a:t>
            </a:r>
          </a:p>
        </p:txBody>
      </p:sp>
      <p:sp>
        <p:nvSpPr>
          <p:cNvPr id="9" name="Oval 8">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Oval 11">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Oval 4">
            <a:extLst>
              <a:ext uri="{FF2B5EF4-FFF2-40B4-BE49-F238E27FC236}">
                <a16:creationId xmlns:a16="http://schemas.microsoft.com/office/drawing/2014/main" id="{B82A5010-3F81-A632-81EB-CCE7E0E61330}"/>
              </a:ext>
            </a:extLst>
          </p:cNvPr>
          <p:cNvSpPr/>
          <p:nvPr/>
        </p:nvSpPr>
        <p:spPr>
          <a:xfrm flipH="1">
            <a:off x="522352" y="1000000"/>
            <a:ext cx="550358" cy="548158"/>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a:t>
            </a:r>
          </a:p>
        </p:txBody>
      </p:sp>
      <p:sp>
        <p:nvSpPr>
          <p:cNvPr id="6" name="Oval 5">
            <a:extLst>
              <a:ext uri="{FF2B5EF4-FFF2-40B4-BE49-F238E27FC236}">
                <a16:creationId xmlns:a16="http://schemas.microsoft.com/office/drawing/2014/main" id="{721AB191-C9C3-7992-9B27-D4A9CF90645C}"/>
              </a:ext>
            </a:extLst>
          </p:cNvPr>
          <p:cNvSpPr/>
          <p:nvPr/>
        </p:nvSpPr>
        <p:spPr>
          <a:xfrm flipH="1">
            <a:off x="533400" y="1809750"/>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2</a:t>
            </a:r>
          </a:p>
        </p:txBody>
      </p:sp>
      <p:sp>
        <p:nvSpPr>
          <p:cNvPr id="7" name="Oval 6">
            <a:extLst>
              <a:ext uri="{FF2B5EF4-FFF2-40B4-BE49-F238E27FC236}">
                <a16:creationId xmlns:a16="http://schemas.microsoft.com/office/drawing/2014/main" id="{278941BC-A0BC-6CF4-ABFC-8D5FBD3724C4}"/>
              </a:ext>
            </a:extLst>
          </p:cNvPr>
          <p:cNvSpPr/>
          <p:nvPr/>
        </p:nvSpPr>
        <p:spPr>
          <a:xfrm flipH="1">
            <a:off x="533400" y="2700989"/>
            <a:ext cx="550358" cy="54815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3</a:t>
            </a:r>
          </a:p>
        </p:txBody>
      </p:sp>
      <p:sp>
        <p:nvSpPr>
          <p:cNvPr id="8" name="Oval 7">
            <a:extLst>
              <a:ext uri="{FF2B5EF4-FFF2-40B4-BE49-F238E27FC236}">
                <a16:creationId xmlns:a16="http://schemas.microsoft.com/office/drawing/2014/main" id="{FE9CB490-29D8-38DC-54C0-B49C2C64F935}"/>
              </a:ext>
            </a:extLst>
          </p:cNvPr>
          <p:cNvSpPr/>
          <p:nvPr/>
        </p:nvSpPr>
        <p:spPr>
          <a:xfrm flipH="1">
            <a:off x="533400" y="3699992"/>
            <a:ext cx="550358" cy="548158"/>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4</a:t>
            </a:r>
          </a:p>
        </p:txBody>
      </p:sp>
      <p:sp>
        <p:nvSpPr>
          <p:cNvPr id="10" name="TextBox 9">
            <a:extLst>
              <a:ext uri="{FF2B5EF4-FFF2-40B4-BE49-F238E27FC236}">
                <a16:creationId xmlns:a16="http://schemas.microsoft.com/office/drawing/2014/main" id="{CE94609A-BECF-3930-C5B9-0CB6E650A554}"/>
              </a:ext>
            </a:extLst>
          </p:cNvPr>
          <p:cNvSpPr txBox="1"/>
          <p:nvPr/>
        </p:nvSpPr>
        <p:spPr>
          <a:xfrm>
            <a:off x="1105252" y="922407"/>
            <a:ext cx="4225480" cy="707886"/>
          </a:xfrm>
          <a:prstGeom prst="rect">
            <a:avLst/>
          </a:prstGeom>
          <a:noFill/>
        </p:spPr>
        <p:txBody>
          <a:bodyPr wrap="square" rtlCol="0">
            <a:spAutoFit/>
          </a:bodyPr>
          <a:lstStyle/>
          <a:p>
            <a:pPr algn="just"/>
            <a:r>
              <a:rPr lang="en-US" sz="1000" dirty="0"/>
              <a:t>Figure 30 shows a layout of the electrode plane and a schematic diagram of the cross-section of an interdigital capacitor sensor with two interpenetrating comb electrodes. The gaps between electrodes have a width of G while the fingers have a width of W.</a:t>
            </a:r>
            <a:endParaRPr lang="en-IN" sz="1000" dirty="0"/>
          </a:p>
        </p:txBody>
      </p:sp>
      <p:pic>
        <p:nvPicPr>
          <p:cNvPr id="13" name="Picture 12">
            <a:extLst>
              <a:ext uri="{FF2B5EF4-FFF2-40B4-BE49-F238E27FC236}">
                <a16:creationId xmlns:a16="http://schemas.microsoft.com/office/drawing/2014/main" id="{209DF403-1447-1230-B571-D2220BFB9E9E}"/>
              </a:ext>
            </a:extLst>
          </p:cNvPr>
          <p:cNvPicPr>
            <a:picLocks noChangeAspect="1"/>
          </p:cNvPicPr>
          <p:nvPr/>
        </p:nvPicPr>
        <p:blipFill>
          <a:blip r:embed="rId2"/>
          <a:stretch>
            <a:fillRect/>
          </a:stretch>
        </p:blipFill>
        <p:spPr>
          <a:xfrm>
            <a:off x="6037045" y="1152588"/>
            <a:ext cx="2240474" cy="1287892"/>
          </a:xfrm>
          <a:prstGeom prst="rect">
            <a:avLst/>
          </a:prstGeom>
        </p:spPr>
      </p:pic>
      <p:sp>
        <p:nvSpPr>
          <p:cNvPr id="16" name="TextBox 15">
            <a:extLst>
              <a:ext uri="{FF2B5EF4-FFF2-40B4-BE49-F238E27FC236}">
                <a16:creationId xmlns:a16="http://schemas.microsoft.com/office/drawing/2014/main" id="{E5E7E565-274B-A822-C161-930152E923F0}"/>
              </a:ext>
            </a:extLst>
          </p:cNvPr>
          <p:cNvSpPr txBox="1"/>
          <p:nvPr/>
        </p:nvSpPr>
        <p:spPr>
          <a:xfrm>
            <a:off x="1136117" y="1800625"/>
            <a:ext cx="4282403" cy="707886"/>
          </a:xfrm>
          <a:prstGeom prst="rect">
            <a:avLst/>
          </a:prstGeom>
          <a:noFill/>
        </p:spPr>
        <p:txBody>
          <a:bodyPr wrap="square" rtlCol="0">
            <a:spAutoFit/>
          </a:bodyPr>
          <a:lstStyle/>
          <a:p>
            <a:pPr algn="just"/>
            <a:r>
              <a:rPr lang="en-IN" sz="1000" dirty="0"/>
              <a:t>Each comb electrode </a:t>
            </a:r>
            <a:r>
              <a:rPr lang="en-US" sz="1000" dirty="0"/>
              <a:t>is connected to a fixed potential (either +V or −V) and has a number of fingers of length L. The electrodes, made of gold in general, are deposited on a substrate whose thickness is much greater than the IDC-S spatial wavelength (λ = 2(W + G))</a:t>
            </a:r>
            <a:endParaRPr lang="en-IN" sz="1000" dirty="0"/>
          </a:p>
        </p:txBody>
      </p:sp>
      <p:sp>
        <p:nvSpPr>
          <p:cNvPr id="17" name="TextBox 16">
            <a:extLst>
              <a:ext uri="{FF2B5EF4-FFF2-40B4-BE49-F238E27FC236}">
                <a16:creationId xmlns:a16="http://schemas.microsoft.com/office/drawing/2014/main" id="{6D7C0013-790B-65A9-CFE4-7C8FF32447A8}"/>
              </a:ext>
            </a:extLst>
          </p:cNvPr>
          <p:cNvSpPr txBox="1"/>
          <p:nvPr/>
        </p:nvSpPr>
        <p:spPr>
          <a:xfrm>
            <a:off x="1075755" y="2732292"/>
            <a:ext cx="4296298" cy="400110"/>
          </a:xfrm>
          <a:prstGeom prst="rect">
            <a:avLst/>
          </a:prstGeom>
          <a:noFill/>
        </p:spPr>
        <p:txBody>
          <a:bodyPr wrap="square" rtlCol="0">
            <a:spAutoFit/>
          </a:bodyPr>
          <a:lstStyle/>
          <a:p>
            <a:pPr algn="just"/>
            <a:r>
              <a:rPr lang="en-US" sz="1000" dirty="0"/>
              <a:t>One can neglect the thickness of the electrodes (∼50 nm) since they are much thinner than their width (&gt;50m),The metallization ratio is thus </a:t>
            </a:r>
            <a:endParaRPr lang="en-IN" sz="1000" dirty="0"/>
          </a:p>
        </p:txBody>
      </p:sp>
      <p:pic>
        <p:nvPicPr>
          <p:cNvPr id="19" name="Picture 18">
            <a:extLst>
              <a:ext uri="{FF2B5EF4-FFF2-40B4-BE49-F238E27FC236}">
                <a16:creationId xmlns:a16="http://schemas.microsoft.com/office/drawing/2014/main" id="{454C86D5-3EB7-DDE5-5B5F-B1801B7B32B5}"/>
              </a:ext>
            </a:extLst>
          </p:cNvPr>
          <p:cNvPicPr>
            <a:picLocks noChangeAspect="1"/>
          </p:cNvPicPr>
          <p:nvPr/>
        </p:nvPicPr>
        <p:blipFill>
          <a:blip r:embed="rId3"/>
          <a:stretch>
            <a:fillRect/>
          </a:stretch>
        </p:blipFill>
        <p:spPr>
          <a:xfrm>
            <a:off x="2592285" y="3198347"/>
            <a:ext cx="570367" cy="347465"/>
          </a:xfrm>
          <a:prstGeom prst="rect">
            <a:avLst/>
          </a:prstGeom>
        </p:spPr>
      </p:pic>
      <p:pic>
        <p:nvPicPr>
          <p:cNvPr id="21" name="Picture 20">
            <a:extLst>
              <a:ext uri="{FF2B5EF4-FFF2-40B4-BE49-F238E27FC236}">
                <a16:creationId xmlns:a16="http://schemas.microsoft.com/office/drawing/2014/main" id="{EB6C3422-229D-F4F1-FC10-4DEA9B9BFFD0}"/>
              </a:ext>
            </a:extLst>
          </p:cNvPr>
          <p:cNvPicPr>
            <a:picLocks noChangeAspect="1"/>
          </p:cNvPicPr>
          <p:nvPr/>
        </p:nvPicPr>
        <p:blipFill>
          <a:blip r:embed="rId4"/>
          <a:stretch>
            <a:fillRect/>
          </a:stretch>
        </p:blipFill>
        <p:spPr>
          <a:xfrm>
            <a:off x="5760650" y="3004738"/>
            <a:ext cx="3063505" cy="1104996"/>
          </a:xfrm>
          <a:prstGeom prst="rect">
            <a:avLst/>
          </a:prstGeom>
        </p:spPr>
      </p:pic>
      <p:sp>
        <p:nvSpPr>
          <p:cNvPr id="22" name="TextBox 21">
            <a:extLst>
              <a:ext uri="{FF2B5EF4-FFF2-40B4-BE49-F238E27FC236}">
                <a16:creationId xmlns:a16="http://schemas.microsoft.com/office/drawing/2014/main" id="{31812F54-2F46-5444-B64A-8F7BF3BC56F3}"/>
              </a:ext>
            </a:extLst>
          </p:cNvPr>
          <p:cNvSpPr txBox="1"/>
          <p:nvPr/>
        </p:nvSpPr>
        <p:spPr>
          <a:xfrm>
            <a:off x="5867400" y="4144504"/>
            <a:ext cx="3063504" cy="553998"/>
          </a:xfrm>
          <a:prstGeom prst="rect">
            <a:avLst/>
          </a:prstGeom>
          <a:noFill/>
        </p:spPr>
        <p:txBody>
          <a:bodyPr wrap="square" rtlCol="0">
            <a:spAutoFit/>
          </a:bodyPr>
          <a:lstStyle/>
          <a:p>
            <a:r>
              <a:rPr lang="en-IN" sz="1000" dirty="0"/>
              <a:t>Figure 31: </a:t>
            </a:r>
            <a:r>
              <a:rPr lang="en-US" sz="1000" dirty="0"/>
              <a:t>The equivalent circuit for evaluation of the static capacitance of a semi-infinite top layer in a periodic IDC with 6 electrodes[`21].</a:t>
            </a:r>
            <a:endParaRPr lang="en-IN" sz="1000" dirty="0"/>
          </a:p>
        </p:txBody>
      </p:sp>
      <p:sp>
        <p:nvSpPr>
          <p:cNvPr id="23" name="TextBox 22">
            <a:extLst>
              <a:ext uri="{FF2B5EF4-FFF2-40B4-BE49-F238E27FC236}">
                <a16:creationId xmlns:a16="http://schemas.microsoft.com/office/drawing/2014/main" id="{168E38C8-28E6-BF17-C53C-BE37FBE46605}"/>
              </a:ext>
            </a:extLst>
          </p:cNvPr>
          <p:cNvSpPr txBox="1"/>
          <p:nvPr/>
        </p:nvSpPr>
        <p:spPr>
          <a:xfrm>
            <a:off x="6254297" y="2428496"/>
            <a:ext cx="2529860" cy="246221"/>
          </a:xfrm>
          <a:prstGeom prst="rect">
            <a:avLst/>
          </a:prstGeom>
          <a:noFill/>
        </p:spPr>
        <p:txBody>
          <a:bodyPr wrap="none" rtlCol="0">
            <a:spAutoFit/>
          </a:bodyPr>
          <a:lstStyle/>
          <a:p>
            <a:r>
              <a:rPr lang="en-IN" sz="1000" dirty="0"/>
              <a:t>Figure 30 : Layout of electrode plane [19].</a:t>
            </a:r>
          </a:p>
        </p:txBody>
      </p:sp>
      <p:sp>
        <p:nvSpPr>
          <p:cNvPr id="24" name="TextBox 23">
            <a:extLst>
              <a:ext uri="{FF2B5EF4-FFF2-40B4-BE49-F238E27FC236}">
                <a16:creationId xmlns:a16="http://schemas.microsoft.com/office/drawing/2014/main" id="{9A2AC7CC-1AD3-B6D4-964A-8A28CBC28E42}"/>
              </a:ext>
            </a:extLst>
          </p:cNvPr>
          <p:cNvSpPr txBox="1"/>
          <p:nvPr/>
        </p:nvSpPr>
        <p:spPr>
          <a:xfrm>
            <a:off x="1105252" y="3601903"/>
            <a:ext cx="4114800" cy="1015663"/>
          </a:xfrm>
          <a:prstGeom prst="rect">
            <a:avLst/>
          </a:prstGeom>
          <a:noFill/>
        </p:spPr>
        <p:txBody>
          <a:bodyPr wrap="square" rtlCol="0">
            <a:spAutoFit/>
          </a:bodyPr>
          <a:lstStyle/>
          <a:p>
            <a:pPr algn="just"/>
            <a:r>
              <a:rPr lang="en-US" sz="1000" dirty="0"/>
              <a:t>The capacitance of one single semi-infinite layer can be evaluated as a function of two types of capacitances- (1) C</a:t>
            </a:r>
            <a:r>
              <a:rPr lang="en-US" sz="700" dirty="0"/>
              <a:t>I</a:t>
            </a:r>
            <a:r>
              <a:rPr lang="en-US" sz="1000" dirty="0"/>
              <a:t>—being half the capacitance of one interior electrode relative to the ground potential and (2) C</a:t>
            </a:r>
            <a:r>
              <a:rPr lang="en-US" sz="700" dirty="0"/>
              <a:t>E</a:t>
            </a:r>
            <a:r>
              <a:rPr lang="en-US" sz="1000" dirty="0"/>
              <a:t>—the capacitance of one outer electrode relative to the ground plane next to it. </a:t>
            </a:r>
            <a:r>
              <a:rPr lang="en-IN" sz="1000" dirty="0"/>
              <a:t>Using network analysis, the total capacitance is</a:t>
            </a:r>
          </a:p>
        </p:txBody>
      </p:sp>
      <p:pic>
        <p:nvPicPr>
          <p:cNvPr id="26" name="Picture 25">
            <a:extLst>
              <a:ext uri="{FF2B5EF4-FFF2-40B4-BE49-F238E27FC236}">
                <a16:creationId xmlns:a16="http://schemas.microsoft.com/office/drawing/2014/main" id="{847B5D35-990D-DFC9-575F-ED4A8FFEF61A}"/>
              </a:ext>
            </a:extLst>
          </p:cNvPr>
          <p:cNvPicPr>
            <a:picLocks noChangeAspect="1"/>
          </p:cNvPicPr>
          <p:nvPr/>
        </p:nvPicPr>
        <p:blipFill>
          <a:blip r:embed="rId5"/>
          <a:stretch>
            <a:fillRect/>
          </a:stretch>
        </p:blipFill>
        <p:spPr>
          <a:xfrm>
            <a:off x="2057400" y="4555138"/>
            <a:ext cx="2118544" cy="350550"/>
          </a:xfrm>
          <a:prstGeom prst="rect">
            <a:avLst/>
          </a:prstGeom>
        </p:spPr>
      </p:pic>
      <p:sp>
        <p:nvSpPr>
          <p:cNvPr id="2" name="TextBox 1">
            <a:extLst>
              <a:ext uri="{FF2B5EF4-FFF2-40B4-BE49-F238E27FC236}">
                <a16:creationId xmlns:a16="http://schemas.microsoft.com/office/drawing/2014/main" id="{12E21F85-D4CE-F1D9-689B-F6328A8A2C0B}"/>
              </a:ext>
            </a:extLst>
          </p:cNvPr>
          <p:cNvSpPr txBox="1"/>
          <p:nvPr/>
        </p:nvSpPr>
        <p:spPr>
          <a:xfrm>
            <a:off x="3195060" y="3223792"/>
            <a:ext cx="604653" cy="246221"/>
          </a:xfrm>
          <a:prstGeom prst="rect">
            <a:avLst/>
          </a:prstGeom>
          <a:noFill/>
        </p:spPr>
        <p:txBody>
          <a:bodyPr wrap="none" rtlCol="0">
            <a:spAutoFit/>
          </a:bodyPr>
          <a:lstStyle/>
          <a:p>
            <a:r>
              <a:rPr lang="en-IN" sz="1000" dirty="0"/>
              <a:t>………(4)</a:t>
            </a:r>
          </a:p>
        </p:txBody>
      </p:sp>
      <p:sp>
        <p:nvSpPr>
          <p:cNvPr id="11" name="TextBox 10">
            <a:extLst>
              <a:ext uri="{FF2B5EF4-FFF2-40B4-BE49-F238E27FC236}">
                <a16:creationId xmlns:a16="http://schemas.microsoft.com/office/drawing/2014/main" id="{1F94B736-6A03-A373-50F9-B04B7EAAD9E7}"/>
              </a:ext>
            </a:extLst>
          </p:cNvPr>
          <p:cNvSpPr txBox="1"/>
          <p:nvPr/>
        </p:nvSpPr>
        <p:spPr>
          <a:xfrm>
            <a:off x="4269673" y="4555138"/>
            <a:ext cx="845103" cy="246221"/>
          </a:xfrm>
          <a:prstGeom prst="rect">
            <a:avLst/>
          </a:prstGeom>
          <a:noFill/>
        </p:spPr>
        <p:txBody>
          <a:bodyPr wrap="none" rtlCol="0">
            <a:spAutoFit/>
          </a:bodyPr>
          <a:lstStyle/>
          <a:p>
            <a:r>
              <a:rPr lang="en-IN" sz="1000" dirty="0"/>
              <a:t>……..………(5)</a:t>
            </a:r>
          </a:p>
        </p:txBody>
      </p:sp>
    </p:spTree>
    <p:extLst>
      <p:ext uri="{BB962C8B-B14F-4D97-AF65-F5344CB8AC3E}">
        <p14:creationId xmlns:p14="http://schemas.microsoft.com/office/powerpoint/2010/main" val="4634870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Theoretical Capacitance of IDE</a:t>
            </a:r>
          </a:p>
        </p:txBody>
      </p:sp>
      <p:sp>
        <p:nvSpPr>
          <p:cNvPr id="9" name="Oval 8">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extBox 1">
            <a:extLst>
              <a:ext uri="{FF2B5EF4-FFF2-40B4-BE49-F238E27FC236}">
                <a16:creationId xmlns:a16="http://schemas.microsoft.com/office/drawing/2014/main" id="{FFB89CA7-2FE3-7446-3266-E0C4A23F99C5}"/>
              </a:ext>
            </a:extLst>
          </p:cNvPr>
          <p:cNvSpPr txBox="1"/>
          <p:nvPr/>
        </p:nvSpPr>
        <p:spPr>
          <a:xfrm>
            <a:off x="609600" y="934214"/>
            <a:ext cx="4419600" cy="553998"/>
          </a:xfrm>
          <a:prstGeom prst="rect">
            <a:avLst/>
          </a:prstGeom>
          <a:noFill/>
        </p:spPr>
        <p:txBody>
          <a:bodyPr wrap="square" rtlCol="0">
            <a:spAutoFit/>
          </a:bodyPr>
          <a:lstStyle/>
          <a:p>
            <a:pPr algn="just"/>
            <a:r>
              <a:rPr lang="en-US" sz="1000" dirty="0"/>
              <a:t>Using conformal mapping technique [19], a typical IDE with a thick substrate of relative permittivity </a:t>
            </a:r>
            <a:r>
              <a:rPr lang="en-US" sz="1000" dirty="0" err="1"/>
              <a:t>ε</a:t>
            </a:r>
            <a:r>
              <a:rPr lang="en-US" sz="500" dirty="0" err="1"/>
              <a:t>S</a:t>
            </a:r>
            <a:r>
              <a:rPr lang="en-US" sz="1000" dirty="0"/>
              <a:t> and one sensitive layer of relative permittivity ε</a:t>
            </a:r>
            <a:r>
              <a:rPr lang="en-US" sz="600" dirty="0"/>
              <a:t>1</a:t>
            </a:r>
            <a:r>
              <a:rPr lang="en-US" sz="1000" dirty="0"/>
              <a:t>, will have their total capacitances C</a:t>
            </a:r>
            <a:r>
              <a:rPr lang="en-US" sz="700" dirty="0"/>
              <a:t>I</a:t>
            </a:r>
            <a:r>
              <a:rPr lang="en-US" sz="1000" dirty="0"/>
              <a:t>,</a:t>
            </a:r>
            <a:r>
              <a:rPr lang="en-US" sz="700" dirty="0"/>
              <a:t>IDE</a:t>
            </a:r>
            <a:r>
              <a:rPr lang="en-US" sz="1000" dirty="0"/>
              <a:t> and C</a:t>
            </a:r>
            <a:r>
              <a:rPr lang="en-US" sz="700" dirty="0"/>
              <a:t>E</a:t>
            </a:r>
            <a:r>
              <a:rPr lang="en-US" sz="1000" dirty="0"/>
              <a:t>,</a:t>
            </a:r>
            <a:r>
              <a:rPr lang="en-US" sz="700" dirty="0"/>
              <a:t>IDE</a:t>
            </a:r>
            <a:r>
              <a:rPr lang="en-US" sz="1000" dirty="0"/>
              <a:t> given by</a:t>
            </a:r>
            <a:endParaRPr lang="en-IN" sz="1000" dirty="0"/>
          </a:p>
        </p:txBody>
      </p:sp>
      <p:pic>
        <p:nvPicPr>
          <p:cNvPr id="25" name="Picture 24">
            <a:extLst>
              <a:ext uri="{FF2B5EF4-FFF2-40B4-BE49-F238E27FC236}">
                <a16:creationId xmlns:a16="http://schemas.microsoft.com/office/drawing/2014/main" id="{3B386426-8654-51B2-7E66-B68853DC4035}"/>
              </a:ext>
            </a:extLst>
          </p:cNvPr>
          <p:cNvPicPr>
            <a:picLocks noChangeAspect="1"/>
          </p:cNvPicPr>
          <p:nvPr/>
        </p:nvPicPr>
        <p:blipFill rotWithShape="1">
          <a:blip r:embed="rId3"/>
          <a:srcRect r="93370" b="68180"/>
          <a:stretch/>
        </p:blipFill>
        <p:spPr>
          <a:xfrm>
            <a:off x="1236609" y="2190750"/>
            <a:ext cx="209687" cy="266737"/>
          </a:xfrm>
          <a:prstGeom prst="rect">
            <a:avLst/>
          </a:prstGeom>
        </p:spPr>
      </p:pic>
      <p:grpSp>
        <p:nvGrpSpPr>
          <p:cNvPr id="19" name="Group 18">
            <a:extLst>
              <a:ext uri="{FF2B5EF4-FFF2-40B4-BE49-F238E27FC236}">
                <a16:creationId xmlns:a16="http://schemas.microsoft.com/office/drawing/2014/main" id="{B0BB6D79-03DE-8850-8A3A-3857DC5D4CDB}"/>
              </a:ext>
            </a:extLst>
          </p:cNvPr>
          <p:cNvGrpSpPr/>
          <p:nvPr/>
        </p:nvGrpSpPr>
        <p:grpSpPr>
          <a:xfrm>
            <a:off x="1066800" y="1657350"/>
            <a:ext cx="4023154" cy="764959"/>
            <a:chOff x="1066800" y="1882991"/>
            <a:chExt cx="4023154" cy="764959"/>
          </a:xfrm>
        </p:grpSpPr>
        <p:sp>
          <p:nvSpPr>
            <p:cNvPr id="27" name="Rectangle 26">
              <a:extLst>
                <a:ext uri="{FF2B5EF4-FFF2-40B4-BE49-F238E27FC236}">
                  <a16:creationId xmlns:a16="http://schemas.microsoft.com/office/drawing/2014/main" id="{E19FBF1A-8B4A-300F-5187-070F5396C0C5}"/>
                </a:ext>
              </a:extLst>
            </p:cNvPr>
            <p:cNvSpPr/>
            <p:nvPr/>
          </p:nvSpPr>
          <p:spPr bwMode="auto">
            <a:xfrm>
              <a:off x="1066800" y="1882991"/>
              <a:ext cx="3124200" cy="764959"/>
            </a:xfrm>
            <a:prstGeom prst="rect">
              <a:avLst/>
            </a:prstGeom>
            <a:noFill/>
            <a:ln w="12700">
              <a:solidFill>
                <a:schemeClr val="tx1"/>
              </a:solidFill>
              <a:round/>
              <a:headEnd/>
              <a:tailEnd/>
            </a:ln>
          </p:spPr>
          <p:txBody>
            <a:bodyPr vert="horz" wrap="square" lIns="91440" tIns="45720" rIns="91440" bIns="45720" numCol="1" rtlCol="0" anchor="t" anchorCtr="0" compatLnSpc="1">
              <a:prstTxWarp prst="textNoShape">
                <a:avLst/>
              </a:prstTxWarp>
            </a:bodyPr>
            <a:lstStyle/>
            <a:p>
              <a:pPr algn="ctr"/>
              <a:endParaRPr lang="en-IN"/>
            </a:p>
          </p:txBody>
        </p:sp>
        <p:grpSp>
          <p:nvGrpSpPr>
            <p:cNvPr id="17" name="Group 16">
              <a:extLst>
                <a:ext uri="{FF2B5EF4-FFF2-40B4-BE49-F238E27FC236}">
                  <a16:creationId xmlns:a16="http://schemas.microsoft.com/office/drawing/2014/main" id="{CF0CE9F9-7223-BB98-4981-DB9D67B3C23E}"/>
                </a:ext>
              </a:extLst>
            </p:cNvPr>
            <p:cNvGrpSpPr/>
            <p:nvPr/>
          </p:nvGrpSpPr>
          <p:grpSpPr>
            <a:xfrm>
              <a:off x="1250930" y="1959191"/>
              <a:ext cx="3839024" cy="661048"/>
              <a:chOff x="1250930" y="1959191"/>
              <a:chExt cx="3839024" cy="661048"/>
            </a:xfrm>
          </p:grpSpPr>
          <p:pic>
            <p:nvPicPr>
              <p:cNvPr id="14" name="Picture 13">
                <a:extLst>
                  <a:ext uri="{FF2B5EF4-FFF2-40B4-BE49-F238E27FC236}">
                    <a16:creationId xmlns:a16="http://schemas.microsoft.com/office/drawing/2014/main" id="{08CDE9B6-01D9-5FCB-C1E9-5BD3BF33723F}"/>
                  </a:ext>
                </a:extLst>
              </p:cNvPr>
              <p:cNvPicPr>
                <a:picLocks noChangeAspect="1"/>
              </p:cNvPicPr>
              <p:nvPr/>
            </p:nvPicPr>
            <p:blipFill rotWithShape="1">
              <a:blip r:embed="rId3"/>
              <a:srcRect l="9638" b="18189"/>
              <a:stretch/>
            </p:blipFill>
            <p:spPr>
              <a:xfrm>
                <a:off x="1371600" y="1959191"/>
                <a:ext cx="2754629" cy="661048"/>
              </a:xfrm>
              <a:prstGeom prst="rect">
                <a:avLst/>
              </a:prstGeom>
              <a:ln>
                <a:noFill/>
              </a:ln>
            </p:spPr>
          </p:pic>
          <p:pic>
            <p:nvPicPr>
              <p:cNvPr id="18" name="Picture 17">
                <a:extLst>
                  <a:ext uri="{FF2B5EF4-FFF2-40B4-BE49-F238E27FC236}">
                    <a16:creationId xmlns:a16="http://schemas.microsoft.com/office/drawing/2014/main" id="{8BC4B720-9016-2379-2A40-67BFDEBBCA2E}"/>
                  </a:ext>
                </a:extLst>
              </p:cNvPr>
              <p:cNvPicPr>
                <a:picLocks noChangeAspect="1"/>
              </p:cNvPicPr>
              <p:nvPr/>
            </p:nvPicPr>
            <p:blipFill rotWithShape="1">
              <a:blip r:embed="rId3"/>
              <a:srcRect r="94275" b="72730"/>
              <a:stretch/>
            </p:blipFill>
            <p:spPr>
              <a:xfrm>
                <a:off x="1250930" y="1959192"/>
                <a:ext cx="181044" cy="228599"/>
              </a:xfrm>
              <a:prstGeom prst="rect">
                <a:avLst/>
              </a:prstGeom>
            </p:spPr>
          </p:pic>
          <p:sp>
            <p:nvSpPr>
              <p:cNvPr id="28" name="TextBox 27">
                <a:extLst>
                  <a:ext uri="{FF2B5EF4-FFF2-40B4-BE49-F238E27FC236}">
                    <a16:creationId xmlns:a16="http://schemas.microsoft.com/office/drawing/2014/main" id="{2B2778F9-C6E4-2D94-D18B-DEE93A88AEC6}"/>
                  </a:ext>
                </a:extLst>
              </p:cNvPr>
              <p:cNvSpPr txBox="1"/>
              <p:nvPr/>
            </p:nvSpPr>
            <p:spPr>
              <a:xfrm>
                <a:off x="4126229" y="2105447"/>
                <a:ext cx="963725" cy="246221"/>
              </a:xfrm>
              <a:prstGeom prst="rect">
                <a:avLst/>
              </a:prstGeom>
              <a:noFill/>
            </p:spPr>
            <p:txBody>
              <a:bodyPr wrap="none" rtlCol="0">
                <a:spAutoFit/>
              </a:bodyPr>
              <a:lstStyle/>
              <a:p>
                <a:r>
                  <a:rPr lang="en-IN" sz="1000" dirty="0"/>
                  <a:t>……………….. (6)</a:t>
                </a:r>
              </a:p>
            </p:txBody>
          </p:sp>
        </p:grpSp>
      </p:grpSp>
      <p:pic>
        <p:nvPicPr>
          <p:cNvPr id="32" name="Picture 31">
            <a:extLst>
              <a:ext uri="{FF2B5EF4-FFF2-40B4-BE49-F238E27FC236}">
                <a16:creationId xmlns:a16="http://schemas.microsoft.com/office/drawing/2014/main" id="{1B006CA9-9EFE-BDBD-4428-1AC5A8E1C867}"/>
              </a:ext>
            </a:extLst>
          </p:cNvPr>
          <p:cNvPicPr>
            <a:picLocks noChangeAspect="1"/>
          </p:cNvPicPr>
          <p:nvPr/>
        </p:nvPicPr>
        <p:blipFill rotWithShape="1">
          <a:blip r:embed="rId4"/>
          <a:srcRect r="93889" b="70765"/>
          <a:stretch/>
        </p:blipFill>
        <p:spPr>
          <a:xfrm>
            <a:off x="1247895" y="3333431"/>
            <a:ext cx="198401" cy="249522"/>
          </a:xfrm>
          <a:prstGeom prst="rect">
            <a:avLst/>
          </a:prstGeom>
        </p:spPr>
      </p:pic>
      <p:grpSp>
        <p:nvGrpSpPr>
          <p:cNvPr id="24" name="Group 23">
            <a:extLst>
              <a:ext uri="{FF2B5EF4-FFF2-40B4-BE49-F238E27FC236}">
                <a16:creationId xmlns:a16="http://schemas.microsoft.com/office/drawing/2014/main" id="{0F4FE167-7573-BE2B-24A6-ED7E86BE095B}"/>
              </a:ext>
            </a:extLst>
          </p:cNvPr>
          <p:cNvGrpSpPr/>
          <p:nvPr/>
        </p:nvGrpSpPr>
        <p:grpSpPr>
          <a:xfrm>
            <a:off x="1066800" y="2800350"/>
            <a:ext cx="4026206" cy="870738"/>
            <a:chOff x="1066800" y="3014211"/>
            <a:chExt cx="4026206" cy="870738"/>
          </a:xfrm>
        </p:grpSpPr>
        <p:pic>
          <p:nvPicPr>
            <p:cNvPr id="30" name="Picture 29">
              <a:extLst>
                <a:ext uri="{FF2B5EF4-FFF2-40B4-BE49-F238E27FC236}">
                  <a16:creationId xmlns:a16="http://schemas.microsoft.com/office/drawing/2014/main" id="{1DDC7062-4EDB-68C4-722A-B6D22F9F3190}"/>
                </a:ext>
              </a:extLst>
            </p:cNvPr>
            <p:cNvPicPr>
              <a:picLocks noChangeAspect="1"/>
            </p:cNvPicPr>
            <p:nvPr/>
          </p:nvPicPr>
          <p:blipFill rotWithShape="1">
            <a:blip r:embed="rId4"/>
            <a:srcRect l="11834" r="3619"/>
            <a:stretch/>
          </p:blipFill>
          <p:spPr>
            <a:xfrm>
              <a:off x="1446296" y="3031435"/>
              <a:ext cx="2744704" cy="853514"/>
            </a:xfrm>
            <a:prstGeom prst="rect">
              <a:avLst/>
            </a:prstGeom>
          </p:spPr>
        </p:pic>
        <p:grpSp>
          <p:nvGrpSpPr>
            <p:cNvPr id="20" name="Group 19">
              <a:extLst>
                <a:ext uri="{FF2B5EF4-FFF2-40B4-BE49-F238E27FC236}">
                  <a16:creationId xmlns:a16="http://schemas.microsoft.com/office/drawing/2014/main" id="{767041E3-A4F1-7EA8-85B8-BF2F7D9D5F09}"/>
                </a:ext>
              </a:extLst>
            </p:cNvPr>
            <p:cNvGrpSpPr/>
            <p:nvPr/>
          </p:nvGrpSpPr>
          <p:grpSpPr>
            <a:xfrm>
              <a:off x="1066800" y="3014211"/>
              <a:ext cx="4026206" cy="764959"/>
              <a:chOff x="1066800" y="3014211"/>
              <a:chExt cx="4026206" cy="764959"/>
            </a:xfrm>
          </p:grpSpPr>
          <p:pic>
            <p:nvPicPr>
              <p:cNvPr id="33" name="Picture 32">
                <a:extLst>
                  <a:ext uri="{FF2B5EF4-FFF2-40B4-BE49-F238E27FC236}">
                    <a16:creationId xmlns:a16="http://schemas.microsoft.com/office/drawing/2014/main" id="{0D4C7D5C-2D77-AEA7-48A7-869D740BDEE5}"/>
                  </a:ext>
                </a:extLst>
              </p:cNvPr>
              <p:cNvPicPr>
                <a:picLocks noChangeAspect="1"/>
              </p:cNvPicPr>
              <p:nvPr/>
            </p:nvPicPr>
            <p:blipFill rotWithShape="1">
              <a:blip r:embed="rId4"/>
              <a:srcRect r="93889" b="70765"/>
              <a:stretch/>
            </p:blipFill>
            <p:spPr>
              <a:xfrm>
                <a:off x="1233573" y="3019982"/>
                <a:ext cx="198401" cy="249522"/>
              </a:xfrm>
              <a:prstGeom prst="rect">
                <a:avLst/>
              </a:prstGeom>
            </p:spPr>
          </p:pic>
          <p:sp>
            <p:nvSpPr>
              <p:cNvPr id="34" name="Rectangle 33">
                <a:extLst>
                  <a:ext uri="{FF2B5EF4-FFF2-40B4-BE49-F238E27FC236}">
                    <a16:creationId xmlns:a16="http://schemas.microsoft.com/office/drawing/2014/main" id="{3041EFC1-261A-83CE-A79D-1657460223CB}"/>
                  </a:ext>
                </a:extLst>
              </p:cNvPr>
              <p:cNvSpPr/>
              <p:nvPr/>
            </p:nvSpPr>
            <p:spPr bwMode="auto">
              <a:xfrm>
                <a:off x="1066800" y="3014211"/>
                <a:ext cx="3124200" cy="764959"/>
              </a:xfrm>
              <a:prstGeom prst="rect">
                <a:avLst/>
              </a:prstGeom>
              <a:noFill/>
              <a:ln w="12700">
                <a:solidFill>
                  <a:schemeClr val="tx1"/>
                </a:solidFill>
                <a:round/>
                <a:headEnd/>
                <a:tailEnd/>
              </a:ln>
            </p:spPr>
            <p:txBody>
              <a:bodyPr vert="horz" wrap="square" lIns="91440" tIns="45720" rIns="91440" bIns="45720" numCol="1" rtlCol="0" anchor="t" anchorCtr="0" compatLnSpc="1">
                <a:prstTxWarp prst="textNoShape">
                  <a:avLst/>
                </a:prstTxWarp>
              </a:bodyPr>
              <a:lstStyle/>
              <a:p>
                <a:pPr algn="ctr"/>
                <a:endParaRPr lang="en-IN"/>
              </a:p>
            </p:txBody>
          </p:sp>
          <p:sp>
            <p:nvSpPr>
              <p:cNvPr id="35" name="TextBox 34">
                <a:extLst>
                  <a:ext uri="{FF2B5EF4-FFF2-40B4-BE49-F238E27FC236}">
                    <a16:creationId xmlns:a16="http://schemas.microsoft.com/office/drawing/2014/main" id="{A748DE44-3725-6EB6-90DD-0B34BAFA6B9B}"/>
                  </a:ext>
                </a:extLst>
              </p:cNvPr>
              <p:cNvSpPr txBox="1"/>
              <p:nvPr/>
            </p:nvSpPr>
            <p:spPr>
              <a:xfrm>
                <a:off x="4129281" y="3273579"/>
                <a:ext cx="963725" cy="246221"/>
              </a:xfrm>
              <a:prstGeom prst="rect">
                <a:avLst/>
              </a:prstGeom>
              <a:noFill/>
            </p:spPr>
            <p:txBody>
              <a:bodyPr wrap="none" rtlCol="0">
                <a:spAutoFit/>
              </a:bodyPr>
              <a:lstStyle/>
              <a:p>
                <a:r>
                  <a:rPr lang="en-IN" sz="1000" dirty="0"/>
                  <a:t>……………….. (7)</a:t>
                </a:r>
              </a:p>
            </p:txBody>
          </p:sp>
        </p:grpSp>
      </p:grpSp>
      <p:sp>
        <p:nvSpPr>
          <p:cNvPr id="36" name="TextBox 35">
            <a:extLst>
              <a:ext uri="{FF2B5EF4-FFF2-40B4-BE49-F238E27FC236}">
                <a16:creationId xmlns:a16="http://schemas.microsoft.com/office/drawing/2014/main" id="{DDDAD6BB-317E-F48F-4935-A881F7B3BB55}"/>
              </a:ext>
            </a:extLst>
          </p:cNvPr>
          <p:cNvSpPr txBox="1"/>
          <p:nvPr/>
        </p:nvSpPr>
        <p:spPr>
          <a:xfrm>
            <a:off x="609600" y="3790950"/>
            <a:ext cx="4480354" cy="553998"/>
          </a:xfrm>
          <a:prstGeom prst="rect">
            <a:avLst/>
          </a:prstGeom>
          <a:noFill/>
        </p:spPr>
        <p:txBody>
          <a:bodyPr wrap="square" rtlCol="0">
            <a:spAutoFit/>
          </a:bodyPr>
          <a:lstStyle/>
          <a:p>
            <a:pPr algn="just"/>
            <a:r>
              <a:rPr lang="en-IN" sz="1000" dirty="0"/>
              <a:t>Where, </a:t>
            </a:r>
            <a:r>
              <a:rPr lang="en-IN" sz="1000" dirty="0" err="1"/>
              <a:t>C</a:t>
            </a:r>
            <a:r>
              <a:rPr lang="en-IN" sz="700" dirty="0" err="1"/>
              <a:t>I,air</a:t>
            </a:r>
            <a:r>
              <a:rPr lang="en-IN" sz="700" dirty="0"/>
              <a:t> </a:t>
            </a:r>
            <a:r>
              <a:rPr lang="en-IN" sz="1000" dirty="0"/>
              <a:t>is capacitance of Air. C</a:t>
            </a:r>
            <a:r>
              <a:rPr lang="en-IN" sz="700" dirty="0"/>
              <a:t>I,1 </a:t>
            </a:r>
            <a:r>
              <a:rPr lang="en-IN" sz="1000" dirty="0"/>
              <a:t>is the capacitance due to the sensitive layer and C</a:t>
            </a:r>
            <a:r>
              <a:rPr lang="en-IN" sz="700" dirty="0"/>
              <a:t>I,S </a:t>
            </a:r>
            <a:r>
              <a:rPr lang="en-IN" sz="1000" dirty="0"/>
              <a:t>is the capacitance of the substrate. K(k) and K(k’) are elliptical integrals of the first kind , solved using MATLAB.</a:t>
            </a:r>
          </a:p>
        </p:txBody>
      </p:sp>
      <p:sp>
        <p:nvSpPr>
          <p:cNvPr id="5" name="TextBox 4">
            <a:extLst>
              <a:ext uri="{FF2B5EF4-FFF2-40B4-BE49-F238E27FC236}">
                <a16:creationId xmlns:a16="http://schemas.microsoft.com/office/drawing/2014/main" id="{F3402003-A8DC-6275-5484-295CCB3730C6}"/>
              </a:ext>
            </a:extLst>
          </p:cNvPr>
          <p:cNvSpPr txBox="1"/>
          <p:nvPr/>
        </p:nvSpPr>
        <p:spPr>
          <a:xfrm>
            <a:off x="5575921" y="2384943"/>
            <a:ext cx="3133739" cy="400110"/>
          </a:xfrm>
          <a:prstGeom prst="rect">
            <a:avLst/>
          </a:prstGeom>
          <a:noFill/>
        </p:spPr>
        <p:txBody>
          <a:bodyPr wrap="square" rtlCol="0">
            <a:spAutoFit/>
          </a:bodyPr>
          <a:lstStyle/>
          <a:p>
            <a:pPr algn="just"/>
            <a:r>
              <a:rPr lang="en-IN" sz="1000" dirty="0"/>
              <a:t>Table 7: Capacitance of IDE with varying fingers without passivation layer</a:t>
            </a:r>
          </a:p>
        </p:txBody>
      </p:sp>
      <p:sp>
        <p:nvSpPr>
          <p:cNvPr id="6" name="TextBox 5">
            <a:extLst>
              <a:ext uri="{FF2B5EF4-FFF2-40B4-BE49-F238E27FC236}">
                <a16:creationId xmlns:a16="http://schemas.microsoft.com/office/drawing/2014/main" id="{F64825D8-DAAA-BDCB-E9E4-C5A1A6606B20}"/>
              </a:ext>
            </a:extLst>
          </p:cNvPr>
          <p:cNvSpPr txBox="1"/>
          <p:nvPr/>
        </p:nvSpPr>
        <p:spPr>
          <a:xfrm>
            <a:off x="5655015" y="4273757"/>
            <a:ext cx="3070687" cy="400110"/>
          </a:xfrm>
          <a:prstGeom prst="rect">
            <a:avLst/>
          </a:prstGeom>
          <a:noFill/>
        </p:spPr>
        <p:txBody>
          <a:bodyPr wrap="square" rtlCol="0">
            <a:spAutoFit/>
          </a:bodyPr>
          <a:lstStyle/>
          <a:p>
            <a:pPr algn="just"/>
            <a:r>
              <a:rPr lang="en-IN" sz="1000" dirty="0"/>
              <a:t>Table 8: Capacitance of IDE-100 with / without passivation layer in air.</a:t>
            </a:r>
          </a:p>
        </p:txBody>
      </p:sp>
      <p:pic>
        <p:nvPicPr>
          <p:cNvPr id="16" name="Picture 15">
            <a:extLst>
              <a:ext uri="{FF2B5EF4-FFF2-40B4-BE49-F238E27FC236}">
                <a16:creationId xmlns:a16="http://schemas.microsoft.com/office/drawing/2014/main" id="{B9C02820-7F20-CE70-22F7-D617547566DD}"/>
              </a:ext>
            </a:extLst>
          </p:cNvPr>
          <p:cNvPicPr>
            <a:picLocks noChangeAspect="1"/>
          </p:cNvPicPr>
          <p:nvPr/>
        </p:nvPicPr>
        <p:blipFill>
          <a:blip r:embed="rId5"/>
          <a:stretch>
            <a:fillRect/>
          </a:stretch>
        </p:blipFill>
        <p:spPr>
          <a:xfrm>
            <a:off x="5575921" y="1257347"/>
            <a:ext cx="3124200" cy="998398"/>
          </a:xfrm>
          <a:prstGeom prst="rect">
            <a:avLst/>
          </a:prstGeom>
        </p:spPr>
      </p:pic>
      <p:pic>
        <p:nvPicPr>
          <p:cNvPr id="15" name="Picture 14">
            <a:extLst>
              <a:ext uri="{FF2B5EF4-FFF2-40B4-BE49-F238E27FC236}">
                <a16:creationId xmlns:a16="http://schemas.microsoft.com/office/drawing/2014/main" id="{59EC32A5-C813-E5E1-1DEB-B2C702C316E4}"/>
              </a:ext>
            </a:extLst>
          </p:cNvPr>
          <p:cNvPicPr>
            <a:picLocks noChangeAspect="1"/>
          </p:cNvPicPr>
          <p:nvPr/>
        </p:nvPicPr>
        <p:blipFill>
          <a:blip r:embed="rId6"/>
          <a:stretch>
            <a:fillRect/>
          </a:stretch>
        </p:blipFill>
        <p:spPr>
          <a:xfrm>
            <a:off x="5562794" y="2970779"/>
            <a:ext cx="3124200" cy="1224348"/>
          </a:xfrm>
          <a:prstGeom prst="rect">
            <a:avLst/>
          </a:prstGeom>
        </p:spPr>
      </p:pic>
    </p:spTree>
    <p:extLst>
      <p:ext uri="{BB962C8B-B14F-4D97-AF65-F5344CB8AC3E}">
        <p14:creationId xmlns:p14="http://schemas.microsoft.com/office/powerpoint/2010/main" val="1856860297"/>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59">
          <a:extLst>
            <a:ext uri="{FF2B5EF4-FFF2-40B4-BE49-F238E27FC236}">
              <a16:creationId xmlns:a16="http://schemas.microsoft.com/office/drawing/2014/main" id="{13D1684B-DA4A-F6FE-C951-18D517628AD7}"/>
            </a:ext>
          </a:extLst>
        </p:cNvPr>
        <p:cNvGrpSpPr/>
        <p:nvPr/>
      </p:nvGrpSpPr>
      <p:grpSpPr>
        <a:xfrm>
          <a:off x="0" y="0"/>
          <a:ext cx="0" cy="0"/>
          <a:chOff x="0" y="0"/>
          <a:chExt cx="0" cy="0"/>
        </a:xfrm>
      </p:grpSpPr>
      <p:sp>
        <p:nvSpPr>
          <p:cNvPr id="463" name="Google Shape;463;p42">
            <a:extLst>
              <a:ext uri="{FF2B5EF4-FFF2-40B4-BE49-F238E27FC236}">
                <a16:creationId xmlns:a16="http://schemas.microsoft.com/office/drawing/2014/main" id="{82D819ED-E65B-C915-B9D7-5C84DCE1E5B0}"/>
              </a:ext>
            </a:extLst>
          </p:cNvPr>
          <p:cNvSpPr txBox="1">
            <a:spLocks noGrp="1"/>
          </p:cNvSpPr>
          <p:nvPr>
            <p:ph type="body" idx="4294967295"/>
          </p:nvPr>
        </p:nvSpPr>
        <p:spPr>
          <a:xfrm>
            <a:off x="1981200" y="2305050"/>
            <a:ext cx="5181600" cy="533400"/>
          </a:xfrm>
          <a:prstGeom prst="rect">
            <a:avLst/>
          </a:prstGeom>
          <a:noFill/>
          <a:ln>
            <a:noFill/>
          </a:ln>
        </p:spPr>
        <p:txBody>
          <a:bodyPr spcFirstLastPara="1" wrap="square" lIns="0" tIns="0" rIns="0" bIns="0" anchor="t" anchorCtr="0">
            <a:noAutofit/>
          </a:bodyPr>
          <a:lstStyle/>
          <a:p>
            <a:pPr marL="0" indent="0" algn="ctr">
              <a:buNone/>
            </a:pPr>
            <a:r>
              <a:rPr lang="en-IN" sz="2800" b="1" dirty="0">
                <a:solidFill>
                  <a:schemeClr val="bg1"/>
                </a:solidFill>
                <a:latin typeface="+mn-lt"/>
                <a:cs typeface="Calibri" panose="020F0502020204030204" pitchFamily="34" charset="0"/>
              </a:rPr>
              <a:t>COMPARATIVE  ANALYSIS</a:t>
            </a:r>
            <a:endParaRPr lang="en-IN" sz="2800" b="1" dirty="0">
              <a:solidFill>
                <a:schemeClr val="bg1"/>
              </a:solidFill>
              <a:latin typeface="+mn-lt"/>
            </a:endParaRPr>
          </a:p>
        </p:txBody>
      </p:sp>
    </p:spTree>
    <p:extLst>
      <p:ext uri="{BB962C8B-B14F-4D97-AF65-F5344CB8AC3E}">
        <p14:creationId xmlns:p14="http://schemas.microsoft.com/office/powerpoint/2010/main" val="2661307190"/>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US" b="1" dirty="0"/>
              <a:t>Introduction</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US" sz="1400" b="1" dirty="0"/>
              <a:t>Literature overview</a:t>
            </a:r>
          </a:p>
        </p:txBody>
      </p:sp>
      <p:grpSp>
        <p:nvGrpSpPr>
          <p:cNvPr id="9" name="Group 8">
            <a:extLst>
              <a:ext uri="{FF2B5EF4-FFF2-40B4-BE49-F238E27FC236}">
                <a16:creationId xmlns:a16="http://schemas.microsoft.com/office/drawing/2014/main" id="{11938295-A178-4C19-9F7A-9E11DEF15291}"/>
              </a:ext>
            </a:extLst>
          </p:cNvPr>
          <p:cNvGrpSpPr/>
          <p:nvPr/>
        </p:nvGrpSpPr>
        <p:grpSpPr>
          <a:xfrm>
            <a:off x="392301" y="1087655"/>
            <a:ext cx="1918256" cy="3461485"/>
            <a:chOff x="495491" y="1087655"/>
            <a:chExt cx="1918256" cy="3461485"/>
          </a:xfrm>
        </p:grpSpPr>
        <p:sp>
          <p:nvSpPr>
            <p:cNvPr id="6" name="Rectangle: Top Corners Rounded 5">
              <a:extLst>
                <a:ext uri="{FF2B5EF4-FFF2-40B4-BE49-F238E27FC236}">
                  <a16:creationId xmlns:a16="http://schemas.microsoft.com/office/drawing/2014/main" id="{5EC9A66E-22A3-4414-9531-5780378DBF9F}"/>
                </a:ext>
              </a:extLst>
            </p:cNvPr>
            <p:cNvSpPr/>
            <p:nvPr/>
          </p:nvSpPr>
          <p:spPr bwMode="auto">
            <a:xfrm>
              <a:off x="495491" y="1087655"/>
              <a:ext cx="1918256" cy="722095"/>
            </a:xfrm>
            <a:prstGeom prst="round2SameRect">
              <a:avLst>
                <a:gd name="adj1" fmla="val 8975"/>
                <a:gd name="adj2" fmla="val 0"/>
              </a:avLst>
            </a:prstGeom>
            <a:solidFill>
              <a:schemeClr val="accent1"/>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1600" dirty="0"/>
            </a:p>
          </p:txBody>
        </p:sp>
        <p:sp>
          <p:nvSpPr>
            <p:cNvPr id="7" name="Rectangle 6">
              <a:extLst>
                <a:ext uri="{FF2B5EF4-FFF2-40B4-BE49-F238E27FC236}">
                  <a16:creationId xmlns:a16="http://schemas.microsoft.com/office/drawing/2014/main" id="{53DE7687-02C0-45D8-AF5F-0EFED34BF488}"/>
                </a:ext>
              </a:extLst>
            </p:cNvPr>
            <p:cNvSpPr/>
            <p:nvPr/>
          </p:nvSpPr>
          <p:spPr bwMode="auto">
            <a:xfrm>
              <a:off x="495491" y="1809750"/>
              <a:ext cx="1918256" cy="2739390"/>
            </a:xfrm>
            <a:prstGeom prst="rect">
              <a:avLst/>
            </a:prstGeom>
            <a:solidFill>
              <a:schemeClr val="bg1">
                <a:lumMod val="95000"/>
              </a:schemeClr>
            </a:solidFill>
            <a:ln w="9525">
              <a:noFill/>
              <a:round/>
              <a:headEnd/>
              <a:tailEnd/>
            </a:ln>
          </p:spPr>
          <p:txBody>
            <a:bodyPr vert="horz" wrap="square" lIns="91440" tIns="640080" rIns="91440" bIns="45720" numCol="1" rtlCol="0" anchor="t" anchorCtr="0" compatLnSpc="1">
              <a:prstTxWarp prst="textNoShape">
                <a:avLst/>
              </a:prstTxWarp>
            </a:bodyPr>
            <a:lstStyle/>
            <a:p>
              <a:r>
                <a:rPr lang="en-IN" sz="1200" b="1" dirty="0"/>
                <a:t>Neural Implants and Prostheses </a:t>
              </a:r>
            </a:p>
            <a:p>
              <a:endParaRPr lang="en-IN" sz="1200" dirty="0">
                <a:solidFill>
                  <a:schemeClr val="tx1">
                    <a:lumMod val="75000"/>
                    <a:lumOff val="25000"/>
                  </a:schemeClr>
                </a:solidFill>
                <a:latin typeface="+mj-lt"/>
                <a:ea typeface="+mj-ea"/>
                <a:cs typeface="+mj-cs"/>
              </a:endParaRPr>
            </a:p>
            <a:p>
              <a:pPr marL="171450" indent="-171450">
                <a:buFont typeface="Wingdings" panose="05000000000000000000" pitchFamily="2" charset="2"/>
                <a:buChar char="v"/>
              </a:pPr>
              <a:r>
                <a:rPr lang="en-IN" sz="1200" dirty="0"/>
                <a:t>Overview of </a:t>
              </a:r>
              <a:r>
                <a:rPr lang="en-IN" sz="1200" dirty="0" err="1"/>
                <a:t>Neuroprosthetic</a:t>
              </a:r>
              <a:r>
                <a:rPr lang="en-IN" sz="1200" dirty="0"/>
                <a:t> Implants.</a:t>
              </a:r>
            </a:p>
            <a:p>
              <a:endParaRPr lang="en-IN" sz="1200" dirty="0"/>
            </a:p>
            <a:p>
              <a:pPr marL="171450" indent="-171450">
                <a:buFont typeface="Wingdings" panose="05000000000000000000" pitchFamily="2" charset="2"/>
                <a:buChar char="v"/>
              </a:pPr>
              <a:r>
                <a:rPr lang="en-IN" sz="1200" dirty="0"/>
                <a:t>Overview of Neuronal Communication</a:t>
              </a:r>
            </a:p>
            <a:p>
              <a:pPr algn="ctr"/>
              <a:endParaRPr lang="en-US" sz="1400" dirty="0">
                <a:solidFill>
                  <a:schemeClr val="tx1">
                    <a:lumMod val="75000"/>
                    <a:lumOff val="25000"/>
                  </a:schemeClr>
                </a:solidFill>
                <a:latin typeface="+mj-lt"/>
                <a:ea typeface="+mj-ea"/>
                <a:cs typeface="+mj-cs"/>
              </a:endParaRPr>
            </a:p>
          </p:txBody>
        </p:sp>
      </p:grpSp>
      <p:grpSp>
        <p:nvGrpSpPr>
          <p:cNvPr id="22" name="Group 21">
            <a:extLst>
              <a:ext uri="{FF2B5EF4-FFF2-40B4-BE49-F238E27FC236}">
                <a16:creationId xmlns:a16="http://schemas.microsoft.com/office/drawing/2014/main" id="{84B944AA-3CC2-40E1-8DB7-3737E1420A72}"/>
              </a:ext>
            </a:extLst>
          </p:cNvPr>
          <p:cNvGrpSpPr/>
          <p:nvPr/>
        </p:nvGrpSpPr>
        <p:grpSpPr>
          <a:xfrm>
            <a:off x="2539348" y="1087655"/>
            <a:ext cx="1918256" cy="3461485"/>
            <a:chOff x="495491" y="1087655"/>
            <a:chExt cx="1918256" cy="3461485"/>
          </a:xfrm>
        </p:grpSpPr>
        <p:sp>
          <p:nvSpPr>
            <p:cNvPr id="23" name="Rectangle: Top Corners Rounded 22">
              <a:extLst>
                <a:ext uri="{FF2B5EF4-FFF2-40B4-BE49-F238E27FC236}">
                  <a16:creationId xmlns:a16="http://schemas.microsoft.com/office/drawing/2014/main" id="{0740AB7A-B05E-40F4-8C06-6FAEDBBA485F}"/>
                </a:ext>
              </a:extLst>
            </p:cNvPr>
            <p:cNvSpPr/>
            <p:nvPr/>
          </p:nvSpPr>
          <p:spPr bwMode="auto">
            <a:xfrm>
              <a:off x="495491" y="1087655"/>
              <a:ext cx="1918256" cy="722095"/>
            </a:xfrm>
            <a:prstGeom prst="round2SameRect">
              <a:avLst>
                <a:gd name="adj1" fmla="val 8975"/>
                <a:gd name="adj2" fmla="val 0"/>
              </a:avLst>
            </a:prstGeom>
            <a:solidFill>
              <a:schemeClr val="accent2"/>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1600"/>
            </a:p>
          </p:txBody>
        </p:sp>
        <p:sp>
          <p:nvSpPr>
            <p:cNvPr id="24" name="Rectangle 23">
              <a:extLst>
                <a:ext uri="{FF2B5EF4-FFF2-40B4-BE49-F238E27FC236}">
                  <a16:creationId xmlns:a16="http://schemas.microsoft.com/office/drawing/2014/main" id="{5D39347A-69AB-4434-A1D5-E64998ED28F7}"/>
                </a:ext>
              </a:extLst>
            </p:cNvPr>
            <p:cNvSpPr/>
            <p:nvPr/>
          </p:nvSpPr>
          <p:spPr bwMode="auto">
            <a:xfrm>
              <a:off x="495491" y="1809750"/>
              <a:ext cx="1918256" cy="2739390"/>
            </a:xfrm>
            <a:prstGeom prst="rect">
              <a:avLst/>
            </a:prstGeom>
            <a:solidFill>
              <a:schemeClr val="bg1">
                <a:lumMod val="95000"/>
              </a:schemeClr>
            </a:solidFill>
            <a:ln w="9525">
              <a:noFill/>
              <a:round/>
              <a:headEnd/>
              <a:tailEnd/>
            </a:ln>
          </p:spPr>
          <p:txBody>
            <a:bodyPr vert="horz" wrap="square" lIns="91440" tIns="640080" rIns="91440" bIns="45720" numCol="1" rtlCol="0" anchor="t" anchorCtr="0" compatLnSpc="1">
              <a:prstTxWarp prst="textNoShape">
                <a:avLst/>
              </a:prstTxWarp>
            </a:bodyPr>
            <a:lstStyle/>
            <a:p>
              <a:r>
                <a:rPr lang="en-US" sz="1200" b="1" dirty="0"/>
                <a:t>Project </a:t>
              </a:r>
              <a:r>
                <a:rPr lang="en-US" sz="1200" b="1" dirty="0" err="1"/>
                <a:t>Neurodiam</a:t>
              </a:r>
              <a:r>
                <a:rPr lang="en-US" sz="1200" b="1" dirty="0"/>
                <a:t> (2018-2023) </a:t>
              </a:r>
            </a:p>
            <a:p>
              <a:pPr algn="ctr"/>
              <a:endParaRPr lang="en-US" sz="1400" dirty="0"/>
            </a:p>
            <a:p>
              <a:pPr marL="171450" indent="-171450">
                <a:buFont typeface="Wingdings" panose="05000000000000000000" pitchFamily="2" charset="2"/>
                <a:buChar char="v"/>
              </a:pPr>
              <a:r>
                <a:rPr lang="en-IN" sz="1200" dirty="0"/>
                <a:t>Reviewing prior research and analysing previous studies.</a:t>
              </a:r>
              <a:endParaRPr lang="en-US" sz="1200" dirty="0"/>
            </a:p>
            <a:p>
              <a:pPr marL="171450" indent="-171450">
                <a:buFont typeface="Arial" panose="020B0604020202020204" pitchFamily="34" charset="0"/>
                <a:buChar char="•"/>
              </a:pPr>
              <a:endParaRPr lang="en-IN" sz="1200" dirty="0"/>
            </a:p>
            <a:p>
              <a:pPr marL="171450" indent="-171450">
                <a:buFont typeface="Arial" panose="020B0604020202020204" pitchFamily="34" charset="0"/>
                <a:buChar char="•"/>
              </a:pPr>
              <a:endParaRPr lang="en-IN" sz="1200" dirty="0"/>
            </a:p>
            <a:p>
              <a:pPr marL="171450" indent="-171450">
                <a:buFont typeface="Arial" panose="020B0604020202020204" pitchFamily="34" charset="0"/>
                <a:buChar char="•"/>
              </a:pPr>
              <a:endParaRPr lang="en-IN" sz="1200" dirty="0"/>
            </a:p>
          </p:txBody>
        </p:sp>
      </p:grpSp>
      <p:grpSp>
        <p:nvGrpSpPr>
          <p:cNvPr id="26" name="Group 25">
            <a:extLst>
              <a:ext uri="{FF2B5EF4-FFF2-40B4-BE49-F238E27FC236}">
                <a16:creationId xmlns:a16="http://schemas.microsoft.com/office/drawing/2014/main" id="{2E85C621-E261-4F94-ABC1-A0D050F1E5A3}"/>
              </a:ext>
            </a:extLst>
          </p:cNvPr>
          <p:cNvGrpSpPr/>
          <p:nvPr/>
        </p:nvGrpSpPr>
        <p:grpSpPr>
          <a:xfrm>
            <a:off x="4686395" y="1087655"/>
            <a:ext cx="1918256" cy="3461485"/>
            <a:chOff x="495491" y="1087655"/>
            <a:chExt cx="1918256" cy="3461485"/>
          </a:xfrm>
        </p:grpSpPr>
        <p:sp>
          <p:nvSpPr>
            <p:cNvPr id="27" name="Rectangle: Top Corners Rounded 26">
              <a:extLst>
                <a:ext uri="{FF2B5EF4-FFF2-40B4-BE49-F238E27FC236}">
                  <a16:creationId xmlns:a16="http://schemas.microsoft.com/office/drawing/2014/main" id="{224B3E0B-74F9-45E2-BC54-BFA1B95A9E0A}"/>
                </a:ext>
              </a:extLst>
            </p:cNvPr>
            <p:cNvSpPr/>
            <p:nvPr/>
          </p:nvSpPr>
          <p:spPr bwMode="auto">
            <a:xfrm>
              <a:off x="495491" y="1087655"/>
              <a:ext cx="1918256" cy="722095"/>
            </a:xfrm>
            <a:prstGeom prst="round2SameRect">
              <a:avLst>
                <a:gd name="adj1" fmla="val 8975"/>
                <a:gd name="adj2" fmla="val 0"/>
              </a:avLst>
            </a:prstGeom>
            <a:solidFill>
              <a:srgbClr val="9F5B72"/>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1600"/>
            </a:p>
          </p:txBody>
        </p:sp>
        <p:sp>
          <p:nvSpPr>
            <p:cNvPr id="28" name="Rectangle 27">
              <a:extLst>
                <a:ext uri="{FF2B5EF4-FFF2-40B4-BE49-F238E27FC236}">
                  <a16:creationId xmlns:a16="http://schemas.microsoft.com/office/drawing/2014/main" id="{CE60B71A-8594-48E2-8982-C85086885F1F}"/>
                </a:ext>
              </a:extLst>
            </p:cNvPr>
            <p:cNvSpPr/>
            <p:nvPr/>
          </p:nvSpPr>
          <p:spPr bwMode="auto">
            <a:xfrm>
              <a:off x="495491" y="1809750"/>
              <a:ext cx="1918256" cy="2739390"/>
            </a:xfrm>
            <a:prstGeom prst="rect">
              <a:avLst/>
            </a:prstGeom>
            <a:solidFill>
              <a:schemeClr val="bg1">
                <a:lumMod val="95000"/>
              </a:schemeClr>
            </a:solidFill>
            <a:ln w="9525">
              <a:noFill/>
              <a:round/>
              <a:headEnd/>
              <a:tailEnd/>
            </a:ln>
          </p:spPr>
          <p:txBody>
            <a:bodyPr vert="horz" wrap="square" lIns="91440" tIns="640080" rIns="91440" bIns="45720" numCol="1" rtlCol="0" anchor="t" anchorCtr="0" compatLnSpc="1">
              <a:prstTxWarp prst="textNoShape">
                <a:avLst/>
              </a:prstTxWarp>
            </a:bodyPr>
            <a:lstStyle/>
            <a:p>
              <a:r>
                <a:rPr lang="en-US" sz="1200" b="1" dirty="0"/>
                <a:t>Research objectives and focus</a:t>
              </a:r>
            </a:p>
            <a:p>
              <a:endParaRPr lang="en-US" sz="1200" b="1" dirty="0"/>
            </a:p>
            <a:p>
              <a:pPr marL="171450" indent="-171450">
                <a:buFont typeface="Wingdings" panose="05000000000000000000" pitchFamily="2" charset="2"/>
                <a:buChar char="v"/>
              </a:pPr>
              <a:r>
                <a:rPr lang="en-US" sz="1200" dirty="0"/>
                <a:t>Focus of the thesis with its relevant model.</a:t>
              </a:r>
            </a:p>
            <a:p>
              <a:pPr algn="ctr"/>
              <a:endParaRPr lang="en-US" sz="1400" dirty="0"/>
            </a:p>
          </p:txBody>
        </p:sp>
      </p:grpSp>
      <p:grpSp>
        <p:nvGrpSpPr>
          <p:cNvPr id="30" name="Group 29">
            <a:extLst>
              <a:ext uri="{FF2B5EF4-FFF2-40B4-BE49-F238E27FC236}">
                <a16:creationId xmlns:a16="http://schemas.microsoft.com/office/drawing/2014/main" id="{9F68980C-6F8F-468A-818A-FEFB3DFB2669}"/>
              </a:ext>
            </a:extLst>
          </p:cNvPr>
          <p:cNvGrpSpPr/>
          <p:nvPr/>
        </p:nvGrpSpPr>
        <p:grpSpPr>
          <a:xfrm>
            <a:off x="6833443" y="1087655"/>
            <a:ext cx="1918256" cy="3461485"/>
            <a:chOff x="495491" y="1087655"/>
            <a:chExt cx="1918256" cy="3461485"/>
          </a:xfrm>
        </p:grpSpPr>
        <p:sp>
          <p:nvSpPr>
            <p:cNvPr id="31" name="Rectangle: Top Corners Rounded 30">
              <a:extLst>
                <a:ext uri="{FF2B5EF4-FFF2-40B4-BE49-F238E27FC236}">
                  <a16:creationId xmlns:a16="http://schemas.microsoft.com/office/drawing/2014/main" id="{4D91B28D-4A70-4A9D-8B0C-E8B63AC11176}"/>
                </a:ext>
              </a:extLst>
            </p:cNvPr>
            <p:cNvSpPr/>
            <p:nvPr/>
          </p:nvSpPr>
          <p:spPr bwMode="auto">
            <a:xfrm>
              <a:off x="495491" y="1087655"/>
              <a:ext cx="1918256" cy="722095"/>
            </a:xfrm>
            <a:prstGeom prst="round2SameRect">
              <a:avLst>
                <a:gd name="adj1" fmla="val 8975"/>
                <a:gd name="adj2" fmla="val 0"/>
              </a:avLst>
            </a:prstGeom>
            <a:solidFill>
              <a:schemeClr val="accent4"/>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sz="1600"/>
            </a:p>
          </p:txBody>
        </p:sp>
        <p:sp>
          <p:nvSpPr>
            <p:cNvPr id="32" name="Rectangle 31">
              <a:extLst>
                <a:ext uri="{FF2B5EF4-FFF2-40B4-BE49-F238E27FC236}">
                  <a16:creationId xmlns:a16="http://schemas.microsoft.com/office/drawing/2014/main" id="{10D0C041-D7F8-4ECF-8C2E-709B85EAC238}"/>
                </a:ext>
              </a:extLst>
            </p:cNvPr>
            <p:cNvSpPr/>
            <p:nvPr/>
          </p:nvSpPr>
          <p:spPr bwMode="auto">
            <a:xfrm>
              <a:off x="495491" y="1809750"/>
              <a:ext cx="1918256" cy="2739390"/>
            </a:xfrm>
            <a:prstGeom prst="rect">
              <a:avLst/>
            </a:prstGeom>
            <a:solidFill>
              <a:schemeClr val="bg1">
                <a:lumMod val="95000"/>
              </a:schemeClr>
            </a:solidFill>
            <a:ln w="9525">
              <a:noFill/>
              <a:round/>
              <a:headEnd/>
              <a:tailEnd/>
            </a:ln>
          </p:spPr>
          <p:txBody>
            <a:bodyPr vert="horz" wrap="square" lIns="91440" tIns="640080" rIns="91440" bIns="45720" numCol="1" rtlCol="0" anchor="t" anchorCtr="0" compatLnSpc="1">
              <a:prstTxWarp prst="textNoShape">
                <a:avLst/>
              </a:prstTxWarp>
            </a:bodyPr>
            <a:lstStyle/>
            <a:p>
              <a:r>
                <a:rPr lang="en-US" sz="1200" b="1" dirty="0"/>
                <a:t>Key Materials and Techniques</a:t>
              </a:r>
            </a:p>
            <a:p>
              <a:pPr algn="ctr"/>
              <a:endParaRPr lang="en-US" sz="1400" dirty="0"/>
            </a:p>
            <a:p>
              <a:pPr marL="171450" indent="-171450">
                <a:buFont typeface="Wingdings" panose="05000000000000000000" pitchFamily="2" charset="2"/>
                <a:buChar char="v"/>
              </a:pPr>
              <a:r>
                <a:rPr lang="en-US" sz="1200" dirty="0"/>
                <a:t>Interdigitated Electrodes.</a:t>
              </a:r>
            </a:p>
            <a:p>
              <a:endParaRPr lang="en-US" sz="1200" dirty="0"/>
            </a:p>
            <a:p>
              <a:pPr marL="171450" indent="-171450">
                <a:buFont typeface="Wingdings" panose="05000000000000000000" pitchFamily="2" charset="2"/>
                <a:buChar char="v"/>
              </a:pPr>
              <a:r>
                <a:rPr lang="en-US" sz="1200" dirty="0"/>
                <a:t>Electrochemical Impedance Spectroscopy</a:t>
              </a:r>
            </a:p>
            <a:p>
              <a:pPr marL="171450" indent="-171450">
                <a:buFont typeface="Wingdings" panose="05000000000000000000" pitchFamily="2" charset="2"/>
                <a:buChar char="v"/>
              </a:pPr>
              <a:endParaRPr lang="en-US" sz="1200" dirty="0"/>
            </a:p>
            <a:p>
              <a:pPr marL="171450" indent="-171450">
                <a:buFont typeface="Wingdings" panose="05000000000000000000" pitchFamily="2" charset="2"/>
                <a:buChar char="v"/>
              </a:pPr>
              <a:r>
                <a:rPr lang="en-US" sz="1200" dirty="0"/>
                <a:t>Equivalent Circuit fit</a:t>
              </a:r>
            </a:p>
            <a:p>
              <a:pPr algn="ctr"/>
              <a:endParaRPr lang="en-US" sz="1600" dirty="0">
                <a:solidFill>
                  <a:schemeClr val="tx1">
                    <a:lumMod val="75000"/>
                    <a:lumOff val="25000"/>
                  </a:schemeClr>
                </a:solidFill>
              </a:endParaRPr>
            </a:p>
          </p:txBody>
        </p:sp>
      </p:grpSp>
      <p:sp>
        <p:nvSpPr>
          <p:cNvPr id="35" name="Oval 34">
            <a:extLst>
              <a:ext uri="{FF2B5EF4-FFF2-40B4-BE49-F238E27FC236}">
                <a16:creationId xmlns:a16="http://schemas.microsoft.com/office/drawing/2014/main" id="{D63770C0-D63B-4968-9F42-F10317CD2997}"/>
              </a:ext>
            </a:extLst>
          </p:cNvPr>
          <p:cNvSpPr/>
          <p:nvPr/>
        </p:nvSpPr>
        <p:spPr bwMode="auto">
          <a:xfrm>
            <a:off x="966619" y="1437272"/>
            <a:ext cx="769620" cy="769620"/>
          </a:xfrm>
          <a:prstGeom prst="ellipse">
            <a:avLst/>
          </a:prstGeom>
          <a:solidFill>
            <a:schemeClr val="bg1"/>
          </a:solidFill>
          <a:ln w="28575">
            <a:solidFill>
              <a:schemeClr val="accent1"/>
            </a:solidFill>
            <a:round/>
            <a:headEnd/>
            <a:tailEnd/>
          </a:ln>
          <a:effectLst>
            <a:outerShdw blurRad="50800" dist="38100" dir="5400000" algn="t"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algn="ctr"/>
            <a:r>
              <a:rPr lang="en-US" b="1" dirty="0">
                <a:solidFill>
                  <a:schemeClr val="accent1"/>
                </a:solidFill>
              </a:rPr>
              <a:t>01</a:t>
            </a:r>
          </a:p>
        </p:txBody>
      </p:sp>
      <p:sp>
        <p:nvSpPr>
          <p:cNvPr id="36" name="Oval 35">
            <a:extLst>
              <a:ext uri="{FF2B5EF4-FFF2-40B4-BE49-F238E27FC236}">
                <a16:creationId xmlns:a16="http://schemas.microsoft.com/office/drawing/2014/main" id="{117DBB8F-9C0B-4B1A-B55F-E4DA686E814C}"/>
              </a:ext>
            </a:extLst>
          </p:cNvPr>
          <p:cNvSpPr/>
          <p:nvPr/>
        </p:nvSpPr>
        <p:spPr bwMode="auto">
          <a:xfrm>
            <a:off x="3113666" y="1437272"/>
            <a:ext cx="769620" cy="769620"/>
          </a:xfrm>
          <a:prstGeom prst="ellipse">
            <a:avLst/>
          </a:prstGeom>
          <a:solidFill>
            <a:schemeClr val="bg1"/>
          </a:solidFill>
          <a:ln w="28575">
            <a:solidFill>
              <a:schemeClr val="accent2"/>
            </a:solidFill>
            <a:round/>
            <a:headEnd/>
            <a:tailEnd/>
          </a:ln>
          <a:effectLst>
            <a:outerShdw blurRad="50800" dist="38100" dir="5400000" algn="t"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algn="ctr"/>
            <a:r>
              <a:rPr lang="en-US" b="1" dirty="0">
                <a:solidFill>
                  <a:schemeClr val="accent2"/>
                </a:solidFill>
              </a:rPr>
              <a:t>02</a:t>
            </a:r>
          </a:p>
        </p:txBody>
      </p:sp>
      <p:sp>
        <p:nvSpPr>
          <p:cNvPr id="37" name="Oval 36">
            <a:extLst>
              <a:ext uri="{FF2B5EF4-FFF2-40B4-BE49-F238E27FC236}">
                <a16:creationId xmlns:a16="http://schemas.microsoft.com/office/drawing/2014/main" id="{EF081A90-11D6-4642-A7A5-C19AAA10C619}"/>
              </a:ext>
            </a:extLst>
          </p:cNvPr>
          <p:cNvSpPr/>
          <p:nvPr/>
        </p:nvSpPr>
        <p:spPr bwMode="auto">
          <a:xfrm>
            <a:off x="5260713" y="1437272"/>
            <a:ext cx="769620" cy="769620"/>
          </a:xfrm>
          <a:prstGeom prst="ellipse">
            <a:avLst/>
          </a:prstGeom>
          <a:solidFill>
            <a:schemeClr val="bg1"/>
          </a:solidFill>
          <a:ln w="28575">
            <a:solidFill>
              <a:schemeClr val="accent3"/>
            </a:solidFill>
            <a:round/>
            <a:headEnd/>
            <a:tailEnd/>
          </a:ln>
          <a:effectLst>
            <a:outerShdw blurRad="50800" dist="38100" dir="5400000" algn="t"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algn="ctr"/>
            <a:r>
              <a:rPr lang="en-US" b="1" dirty="0">
                <a:solidFill>
                  <a:schemeClr val="accent3"/>
                </a:solidFill>
              </a:rPr>
              <a:t>03</a:t>
            </a:r>
          </a:p>
        </p:txBody>
      </p:sp>
      <p:sp>
        <p:nvSpPr>
          <p:cNvPr id="38" name="Oval 37">
            <a:extLst>
              <a:ext uri="{FF2B5EF4-FFF2-40B4-BE49-F238E27FC236}">
                <a16:creationId xmlns:a16="http://schemas.microsoft.com/office/drawing/2014/main" id="{33F38087-56DC-42D4-B00E-6B1F7BB0966E}"/>
              </a:ext>
            </a:extLst>
          </p:cNvPr>
          <p:cNvSpPr/>
          <p:nvPr/>
        </p:nvSpPr>
        <p:spPr bwMode="auto">
          <a:xfrm>
            <a:off x="7407761" y="1437272"/>
            <a:ext cx="769620" cy="769620"/>
          </a:xfrm>
          <a:prstGeom prst="ellipse">
            <a:avLst/>
          </a:prstGeom>
          <a:solidFill>
            <a:schemeClr val="bg1"/>
          </a:solidFill>
          <a:ln w="28575">
            <a:solidFill>
              <a:schemeClr val="accent4"/>
            </a:solidFill>
            <a:round/>
            <a:headEnd/>
            <a:tailEnd/>
          </a:ln>
          <a:effectLst>
            <a:outerShdw blurRad="50800" dist="38100" dir="5400000" algn="t"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algn="ctr"/>
            <a:r>
              <a:rPr lang="en-US" b="1" dirty="0">
                <a:solidFill>
                  <a:schemeClr val="accent4"/>
                </a:solidFill>
              </a:rPr>
              <a:t>04</a:t>
            </a:r>
          </a:p>
        </p:txBody>
      </p:sp>
    </p:spTree>
    <p:extLst>
      <p:ext uri="{BB962C8B-B14F-4D97-AF65-F5344CB8AC3E}">
        <p14:creationId xmlns:p14="http://schemas.microsoft.com/office/powerpoint/2010/main" val="26737044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2" presetClass="entr" presetSubtype="4" accel="20000" decel="6000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2" presetClass="entr" presetSubtype="4" accel="20000" decel="6000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ppt_x"/>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Effect transition="in" filter="fade">
                                      <p:cBhvr>
                                        <p:cTn id="29" dur="500"/>
                                        <p:tgtEl>
                                          <p:spTgt spid="37"/>
                                        </p:tgtEl>
                                      </p:cBhvr>
                                    </p:animEffect>
                                  </p:childTnLst>
                                </p:cTn>
                              </p:par>
                              <p:par>
                                <p:cTn id="30" presetID="2" presetClass="entr" presetSubtype="4" accel="20000" decel="6000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ppt_x"/>
                                          </p:val>
                                        </p:tav>
                                        <p:tav tm="100000">
                                          <p:val>
                                            <p:strVal val="#ppt_x"/>
                                          </p:val>
                                        </p:tav>
                                      </p:tavLst>
                                    </p:anim>
                                    <p:anim calcmode="lin" valueType="num">
                                      <p:cBhvr additive="base">
                                        <p:cTn id="33" dur="500" fill="hold"/>
                                        <p:tgtEl>
                                          <p:spTgt spid="26"/>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2" presetClass="entr" presetSubtype="4" accel="20000" decel="60000"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COMSOL Simulation V/S Experimental Analysis</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Comparative Analysis</a:t>
            </a:r>
            <a:endParaRPr lang="en-US" sz="1400" b="1" dirty="0"/>
          </a:p>
        </p:txBody>
      </p:sp>
      <p:sp>
        <p:nvSpPr>
          <p:cNvPr id="9" name="Oval 8">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Oval 11">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extBox 1">
            <a:extLst>
              <a:ext uri="{FF2B5EF4-FFF2-40B4-BE49-F238E27FC236}">
                <a16:creationId xmlns:a16="http://schemas.microsoft.com/office/drawing/2014/main" id="{BD8BB4AD-A851-9947-0F9D-4F9F1AA3B138}"/>
              </a:ext>
            </a:extLst>
          </p:cNvPr>
          <p:cNvSpPr txBox="1"/>
          <p:nvPr/>
        </p:nvSpPr>
        <p:spPr>
          <a:xfrm>
            <a:off x="927112" y="2590745"/>
            <a:ext cx="3809597" cy="553998"/>
          </a:xfrm>
          <a:prstGeom prst="rect">
            <a:avLst/>
          </a:prstGeom>
          <a:noFill/>
        </p:spPr>
        <p:txBody>
          <a:bodyPr wrap="square" rtlCol="0">
            <a:spAutoFit/>
          </a:bodyPr>
          <a:lstStyle/>
          <a:p>
            <a:r>
              <a:rPr lang="en-US" sz="1000" dirty="0"/>
              <a:t>Due to the surface roughness and impurities, we obtain a CPE for the measured sensor, compared to a real capacitance due to the C in FEM simulations.[20]</a:t>
            </a:r>
            <a:endParaRPr lang="en-IN" sz="1000" dirty="0"/>
          </a:p>
        </p:txBody>
      </p:sp>
      <p:pic>
        <p:nvPicPr>
          <p:cNvPr id="6" name="Picture 5" descr="A graph of a graph with a red line&#10;&#10;Description automatically generated">
            <a:extLst>
              <a:ext uri="{FF2B5EF4-FFF2-40B4-BE49-F238E27FC236}">
                <a16:creationId xmlns:a16="http://schemas.microsoft.com/office/drawing/2014/main" id="{A37CE900-1E99-8D47-4840-D7F98C0EFD49}"/>
              </a:ext>
            </a:extLst>
          </p:cNvPr>
          <p:cNvPicPr>
            <a:picLocks noChangeAspect="1"/>
          </p:cNvPicPr>
          <p:nvPr/>
        </p:nvPicPr>
        <p:blipFill rotWithShape="1">
          <a:blip r:embed="rId2">
            <a:extLst>
              <a:ext uri="{28A0092B-C50C-407E-A947-70E740481C1C}">
                <a14:useLocalDpi xmlns:a14="http://schemas.microsoft.com/office/drawing/2010/main" val="0"/>
              </a:ext>
            </a:extLst>
          </a:blip>
          <a:srcRect l="3872"/>
          <a:stretch/>
        </p:blipFill>
        <p:spPr>
          <a:xfrm>
            <a:off x="4759570" y="1123950"/>
            <a:ext cx="4278603" cy="3338200"/>
          </a:xfrm>
          <a:prstGeom prst="rect">
            <a:avLst/>
          </a:prstGeom>
          <a:ln>
            <a:noFill/>
          </a:ln>
        </p:spPr>
      </p:pic>
      <p:sp>
        <p:nvSpPr>
          <p:cNvPr id="7" name="Oval 6">
            <a:extLst>
              <a:ext uri="{FF2B5EF4-FFF2-40B4-BE49-F238E27FC236}">
                <a16:creationId xmlns:a16="http://schemas.microsoft.com/office/drawing/2014/main" id="{4D805602-D131-B382-BE0B-73CD428A1CAD}"/>
              </a:ext>
            </a:extLst>
          </p:cNvPr>
          <p:cNvSpPr/>
          <p:nvPr/>
        </p:nvSpPr>
        <p:spPr>
          <a:xfrm flipH="1">
            <a:off x="405475" y="1219923"/>
            <a:ext cx="550358" cy="548158"/>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a:t>
            </a:r>
          </a:p>
        </p:txBody>
      </p:sp>
      <p:sp>
        <p:nvSpPr>
          <p:cNvPr id="8" name="Oval 7">
            <a:extLst>
              <a:ext uri="{FF2B5EF4-FFF2-40B4-BE49-F238E27FC236}">
                <a16:creationId xmlns:a16="http://schemas.microsoft.com/office/drawing/2014/main" id="{5AA077EF-77B5-8B53-3892-D71706C84584}"/>
              </a:ext>
            </a:extLst>
          </p:cNvPr>
          <p:cNvSpPr/>
          <p:nvPr/>
        </p:nvSpPr>
        <p:spPr>
          <a:xfrm flipH="1">
            <a:off x="410679" y="2571750"/>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2</a:t>
            </a:r>
          </a:p>
        </p:txBody>
      </p:sp>
      <p:sp>
        <p:nvSpPr>
          <p:cNvPr id="11" name="TextBox 10">
            <a:extLst>
              <a:ext uri="{FF2B5EF4-FFF2-40B4-BE49-F238E27FC236}">
                <a16:creationId xmlns:a16="http://schemas.microsoft.com/office/drawing/2014/main" id="{5A81EE44-CAFE-F885-EA16-107DCB70246D}"/>
              </a:ext>
            </a:extLst>
          </p:cNvPr>
          <p:cNvSpPr txBox="1"/>
          <p:nvPr/>
        </p:nvSpPr>
        <p:spPr>
          <a:xfrm>
            <a:off x="991003" y="1289718"/>
            <a:ext cx="3768568" cy="861774"/>
          </a:xfrm>
          <a:prstGeom prst="rect">
            <a:avLst/>
          </a:prstGeom>
          <a:noFill/>
        </p:spPr>
        <p:txBody>
          <a:bodyPr wrap="square" rtlCol="0">
            <a:spAutoFit/>
          </a:bodyPr>
          <a:lstStyle/>
          <a:p>
            <a:r>
              <a:rPr lang="en-IN" sz="1000" dirty="0"/>
              <a:t>Plot shows a comparative analysis of IDE with passivation in air. </a:t>
            </a:r>
            <a:r>
              <a:rPr lang="en-US" sz="1000" dirty="0"/>
              <a:t>The difference in the slope of the impedance is that the low-frequency region can be explained due to the imperfect electrode surface of the real sensor compared to the simulation model. [20].</a:t>
            </a:r>
            <a:endParaRPr lang="en-IN" sz="1000" dirty="0"/>
          </a:p>
        </p:txBody>
      </p:sp>
    </p:spTree>
    <p:extLst>
      <p:ext uri="{BB962C8B-B14F-4D97-AF65-F5344CB8AC3E}">
        <p14:creationId xmlns:p14="http://schemas.microsoft.com/office/powerpoint/2010/main" val="9379010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US" b="1" dirty="0"/>
              <a:t>IDE with Varied Finger Configurations</a:t>
            </a:r>
            <a:endParaRPr lang="en-IN" b="1" dirty="0"/>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Comparative Analysis</a:t>
            </a:r>
            <a:endParaRPr lang="en-US" sz="1400" b="1" dirty="0"/>
          </a:p>
        </p:txBody>
      </p:sp>
      <p:sp>
        <p:nvSpPr>
          <p:cNvPr id="9" name="Oval 8">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8" name="Picture 7" descr="A graph of a line graph&#10;&#10;Description automatically generated">
            <a:extLst>
              <a:ext uri="{FF2B5EF4-FFF2-40B4-BE49-F238E27FC236}">
                <a16:creationId xmlns:a16="http://schemas.microsoft.com/office/drawing/2014/main" id="{A63EADC8-BE22-5407-666D-B4F6FE21D3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819" y="1352550"/>
            <a:ext cx="4450934" cy="3338200"/>
          </a:xfrm>
          <a:prstGeom prst="rect">
            <a:avLst/>
          </a:prstGeom>
        </p:spPr>
      </p:pic>
      <p:pic>
        <p:nvPicPr>
          <p:cNvPr id="11" name="Picture 10" descr="A graph of a line graph&#10;&#10;Description automatically generated">
            <a:extLst>
              <a:ext uri="{FF2B5EF4-FFF2-40B4-BE49-F238E27FC236}">
                <a16:creationId xmlns:a16="http://schemas.microsoft.com/office/drawing/2014/main" id="{9CD5090A-5DE2-CF0B-EF8A-B174F46BAD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8998" y="1352550"/>
            <a:ext cx="4450934" cy="3338200"/>
          </a:xfrm>
          <a:prstGeom prst="rect">
            <a:avLst/>
          </a:prstGeom>
        </p:spPr>
      </p:pic>
      <p:sp>
        <p:nvSpPr>
          <p:cNvPr id="12" name="Rectangle 11">
            <a:extLst>
              <a:ext uri="{FF2B5EF4-FFF2-40B4-BE49-F238E27FC236}">
                <a16:creationId xmlns:a16="http://schemas.microsoft.com/office/drawing/2014/main" id="{C242DF94-5CBD-488F-D8A2-0E6AC9BAB7ED}"/>
              </a:ext>
            </a:extLst>
          </p:cNvPr>
          <p:cNvSpPr/>
          <p:nvPr/>
        </p:nvSpPr>
        <p:spPr bwMode="auto">
          <a:xfrm>
            <a:off x="5029200" y="1733550"/>
            <a:ext cx="304800" cy="457200"/>
          </a:xfrm>
          <a:prstGeom prst="rect">
            <a:avLst/>
          </a:prstGeom>
          <a:noFill/>
          <a:ln w="12700">
            <a:solidFill>
              <a:schemeClr val="tx1"/>
            </a:solidFill>
            <a:round/>
            <a:headEnd/>
            <a:tailEnd/>
          </a:ln>
        </p:spPr>
        <p:txBody>
          <a:bodyPr vert="horz" wrap="square" lIns="91440" tIns="45720" rIns="91440" bIns="45720" numCol="1" rtlCol="0" anchor="t" anchorCtr="0" compatLnSpc="1">
            <a:prstTxWarp prst="textNoShape">
              <a:avLst/>
            </a:prstTxWarp>
          </a:bodyPr>
          <a:lstStyle/>
          <a:p>
            <a:pPr algn="ctr"/>
            <a:endParaRPr lang="en-IN"/>
          </a:p>
        </p:txBody>
      </p:sp>
      <p:sp>
        <p:nvSpPr>
          <p:cNvPr id="13" name="Rectangle 12">
            <a:extLst>
              <a:ext uri="{FF2B5EF4-FFF2-40B4-BE49-F238E27FC236}">
                <a16:creationId xmlns:a16="http://schemas.microsoft.com/office/drawing/2014/main" id="{C8E22729-2E10-6E76-9649-2E0685A0F7AF}"/>
              </a:ext>
            </a:extLst>
          </p:cNvPr>
          <p:cNvSpPr/>
          <p:nvPr/>
        </p:nvSpPr>
        <p:spPr bwMode="auto">
          <a:xfrm>
            <a:off x="730666" y="1564265"/>
            <a:ext cx="304800" cy="457200"/>
          </a:xfrm>
          <a:prstGeom prst="rect">
            <a:avLst/>
          </a:prstGeom>
          <a:noFill/>
          <a:ln w="12700">
            <a:solidFill>
              <a:schemeClr val="tx1"/>
            </a:solidFill>
            <a:round/>
            <a:headEnd/>
            <a:tailEnd/>
          </a:ln>
        </p:spPr>
        <p:txBody>
          <a:bodyPr vert="horz" wrap="square" lIns="91440" tIns="45720" rIns="91440" bIns="45720" numCol="1" rtlCol="0" anchor="t" anchorCtr="0" compatLnSpc="1">
            <a:prstTxWarp prst="textNoShape">
              <a:avLst/>
            </a:prstTxWarp>
          </a:bodyPr>
          <a:lstStyle/>
          <a:p>
            <a:pPr algn="ctr"/>
            <a:endParaRPr lang="en-IN"/>
          </a:p>
        </p:txBody>
      </p:sp>
      <p:sp>
        <p:nvSpPr>
          <p:cNvPr id="15" name="TextBox 14">
            <a:extLst>
              <a:ext uri="{FF2B5EF4-FFF2-40B4-BE49-F238E27FC236}">
                <a16:creationId xmlns:a16="http://schemas.microsoft.com/office/drawing/2014/main" id="{CE29B103-EB7D-C81E-00B0-50B816E7F692}"/>
              </a:ext>
            </a:extLst>
          </p:cNvPr>
          <p:cNvSpPr txBox="1"/>
          <p:nvPr/>
        </p:nvSpPr>
        <p:spPr>
          <a:xfrm>
            <a:off x="820299" y="1140835"/>
            <a:ext cx="3661116" cy="246221"/>
          </a:xfrm>
          <a:prstGeom prst="rect">
            <a:avLst/>
          </a:prstGeom>
          <a:noFill/>
        </p:spPr>
        <p:txBody>
          <a:bodyPr wrap="square">
            <a:spAutoFit/>
          </a:bodyPr>
          <a:lstStyle/>
          <a:p>
            <a:r>
              <a:rPr lang="en-IN" sz="1000" dirty="0"/>
              <a:t>Impedance increases with decrease in number of fingers [20]</a:t>
            </a:r>
          </a:p>
        </p:txBody>
      </p:sp>
      <p:cxnSp>
        <p:nvCxnSpPr>
          <p:cNvPr id="19" name="Straight Arrow Connector 18">
            <a:extLst>
              <a:ext uri="{FF2B5EF4-FFF2-40B4-BE49-F238E27FC236}">
                <a16:creationId xmlns:a16="http://schemas.microsoft.com/office/drawing/2014/main" id="{268FAF8D-3EBF-D8B0-4CDD-89DABCCD5F29}"/>
              </a:ext>
            </a:extLst>
          </p:cNvPr>
          <p:cNvCxnSpPr/>
          <p:nvPr/>
        </p:nvCxnSpPr>
        <p:spPr>
          <a:xfrm flipV="1">
            <a:off x="820299" y="1352550"/>
            <a:ext cx="170301" cy="2117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2201681"/>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With Passivation V/S Without Passivation layer</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Comparative Analysis</a:t>
            </a:r>
            <a:endParaRPr lang="en-US" sz="1400" b="1" dirty="0"/>
          </a:p>
        </p:txBody>
      </p:sp>
      <p:sp>
        <p:nvSpPr>
          <p:cNvPr id="9" name="Oval 8">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Oval 11">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descr="A diagram of a number of different colored lines&#10;&#10;Description automatically generated">
            <a:extLst>
              <a:ext uri="{FF2B5EF4-FFF2-40B4-BE49-F238E27FC236}">
                <a16:creationId xmlns:a16="http://schemas.microsoft.com/office/drawing/2014/main" id="{F3124F06-9D40-876C-D306-C4D3A4FD9B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9600" y="1200150"/>
            <a:ext cx="4509474" cy="3382105"/>
          </a:xfrm>
          <a:prstGeom prst="rect">
            <a:avLst/>
          </a:prstGeom>
        </p:spPr>
      </p:pic>
      <p:pic>
        <p:nvPicPr>
          <p:cNvPr id="10" name="Picture 9" descr="A graph of a line graph&#10;&#10;Description automatically generated">
            <a:extLst>
              <a:ext uri="{FF2B5EF4-FFF2-40B4-BE49-F238E27FC236}">
                <a16:creationId xmlns:a16="http://schemas.microsoft.com/office/drawing/2014/main" id="{25BD01BD-823D-8C9F-F3D2-CCCDA4F714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647" y="1186962"/>
            <a:ext cx="4509474" cy="3382105"/>
          </a:xfrm>
          <a:prstGeom prst="rect">
            <a:avLst/>
          </a:prstGeom>
        </p:spPr>
      </p:pic>
      <p:pic>
        <p:nvPicPr>
          <p:cNvPr id="7" name="Picture 6">
            <a:extLst>
              <a:ext uri="{FF2B5EF4-FFF2-40B4-BE49-F238E27FC236}">
                <a16:creationId xmlns:a16="http://schemas.microsoft.com/office/drawing/2014/main" id="{D1FCCA9C-6DB9-9FDC-FFD8-C0C8789DFB74}"/>
              </a:ext>
            </a:extLst>
          </p:cNvPr>
          <p:cNvPicPr>
            <a:picLocks noChangeAspect="1"/>
          </p:cNvPicPr>
          <p:nvPr/>
        </p:nvPicPr>
        <p:blipFill>
          <a:blip r:embed="rId4"/>
          <a:stretch>
            <a:fillRect/>
          </a:stretch>
        </p:blipFill>
        <p:spPr>
          <a:xfrm>
            <a:off x="3254586" y="1733550"/>
            <a:ext cx="1165014" cy="609600"/>
          </a:xfrm>
          <a:prstGeom prst="rect">
            <a:avLst/>
          </a:prstGeom>
        </p:spPr>
      </p:pic>
    </p:spTree>
    <p:extLst>
      <p:ext uri="{BB962C8B-B14F-4D97-AF65-F5344CB8AC3E}">
        <p14:creationId xmlns:p14="http://schemas.microsoft.com/office/powerpoint/2010/main" val="1687911572"/>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Si</a:t>
            </a:r>
            <a:r>
              <a:rPr lang="en-IN" sz="1200" b="1" dirty="0"/>
              <a:t>3</a:t>
            </a:r>
            <a:r>
              <a:rPr lang="en-IN" b="1" dirty="0"/>
              <a:t>N</a:t>
            </a:r>
            <a:r>
              <a:rPr lang="en-IN" sz="1200" b="1" dirty="0"/>
              <a:t>4</a:t>
            </a:r>
            <a:r>
              <a:rPr lang="en-IN" b="1" dirty="0"/>
              <a:t>(1</a:t>
            </a:r>
            <a:r>
              <a:rPr lang="el-GR" b="1" dirty="0"/>
              <a:t>μ</a:t>
            </a:r>
            <a:r>
              <a:rPr lang="en-IN" b="1" dirty="0"/>
              <a:t>m)   V/S   Si</a:t>
            </a:r>
            <a:r>
              <a:rPr lang="en-IN" sz="1200" b="1" dirty="0"/>
              <a:t>3</a:t>
            </a:r>
            <a:r>
              <a:rPr lang="en-IN" b="1" dirty="0"/>
              <a:t>N</a:t>
            </a:r>
            <a:r>
              <a:rPr lang="en-IN" sz="1200" b="1" dirty="0"/>
              <a:t>4</a:t>
            </a:r>
            <a:r>
              <a:rPr lang="en-IN" b="1" dirty="0"/>
              <a:t>(0.5</a:t>
            </a:r>
            <a:r>
              <a:rPr lang="el-GR" b="1" dirty="0"/>
              <a:t>μ</a:t>
            </a:r>
            <a:r>
              <a:rPr lang="en-IN" b="1" dirty="0"/>
              <a:t>m)</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Comparative Analysis</a:t>
            </a:r>
            <a:endParaRPr lang="en-US" sz="1400" b="1" dirty="0"/>
          </a:p>
        </p:txBody>
      </p:sp>
      <p:sp>
        <p:nvSpPr>
          <p:cNvPr id="9" name="Oval 8">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Oval 11">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3" name="Picture 22">
            <a:extLst>
              <a:ext uri="{FF2B5EF4-FFF2-40B4-BE49-F238E27FC236}">
                <a16:creationId xmlns:a16="http://schemas.microsoft.com/office/drawing/2014/main" id="{D441B8BB-FBC2-F357-7498-8D404E270989}"/>
              </a:ext>
            </a:extLst>
          </p:cNvPr>
          <p:cNvPicPr>
            <a:picLocks noChangeAspect="1"/>
          </p:cNvPicPr>
          <p:nvPr/>
        </p:nvPicPr>
        <p:blipFill>
          <a:blip r:embed="rId2"/>
          <a:stretch>
            <a:fillRect/>
          </a:stretch>
        </p:blipFill>
        <p:spPr>
          <a:xfrm>
            <a:off x="3485827" y="4244972"/>
            <a:ext cx="160035" cy="83828"/>
          </a:xfrm>
          <a:prstGeom prst="rect">
            <a:avLst/>
          </a:prstGeom>
        </p:spPr>
      </p:pic>
      <p:pic>
        <p:nvPicPr>
          <p:cNvPr id="26" name="Picture 25" descr="A graph of a diagram&#10;&#10;Description automatically generated">
            <a:extLst>
              <a:ext uri="{FF2B5EF4-FFF2-40B4-BE49-F238E27FC236}">
                <a16:creationId xmlns:a16="http://schemas.microsoft.com/office/drawing/2014/main" id="{FC2E52C9-7540-61C2-591D-735AAB59AC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9600" y="1162137"/>
            <a:ext cx="4317885" cy="3238413"/>
          </a:xfrm>
          <a:prstGeom prst="rect">
            <a:avLst/>
          </a:prstGeom>
        </p:spPr>
      </p:pic>
      <p:pic>
        <p:nvPicPr>
          <p:cNvPr id="11" name="Picture 10" descr="A graph of a function&#10;&#10;Description automatically generated">
            <a:extLst>
              <a:ext uri="{FF2B5EF4-FFF2-40B4-BE49-F238E27FC236}">
                <a16:creationId xmlns:a16="http://schemas.microsoft.com/office/drawing/2014/main" id="{E02F5482-A38B-9E5F-4919-3397F18941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1162136"/>
            <a:ext cx="4317886" cy="3238414"/>
          </a:xfrm>
          <a:prstGeom prst="rect">
            <a:avLst/>
          </a:prstGeom>
        </p:spPr>
      </p:pic>
    </p:spTree>
    <p:extLst>
      <p:ext uri="{BB962C8B-B14F-4D97-AF65-F5344CB8AC3E}">
        <p14:creationId xmlns:p14="http://schemas.microsoft.com/office/powerpoint/2010/main" val="3316614809"/>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63" name="Google Shape;463;p42">
            <a:extLst>
              <a:ext uri="{FF2B5EF4-FFF2-40B4-BE49-F238E27FC236}">
                <a16:creationId xmlns:a16="http://schemas.microsoft.com/office/drawing/2014/main" id="{82D819ED-E65B-C915-B9D7-5C84DCE1E5B0}"/>
              </a:ext>
            </a:extLst>
          </p:cNvPr>
          <p:cNvSpPr txBox="1">
            <a:spLocks/>
          </p:cNvSpPr>
          <p:nvPr/>
        </p:nvSpPr>
        <p:spPr>
          <a:xfrm>
            <a:off x="1943100" y="2038350"/>
            <a:ext cx="5257800" cy="1066800"/>
          </a:xfrm>
          <a:prstGeom prst="rect">
            <a:avLst/>
          </a:prstGeom>
          <a:noFill/>
          <a:ln>
            <a:noFill/>
          </a:ln>
        </p:spPr>
        <p:txBody>
          <a:bodyPr spcFirstLastPara="1" wrap="square" lIns="0" tIns="0" rIns="0" bIns="0" anchor="t" anchorCtr="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IN" sz="2800" b="1" dirty="0">
                <a:solidFill>
                  <a:schemeClr val="bg1"/>
                </a:solidFill>
                <a:latin typeface="+mn-lt"/>
                <a:cs typeface="Calibri" panose="020F0502020204030204" pitchFamily="34" charset="0"/>
              </a:rPr>
              <a:t>LONGEVITY TEST</a:t>
            </a:r>
            <a:endParaRPr lang="en-IN" sz="2800" b="1" dirty="0">
              <a:solidFill>
                <a:schemeClr val="bg1"/>
              </a:solidFill>
              <a:latin typeface="+mn-lt"/>
            </a:endParaRPr>
          </a:p>
        </p:txBody>
      </p:sp>
    </p:spTree>
    <p:extLst>
      <p:ext uri="{BB962C8B-B14F-4D97-AF65-F5344CB8AC3E}">
        <p14:creationId xmlns:p14="http://schemas.microsoft.com/office/powerpoint/2010/main" val="938556452"/>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Test Setup and Conditions</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Longevity Test</a:t>
            </a:r>
            <a:endParaRPr lang="en-US" sz="1400" b="1" dirty="0"/>
          </a:p>
        </p:txBody>
      </p:sp>
      <p:sp>
        <p:nvSpPr>
          <p:cNvPr id="9" name="Oval 8">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Oval 11">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Oval 1">
            <a:extLst>
              <a:ext uri="{FF2B5EF4-FFF2-40B4-BE49-F238E27FC236}">
                <a16:creationId xmlns:a16="http://schemas.microsoft.com/office/drawing/2014/main" id="{AB3AFBE6-60C7-6A05-F8E8-9DD331B73489}"/>
              </a:ext>
            </a:extLst>
          </p:cNvPr>
          <p:cNvSpPr/>
          <p:nvPr/>
        </p:nvSpPr>
        <p:spPr>
          <a:xfrm flipH="1">
            <a:off x="405475" y="1219923"/>
            <a:ext cx="550358" cy="548158"/>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a:t>
            </a:r>
          </a:p>
        </p:txBody>
      </p:sp>
      <p:sp>
        <p:nvSpPr>
          <p:cNvPr id="5" name="Oval 4">
            <a:extLst>
              <a:ext uri="{FF2B5EF4-FFF2-40B4-BE49-F238E27FC236}">
                <a16:creationId xmlns:a16="http://schemas.microsoft.com/office/drawing/2014/main" id="{10B7A75D-FE2E-5FA7-5EB3-01F45AA2B9C6}"/>
              </a:ext>
            </a:extLst>
          </p:cNvPr>
          <p:cNvSpPr/>
          <p:nvPr/>
        </p:nvSpPr>
        <p:spPr>
          <a:xfrm flipH="1">
            <a:off x="412849" y="2123245"/>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2</a:t>
            </a:r>
          </a:p>
        </p:txBody>
      </p:sp>
      <p:sp>
        <p:nvSpPr>
          <p:cNvPr id="6" name="Oval 5">
            <a:extLst>
              <a:ext uri="{FF2B5EF4-FFF2-40B4-BE49-F238E27FC236}">
                <a16:creationId xmlns:a16="http://schemas.microsoft.com/office/drawing/2014/main" id="{CB3B549E-F95D-68AD-D795-E7A0DC3FB53E}"/>
              </a:ext>
            </a:extLst>
          </p:cNvPr>
          <p:cNvSpPr/>
          <p:nvPr/>
        </p:nvSpPr>
        <p:spPr>
          <a:xfrm flipH="1">
            <a:off x="412849" y="3023741"/>
            <a:ext cx="550358" cy="54815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3</a:t>
            </a:r>
          </a:p>
        </p:txBody>
      </p:sp>
      <p:sp>
        <p:nvSpPr>
          <p:cNvPr id="7" name="Oval 6">
            <a:extLst>
              <a:ext uri="{FF2B5EF4-FFF2-40B4-BE49-F238E27FC236}">
                <a16:creationId xmlns:a16="http://schemas.microsoft.com/office/drawing/2014/main" id="{EA47401B-47D2-28A8-04B4-4BE0922E4D5C}"/>
              </a:ext>
            </a:extLst>
          </p:cNvPr>
          <p:cNvSpPr/>
          <p:nvPr/>
        </p:nvSpPr>
        <p:spPr>
          <a:xfrm flipH="1">
            <a:off x="412849" y="3880175"/>
            <a:ext cx="550358" cy="548158"/>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4</a:t>
            </a:r>
          </a:p>
        </p:txBody>
      </p:sp>
      <p:sp>
        <p:nvSpPr>
          <p:cNvPr id="8" name="TextBox 7">
            <a:extLst>
              <a:ext uri="{FF2B5EF4-FFF2-40B4-BE49-F238E27FC236}">
                <a16:creationId xmlns:a16="http://schemas.microsoft.com/office/drawing/2014/main" id="{7FB32303-8EAB-CA53-3CAC-F87332176E76}"/>
              </a:ext>
            </a:extLst>
          </p:cNvPr>
          <p:cNvSpPr txBox="1"/>
          <p:nvPr/>
        </p:nvSpPr>
        <p:spPr>
          <a:xfrm>
            <a:off x="980414" y="1185638"/>
            <a:ext cx="4201186" cy="1061829"/>
          </a:xfrm>
          <a:prstGeom prst="rect">
            <a:avLst/>
          </a:prstGeom>
          <a:noFill/>
        </p:spPr>
        <p:txBody>
          <a:bodyPr wrap="square" rtlCol="0">
            <a:spAutoFit/>
          </a:bodyPr>
          <a:lstStyle/>
          <a:p>
            <a:pPr algn="just"/>
            <a:r>
              <a:rPr lang="en-US" sz="1050" dirty="0"/>
              <a:t>To test the durability and performance of the passivation layer over time , samples were first enclosed within a resin cap produced by 3D printing and then </a:t>
            </a:r>
            <a:r>
              <a:rPr lang="en-US" sz="1050" b="1" dirty="0"/>
              <a:t>submerged in 0.01M of PBS </a:t>
            </a:r>
            <a:r>
              <a:rPr lang="en-US" sz="1050" dirty="0"/>
              <a:t>while set on heat. Increasing the heat over 37°C accelerated the speed-up aging of the samples.</a:t>
            </a:r>
          </a:p>
          <a:p>
            <a:pPr algn="just"/>
            <a:endParaRPr lang="en-IN" sz="1050" dirty="0"/>
          </a:p>
        </p:txBody>
      </p:sp>
      <p:sp>
        <p:nvSpPr>
          <p:cNvPr id="10" name="TextBox 9">
            <a:extLst>
              <a:ext uri="{FF2B5EF4-FFF2-40B4-BE49-F238E27FC236}">
                <a16:creationId xmlns:a16="http://schemas.microsoft.com/office/drawing/2014/main" id="{1132DF66-24A0-A0C5-4645-92B4A8A9D9C3}"/>
              </a:ext>
            </a:extLst>
          </p:cNvPr>
          <p:cNvSpPr txBox="1"/>
          <p:nvPr/>
        </p:nvSpPr>
        <p:spPr>
          <a:xfrm>
            <a:off x="980414" y="2095376"/>
            <a:ext cx="4201186" cy="738664"/>
          </a:xfrm>
          <a:prstGeom prst="rect">
            <a:avLst/>
          </a:prstGeom>
          <a:noFill/>
        </p:spPr>
        <p:txBody>
          <a:bodyPr wrap="square" rtlCol="0">
            <a:spAutoFit/>
          </a:bodyPr>
          <a:lstStyle/>
          <a:p>
            <a:pPr algn="just"/>
            <a:r>
              <a:rPr lang="en-US" sz="1050" dirty="0"/>
              <a:t>To achieve reliable measurement with the long-life setup, an important step was making a hermetic setup where the electrodes would be kept at a constant temperature to increase the effect of heating for a long period. </a:t>
            </a:r>
            <a:endParaRPr lang="en-IN" sz="1050" dirty="0"/>
          </a:p>
        </p:txBody>
      </p:sp>
      <p:sp>
        <p:nvSpPr>
          <p:cNvPr id="11" name="TextBox 10">
            <a:extLst>
              <a:ext uri="{FF2B5EF4-FFF2-40B4-BE49-F238E27FC236}">
                <a16:creationId xmlns:a16="http://schemas.microsoft.com/office/drawing/2014/main" id="{2AEA73B5-22C0-476B-992A-C793499EA958}"/>
              </a:ext>
            </a:extLst>
          </p:cNvPr>
          <p:cNvSpPr txBox="1"/>
          <p:nvPr/>
        </p:nvSpPr>
        <p:spPr>
          <a:xfrm>
            <a:off x="955833" y="3790950"/>
            <a:ext cx="4225767" cy="1061829"/>
          </a:xfrm>
          <a:prstGeom prst="rect">
            <a:avLst/>
          </a:prstGeom>
          <a:noFill/>
        </p:spPr>
        <p:txBody>
          <a:bodyPr wrap="square" rtlCol="0">
            <a:spAutoFit/>
          </a:bodyPr>
          <a:lstStyle/>
          <a:p>
            <a:pPr algn="just"/>
            <a:r>
              <a:rPr lang="en-US" sz="1050" dirty="0"/>
              <a:t>A very well-established approach is to assume that the rate of aging is increased by a factor of 2ΔT/10, where ΔT is the temperature increase. This result is a mathematical expression of the empirical observation that increasing the temperature by about 10°C roughly doubles the rate of aging of the substance used .So, the experimental set-up was kept at a constant heat of 80°C. </a:t>
            </a:r>
          </a:p>
        </p:txBody>
      </p:sp>
      <p:sp>
        <p:nvSpPr>
          <p:cNvPr id="15" name="TextBox 14">
            <a:extLst>
              <a:ext uri="{FF2B5EF4-FFF2-40B4-BE49-F238E27FC236}">
                <a16:creationId xmlns:a16="http://schemas.microsoft.com/office/drawing/2014/main" id="{D68FCDF3-2DA8-CAF6-454E-1BAA5B87E41F}"/>
              </a:ext>
            </a:extLst>
          </p:cNvPr>
          <p:cNvSpPr txBox="1"/>
          <p:nvPr/>
        </p:nvSpPr>
        <p:spPr>
          <a:xfrm>
            <a:off x="968123" y="2952750"/>
            <a:ext cx="4225767" cy="900246"/>
          </a:xfrm>
          <a:prstGeom prst="rect">
            <a:avLst/>
          </a:prstGeom>
          <a:noFill/>
        </p:spPr>
        <p:txBody>
          <a:bodyPr wrap="square" rtlCol="0">
            <a:spAutoFit/>
          </a:bodyPr>
          <a:lstStyle/>
          <a:p>
            <a:pPr algn="just"/>
            <a:r>
              <a:rPr lang="en-US" sz="1050" dirty="0"/>
              <a:t>To check the integrity of the sample we measure impedance regularly from 100 Hz to 10 </a:t>
            </a:r>
            <a:r>
              <a:rPr lang="en-US" sz="1050" dirty="0" err="1"/>
              <a:t>MHz.</a:t>
            </a:r>
            <a:r>
              <a:rPr lang="en-US" sz="1050" dirty="0"/>
              <a:t> The data is collected at 1 hour intervals for a period of over 30 days. A monitor is connected to this system to gather the data from the Raspberry Pi for analysis.</a:t>
            </a:r>
          </a:p>
          <a:p>
            <a:pPr algn="just"/>
            <a:endParaRPr lang="en-IN" sz="1050" dirty="0"/>
          </a:p>
        </p:txBody>
      </p:sp>
      <p:pic>
        <p:nvPicPr>
          <p:cNvPr id="21" name="Picture 20" descr="A hand holding a blue and red plastic bottle with wires attached&#10;&#10;Description automatically generated">
            <a:extLst>
              <a:ext uri="{FF2B5EF4-FFF2-40B4-BE49-F238E27FC236}">
                <a16:creationId xmlns:a16="http://schemas.microsoft.com/office/drawing/2014/main" id="{3974983B-F214-AB5B-B1A7-5F34EE1435C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524"/>
          <a:stretch/>
        </p:blipFill>
        <p:spPr>
          <a:xfrm rot="5400000">
            <a:off x="5677093" y="1780383"/>
            <a:ext cx="2895600" cy="2400301"/>
          </a:xfrm>
          <a:prstGeom prst="rect">
            <a:avLst/>
          </a:prstGeom>
          <a:ln>
            <a:solidFill>
              <a:schemeClr val="tx1"/>
            </a:solidFill>
          </a:ln>
        </p:spPr>
      </p:pic>
      <p:sp>
        <p:nvSpPr>
          <p:cNvPr id="22" name="Rectangle 21">
            <a:extLst>
              <a:ext uri="{FF2B5EF4-FFF2-40B4-BE49-F238E27FC236}">
                <a16:creationId xmlns:a16="http://schemas.microsoft.com/office/drawing/2014/main" id="{CC621FBB-EC98-BB6B-039B-AC936BB68035}"/>
              </a:ext>
            </a:extLst>
          </p:cNvPr>
          <p:cNvSpPr/>
          <p:nvPr/>
        </p:nvSpPr>
        <p:spPr bwMode="auto">
          <a:xfrm>
            <a:off x="7467600" y="3023741"/>
            <a:ext cx="400436" cy="386209"/>
          </a:xfrm>
          <a:prstGeom prst="rect">
            <a:avLst/>
          </a:prstGeom>
          <a:noFill/>
          <a:ln w="19050">
            <a:solidFill>
              <a:schemeClr val="tx1"/>
            </a:solidFill>
            <a:round/>
            <a:headEnd/>
            <a:tailEnd/>
          </a:ln>
        </p:spPr>
        <p:txBody>
          <a:bodyPr vert="horz" wrap="square" lIns="91440" tIns="45720" rIns="91440" bIns="45720" numCol="1" rtlCol="0" anchor="t" anchorCtr="0" compatLnSpc="1">
            <a:prstTxWarp prst="textNoShape">
              <a:avLst/>
            </a:prstTxWarp>
          </a:bodyPr>
          <a:lstStyle/>
          <a:p>
            <a:pPr algn="ctr"/>
            <a:endParaRPr lang="en-IN"/>
          </a:p>
        </p:txBody>
      </p:sp>
      <p:cxnSp>
        <p:nvCxnSpPr>
          <p:cNvPr id="26" name="Straight Arrow Connector 25">
            <a:extLst>
              <a:ext uri="{FF2B5EF4-FFF2-40B4-BE49-F238E27FC236}">
                <a16:creationId xmlns:a16="http://schemas.microsoft.com/office/drawing/2014/main" id="{579764C6-0F56-6128-DE12-7ACC19CE70EE}"/>
              </a:ext>
            </a:extLst>
          </p:cNvPr>
          <p:cNvCxnSpPr>
            <a:cxnSpLocks/>
            <a:stCxn id="22" idx="2"/>
          </p:cNvCxnSpPr>
          <p:nvPr/>
        </p:nvCxnSpPr>
        <p:spPr>
          <a:xfrm>
            <a:off x="7667818" y="3409950"/>
            <a:ext cx="0" cy="1143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DA54D8E5-E460-25DC-9116-EBF50F945607}"/>
              </a:ext>
            </a:extLst>
          </p:cNvPr>
          <p:cNvSpPr txBox="1"/>
          <p:nvPr/>
        </p:nvSpPr>
        <p:spPr>
          <a:xfrm>
            <a:off x="6549899" y="4479717"/>
            <a:ext cx="2186817" cy="246221"/>
          </a:xfrm>
          <a:prstGeom prst="rect">
            <a:avLst/>
          </a:prstGeom>
          <a:noFill/>
        </p:spPr>
        <p:txBody>
          <a:bodyPr wrap="none" rtlCol="0">
            <a:spAutoFit/>
          </a:bodyPr>
          <a:lstStyle/>
          <a:p>
            <a:r>
              <a:rPr lang="en-IN" sz="1000" dirty="0"/>
              <a:t>Sample enclosed within a resin cap</a:t>
            </a:r>
          </a:p>
        </p:txBody>
      </p:sp>
      <p:cxnSp>
        <p:nvCxnSpPr>
          <p:cNvPr id="30" name="Straight Arrow Connector 29">
            <a:extLst>
              <a:ext uri="{FF2B5EF4-FFF2-40B4-BE49-F238E27FC236}">
                <a16:creationId xmlns:a16="http://schemas.microsoft.com/office/drawing/2014/main" id="{29FEA2C8-56AD-AFC2-7B62-18B720419230}"/>
              </a:ext>
            </a:extLst>
          </p:cNvPr>
          <p:cNvCxnSpPr>
            <a:cxnSpLocks/>
          </p:cNvCxnSpPr>
          <p:nvPr/>
        </p:nvCxnSpPr>
        <p:spPr>
          <a:xfrm flipH="1" flipV="1">
            <a:off x="6629400" y="1219923"/>
            <a:ext cx="381000" cy="18038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B98A424D-81B8-7405-8B56-C5E0E92958FD}"/>
              </a:ext>
            </a:extLst>
          </p:cNvPr>
          <p:cNvSpPr txBox="1"/>
          <p:nvPr/>
        </p:nvSpPr>
        <p:spPr>
          <a:xfrm>
            <a:off x="6089314" y="1033949"/>
            <a:ext cx="1763624" cy="246221"/>
          </a:xfrm>
          <a:prstGeom prst="rect">
            <a:avLst/>
          </a:prstGeom>
          <a:noFill/>
        </p:spPr>
        <p:txBody>
          <a:bodyPr wrap="none" rtlCol="0">
            <a:spAutoFit/>
          </a:bodyPr>
          <a:lstStyle/>
          <a:p>
            <a:r>
              <a:rPr lang="en-IN" sz="1000" dirty="0"/>
              <a:t>PDMS for better hermeticity</a:t>
            </a:r>
          </a:p>
        </p:txBody>
      </p:sp>
      <p:cxnSp>
        <p:nvCxnSpPr>
          <p:cNvPr id="34" name="Straight Arrow Connector 33">
            <a:extLst>
              <a:ext uri="{FF2B5EF4-FFF2-40B4-BE49-F238E27FC236}">
                <a16:creationId xmlns:a16="http://schemas.microsoft.com/office/drawing/2014/main" id="{FBAB757D-3240-AD7B-963F-59BB108679CE}"/>
              </a:ext>
            </a:extLst>
          </p:cNvPr>
          <p:cNvCxnSpPr>
            <a:cxnSpLocks/>
          </p:cNvCxnSpPr>
          <p:nvPr/>
        </p:nvCxnSpPr>
        <p:spPr>
          <a:xfrm flipV="1">
            <a:off x="7315200" y="1418029"/>
            <a:ext cx="685800" cy="4679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A22824E9-1BE8-9D30-E237-7D0E143C78AA}"/>
              </a:ext>
            </a:extLst>
          </p:cNvPr>
          <p:cNvSpPr txBox="1"/>
          <p:nvPr/>
        </p:nvSpPr>
        <p:spPr>
          <a:xfrm>
            <a:off x="7945625" y="1245664"/>
            <a:ext cx="1010213" cy="246221"/>
          </a:xfrm>
          <a:prstGeom prst="rect">
            <a:avLst/>
          </a:prstGeom>
          <a:noFill/>
        </p:spPr>
        <p:txBody>
          <a:bodyPr wrap="none" rtlCol="0">
            <a:spAutoFit/>
          </a:bodyPr>
          <a:lstStyle/>
          <a:p>
            <a:r>
              <a:rPr lang="en-IN" sz="1000" dirty="0"/>
              <a:t>Thermocouple</a:t>
            </a:r>
          </a:p>
        </p:txBody>
      </p:sp>
      <p:sp>
        <p:nvSpPr>
          <p:cNvPr id="13" name="TextBox 12">
            <a:extLst>
              <a:ext uri="{FF2B5EF4-FFF2-40B4-BE49-F238E27FC236}">
                <a16:creationId xmlns:a16="http://schemas.microsoft.com/office/drawing/2014/main" id="{346CD20B-B7DF-36D2-1250-1C5A7E966DCA}"/>
              </a:ext>
            </a:extLst>
          </p:cNvPr>
          <p:cNvSpPr txBox="1"/>
          <p:nvPr/>
        </p:nvSpPr>
        <p:spPr>
          <a:xfrm>
            <a:off x="5724584" y="4761662"/>
            <a:ext cx="3082801" cy="400110"/>
          </a:xfrm>
          <a:prstGeom prst="rect">
            <a:avLst/>
          </a:prstGeom>
          <a:noFill/>
        </p:spPr>
        <p:txBody>
          <a:bodyPr wrap="square" rtlCol="0">
            <a:spAutoFit/>
          </a:bodyPr>
          <a:lstStyle/>
          <a:p>
            <a:pPr algn="just"/>
            <a:r>
              <a:rPr lang="en-IN" sz="1000" dirty="0"/>
              <a:t>Figure 32: Samples prepared for the longevity test in a cleanroom environment.</a:t>
            </a:r>
          </a:p>
        </p:txBody>
      </p:sp>
    </p:spTree>
    <p:extLst>
      <p:ext uri="{BB962C8B-B14F-4D97-AF65-F5344CB8AC3E}">
        <p14:creationId xmlns:p14="http://schemas.microsoft.com/office/powerpoint/2010/main" val="40646845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Initial Measurements before Aging</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Longevity Test</a:t>
            </a:r>
            <a:endParaRPr lang="en-US" sz="1400" b="1" dirty="0"/>
          </a:p>
        </p:txBody>
      </p:sp>
      <p:sp>
        <p:nvSpPr>
          <p:cNvPr id="9" name="Oval 8">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Oval 11">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9" name="Picture 28" descr="A comparison of a diagram&#10;&#10;Description automatically generated with medium confidence">
            <a:extLst>
              <a:ext uri="{FF2B5EF4-FFF2-40B4-BE49-F238E27FC236}">
                <a16:creationId xmlns:a16="http://schemas.microsoft.com/office/drawing/2014/main" id="{C89B38BC-54B3-F704-E140-C58E5D81970F}"/>
              </a:ext>
            </a:extLst>
          </p:cNvPr>
          <p:cNvPicPr>
            <a:picLocks noChangeAspect="1"/>
          </p:cNvPicPr>
          <p:nvPr/>
        </p:nvPicPr>
        <p:blipFill rotWithShape="1">
          <a:blip r:embed="rId2">
            <a:extLst>
              <a:ext uri="{28A0092B-C50C-407E-A947-70E740481C1C}">
                <a14:useLocalDpi xmlns:a14="http://schemas.microsoft.com/office/drawing/2010/main" val="0"/>
              </a:ext>
            </a:extLst>
          </a:blip>
          <a:srcRect l="3581"/>
          <a:stretch/>
        </p:blipFill>
        <p:spPr>
          <a:xfrm>
            <a:off x="2083381" y="1047750"/>
            <a:ext cx="4977238" cy="3871600"/>
          </a:xfrm>
          <a:prstGeom prst="rect">
            <a:avLst/>
          </a:prstGeom>
        </p:spPr>
      </p:pic>
      <p:pic>
        <p:nvPicPr>
          <p:cNvPr id="19" name="Picture 18">
            <a:extLst>
              <a:ext uri="{FF2B5EF4-FFF2-40B4-BE49-F238E27FC236}">
                <a16:creationId xmlns:a16="http://schemas.microsoft.com/office/drawing/2014/main" id="{6D073174-20FE-6925-B281-BCAC1011A37C}"/>
              </a:ext>
            </a:extLst>
          </p:cNvPr>
          <p:cNvPicPr>
            <a:picLocks noChangeAspect="1"/>
          </p:cNvPicPr>
          <p:nvPr/>
        </p:nvPicPr>
        <p:blipFill>
          <a:blip r:embed="rId3"/>
          <a:stretch>
            <a:fillRect/>
          </a:stretch>
        </p:blipFill>
        <p:spPr>
          <a:xfrm>
            <a:off x="6622885" y="2696890"/>
            <a:ext cx="1137590" cy="751741"/>
          </a:xfrm>
          <a:prstGeom prst="rect">
            <a:avLst/>
          </a:prstGeom>
        </p:spPr>
      </p:pic>
    </p:spTree>
    <p:extLst>
      <p:ext uri="{BB962C8B-B14F-4D97-AF65-F5344CB8AC3E}">
        <p14:creationId xmlns:p14="http://schemas.microsoft.com/office/powerpoint/2010/main" val="3787411628"/>
      </p:ext>
    </p:extLst>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Test Setup and Conditions</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Longevity Test</a:t>
            </a:r>
            <a:endParaRPr lang="en-US" sz="1400" b="1" dirty="0"/>
          </a:p>
        </p:txBody>
      </p:sp>
      <p:sp>
        <p:nvSpPr>
          <p:cNvPr id="9" name="Oval 8">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Oval 11">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3" name="Picture 12" descr="A white foam box with wires and a metal container&#10;&#10;Description automatically generated">
            <a:extLst>
              <a:ext uri="{FF2B5EF4-FFF2-40B4-BE49-F238E27FC236}">
                <a16:creationId xmlns:a16="http://schemas.microsoft.com/office/drawing/2014/main" id="{D30CDAE5-9F7B-4C92-6B3D-78091ED0F940}"/>
              </a:ext>
            </a:extLst>
          </p:cNvPr>
          <p:cNvPicPr>
            <a:picLocks noChangeAspect="1"/>
          </p:cNvPicPr>
          <p:nvPr/>
        </p:nvPicPr>
        <p:blipFill>
          <a:blip r:embed="rId2"/>
          <a:stretch>
            <a:fillRect/>
          </a:stretch>
        </p:blipFill>
        <p:spPr>
          <a:xfrm>
            <a:off x="2347884" y="1255646"/>
            <a:ext cx="3566549" cy="3458430"/>
          </a:xfrm>
          <a:prstGeom prst="rect">
            <a:avLst/>
          </a:prstGeom>
          <a:ln>
            <a:solidFill>
              <a:schemeClr val="tx1"/>
            </a:solidFill>
          </a:ln>
        </p:spPr>
      </p:pic>
      <p:sp>
        <p:nvSpPr>
          <p:cNvPr id="14" name="Rectangle 13">
            <a:extLst>
              <a:ext uri="{FF2B5EF4-FFF2-40B4-BE49-F238E27FC236}">
                <a16:creationId xmlns:a16="http://schemas.microsoft.com/office/drawing/2014/main" id="{0E57D6F4-93B5-A739-0BB2-B008D333908D}"/>
              </a:ext>
            </a:extLst>
          </p:cNvPr>
          <p:cNvSpPr/>
          <p:nvPr/>
        </p:nvSpPr>
        <p:spPr>
          <a:xfrm>
            <a:off x="4984274" y="1192997"/>
            <a:ext cx="579120" cy="692953"/>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16" name="Straight Arrow Connector 15">
            <a:extLst>
              <a:ext uri="{FF2B5EF4-FFF2-40B4-BE49-F238E27FC236}">
                <a16:creationId xmlns:a16="http://schemas.microsoft.com/office/drawing/2014/main" id="{E67BA789-B66C-F9D0-DF44-A04D097A1E07}"/>
              </a:ext>
            </a:extLst>
          </p:cNvPr>
          <p:cNvCxnSpPr>
            <a:cxnSpLocks/>
          </p:cNvCxnSpPr>
          <p:nvPr/>
        </p:nvCxnSpPr>
        <p:spPr>
          <a:xfrm>
            <a:off x="5563394" y="1599835"/>
            <a:ext cx="61045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7D2C2610-ABA7-8109-DCA0-4B499686D4BB}"/>
              </a:ext>
            </a:extLst>
          </p:cNvPr>
          <p:cNvCxnSpPr>
            <a:cxnSpLocks/>
          </p:cNvCxnSpPr>
          <p:nvPr/>
        </p:nvCxnSpPr>
        <p:spPr>
          <a:xfrm flipH="1">
            <a:off x="2012474" y="1733889"/>
            <a:ext cx="73152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a:extLst>
              <a:ext uri="{FF2B5EF4-FFF2-40B4-BE49-F238E27FC236}">
                <a16:creationId xmlns:a16="http://schemas.microsoft.com/office/drawing/2014/main" id="{CB88C70E-8AA4-9C1F-828D-946399F93B38}"/>
              </a:ext>
            </a:extLst>
          </p:cNvPr>
          <p:cNvCxnSpPr>
            <a:cxnSpLocks/>
          </p:cNvCxnSpPr>
          <p:nvPr/>
        </p:nvCxnSpPr>
        <p:spPr>
          <a:xfrm flipV="1">
            <a:off x="5113814" y="2887499"/>
            <a:ext cx="975360" cy="46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9" name="Straight Arrow Connector 18">
            <a:extLst>
              <a:ext uri="{FF2B5EF4-FFF2-40B4-BE49-F238E27FC236}">
                <a16:creationId xmlns:a16="http://schemas.microsoft.com/office/drawing/2014/main" id="{47ABAD85-478C-6238-6E2E-4F5FB7F3A01B}"/>
              </a:ext>
            </a:extLst>
          </p:cNvPr>
          <p:cNvCxnSpPr>
            <a:cxnSpLocks/>
          </p:cNvCxnSpPr>
          <p:nvPr/>
        </p:nvCxnSpPr>
        <p:spPr>
          <a:xfrm flipH="1">
            <a:off x="2008769" y="2914169"/>
            <a:ext cx="822507"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a:extLst>
              <a:ext uri="{FF2B5EF4-FFF2-40B4-BE49-F238E27FC236}">
                <a16:creationId xmlns:a16="http://schemas.microsoft.com/office/drawing/2014/main" id="{DBD58872-62C4-780D-8CD2-15696E599F4F}"/>
              </a:ext>
            </a:extLst>
          </p:cNvPr>
          <p:cNvCxnSpPr>
            <a:cxnSpLocks/>
          </p:cNvCxnSpPr>
          <p:nvPr/>
        </p:nvCxnSpPr>
        <p:spPr>
          <a:xfrm>
            <a:off x="5102987" y="3964677"/>
            <a:ext cx="986187"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1" name="TextBox 20">
            <a:extLst>
              <a:ext uri="{FF2B5EF4-FFF2-40B4-BE49-F238E27FC236}">
                <a16:creationId xmlns:a16="http://schemas.microsoft.com/office/drawing/2014/main" id="{A23CC61A-A9FD-3929-BB22-E947D9E8DBAC}"/>
              </a:ext>
            </a:extLst>
          </p:cNvPr>
          <p:cNvSpPr txBox="1"/>
          <p:nvPr/>
        </p:nvSpPr>
        <p:spPr>
          <a:xfrm>
            <a:off x="6156583" y="1327037"/>
            <a:ext cx="2849879" cy="553998"/>
          </a:xfrm>
          <a:prstGeom prst="rect">
            <a:avLst/>
          </a:prstGeom>
          <a:noFill/>
        </p:spPr>
        <p:txBody>
          <a:bodyPr wrap="square" rtlCol="0">
            <a:spAutoFit/>
          </a:bodyPr>
          <a:lstStyle/>
          <a:p>
            <a:pPr algn="just"/>
            <a:r>
              <a:rPr lang="en-IN" sz="1000" dirty="0" err="1"/>
              <a:t>Multimeter</a:t>
            </a:r>
            <a:r>
              <a:rPr lang="en-IN" sz="1000" dirty="0"/>
              <a:t> connected to the thermocouple that is placed inside the jar to measure the temperature inside the jar with samples.</a:t>
            </a:r>
          </a:p>
        </p:txBody>
      </p:sp>
      <p:sp>
        <p:nvSpPr>
          <p:cNvPr id="22" name="TextBox 21">
            <a:extLst>
              <a:ext uri="{FF2B5EF4-FFF2-40B4-BE49-F238E27FC236}">
                <a16:creationId xmlns:a16="http://schemas.microsoft.com/office/drawing/2014/main" id="{AA430182-4997-6421-290A-4318D7075CB4}"/>
              </a:ext>
            </a:extLst>
          </p:cNvPr>
          <p:cNvSpPr txBox="1"/>
          <p:nvPr/>
        </p:nvSpPr>
        <p:spPr>
          <a:xfrm>
            <a:off x="6020594" y="2437376"/>
            <a:ext cx="2849879" cy="861774"/>
          </a:xfrm>
          <a:prstGeom prst="rect">
            <a:avLst/>
          </a:prstGeom>
          <a:noFill/>
        </p:spPr>
        <p:txBody>
          <a:bodyPr wrap="square" rtlCol="0">
            <a:spAutoFit/>
          </a:bodyPr>
          <a:lstStyle/>
          <a:p>
            <a:pPr algn="just"/>
            <a:r>
              <a:rPr lang="en-IN" sz="1000" dirty="0"/>
              <a:t>Four Samples submerged in a jar filled with PBS 0.01M. </a:t>
            </a:r>
            <a:r>
              <a:rPr lang="en-US" sz="1000" dirty="0"/>
              <a:t>The glass jar was then placed inside a hollowed-out metal block and the block was filled with biological oil to ensure heat transfer all around. </a:t>
            </a:r>
            <a:endParaRPr lang="en-IN" sz="1000" dirty="0"/>
          </a:p>
        </p:txBody>
      </p:sp>
      <p:sp>
        <p:nvSpPr>
          <p:cNvPr id="23" name="TextBox 22">
            <a:extLst>
              <a:ext uri="{FF2B5EF4-FFF2-40B4-BE49-F238E27FC236}">
                <a16:creationId xmlns:a16="http://schemas.microsoft.com/office/drawing/2014/main" id="{5F21E0BE-9531-E9EE-50D9-44E56EBF86C6}"/>
              </a:ext>
            </a:extLst>
          </p:cNvPr>
          <p:cNvSpPr txBox="1"/>
          <p:nvPr/>
        </p:nvSpPr>
        <p:spPr>
          <a:xfrm>
            <a:off x="6030426" y="3744811"/>
            <a:ext cx="2929844" cy="415498"/>
          </a:xfrm>
          <a:prstGeom prst="rect">
            <a:avLst/>
          </a:prstGeom>
          <a:noFill/>
        </p:spPr>
        <p:txBody>
          <a:bodyPr wrap="square" rtlCol="0">
            <a:spAutoFit/>
          </a:bodyPr>
          <a:lstStyle/>
          <a:p>
            <a:r>
              <a:rPr lang="en-IN" sz="1000" dirty="0">
                <a:solidFill>
                  <a:schemeClr val="tx1"/>
                </a:solidFill>
              </a:rPr>
              <a:t>Hotplate where the temperature is set to about 80</a:t>
            </a:r>
            <a:r>
              <a:rPr lang="en-IN" sz="1000" i="0" dirty="0">
                <a:solidFill>
                  <a:schemeClr val="tx1"/>
                </a:solidFill>
                <a:effectLst/>
                <a:latin typeface="Arial" panose="020B0604020202020204" pitchFamily="34" charset="0"/>
              </a:rPr>
              <a:t>°</a:t>
            </a:r>
            <a:r>
              <a:rPr lang="en-IN" sz="1000" dirty="0">
                <a:solidFill>
                  <a:schemeClr val="tx1"/>
                </a:solidFill>
              </a:rPr>
              <a:t>C</a:t>
            </a:r>
          </a:p>
        </p:txBody>
      </p:sp>
      <p:sp>
        <p:nvSpPr>
          <p:cNvPr id="24" name="TextBox 23">
            <a:extLst>
              <a:ext uri="{FF2B5EF4-FFF2-40B4-BE49-F238E27FC236}">
                <a16:creationId xmlns:a16="http://schemas.microsoft.com/office/drawing/2014/main" id="{AF3EED33-781E-D840-FECA-0BC750D41B59}"/>
              </a:ext>
            </a:extLst>
          </p:cNvPr>
          <p:cNvSpPr txBox="1"/>
          <p:nvPr/>
        </p:nvSpPr>
        <p:spPr>
          <a:xfrm>
            <a:off x="497869" y="2719316"/>
            <a:ext cx="1583315" cy="1015663"/>
          </a:xfrm>
          <a:prstGeom prst="rect">
            <a:avLst/>
          </a:prstGeom>
          <a:noFill/>
        </p:spPr>
        <p:txBody>
          <a:bodyPr wrap="square" rtlCol="0">
            <a:spAutoFit/>
          </a:bodyPr>
          <a:lstStyle/>
          <a:p>
            <a:pPr algn="ctr"/>
            <a:r>
              <a:rPr lang="en-IN" sz="1000" dirty="0"/>
              <a:t>Analog Discovery2 connected to a homemade multiplexer that has 4 ports. One port connected to one sample.</a:t>
            </a:r>
          </a:p>
        </p:txBody>
      </p:sp>
      <p:sp>
        <p:nvSpPr>
          <p:cNvPr id="25" name="TextBox 24">
            <a:extLst>
              <a:ext uri="{FF2B5EF4-FFF2-40B4-BE49-F238E27FC236}">
                <a16:creationId xmlns:a16="http://schemas.microsoft.com/office/drawing/2014/main" id="{E2DD9D3A-5E6F-A68C-7FFF-A5983B025CE1}"/>
              </a:ext>
            </a:extLst>
          </p:cNvPr>
          <p:cNvSpPr txBox="1"/>
          <p:nvPr/>
        </p:nvSpPr>
        <p:spPr>
          <a:xfrm>
            <a:off x="800820" y="1430956"/>
            <a:ext cx="1287644" cy="707886"/>
          </a:xfrm>
          <a:prstGeom prst="rect">
            <a:avLst/>
          </a:prstGeom>
          <a:noFill/>
        </p:spPr>
        <p:txBody>
          <a:bodyPr wrap="square" rtlCol="0">
            <a:spAutoFit/>
          </a:bodyPr>
          <a:lstStyle/>
          <a:p>
            <a:pPr algn="ctr"/>
            <a:r>
              <a:rPr lang="en-IN" sz="1000" dirty="0"/>
              <a:t>User Interface with </a:t>
            </a:r>
            <a:r>
              <a:rPr lang="en-IN" sz="1000" dirty="0" err="1"/>
              <a:t>Rasberry</a:t>
            </a:r>
            <a:r>
              <a:rPr lang="en-IN" sz="1000" dirty="0"/>
              <a:t> Pi connected to a monitor</a:t>
            </a:r>
          </a:p>
        </p:txBody>
      </p:sp>
      <p:sp>
        <p:nvSpPr>
          <p:cNvPr id="2" name="TextBox 1">
            <a:extLst>
              <a:ext uri="{FF2B5EF4-FFF2-40B4-BE49-F238E27FC236}">
                <a16:creationId xmlns:a16="http://schemas.microsoft.com/office/drawing/2014/main" id="{668B9F3E-7BA1-5EDA-424A-41288AE5A2C2}"/>
              </a:ext>
            </a:extLst>
          </p:cNvPr>
          <p:cNvSpPr txBox="1"/>
          <p:nvPr/>
        </p:nvSpPr>
        <p:spPr>
          <a:xfrm>
            <a:off x="2015342" y="4829394"/>
            <a:ext cx="4158511" cy="400110"/>
          </a:xfrm>
          <a:prstGeom prst="rect">
            <a:avLst/>
          </a:prstGeom>
          <a:noFill/>
        </p:spPr>
        <p:txBody>
          <a:bodyPr wrap="none" rtlCol="0">
            <a:spAutoFit/>
          </a:bodyPr>
          <a:lstStyle/>
          <a:p>
            <a:r>
              <a:rPr lang="en-IN" sz="1000" dirty="0"/>
              <a:t>Figure 33: System placed inside a Styrofoam box that is fully enclosed </a:t>
            </a:r>
          </a:p>
          <a:p>
            <a:r>
              <a:rPr lang="en-IN" sz="1000" dirty="0"/>
              <a:t> </a:t>
            </a:r>
          </a:p>
        </p:txBody>
      </p:sp>
    </p:spTree>
    <p:extLst>
      <p:ext uri="{BB962C8B-B14F-4D97-AF65-F5344CB8AC3E}">
        <p14:creationId xmlns:p14="http://schemas.microsoft.com/office/powerpoint/2010/main" val="1423128450"/>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Measurements at T = 80°C </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Longevity Test</a:t>
            </a:r>
            <a:endParaRPr lang="en-US" sz="1400" b="1" dirty="0"/>
          </a:p>
        </p:txBody>
      </p:sp>
      <p:sp>
        <p:nvSpPr>
          <p:cNvPr id="9" name="Oval 8">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Oval 11">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3" name="Picture 12" descr="A diagram of a graph&#10;&#10;Description automatically generated with medium confidence">
            <a:extLst>
              <a:ext uri="{FF2B5EF4-FFF2-40B4-BE49-F238E27FC236}">
                <a16:creationId xmlns:a16="http://schemas.microsoft.com/office/drawing/2014/main" id="{F53AF365-D391-12FE-E06C-53DF5F4C71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0" y="1257346"/>
            <a:ext cx="4228885" cy="3171663"/>
          </a:xfrm>
          <a:prstGeom prst="rect">
            <a:avLst/>
          </a:prstGeom>
        </p:spPr>
      </p:pic>
      <p:pic>
        <p:nvPicPr>
          <p:cNvPr id="15" name="Picture 14" descr="A diagram of a frequency plot&#10;&#10;Description automatically generated with medium confidence">
            <a:extLst>
              <a:ext uri="{FF2B5EF4-FFF2-40B4-BE49-F238E27FC236}">
                <a16:creationId xmlns:a16="http://schemas.microsoft.com/office/drawing/2014/main" id="{58A10BBE-14B8-121B-D929-9897DC97C6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326" y="1257346"/>
            <a:ext cx="4103074" cy="3077305"/>
          </a:xfrm>
          <a:prstGeom prst="rect">
            <a:avLst/>
          </a:prstGeom>
        </p:spPr>
      </p:pic>
      <p:pic>
        <p:nvPicPr>
          <p:cNvPr id="5" name="Picture 4">
            <a:extLst>
              <a:ext uri="{FF2B5EF4-FFF2-40B4-BE49-F238E27FC236}">
                <a16:creationId xmlns:a16="http://schemas.microsoft.com/office/drawing/2014/main" id="{EAA2ADCB-74A4-BCC7-C3F3-DD8BA551F34D}"/>
              </a:ext>
            </a:extLst>
          </p:cNvPr>
          <p:cNvPicPr>
            <a:picLocks noChangeAspect="1"/>
          </p:cNvPicPr>
          <p:nvPr/>
        </p:nvPicPr>
        <p:blipFill>
          <a:blip r:embed="rId4"/>
          <a:stretch>
            <a:fillRect/>
          </a:stretch>
        </p:blipFill>
        <p:spPr>
          <a:xfrm>
            <a:off x="4191001" y="1661933"/>
            <a:ext cx="868729" cy="909817"/>
          </a:xfrm>
          <a:prstGeom prst="rect">
            <a:avLst/>
          </a:prstGeom>
        </p:spPr>
      </p:pic>
      <p:pic>
        <p:nvPicPr>
          <p:cNvPr id="16" name="Picture 15">
            <a:extLst>
              <a:ext uri="{FF2B5EF4-FFF2-40B4-BE49-F238E27FC236}">
                <a16:creationId xmlns:a16="http://schemas.microsoft.com/office/drawing/2014/main" id="{4F41E965-5AF3-C0F3-3D1A-8FD84FB920CF}"/>
              </a:ext>
            </a:extLst>
          </p:cNvPr>
          <p:cNvPicPr>
            <a:picLocks noChangeAspect="1"/>
          </p:cNvPicPr>
          <p:nvPr/>
        </p:nvPicPr>
        <p:blipFill>
          <a:blip r:embed="rId4"/>
          <a:stretch>
            <a:fillRect/>
          </a:stretch>
        </p:blipFill>
        <p:spPr>
          <a:xfrm>
            <a:off x="4196253" y="3080294"/>
            <a:ext cx="868729" cy="909817"/>
          </a:xfrm>
          <a:prstGeom prst="rect">
            <a:avLst/>
          </a:prstGeom>
        </p:spPr>
      </p:pic>
    </p:spTree>
    <p:extLst>
      <p:ext uri="{BB962C8B-B14F-4D97-AF65-F5344CB8AC3E}">
        <p14:creationId xmlns:p14="http://schemas.microsoft.com/office/powerpoint/2010/main" val="222089285"/>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Measurements at T = 80°C </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Longevity Test</a:t>
            </a:r>
            <a:endParaRPr lang="en-US" sz="1400" b="1" dirty="0"/>
          </a:p>
        </p:txBody>
      </p:sp>
      <p:sp>
        <p:nvSpPr>
          <p:cNvPr id="9" name="Oval 8">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Oval 11">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6" name="Picture 5" descr="A graph of different colored lines&#10;&#10;Description automatically generated">
            <a:extLst>
              <a:ext uri="{FF2B5EF4-FFF2-40B4-BE49-F238E27FC236}">
                <a16:creationId xmlns:a16="http://schemas.microsoft.com/office/drawing/2014/main" id="{D1287152-385E-0F79-D436-5163DBE8F2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0" y="1276350"/>
            <a:ext cx="4191000" cy="3143249"/>
          </a:xfrm>
          <a:prstGeom prst="rect">
            <a:avLst/>
          </a:prstGeom>
        </p:spPr>
      </p:pic>
      <p:pic>
        <p:nvPicPr>
          <p:cNvPr id="11" name="Picture 10" descr="A graph of a graph of a waveform&#10;&#10;Description automatically generated with medium confidence">
            <a:extLst>
              <a:ext uri="{FF2B5EF4-FFF2-40B4-BE49-F238E27FC236}">
                <a16:creationId xmlns:a16="http://schemas.microsoft.com/office/drawing/2014/main" id="{CA3E11DB-2129-84FC-4004-21C6D054C9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276350"/>
            <a:ext cx="4146134" cy="3109600"/>
          </a:xfrm>
          <a:prstGeom prst="rect">
            <a:avLst/>
          </a:prstGeom>
        </p:spPr>
      </p:pic>
      <p:pic>
        <p:nvPicPr>
          <p:cNvPr id="5" name="Picture 4">
            <a:extLst>
              <a:ext uri="{FF2B5EF4-FFF2-40B4-BE49-F238E27FC236}">
                <a16:creationId xmlns:a16="http://schemas.microsoft.com/office/drawing/2014/main" id="{EAA2ADCB-74A4-BCC7-C3F3-DD8BA551F34D}"/>
              </a:ext>
            </a:extLst>
          </p:cNvPr>
          <p:cNvPicPr>
            <a:picLocks noChangeAspect="1"/>
          </p:cNvPicPr>
          <p:nvPr/>
        </p:nvPicPr>
        <p:blipFill>
          <a:blip r:embed="rId4"/>
          <a:stretch>
            <a:fillRect/>
          </a:stretch>
        </p:blipFill>
        <p:spPr>
          <a:xfrm>
            <a:off x="4203896" y="1661933"/>
            <a:ext cx="868729" cy="909817"/>
          </a:xfrm>
          <a:prstGeom prst="rect">
            <a:avLst/>
          </a:prstGeom>
        </p:spPr>
      </p:pic>
      <p:pic>
        <p:nvPicPr>
          <p:cNvPr id="13" name="Picture 12">
            <a:extLst>
              <a:ext uri="{FF2B5EF4-FFF2-40B4-BE49-F238E27FC236}">
                <a16:creationId xmlns:a16="http://schemas.microsoft.com/office/drawing/2014/main" id="{727E5CB5-02F4-A86D-C54F-4AA8EEF1E87C}"/>
              </a:ext>
            </a:extLst>
          </p:cNvPr>
          <p:cNvPicPr>
            <a:picLocks noChangeAspect="1"/>
          </p:cNvPicPr>
          <p:nvPr/>
        </p:nvPicPr>
        <p:blipFill>
          <a:blip r:embed="rId4"/>
          <a:stretch>
            <a:fillRect/>
          </a:stretch>
        </p:blipFill>
        <p:spPr>
          <a:xfrm>
            <a:off x="4199619" y="3062747"/>
            <a:ext cx="868729" cy="909817"/>
          </a:xfrm>
          <a:prstGeom prst="rect">
            <a:avLst/>
          </a:prstGeom>
        </p:spPr>
      </p:pic>
    </p:spTree>
    <p:extLst>
      <p:ext uri="{BB962C8B-B14F-4D97-AF65-F5344CB8AC3E}">
        <p14:creationId xmlns:p14="http://schemas.microsoft.com/office/powerpoint/2010/main" val="2962265211"/>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6" name="Rectangle: Rounded Corners 25">
            <a:extLst>
              <a:ext uri="{FF2B5EF4-FFF2-40B4-BE49-F238E27FC236}">
                <a16:creationId xmlns:a16="http://schemas.microsoft.com/office/drawing/2014/main" id="{DF70571F-05B9-EA16-394E-72F568FA4164}"/>
              </a:ext>
            </a:extLst>
          </p:cNvPr>
          <p:cNvSpPr/>
          <p:nvPr/>
        </p:nvSpPr>
        <p:spPr bwMode="auto">
          <a:xfrm>
            <a:off x="405475" y="1047750"/>
            <a:ext cx="5004725" cy="3429000"/>
          </a:xfrm>
          <a:prstGeom prst="roundRect">
            <a:avLst/>
          </a:prstGeom>
          <a:solidFill>
            <a:schemeClr val="accent2">
              <a:lumMod val="20000"/>
              <a:lumOff val="80000"/>
            </a:schemeClr>
          </a:solidFill>
          <a:ln w="9525">
            <a:solidFill>
              <a:schemeClr val="bg1"/>
            </a:solidFill>
            <a:round/>
            <a:headEnd/>
            <a:tailEnd/>
          </a:ln>
        </p:spPr>
        <p:txBody>
          <a:bodyPr vert="horz" wrap="square" lIns="91440" tIns="45720" rIns="91440" bIns="45720" numCol="1" rtlCol="0" anchor="t" anchorCtr="0" compatLnSpc="1">
            <a:prstTxWarp prst="textNoShape">
              <a:avLst/>
            </a:prstTxWarp>
          </a:bodyPr>
          <a:lstStyle/>
          <a:p>
            <a:pPr algn="ctr"/>
            <a:endParaRPr lang="en-IN" dirty="0"/>
          </a:p>
        </p:txBody>
      </p:sp>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US" sz="2800" b="1" dirty="0"/>
              <a:t>Overview of Neural prosthetic Implants</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Neural Implants and Prostheses </a:t>
            </a:r>
          </a:p>
        </p:txBody>
      </p:sp>
      <p:sp>
        <p:nvSpPr>
          <p:cNvPr id="22" name="Oval 21">
            <a:extLst>
              <a:ext uri="{FF2B5EF4-FFF2-40B4-BE49-F238E27FC236}">
                <a16:creationId xmlns:a16="http://schemas.microsoft.com/office/drawing/2014/main" id="{BA02C388-8901-E465-467B-B484BBB84EE9}"/>
              </a:ext>
            </a:extLst>
          </p:cNvPr>
          <p:cNvSpPr/>
          <p:nvPr/>
        </p:nvSpPr>
        <p:spPr>
          <a:xfrm flipH="1">
            <a:off x="533400" y="1276350"/>
            <a:ext cx="550358" cy="548158"/>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a:t>
            </a:r>
          </a:p>
        </p:txBody>
      </p:sp>
      <p:sp>
        <p:nvSpPr>
          <p:cNvPr id="23" name="Oval 22">
            <a:extLst>
              <a:ext uri="{FF2B5EF4-FFF2-40B4-BE49-F238E27FC236}">
                <a16:creationId xmlns:a16="http://schemas.microsoft.com/office/drawing/2014/main" id="{148F46AC-3109-AAC0-2DDD-A78A0B137CC2}"/>
              </a:ext>
            </a:extLst>
          </p:cNvPr>
          <p:cNvSpPr/>
          <p:nvPr/>
        </p:nvSpPr>
        <p:spPr>
          <a:xfrm flipH="1">
            <a:off x="533400" y="2038350"/>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2</a:t>
            </a:r>
          </a:p>
        </p:txBody>
      </p:sp>
      <p:sp>
        <p:nvSpPr>
          <p:cNvPr id="24" name="Oval 23">
            <a:extLst>
              <a:ext uri="{FF2B5EF4-FFF2-40B4-BE49-F238E27FC236}">
                <a16:creationId xmlns:a16="http://schemas.microsoft.com/office/drawing/2014/main" id="{34C02E4B-1407-193E-5A3C-B53C6225F7D9}"/>
              </a:ext>
            </a:extLst>
          </p:cNvPr>
          <p:cNvSpPr/>
          <p:nvPr/>
        </p:nvSpPr>
        <p:spPr>
          <a:xfrm flipH="1">
            <a:off x="533400" y="2800350"/>
            <a:ext cx="550358" cy="54815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3</a:t>
            </a:r>
          </a:p>
        </p:txBody>
      </p:sp>
      <p:sp>
        <p:nvSpPr>
          <p:cNvPr id="25" name="Oval 24">
            <a:extLst>
              <a:ext uri="{FF2B5EF4-FFF2-40B4-BE49-F238E27FC236}">
                <a16:creationId xmlns:a16="http://schemas.microsoft.com/office/drawing/2014/main" id="{9DD95612-7EA5-3101-0D3D-D182EA1B590F}"/>
              </a:ext>
            </a:extLst>
          </p:cNvPr>
          <p:cNvSpPr/>
          <p:nvPr/>
        </p:nvSpPr>
        <p:spPr>
          <a:xfrm flipH="1">
            <a:off x="533400" y="3562350"/>
            <a:ext cx="550358" cy="548158"/>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4</a:t>
            </a:r>
          </a:p>
        </p:txBody>
      </p:sp>
      <p:sp>
        <p:nvSpPr>
          <p:cNvPr id="2" name="TextBox 1">
            <a:extLst>
              <a:ext uri="{FF2B5EF4-FFF2-40B4-BE49-F238E27FC236}">
                <a16:creationId xmlns:a16="http://schemas.microsoft.com/office/drawing/2014/main" id="{A19F7A3F-65E0-611F-97B0-E7AC85BB0B21}"/>
              </a:ext>
            </a:extLst>
          </p:cNvPr>
          <p:cNvSpPr txBox="1"/>
          <p:nvPr/>
        </p:nvSpPr>
        <p:spPr>
          <a:xfrm>
            <a:off x="1083758" y="1261888"/>
            <a:ext cx="4021642" cy="738664"/>
          </a:xfrm>
          <a:prstGeom prst="rect">
            <a:avLst/>
          </a:prstGeom>
          <a:noFill/>
        </p:spPr>
        <p:txBody>
          <a:bodyPr wrap="square" rtlCol="0">
            <a:spAutoFit/>
          </a:bodyPr>
          <a:lstStyle/>
          <a:p>
            <a:pPr algn="just"/>
            <a:r>
              <a:rPr lang="en-US" sz="1050" b="0" i="0" dirty="0">
                <a:solidFill>
                  <a:srgbClr val="000000"/>
                </a:solidFill>
                <a:effectLst/>
              </a:rPr>
              <a:t>Neuro-prosthetic implants are man-made medical devices or simply technical systems that restore sensory or motor functions after injury and modulate neural behavior in neuronal diseases [1]</a:t>
            </a:r>
            <a:r>
              <a:rPr lang="en-US" sz="1050" dirty="0">
                <a:solidFill>
                  <a:srgbClr val="000000"/>
                </a:solidFill>
              </a:rPr>
              <a:t>.</a:t>
            </a:r>
            <a:r>
              <a:rPr lang="en-US" sz="1050" b="0" i="0" dirty="0">
                <a:solidFill>
                  <a:srgbClr val="000000"/>
                </a:solidFill>
                <a:effectLst/>
              </a:rPr>
              <a:t> </a:t>
            </a:r>
            <a:endParaRPr lang="en-IN" sz="1050" dirty="0"/>
          </a:p>
        </p:txBody>
      </p:sp>
      <p:sp>
        <p:nvSpPr>
          <p:cNvPr id="5" name="TextBox 4">
            <a:extLst>
              <a:ext uri="{FF2B5EF4-FFF2-40B4-BE49-F238E27FC236}">
                <a16:creationId xmlns:a16="http://schemas.microsoft.com/office/drawing/2014/main" id="{99C20BBC-8F54-BFDA-ABE5-EFD55040E9CA}"/>
              </a:ext>
            </a:extLst>
          </p:cNvPr>
          <p:cNvSpPr txBox="1"/>
          <p:nvPr/>
        </p:nvSpPr>
        <p:spPr>
          <a:xfrm>
            <a:off x="1083758" y="2054609"/>
            <a:ext cx="4265911" cy="577081"/>
          </a:xfrm>
          <a:prstGeom prst="rect">
            <a:avLst/>
          </a:prstGeom>
          <a:noFill/>
        </p:spPr>
        <p:txBody>
          <a:bodyPr wrap="none" rtlCol="0">
            <a:spAutoFit/>
          </a:bodyPr>
          <a:lstStyle/>
          <a:p>
            <a:pPr algn="just"/>
            <a:r>
              <a:rPr lang="en-US" sz="1050" dirty="0">
                <a:solidFill>
                  <a:srgbClr val="000000"/>
                </a:solidFill>
              </a:rPr>
              <a:t>T</a:t>
            </a:r>
            <a:r>
              <a:rPr lang="en-US" sz="1050" b="0" i="0" dirty="0">
                <a:solidFill>
                  <a:srgbClr val="000000"/>
                </a:solidFill>
                <a:effectLst/>
              </a:rPr>
              <a:t>hey are an interface between the body and the machine. </a:t>
            </a:r>
          </a:p>
          <a:p>
            <a:pPr algn="just"/>
            <a:r>
              <a:rPr lang="en-US" sz="1050" b="0" i="0" dirty="0">
                <a:solidFill>
                  <a:srgbClr val="000000"/>
                </a:solidFill>
                <a:effectLst/>
              </a:rPr>
              <a:t>Their purpose is to restore neurological functions by recording or the</a:t>
            </a:r>
          </a:p>
          <a:p>
            <a:pPr algn="just"/>
            <a:r>
              <a:rPr lang="en-US" sz="1050" b="0" i="0" dirty="0">
                <a:solidFill>
                  <a:srgbClr val="000000"/>
                </a:solidFill>
                <a:effectLst/>
              </a:rPr>
              <a:t>stimulation of neurons. </a:t>
            </a:r>
            <a:endParaRPr lang="en-IN" sz="1050" dirty="0"/>
          </a:p>
        </p:txBody>
      </p:sp>
      <p:sp>
        <p:nvSpPr>
          <p:cNvPr id="6" name="TextBox 5">
            <a:extLst>
              <a:ext uri="{FF2B5EF4-FFF2-40B4-BE49-F238E27FC236}">
                <a16:creationId xmlns:a16="http://schemas.microsoft.com/office/drawing/2014/main" id="{F5A9923D-6D99-691A-B63A-831D0CAEABF4}"/>
              </a:ext>
            </a:extLst>
          </p:cNvPr>
          <p:cNvSpPr txBox="1"/>
          <p:nvPr/>
        </p:nvSpPr>
        <p:spPr>
          <a:xfrm>
            <a:off x="1061316" y="2809616"/>
            <a:ext cx="4323620" cy="577081"/>
          </a:xfrm>
          <a:prstGeom prst="rect">
            <a:avLst/>
          </a:prstGeom>
          <a:noFill/>
        </p:spPr>
        <p:txBody>
          <a:bodyPr wrap="none" rtlCol="0">
            <a:spAutoFit/>
          </a:bodyPr>
          <a:lstStyle/>
          <a:p>
            <a:pPr algn="just"/>
            <a:r>
              <a:rPr lang="en-US" sz="1050" b="0" i="0" dirty="0">
                <a:solidFill>
                  <a:srgbClr val="000000"/>
                </a:solidFill>
                <a:effectLst/>
              </a:rPr>
              <a:t>The principal requirements of all medical  prosthetic implants are</a:t>
            </a:r>
          </a:p>
          <a:p>
            <a:pPr algn="just"/>
            <a:r>
              <a:rPr lang="en-US" sz="1050" b="0" i="0" dirty="0">
                <a:solidFill>
                  <a:srgbClr val="000000"/>
                </a:solidFill>
                <a:effectLst/>
              </a:rPr>
              <a:t>biocompatibility, bio-adhesion, bio functionality, corrosion resistance,</a:t>
            </a:r>
          </a:p>
          <a:p>
            <a:pPr algn="just"/>
            <a:r>
              <a:rPr lang="en-US" sz="1050" b="0" i="0" dirty="0">
                <a:solidFill>
                  <a:srgbClr val="000000"/>
                </a:solidFill>
                <a:effectLst/>
              </a:rPr>
              <a:t>processability and availability.</a:t>
            </a:r>
            <a:endParaRPr lang="en-IN" sz="1050" dirty="0"/>
          </a:p>
        </p:txBody>
      </p:sp>
      <p:sp>
        <p:nvSpPr>
          <p:cNvPr id="7" name="TextBox 6">
            <a:extLst>
              <a:ext uri="{FF2B5EF4-FFF2-40B4-BE49-F238E27FC236}">
                <a16:creationId xmlns:a16="http://schemas.microsoft.com/office/drawing/2014/main" id="{EC026C91-3A2F-43B3-AB3D-FEC1A2B91561}"/>
              </a:ext>
            </a:extLst>
          </p:cNvPr>
          <p:cNvSpPr txBox="1"/>
          <p:nvPr/>
        </p:nvSpPr>
        <p:spPr>
          <a:xfrm>
            <a:off x="1083758" y="3597846"/>
            <a:ext cx="4115229" cy="415498"/>
          </a:xfrm>
          <a:prstGeom prst="rect">
            <a:avLst/>
          </a:prstGeom>
          <a:noFill/>
        </p:spPr>
        <p:txBody>
          <a:bodyPr wrap="none" rtlCol="0">
            <a:spAutoFit/>
          </a:bodyPr>
          <a:lstStyle/>
          <a:p>
            <a:pPr algn="just"/>
            <a:r>
              <a:rPr lang="en-US" sz="1050" b="0" i="0" dirty="0">
                <a:solidFill>
                  <a:srgbClr val="000000"/>
                </a:solidFill>
                <a:effectLst/>
              </a:rPr>
              <a:t>An ideal neural implant should minimize the damage to the tissue </a:t>
            </a:r>
          </a:p>
          <a:p>
            <a:pPr algn="just"/>
            <a:r>
              <a:rPr lang="en-US" sz="1050" b="0" i="0" dirty="0">
                <a:solidFill>
                  <a:srgbClr val="000000"/>
                </a:solidFill>
                <a:effectLst/>
              </a:rPr>
              <a:t>and perform reliably and accurately for long periods of time [3]</a:t>
            </a:r>
            <a:r>
              <a:rPr lang="en-US" sz="1050" dirty="0">
                <a:solidFill>
                  <a:srgbClr val="000000"/>
                </a:solidFill>
              </a:rPr>
              <a:t>.</a:t>
            </a:r>
            <a:endParaRPr lang="en-IN" sz="1050" dirty="0"/>
          </a:p>
        </p:txBody>
      </p:sp>
      <p:pic>
        <p:nvPicPr>
          <p:cNvPr id="9" name="Picture 8">
            <a:extLst>
              <a:ext uri="{FF2B5EF4-FFF2-40B4-BE49-F238E27FC236}">
                <a16:creationId xmlns:a16="http://schemas.microsoft.com/office/drawing/2014/main" id="{38FCC135-EA88-B67B-411F-6BFFA2F81394}"/>
              </a:ext>
            </a:extLst>
          </p:cNvPr>
          <p:cNvPicPr>
            <a:picLocks noChangeAspect="1"/>
          </p:cNvPicPr>
          <p:nvPr/>
        </p:nvPicPr>
        <p:blipFill>
          <a:blip r:embed="rId2"/>
          <a:stretch>
            <a:fillRect/>
          </a:stretch>
        </p:blipFill>
        <p:spPr>
          <a:xfrm>
            <a:off x="5956987" y="1261888"/>
            <a:ext cx="2743438" cy="1676545"/>
          </a:xfrm>
          <a:prstGeom prst="rect">
            <a:avLst/>
          </a:prstGeom>
          <a:ln>
            <a:solidFill>
              <a:schemeClr val="tx1"/>
            </a:solidFill>
          </a:ln>
        </p:spPr>
      </p:pic>
      <p:sp>
        <p:nvSpPr>
          <p:cNvPr id="10" name="TextBox 9">
            <a:extLst>
              <a:ext uri="{FF2B5EF4-FFF2-40B4-BE49-F238E27FC236}">
                <a16:creationId xmlns:a16="http://schemas.microsoft.com/office/drawing/2014/main" id="{BC72E200-12BD-CA57-0395-19445B97707E}"/>
              </a:ext>
            </a:extLst>
          </p:cNvPr>
          <p:cNvSpPr txBox="1"/>
          <p:nvPr/>
        </p:nvSpPr>
        <p:spPr>
          <a:xfrm>
            <a:off x="5867400" y="3043848"/>
            <a:ext cx="2833025" cy="553998"/>
          </a:xfrm>
          <a:prstGeom prst="rect">
            <a:avLst/>
          </a:prstGeom>
          <a:noFill/>
        </p:spPr>
        <p:txBody>
          <a:bodyPr wrap="square" rtlCol="0">
            <a:spAutoFit/>
          </a:bodyPr>
          <a:lstStyle/>
          <a:p>
            <a:pPr algn="just"/>
            <a:r>
              <a:rPr lang="en-IN" sz="1000" dirty="0"/>
              <a:t>Figure 1 : Concept of </a:t>
            </a:r>
            <a:r>
              <a:rPr lang="en-US" sz="1000" dirty="0"/>
              <a:t>the epileptic seizure detection and suppression using neural recording and stimulation circuits [2].</a:t>
            </a:r>
            <a:endParaRPr lang="en-IN" sz="1000" dirty="0"/>
          </a:p>
        </p:txBody>
      </p:sp>
    </p:spTree>
    <p:extLst>
      <p:ext uri="{BB962C8B-B14F-4D97-AF65-F5344CB8AC3E}">
        <p14:creationId xmlns:p14="http://schemas.microsoft.com/office/powerpoint/2010/main" val="30552575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Post-Aging measurements in PBS 0.01M</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Longevity Test</a:t>
            </a:r>
            <a:endParaRPr lang="en-US" sz="1400" b="1" dirty="0"/>
          </a:p>
        </p:txBody>
      </p:sp>
      <p:sp>
        <p:nvSpPr>
          <p:cNvPr id="9" name="Oval 8">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Oval 11">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1" name="Picture 10" descr="A diagram of a diagram&#10;&#10;Description automatically generated with medium confidence">
            <a:extLst>
              <a:ext uri="{FF2B5EF4-FFF2-40B4-BE49-F238E27FC236}">
                <a16:creationId xmlns:a16="http://schemas.microsoft.com/office/drawing/2014/main" id="{D17F136C-2595-B2C6-A345-D58672EF0A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397950"/>
            <a:ext cx="4020026" cy="3015020"/>
          </a:xfrm>
          <a:prstGeom prst="rect">
            <a:avLst/>
          </a:prstGeom>
        </p:spPr>
      </p:pic>
      <p:pic>
        <p:nvPicPr>
          <p:cNvPr id="14" name="Picture 13" descr="A diagram of a line graph&#10;&#10;Description automatically generated with medium confidence">
            <a:extLst>
              <a:ext uri="{FF2B5EF4-FFF2-40B4-BE49-F238E27FC236}">
                <a16:creationId xmlns:a16="http://schemas.microsoft.com/office/drawing/2014/main" id="{9989D4A0-6255-20F4-62AD-57C839F20F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1397950"/>
            <a:ext cx="4020028" cy="3015020"/>
          </a:xfrm>
          <a:prstGeom prst="rect">
            <a:avLst/>
          </a:prstGeom>
        </p:spPr>
      </p:pic>
    </p:spTree>
    <p:extLst>
      <p:ext uri="{BB962C8B-B14F-4D97-AF65-F5344CB8AC3E}">
        <p14:creationId xmlns:p14="http://schemas.microsoft.com/office/powerpoint/2010/main" val="3611752416"/>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Post-Aging measurements in PBS 0.01M</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Longevity Test</a:t>
            </a:r>
            <a:endParaRPr lang="en-US" sz="1400" b="1" dirty="0"/>
          </a:p>
        </p:txBody>
      </p:sp>
      <p:sp>
        <p:nvSpPr>
          <p:cNvPr id="9" name="Oval 8">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Oval 11">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6" name="Picture 5" descr="A graph of a diagram&#10;&#10;Description automatically generated with medium confidence">
            <a:extLst>
              <a:ext uri="{FF2B5EF4-FFF2-40B4-BE49-F238E27FC236}">
                <a16:creationId xmlns:a16="http://schemas.microsoft.com/office/drawing/2014/main" id="{FED6BE1E-A4AB-B8BC-4C61-FF8397C514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8200" y="1397949"/>
            <a:ext cx="4020028" cy="3015020"/>
          </a:xfrm>
          <a:prstGeom prst="rect">
            <a:avLst/>
          </a:prstGeom>
        </p:spPr>
      </p:pic>
      <p:pic>
        <p:nvPicPr>
          <p:cNvPr id="15" name="Picture 14" descr="A graph of a diagram&#10;&#10;Description automatically generated with medium confidence">
            <a:extLst>
              <a:ext uri="{FF2B5EF4-FFF2-40B4-BE49-F238E27FC236}">
                <a16:creationId xmlns:a16="http://schemas.microsoft.com/office/drawing/2014/main" id="{55271F13-CEDE-B4FE-AA05-25DAA41893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397949"/>
            <a:ext cx="4020028" cy="3015020"/>
          </a:xfrm>
          <a:prstGeom prst="rect">
            <a:avLst/>
          </a:prstGeom>
        </p:spPr>
      </p:pic>
    </p:spTree>
    <p:extLst>
      <p:ext uri="{BB962C8B-B14F-4D97-AF65-F5344CB8AC3E}">
        <p14:creationId xmlns:p14="http://schemas.microsoft.com/office/powerpoint/2010/main" val="3907038743"/>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Post-Aging Calculations</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Longevity Test</a:t>
            </a:r>
            <a:endParaRPr lang="en-US" sz="1400" b="1" dirty="0"/>
          </a:p>
        </p:txBody>
      </p:sp>
      <p:sp>
        <p:nvSpPr>
          <p:cNvPr id="9" name="Oval 8">
            <a:extLst>
              <a:ext uri="{FF2B5EF4-FFF2-40B4-BE49-F238E27FC236}">
                <a16:creationId xmlns:a16="http://schemas.microsoft.com/office/drawing/2014/main" id="{B19A4289-7AB8-0E66-1BEC-B31052AEF228}"/>
              </a:ext>
            </a:extLst>
          </p:cNvPr>
          <p:cNvSpPr/>
          <p:nvPr/>
        </p:nvSpPr>
        <p:spPr>
          <a:xfrm>
            <a:off x="5646614" y="3144743"/>
            <a:ext cx="1478280" cy="741411"/>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1" name="Picture 10">
            <a:extLst>
              <a:ext uri="{FF2B5EF4-FFF2-40B4-BE49-F238E27FC236}">
                <a16:creationId xmlns:a16="http://schemas.microsoft.com/office/drawing/2014/main" id="{6DA3FC94-BF19-086F-D7AD-10140FF4143D}"/>
              </a:ext>
            </a:extLst>
          </p:cNvPr>
          <p:cNvPicPr>
            <a:picLocks noChangeAspect="1"/>
          </p:cNvPicPr>
          <p:nvPr/>
        </p:nvPicPr>
        <p:blipFill>
          <a:blip r:embed="rId3"/>
          <a:stretch>
            <a:fillRect/>
          </a:stretch>
        </p:blipFill>
        <p:spPr>
          <a:xfrm>
            <a:off x="304800" y="1355161"/>
            <a:ext cx="4711375" cy="1025682"/>
          </a:xfrm>
          <a:prstGeom prst="rect">
            <a:avLst/>
          </a:prstGeom>
        </p:spPr>
      </p:pic>
      <p:pic>
        <p:nvPicPr>
          <p:cNvPr id="5" name="Picture 4">
            <a:extLst>
              <a:ext uri="{FF2B5EF4-FFF2-40B4-BE49-F238E27FC236}">
                <a16:creationId xmlns:a16="http://schemas.microsoft.com/office/drawing/2014/main" id="{A959807C-F37E-472E-FBFC-377030AE1D3A}"/>
              </a:ext>
            </a:extLst>
          </p:cNvPr>
          <p:cNvPicPr>
            <a:picLocks noChangeAspect="1"/>
          </p:cNvPicPr>
          <p:nvPr/>
        </p:nvPicPr>
        <p:blipFill>
          <a:blip r:embed="rId4"/>
          <a:stretch>
            <a:fillRect/>
          </a:stretch>
        </p:blipFill>
        <p:spPr>
          <a:xfrm>
            <a:off x="508665" y="2832219"/>
            <a:ext cx="3867840" cy="1159735"/>
          </a:xfrm>
          <a:prstGeom prst="rect">
            <a:avLst/>
          </a:prstGeom>
        </p:spPr>
      </p:pic>
      <p:sp>
        <p:nvSpPr>
          <p:cNvPr id="10" name="TextBox 9">
            <a:extLst>
              <a:ext uri="{FF2B5EF4-FFF2-40B4-BE49-F238E27FC236}">
                <a16:creationId xmlns:a16="http://schemas.microsoft.com/office/drawing/2014/main" id="{176680DE-CF7A-823F-7FDB-E48717F11E7D}"/>
              </a:ext>
            </a:extLst>
          </p:cNvPr>
          <p:cNvSpPr txBox="1"/>
          <p:nvPr/>
        </p:nvSpPr>
        <p:spPr>
          <a:xfrm>
            <a:off x="5486400" y="2500929"/>
            <a:ext cx="3393595" cy="415498"/>
          </a:xfrm>
          <a:prstGeom prst="rect">
            <a:avLst/>
          </a:prstGeom>
          <a:noFill/>
        </p:spPr>
        <p:txBody>
          <a:bodyPr wrap="square" rtlCol="0">
            <a:spAutoFit/>
          </a:bodyPr>
          <a:lstStyle/>
          <a:p>
            <a:pPr algn="just"/>
            <a:r>
              <a:rPr lang="en-US" sz="1050" dirty="0"/>
              <a:t>Table 11: Capacitance and resistance values of IDE in PBS solution, before and after aging.</a:t>
            </a:r>
            <a:endParaRPr lang="en-IN" sz="1050" dirty="0"/>
          </a:p>
        </p:txBody>
      </p:sp>
      <p:sp>
        <p:nvSpPr>
          <p:cNvPr id="13" name="TextBox 12">
            <a:extLst>
              <a:ext uri="{FF2B5EF4-FFF2-40B4-BE49-F238E27FC236}">
                <a16:creationId xmlns:a16="http://schemas.microsoft.com/office/drawing/2014/main" id="{93980D91-5F87-19FF-FA88-BD0A3518CA31}"/>
              </a:ext>
            </a:extLst>
          </p:cNvPr>
          <p:cNvSpPr txBox="1"/>
          <p:nvPr/>
        </p:nvSpPr>
        <p:spPr>
          <a:xfrm>
            <a:off x="762000" y="3991954"/>
            <a:ext cx="3393595" cy="415498"/>
          </a:xfrm>
          <a:prstGeom prst="rect">
            <a:avLst/>
          </a:prstGeom>
          <a:noFill/>
        </p:spPr>
        <p:txBody>
          <a:bodyPr wrap="square" rtlCol="0">
            <a:spAutoFit/>
          </a:bodyPr>
          <a:lstStyle/>
          <a:p>
            <a:pPr algn="just"/>
            <a:r>
              <a:rPr lang="en-US" sz="1050" dirty="0"/>
              <a:t>Table 10: Capacitance and resistance values of IDE in air, before and after aging.</a:t>
            </a:r>
            <a:endParaRPr lang="en-IN" sz="1050" dirty="0"/>
          </a:p>
        </p:txBody>
      </p:sp>
      <p:sp>
        <p:nvSpPr>
          <p:cNvPr id="14" name="TextBox 13">
            <a:extLst>
              <a:ext uri="{FF2B5EF4-FFF2-40B4-BE49-F238E27FC236}">
                <a16:creationId xmlns:a16="http://schemas.microsoft.com/office/drawing/2014/main" id="{4930C330-84C5-ACDE-47A8-CD35F1DB4806}"/>
              </a:ext>
            </a:extLst>
          </p:cNvPr>
          <p:cNvSpPr txBox="1"/>
          <p:nvPr/>
        </p:nvSpPr>
        <p:spPr>
          <a:xfrm>
            <a:off x="914400" y="2380843"/>
            <a:ext cx="3892713" cy="253916"/>
          </a:xfrm>
          <a:prstGeom prst="rect">
            <a:avLst/>
          </a:prstGeom>
          <a:noFill/>
        </p:spPr>
        <p:txBody>
          <a:bodyPr wrap="square" rtlCol="0">
            <a:spAutoFit/>
          </a:bodyPr>
          <a:lstStyle/>
          <a:p>
            <a:pPr algn="just"/>
            <a:r>
              <a:rPr lang="en-US" sz="1050" dirty="0"/>
              <a:t>Table 9 : Percentage change in impedance, post aging.</a:t>
            </a:r>
            <a:endParaRPr lang="en-IN" sz="1050" dirty="0"/>
          </a:p>
        </p:txBody>
      </p:sp>
      <p:sp>
        <p:nvSpPr>
          <p:cNvPr id="16" name="Rectangle 15">
            <a:extLst>
              <a:ext uri="{FF2B5EF4-FFF2-40B4-BE49-F238E27FC236}">
                <a16:creationId xmlns:a16="http://schemas.microsoft.com/office/drawing/2014/main" id="{4B3917F5-C889-EB19-2794-191E462D16B1}"/>
              </a:ext>
            </a:extLst>
          </p:cNvPr>
          <p:cNvSpPr/>
          <p:nvPr/>
        </p:nvSpPr>
        <p:spPr bwMode="auto">
          <a:xfrm>
            <a:off x="2199587" y="3406524"/>
            <a:ext cx="342096" cy="111455"/>
          </a:xfrm>
          <a:prstGeom prst="rect">
            <a:avLst/>
          </a:prstGeom>
          <a:solidFill>
            <a:schemeClr val="bg1"/>
          </a:solid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IN"/>
          </a:p>
        </p:txBody>
      </p:sp>
      <p:pic>
        <p:nvPicPr>
          <p:cNvPr id="18" name="Picture 17">
            <a:extLst>
              <a:ext uri="{FF2B5EF4-FFF2-40B4-BE49-F238E27FC236}">
                <a16:creationId xmlns:a16="http://schemas.microsoft.com/office/drawing/2014/main" id="{40FDE77D-99D1-3FD0-598A-78D1CF042468}"/>
              </a:ext>
            </a:extLst>
          </p:cNvPr>
          <p:cNvPicPr>
            <a:picLocks noChangeAspect="1"/>
          </p:cNvPicPr>
          <p:nvPr/>
        </p:nvPicPr>
        <p:blipFill>
          <a:blip r:embed="rId5"/>
          <a:stretch>
            <a:fillRect/>
          </a:stretch>
        </p:blipFill>
        <p:spPr>
          <a:xfrm>
            <a:off x="2328972" y="3396989"/>
            <a:ext cx="198131" cy="123832"/>
          </a:xfrm>
          <a:prstGeom prst="rect">
            <a:avLst/>
          </a:prstGeom>
        </p:spPr>
      </p:pic>
      <p:cxnSp>
        <p:nvCxnSpPr>
          <p:cNvPr id="21" name="Straight Arrow Connector 20">
            <a:extLst>
              <a:ext uri="{FF2B5EF4-FFF2-40B4-BE49-F238E27FC236}">
                <a16:creationId xmlns:a16="http://schemas.microsoft.com/office/drawing/2014/main" id="{0D8B66B9-8719-0A0F-56D0-82B4E5D2CC1D}"/>
              </a:ext>
            </a:extLst>
          </p:cNvPr>
          <p:cNvCxnSpPr>
            <a:cxnSpLocks/>
          </p:cNvCxnSpPr>
          <p:nvPr/>
        </p:nvCxnSpPr>
        <p:spPr>
          <a:xfrm>
            <a:off x="4419600" y="3181350"/>
            <a:ext cx="0" cy="14897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D31AA5C-A76A-6256-4046-21059B5D8EB3}"/>
              </a:ext>
            </a:extLst>
          </p:cNvPr>
          <p:cNvSpPr txBox="1"/>
          <p:nvPr/>
        </p:nvSpPr>
        <p:spPr>
          <a:xfrm>
            <a:off x="4419600" y="3134329"/>
            <a:ext cx="733326" cy="246221"/>
          </a:xfrm>
          <a:prstGeom prst="rect">
            <a:avLst/>
          </a:prstGeom>
          <a:noFill/>
        </p:spPr>
        <p:txBody>
          <a:bodyPr wrap="square" rtlCol="0">
            <a:spAutoFit/>
          </a:bodyPr>
          <a:lstStyle/>
          <a:p>
            <a:r>
              <a:rPr lang="en-IN" sz="1000" dirty="0">
                <a:solidFill>
                  <a:srgbClr val="FF0000"/>
                </a:solidFill>
              </a:rPr>
              <a:t>2.6 times</a:t>
            </a:r>
          </a:p>
        </p:txBody>
      </p:sp>
      <p:cxnSp>
        <p:nvCxnSpPr>
          <p:cNvPr id="26" name="Straight Arrow Connector 25">
            <a:extLst>
              <a:ext uri="{FF2B5EF4-FFF2-40B4-BE49-F238E27FC236}">
                <a16:creationId xmlns:a16="http://schemas.microsoft.com/office/drawing/2014/main" id="{87E41F94-044F-E7DE-7E2C-556302183183}"/>
              </a:ext>
            </a:extLst>
          </p:cNvPr>
          <p:cNvCxnSpPr>
            <a:cxnSpLocks/>
          </p:cNvCxnSpPr>
          <p:nvPr/>
        </p:nvCxnSpPr>
        <p:spPr>
          <a:xfrm flipV="1">
            <a:off x="4419600" y="3382705"/>
            <a:ext cx="0" cy="15240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BA1B9BF-C1C8-C035-DF82-B9A2AAA8166A}"/>
              </a:ext>
            </a:extLst>
          </p:cNvPr>
          <p:cNvSpPr txBox="1"/>
          <p:nvPr/>
        </p:nvSpPr>
        <p:spPr>
          <a:xfrm>
            <a:off x="4404436" y="3344998"/>
            <a:ext cx="838197" cy="246221"/>
          </a:xfrm>
          <a:prstGeom prst="rect">
            <a:avLst/>
          </a:prstGeom>
          <a:noFill/>
        </p:spPr>
        <p:txBody>
          <a:bodyPr wrap="square" rtlCol="0">
            <a:spAutoFit/>
          </a:bodyPr>
          <a:lstStyle/>
          <a:p>
            <a:r>
              <a:rPr lang="en-IN" sz="1000" dirty="0">
                <a:solidFill>
                  <a:srgbClr val="00B050"/>
                </a:solidFill>
              </a:rPr>
              <a:t>2.98 times</a:t>
            </a:r>
          </a:p>
        </p:txBody>
      </p:sp>
      <p:cxnSp>
        <p:nvCxnSpPr>
          <p:cNvPr id="31" name="Straight Arrow Connector 30">
            <a:extLst>
              <a:ext uri="{FF2B5EF4-FFF2-40B4-BE49-F238E27FC236}">
                <a16:creationId xmlns:a16="http://schemas.microsoft.com/office/drawing/2014/main" id="{AEFAA187-F2A7-E42E-FE18-9600463D6AA2}"/>
              </a:ext>
            </a:extLst>
          </p:cNvPr>
          <p:cNvCxnSpPr>
            <a:cxnSpLocks/>
          </p:cNvCxnSpPr>
          <p:nvPr/>
        </p:nvCxnSpPr>
        <p:spPr>
          <a:xfrm flipV="1">
            <a:off x="4427034" y="3583806"/>
            <a:ext cx="0" cy="15240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6A84A313-48ED-3056-D632-202350D6E599}"/>
              </a:ext>
            </a:extLst>
          </p:cNvPr>
          <p:cNvSpPr txBox="1"/>
          <p:nvPr/>
        </p:nvSpPr>
        <p:spPr>
          <a:xfrm>
            <a:off x="4408929" y="3555667"/>
            <a:ext cx="838197" cy="246221"/>
          </a:xfrm>
          <a:prstGeom prst="rect">
            <a:avLst/>
          </a:prstGeom>
          <a:noFill/>
        </p:spPr>
        <p:txBody>
          <a:bodyPr wrap="square" rtlCol="0">
            <a:spAutoFit/>
          </a:bodyPr>
          <a:lstStyle/>
          <a:p>
            <a:r>
              <a:rPr lang="en-IN" sz="1000" dirty="0">
                <a:solidFill>
                  <a:srgbClr val="00B050"/>
                </a:solidFill>
              </a:rPr>
              <a:t>4.15 times</a:t>
            </a:r>
          </a:p>
        </p:txBody>
      </p:sp>
      <p:cxnSp>
        <p:nvCxnSpPr>
          <p:cNvPr id="33" name="Straight Arrow Connector 32">
            <a:extLst>
              <a:ext uri="{FF2B5EF4-FFF2-40B4-BE49-F238E27FC236}">
                <a16:creationId xmlns:a16="http://schemas.microsoft.com/office/drawing/2014/main" id="{36B4E8A8-39D1-ECB2-5D05-6DD36034112C}"/>
              </a:ext>
            </a:extLst>
          </p:cNvPr>
          <p:cNvCxnSpPr>
            <a:cxnSpLocks/>
          </p:cNvCxnSpPr>
          <p:nvPr/>
        </p:nvCxnSpPr>
        <p:spPr>
          <a:xfrm flipV="1">
            <a:off x="4418669" y="3782406"/>
            <a:ext cx="0" cy="15240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7512648C-E9A4-42A4-8B33-AA2E97239B04}"/>
              </a:ext>
            </a:extLst>
          </p:cNvPr>
          <p:cNvSpPr txBox="1"/>
          <p:nvPr/>
        </p:nvSpPr>
        <p:spPr>
          <a:xfrm>
            <a:off x="4404436" y="3760448"/>
            <a:ext cx="838197" cy="246221"/>
          </a:xfrm>
          <a:prstGeom prst="rect">
            <a:avLst/>
          </a:prstGeom>
          <a:noFill/>
        </p:spPr>
        <p:txBody>
          <a:bodyPr wrap="square" rtlCol="0">
            <a:spAutoFit/>
          </a:bodyPr>
          <a:lstStyle/>
          <a:p>
            <a:r>
              <a:rPr lang="en-IN" sz="1000" dirty="0">
                <a:solidFill>
                  <a:srgbClr val="00B050"/>
                </a:solidFill>
              </a:rPr>
              <a:t>4.09 times</a:t>
            </a:r>
          </a:p>
        </p:txBody>
      </p:sp>
      <p:pic>
        <p:nvPicPr>
          <p:cNvPr id="37" name="Picture 36">
            <a:extLst>
              <a:ext uri="{FF2B5EF4-FFF2-40B4-BE49-F238E27FC236}">
                <a16:creationId xmlns:a16="http://schemas.microsoft.com/office/drawing/2014/main" id="{7C0CF122-FF65-61CA-2158-84969CFD58B3}"/>
              </a:ext>
            </a:extLst>
          </p:cNvPr>
          <p:cNvPicPr>
            <a:picLocks noChangeAspect="1"/>
          </p:cNvPicPr>
          <p:nvPr/>
        </p:nvPicPr>
        <p:blipFill>
          <a:blip r:embed="rId6"/>
          <a:stretch>
            <a:fillRect/>
          </a:stretch>
        </p:blipFill>
        <p:spPr>
          <a:xfrm>
            <a:off x="5105400" y="1302822"/>
            <a:ext cx="3943606" cy="1170361"/>
          </a:xfrm>
          <a:prstGeom prst="rect">
            <a:avLst/>
          </a:prstGeom>
        </p:spPr>
      </p:pic>
    </p:spTree>
    <p:extLst>
      <p:ext uri="{BB962C8B-B14F-4D97-AF65-F5344CB8AC3E}">
        <p14:creationId xmlns:p14="http://schemas.microsoft.com/office/powerpoint/2010/main" val="636027307"/>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59">
          <a:extLst>
            <a:ext uri="{FF2B5EF4-FFF2-40B4-BE49-F238E27FC236}">
              <a16:creationId xmlns:a16="http://schemas.microsoft.com/office/drawing/2014/main" id="{13D1684B-DA4A-F6FE-C951-18D517628AD7}"/>
            </a:ext>
          </a:extLst>
        </p:cNvPr>
        <p:cNvGrpSpPr/>
        <p:nvPr/>
      </p:nvGrpSpPr>
      <p:grpSpPr>
        <a:xfrm>
          <a:off x="0" y="0"/>
          <a:ext cx="0" cy="0"/>
          <a:chOff x="0" y="0"/>
          <a:chExt cx="0" cy="0"/>
        </a:xfrm>
      </p:grpSpPr>
      <p:sp>
        <p:nvSpPr>
          <p:cNvPr id="463" name="Google Shape;463;p42">
            <a:extLst>
              <a:ext uri="{FF2B5EF4-FFF2-40B4-BE49-F238E27FC236}">
                <a16:creationId xmlns:a16="http://schemas.microsoft.com/office/drawing/2014/main" id="{82D819ED-E65B-C915-B9D7-5C84DCE1E5B0}"/>
              </a:ext>
            </a:extLst>
          </p:cNvPr>
          <p:cNvSpPr txBox="1">
            <a:spLocks noGrp="1"/>
          </p:cNvSpPr>
          <p:nvPr>
            <p:ph type="body" idx="4294967295"/>
          </p:nvPr>
        </p:nvSpPr>
        <p:spPr>
          <a:xfrm>
            <a:off x="1981200" y="2114550"/>
            <a:ext cx="5181600" cy="533400"/>
          </a:xfrm>
          <a:prstGeom prst="rect">
            <a:avLst/>
          </a:prstGeom>
          <a:noFill/>
          <a:ln>
            <a:noFill/>
          </a:ln>
        </p:spPr>
        <p:txBody>
          <a:bodyPr spcFirstLastPara="1" wrap="square" lIns="0" tIns="0" rIns="0" bIns="0" anchor="t" anchorCtr="0">
            <a:noAutofit/>
          </a:bodyPr>
          <a:lstStyle/>
          <a:p>
            <a:pPr marL="0" indent="0" algn="ctr">
              <a:buNone/>
            </a:pPr>
            <a:r>
              <a:rPr lang="en-IN" sz="2800" b="1" dirty="0">
                <a:solidFill>
                  <a:schemeClr val="bg1"/>
                </a:solidFill>
                <a:latin typeface="+mn-lt"/>
                <a:cs typeface="Calibri" panose="020F0502020204030204" pitchFamily="34" charset="0"/>
              </a:rPr>
              <a:t>CONCLUSIONS &amp; FUTURE WORK</a:t>
            </a:r>
            <a:endParaRPr lang="en-IN" sz="2800" b="1" dirty="0">
              <a:solidFill>
                <a:schemeClr val="bg1"/>
              </a:solidFill>
              <a:latin typeface="+mn-lt"/>
            </a:endParaRPr>
          </a:p>
        </p:txBody>
      </p:sp>
    </p:spTree>
    <p:extLst>
      <p:ext uri="{BB962C8B-B14F-4D97-AF65-F5344CB8AC3E}">
        <p14:creationId xmlns:p14="http://schemas.microsoft.com/office/powerpoint/2010/main" val="880947463"/>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7819" y="282611"/>
            <a:ext cx="8368363" cy="409459"/>
          </a:xfrm>
          <a:prstGeom prst="rect">
            <a:avLst/>
          </a:prstGeom>
        </p:spPr>
        <p:txBody>
          <a:bodyPr>
            <a:noAutofit/>
          </a:bodyPr>
          <a:lstStyle/>
          <a:p>
            <a:r>
              <a:rPr lang="en-US" b="1" dirty="0"/>
              <a:t>Conclusion and Future Work</a:t>
            </a:r>
          </a:p>
        </p:txBody>
      </p:sp>
      <p:grpSp>
        <p:nvGrpSpPr>
          <p:cNvPr id="12" name="Group 11">
            <a:extLst>
              <a:ext uri="{FF2B5EF4-FFF2-40B4-BE49-F238E27FC236}">
                <a16:creationId xmlns:a16="http://schemas.microsoft.com/office/drawing/2014/main" id="{AF260997-7232-125D-F3C7-A0DE7DE2043C}"/>
              </a:ext>
            </a:extLst>
          </p:cNvPr>
          <p:cNvGrpSpPr/>
          <p:nvPr/>
        </p:nvGrpSpPr>
        <p:grpSpPr>
          <a:xfrm>
            <a:off x="395568" y="975982"/>
            <a:ext cx="7834032" cy="2121767"/>
            <a:chOff x="392985" y="786341"/>
            <a:chExt cx="7684540" cy="2121767"/>
          </a:xfrm>
        </p:grpSpPr>
        <p:sp>
          <p:nvSpPr>
            <p:cNvPr id="2" name="TextBox 1">
              <a:extLst>
                <a:ext uri="{FF2B5EF4-FFF2-40B4-BE49-F238E27FC236}">
                  <a16:creationId xmlns:a16="http://schemas.microsoft.com/office/drawing/2014/main" id="{D5924496-898E-8A2D-6EB0-8FC7973D2135}"/>
                </a:ext>
              </a:extLst>
            </p:cNvPr>
            <p:cNvSpPr txBox="1"/>
            <p:nvPr/>
          </p:nvSpPr>
          <p:spPr>
            <a:xfrm>
              <a:off x="423982" y="786341"/>
              <a:ext cx="7619999" cy="415498"/>
            </a:xfrm>
            <a:prstGeom prst="rect">
              <a:avLst/>
            </a:prstGeom>
            <a:noFill/>
          </p:spPr>
          <p:txBody>
            <a:bodyPr wrap="square" rtlCol="0">
              <a:spAutoFit/>
            </a:bodyPr>
            <a:lstStyle/>
            <a:p>
              <a:pPr marL="171450" indent="-171450">
                <a:buFont typeface="Wingdings" panose="05000000000000000000" pitchFamily="2" charset="2"/>
                <a:buChar char="Ø"/>
              </a:pPr>
              <a:r>
                <a:rPr lang="en-US" sz="1050" dirty="0"/>
                <a:t>The study successfully fabricated Interdigitated Electrodes (IDEs) using photolithographic processes, both with and without passivation, in a cleanroom environment.</a:t>
              </a:r>
              <a:endParaRPr lang="en-IN" sz="1050" dirty="0"/>
            </a:p>
          </p:txBody>
        </p:sp>
        <p:sp>
          <p:nvSpPr>
            <p:cNvPr id="4" name="TextBox 3">
              <a:extLst>
                <a:ext uri="{FF2B5EF4-FFF2-40B4-BE49-F238E27FC236}">
                  <a16:creationId xmlns:a16="http://schemas.microsoft.com/office/drawing/2014/main" id="{7397A0D0-E216-3C0C-56EA-E237B8365EAA}"/>
                </a:ext>
              </a:extLst>
            </p:cNvPr>
            <p:cNvSpPr txBox="1"/>
            <p:nvPr/>
          </p:nvSpPr>
          <p:spPr>
            <a:xfrm>
              <a:off x="392985" y="1341925"/>
              <a:ext cx="7543800" cy="577081"/>
            </a:xfrm>
            <a:prstGeom prst="rect">
              <a:avLst/>
            </a:prstGeom>
            <a:noFill/>
          </p:spPr>
          <p:txBody>
            <a:bodyPr wrap="square" rtlCol="0">
              <a:spAutoFit/>
            </a:bodyPr>
            <a:lstStyle/>
            <a:p>
              <a:pPr marL="171450" indent="-171450" algn="just">
                <a:buFont typeface="Wingdings" panose="05000000000000000000" pitchFamily="2" charset="2"/>
                <a:buChar char="Ø"/>
              </a:pPr>
              <a:r>
                <a:rPr lang="en-US" sz="1050" dirty="0"/>
                <a:t>Experimental and simulated analyses were conducted in different mediums, starting with air and then moving to various aqueous solutions (DI water, tap water, low salt, high salt, PBS 0.01M). This extensive evaluation demonstrated the versatility and adaptability of IDEs in diverse environments, highlighting their potential for varied applications.</a:t>
              </a:r>
              <a:endParaRPr lang="en-IN" sz="1050" dirty="0"/>
            </a:p>
          </p:txBody>
        </p:sp>
        <p:sp>
          <p:nvSpPr>
            <p:cNvPr id="7" name="TextBox 6">
              <a:extLst>
                <a:ext uri="{FF2B5EF4-FFF2-40B4-BE49-F238E27FC236}">
                  <a16:creationId xmlns:a16="http://schemas.microsoft.com/office/drawing/2014/main" id="{3F01A730-F232-0461-2F1F-FD99CE1F21E0}"/>
                </a:ext>
              </a:extLst>
            </p:cNvPr>
            <p:cNvSpPr txBox="1"/>
            <p:nvPr/>
          </p:nvSpPr>
          <p:spPr>
            <a:xfrm>
              <a:off x="400734" y="2078850"/>
              <a:ext cx="7620000" cy="253916"/>
            </a:xfrm>
            <a:prstGeom prst="rect">
              <a:avLst/>
            </a:prstGeom>
            <a:noFill/>
          </p:spPr>
          <p:txBody>
            <a:bodyPr wrap="square">
              <a:spAutoFit/>
            </a:bodyPr>
            <a:lstStyle/>
            <a:p>
              <a:pPr marL="171450" indent="-171450">
                <a:buFont typeface="Wingdings" panose="05000000000000000000" pitchFamily="2" charset="2"/>
                <a:buChar char="Ø"/>
              </a:pPr>
              <a:r>
                <a:rPr lang="en-US" sz="1050" dirty="0"/>
                <a:t>Equivalent circuits were designed, that enabled a detailed understanding of the behavior of different IDE configurations.</a:t>
              </a:r>
              <a:endParaRPr lang="en-IN" sz="1050" dirty="0"/>
            </a:p>
          </p:txBody>
        </p:sp>
        <p:sp>
          <p:nvSpPr>
            <p:cNvPr id="9" name="TextBox 8">
              <a:extLst>
                <a:ext uri="{FF2B5EF4-FFF2-40B4-BE49-F238E27FC236}">
                  <a16:creationId xmlns:a16="http://schemas.microsoft.com/office/drawing/2014/main" id="{6C4705BF-77BF-4AC8-4F21-1B3EC4E93B1B}"/>
                </a:ext>
              </a:extLst>
            </p:cNvPr>
            <p:cNvSpPr txBox="1"/>
            <p:nvPr/>
          </p:nvSpPr>
          <p:spPr>
            <a:xfrm>
              <a:off x="400734" y="2492610"/>
              <a:ext cx="7676791" cy="415498"/>
            </a:xfrm>
            <a:prstGeom prst="rect">
              <a:avLst/>
            </a:prstGeom>
            <a:noFill/>
          </p:spPr>
          <p:txBody>
            <a:bodyPr wrap="square">
              <a:spAutoFit/>
            </a:bodyPr>
            <a:lstStyle/>
            <a:p>
              <a:pPr marL="171450" indent="-171450">
                <a:buFont typeface="Wingdings" panose="05000000000000000000" pitchFamily="2" charset="2"/>
                <a:buChar char="Ø"/>
              </a:pPr>
              <a:r>
                <a:rPr lang="en-US" sz="1050" dirty="0"/>
                <a:t>Longevity tests on all IDEs provided valuable insights into their performance over time, both before and after aging. The results indicated the durability and long-term functionality of the IDEs</a:t>
              </a:r>
              <a:endParaRPr lang="en-IN" sz="1050" dirty="0"/>
            </a:p>
          </p:txBody>
        </p:sp>
      </p:grpSp>
      <p:sp>
        <p:nvSpPr>
          <p:cNvPr id="11" name="TextBox 10">
            <a:extLst>
              <a:ext uri="{FF2B5EF4-FFF2-40B4-BE49-F238E27FC236}">
                <a16:creationId xmlns:a16="http://schemas.microsoft.com/office/drawing/2014/main" id="{FC830FC2-EF13-002D-B456-B3B20DC02AF5}"/>
              </a:ext>
            </a:extLst>
          </p:cNvPr>
          <p:cNvSpPr txBox="1"/>
          <p:nvPr/>
        </p:nvSpPr>
        <p:spPr>
          <a:xfrm>
            <a:off x="429148" y="3594384"/>
            <a:ext cx="7742556" cy="900246"/>
          </a:xfrm>
          <a:prstGeom prst="rect">
            <a:avLst/>
          </a:prstGeom>
          <a:noFill/>
        </p:spPr>
        <p:txBody>
          <a:bodyPr wrap="square">
            <a:spAutoFit/>
          </a:bodyPr>
          <a:lstStyle/>
          <a:p>
            <a:pPr marL="171450" indent="-171450" algn="just">
              <a:buFont typeface="Wingdings" panose="05000000000000000000" pitchFamily="2" charset="2"/>
              <a:buChar char="Ø"/>
            </a:pPr>
            <a:r>
              <a:rPr lang="en-US" sz="1050" dirty="0"/>
              <a:t>For better comparison purposes, it would be beneficial to standardize the passivation thickness across all samples.</a:t>
            </a:r>
          </a:p>
          <a:p>
            <a:pPr algn="just"/>
            <a:endParaRPr lang="en-US" sz="1050" dirty="0"/>
          </a:p>
          <a:p>
            <a:pPr marL="171450" indent="-171450" algn="just">
              <a:buFont typeface="Wingdings" panose="05000000000000000000" pitchFamily="2" charset="2"/>
              <a:buChar char="Ø"/>
            </a:pPr>
            <a:r>
              <a:rPr lang="en-US" sz="1050" dirty="0"/>
              <a:t>Previous work at ESIEE Paris has already established diamond as the optimal passivation material. With a robust COMSOL model developed in this thesis, future work could further optimize the model to analyze its effectiveness.</a:t>
            </a:r>
            <a:endParaRPr lang="en-IN" sz="1050" dirty="0"/>
          </a:p>
          <a:p>
            <a:pPr algn="just"/>
            <a:endParaRPr lang="en-IN" sz="1050" dirty="0"/>
          </a:p>
        </p:txBody>
      </p:sp>
      <p:sp>
        <p:nvSpPr>
          <p:cNvPr id="13" name="Text Placeholder 3">
            <a:extLst>
              <a:ext uri="{FF2B5EF4-FFF2-40B4-BE49-F238E27FC236}">
                <a16:creationId xmlns:a16="http://schemas.microsoft.com/office/drawing/2014/main" id="{95B4732F-20A1-61A7-A67A-9115224D6C9B}"/>
              </a:ext>
            </a:extLst>
          </p:cNvPr>
          <p:cNvSpPr>
            <a:spLocks noGrp="1"/>
          </p:cNvSpPr>
          <p:nvPr>
            <p:ph type="body" sz="half" idx="2"/>
          </p:nvPr>
        </p:nvSpPr>
        <p:spPr>
          <a:xfrm>
            <a:off x="426565" y="745528"/>
            <a:ext cx="8368363" cy="173255"/>
          </a:xfrm>
        </p:spPr>
        <p:txBody>
          <a:bodyPr/>
          <a:lstStyle/>
          <a:p>
            <a:r>
              <a:rPr lang="en-US" sz="1400" b="1" dirty="0"/>
              <a:t>Conclusions</a:t>
            </a:r>
          </a:p>
        </p:txBody>
      </p:sp>
      <p:sp>
        <p:nvSpPr>
          <p:cNvPr id="22" name="Text Placeholder 3">
            <a:extLst>
              <a:ext uri="{FF2B5EF4-FFF2-40B4-BE49-F238E27FC236}">
                <a16:creationId xmlns:a16="http://schemas.microsoft.com/office/drawing/2014/main" id="{E0DE62E9-166A-B071-F9EB-B1178135E805}"/>
              </a:ext>
            </a:extLst>
          </p:cNvPr>
          <p:cNvSpPr txBox="1">
            <a:spLocks/>
          </p:cNvSpPr>
          <p:nvPr/>
        </p:nvSpPr>
        <p:spPr>
          <a:xfrm>
            <a:off x="426565" y="3257593"/>
            <a:ext cx="8368363" cy="173255"/>
          </a:xfrm>
          <a:prstGeom prst="rect">
            <a:avLst/>
          </a:prstGeom>
        </p:spPr>
        <p:txBody>
          <a:bodyPr wrap="none" lIns="0" tIns="0" rIns="0" bIns="0" anchor="ctr">
            <a:noAutofit/>
          </a:bodyPr>
          <a:lstStyle>
            <a:lvl1pPr marL="0" indent="0" algn="l" defTabSz="914400" rtl="0" eaLnBrk="1" latinLnBrk="0" hangingPunct="1">
              <a:spcBef>
                <a:spcPct val="20000"/>
              </a:spcBef>
              <a:buFont typeface="Arial" pitchFamily="34" charset="0"/>
              <a:buNone/>
              <a:defRPr sz="1100" b="0" kern="1200" baseline="0">
                <a:solidFill>
                  <a:schemeClr val="bg1">
                    <a:lumMod val="50000"/>
                  </a:schemeClr>
                </a:solidFill>
                <a:latin typeface="+mj-lt"/>
                <a:ea typeface="Roboto" panose="02000000000000000000" pitchFamily="2" charset="0"/>
                <a:cs typeface="+mn-cs"/>
              </a:defRPr>
            </a:lvl1pPr>
            <a:lvl2pPr marL="457189" indent="0" algn="l" defTabSz="914400" rtl="0" eaLnBrk="1" latinLnBrk="0" hangingPunct="1">
              <a:spcBef>
                <a:spcPct val="20000"/>
              </a:spcBef>
              <a:buFont typeface="Arial" pitchFamily="34" charset="0"/>
              <a:buNone/>
              <a:defRPr sz="1200" kern="1200">
                <a:solidFill>
                  <a:schemeClr val="tx1"/>
                </a:solidFill>
                <a:latin typeface="+mn-lt"/>
                <a:ea typeface="+mn-ea"/>
                <a:cs typeface="+mn-cs"/>
              </a:defRPr>
            </a:lvl2pPr>
            <a:lvl3pPr marL="914377" indent="0" algn="l" defTabSz="914400" rtl="0" eaLnBrk="1" latinLnBrk="0" hangingPunct="1">
              <a:spcBef>
                <a:spcPct val="20000"/>
              </a:spcBef>
              <a:buFont typeface="Arial" pitchFamily="34" charset="0"/>
              <a:buNone/>
              <a:defRPr sz="1000" kern="1200">
                <a:solidFill>
                  <a:schemeClr val="tx1"/>
                </a:solidFill>
                <a:latin typeface="+mn-lt"/>
                <a:ea typeface="+mn-ea"/>
                <a:cs typeface="+mn-cs"/>
              </a:defRPr>
            </a:lvl3pPr>
            <a:lvl4pPr marL="1371566"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4pPr>
            <a:lvl5pPr marL="1828754"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5pPr>
            <a:lvl6pPr marL="2285943"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6pPr>
            <a:lvl7pPr marL="2743131"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7pPr>
            <a:lvl8pPr marL="3200320"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8pPr>
            <a:lvl9pPr marL="3657509" indent="0" algn="l" defTabSz="914400" rtl="0" eaLnBrk="1" latinLnBrk="0" hangingPunct="1">
              <a:spcBef>
                <a:spcPct val="20000"/>
              </a:spcBef>
              <a:buFont typeface="Arial" pitchFamily="34" charset="0"/>
              <a:buNone/>
              <a:defRPr sz="900" kern="1200">
                <a:solidFill>
                  <a:schemeClr val="tx1"/>
                </a:solidFill>
                <a:latin typeface="+mn-lt"/>
                <a:ea typeface="+mn-ea"/>
                <a:cs typeface="+mn-cs"/>
              </a:defRPr>
            </a:lvl9pPr>
          </a:lstStyle>
          <a:p>
            <a:r>
              <a:rPr lang="en-US" sz="1400" b="1" dirty="0"/>
              <a:t>Future Works</a:t>
            </a:r>
          </a:p>
        </p:txBody>
      </p:sp>
    </p:spTree>
    <p:extLst>
      <p:ext uri="{BB962C8B-B14F-4D97-AF65-F5344CB8AC3E}">
        <p14:creationId xmlns:p14="http://schemas.microsoft.com/office/powerpoint/2010/main" val="460951363"/>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7819" y="282611"/>
            <a:ext cx="8368363" cy="409459"/>
          </a:xfrm>
          <a:prstGeom prst="rect">
            <a:avLst/>
          </a:prstGeom>
        </p:spPr>
        <p:txBody>
          <a:bodyPr>
            <a:noAutofit/>
          </a:bodyPr>
          <a:lstStyle/>
          <a:p>
            <a:r>
              <a:rPr lang="en-US" b="1" dirty="0"/>
              <a:t>References</a:t>
            </a:r>
          </a:p>
        </p:txBody>
      </p:sp>
      <p:sp>
        <p:nvSpPr>
          <p:cNvPr id="6" name="Inhaltsplatzhalter 4">
            <a:extLst>
              <a:ext uri="{FF2B5EF4-FFF2-40B4-BE49-F238E27FC236}">
                <a16:creationId xmlns:a16="http://schemas.microsoft.com/office/drawing/2014/main" id="{9C3E40A7-A7EC-4936-9DAB-36659322C407}"/>
              </a:ext>
            </a:extLst>
          </p:cNvPr>
          <p:cNvSpPr txBox="1">
            <a:spLocks/>
          </p:cNvSpPr>
          <p:nvPr/>
        </p:nvSpPr>
        <p:spPr>
          <a:xfrm>
            <a:off x="1019132" y="1224057"/>
            <a:ext cx="3543494" cy="53989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000" dirty="0">
                <a:solidFill>
                  <a:schemeClr val="tx1">
                    <a:lumMod val="75000"/>
                    <a:lumOff val="25000"/>
                  </a:schemeClr>
                </a:solidFill>
                <a:latin typeface="+mn-lt"/>
              </a:rPr>
              <a:t>Hassler, C., </a:t>
            </a:r>
            <a:r>
              <a:rPr lang="en-US" sz="1000" dirty="0" err="1">
                <a:solidFill>
                  <a:schemeClr val="tx1">
                    <a:lumMod val="75000"/>
                    <a:lumOff val="25000"/>
                  </a:schemeClr>
                </a:solidFill>
                <a:latin typeface="+mn-lt"/>
              </a:rPr>
              <a:t>Boretius</a:t>
            </a:r>
            <a:r>
              <a:rPr lang="en-US" sz="1000" dirty="0">
                <a:solidFill>
                  <a:schemeClr val="tx1">
                    <a:lumMod val="75000"/>
                    <a:lumOff val="25000"/>
                  </a:schemeClr>
                </a:solidFill>
                <a:latin typeface="+mn-lt"/>
              </a:rPr>
              <a:t>, T. and Stieglitz, T. (2011), Polymers for neural implants. J. </a:t>
            </a:r>
            <a:r>
              <a:rPr lang="en-US" sz="1000" dirty="0" err="1">
                <a:solidFill>
                  <a:schemeClr val="tx1">
                    <a:lumMod val="75000"/>
                    <a:lumOff val="25000"/>
                  </a:schemeClr>
                </a:solidFill>
                <a:latin typeface="+mn-lt"/>
              </a:rPr>
              <a:t>Polym</a:t>
            </a:r>
            <a:r>
              <a:rPr lang="en-US" sz="1000" dirty="0">
                <a:solidFill>
                  <a:schemeClr val="tx1">
                    <a:lumMod val="75000"/>
                    <a:lumOff val="25000"/>
                  </a:schemeClr>
                </a:solidFill>
                <a:latin typeface="+mn-lt"/>
              </a:rPr>
              <a:t>. Sci. B </a:t>
            </a:r>
            <a:r>
              <a:rPr lang="en-US" sz="1000" dirty="0" err="1">
                <a:solidFill>
                  <a:schemeClr val="tx1">
                    <a:lumMod val="75000"/>
                    <a:lumOff val="25000"/>
                  </a:schemeClr>
                </a:solidFill>
                <a:latin typeface="+mn-lt"/>
              </a:rPr>
              <a:t>Polym</a:t>
            </a:r>
            <a:r>
              <a:rPr lang="en-US" sz="1000" dirty="0">
                <a:solidFill>
                  <a:schemeClr val="tx1">
                    <a:lumMod val="75000"/>
                    <a:lumOff val="25000"/>
                  </a:schemeClr>
                </a:solidFill>
                <a:latin typeface="+mn-lt"/>
              </a:rPr>
              <a:t>. Phys., 49: 18-33. https://doi.org/10.1002/polb.22169 </a:t>
            </a:r>
          </a:p>
        </p:txBody>
      </p:sp>
      <p:sp>
        <p:nvSpPr>
          <p:cNvPr id="7" name="Inhaltsplatzhalter 4">
            <a:extLst>
              <a:ext uri="{FF2B5EF4-FFF2-40B4-BE49-F238E27FC236}">
                <a16:creationId xmlns:a16="http://schemas.microsoft.com/office/drawing/2014/main" id="{3EFE372B-4A08-4915-A5A0-61841AA5ACEE}"/>
              </a:ext>
            </a:extLst>
          </p:cNvPr>
          <p:cNvSpPr txBox="1">
            <a:spLocks/>
          </p:cNvSpPr>
          <p:nvPr/>
        </p:nvSpPr>
        <p:spPr>
          <a:xfrm>
            <a:off x="1028505" y="2085769"/>
            <a:ext cx="3543494" cy="53989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IN" sz="1000" dirty="0">
                <a:solidFill>
                  <a:schemeClr val="tx1">
                    <a:lumMod val="75000"/>
                    <a:lumOff val="25000"/>
                  </a:schemeClr>
                </a:solidFill>
                <a:latin typeface="+mn-lt"/>
              </a:rPr>
              <a:t>Y. Lu, X. Liu, R. Hattori, C. Ren, X. Zhang, T. Komiyama, D. </a:t>
            </a:r>
            <a:r>
              <a:rPr lang="en-IN" sz="1000" dirty="0" err="1">
                <a:solidFill>
                  <a:schemeClr val="tx1">
                    <a:lumMod val="75000"/>
                    <a:lumOff val="25000"/>
                  </a:schemeClr>
                </a:solidFill>
                <a:latin typeface="+mn-lt"/>
              </a:rPr>
              <a:t>Kuzum</a:t>
            </a:r>
            <a:r>
              <a:rPr lang="en-IN" sz="1000" dirty="0">
                <a:solidFill>
                  <a:schemeClr val="tx1">
                    <a:lumMod val="75000"/>
                    <a:lumOff val="25000"/>
                  </a:schemeClr>
                </a:solidFill>
                <a:latin typeface="+mn-lt"/>
              </a:rPr>
              <a:t>, Adv. </a:t>
            </a:r>
            <a:r>
              <a:rPr lang="en-IN" sz="1000" dirty="0" err="1">
                <a:solidFill>
                  <a:schemeClr val="tx1">
                    <a:lumMod val="75000"/>
                    <a:lumOff val="25000"/>
                  </a:schemeClr>
                </a:solidFill>
                <a:latin typeface="+mn-lt"/>
              </a:rPr>
              <a:t>Funct</a:t>
            </a:r>
            <a:r>
              <a:rPr lang="en-IN" sz="1000" dirty="0">
                <a:solidFill>
                  <a:schemeClr val="tx1">
                    <a:lumMod val="75000"/>
                    <a:lumOff val="25000"/>
                  </a:schemeClr>
                </a:solidFill>
                <a:latin typeface="+mn-lt"/>
              </a:rPr>
              <a:t>. Mater. 2018, 28, 1800002. https://doi.org/10.1002/adfm.201800002</a:t>
            </a:r>
            <a:endParaRPr lang="en-US" sz="1000" dirty="0">
              <a:solidFill>
                <a:schemeClr val="tx1">
                  <a:lumMod val="75000"/>
                  <a:lumOff val="25000"/>
                </a:schemeClr>
              </a:solidFill>
              <a:latin typeface="+mn-lt"/>
            </a:endParaRPr>
          </a:p>
        </p:txBody>
      </p:sp>
      <p:sp>
        <p:nvSpPr>
          <p:cNvPr id="8" name="Inhaltsplatzhalter 4">
            <a:extLst>
              <a:ext uri="{FF2B5EF4-FFF2-40B4-BE49-F238E27FC236}">
                <a16:creationId xmlns:a16="http://schemas.microsoft.com/office/drawing/2014/main" id="{8B52BF8D-B686-4D0D-BCFD-2546C01935FF}"/>
              </a:ext>
            </a:extLst>
          </p:cNvPr>
          <p:cNvSpPr txBox="1">
            <a:spLocks/>
          </p:cNvSpPr>
          <p:nvPr/>
        </p:nvSpPr>
        <p:spPr>
          <a:xfrm>
            <a:off x="1019132" y="2876566"/>
            <a:ext cx="3543494" cy="72455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000" dirty="0">
                <a:solidFill>
                  <a:schemeClr val="tx1">
                    <a:lumMod val="75000"/>
                    <a:lumOff val="25000"/>
                  </a:schemeClr>
                </a:solidFill>
                <a:latin typeface="+mn-lt"/>
              </a:rPr>
              <a:t>Yang, </a:t>
            </a:r>
            <a:r>
              <a:rPr lang="en-US" sz="1000" dirty="0" err="1">
                <a:solidFill>
                  <a:schemeClr val="tx1">
                    <a:lumMod val="75000"/>
                    <a:lumOff val="25000"/>
                  </a:schemeClr>
                </a:solidFill>
                <a:latin typeface="+mn-lt"/>
              </a:rPr>
              <a:t>Weiyang</a:t>
            </a:r>
            <a:r>
              <a:rPr lang="en-US" sz="1000" dirty="0">
                <a:solidFill>
                  <a:schemeClr val="tx1">
                    <a:lumMod val="75000"/>
                    <a:lumOff val="25000"/>
                  </a:schemeClr>
                </a:solidFill>
                <a:latin typeface="+mn-lt"/>
              </a:rPr>
              <a:t> &amp; Gong, Yan &amp; Li, Wen. (2021). A Review: Electrode and Packaging Materials for Neurophysiology Recording Implants. Frontiers in Bioengineering and Biotechnology. 8. 10.3389/fbioe.2020.622923.</a:t>
            </a:r>
          </a:p>
        </p:txBody>
      </p:sp>
      <p:sp>
        <p:nvSpPr>
          <p:cNvPr id="9" name="Inhaltsplatzhalter 4">
            <a:extLst>
              <a:ext uri="{FF2B5EF4-FFF2-40B4-BE49-F238E27FC236}">
                <a16:creationId xmlns:a16="http://schemas.microsoft.com/office/drawing/2014/main" id="{E070B8C2-C77A-49B7-BE2F-92627EFBC1E4}"/>
              </a:ext>
            </a:extLst>
          </p:cNvPr>
          <p:cNvSpPr txBox="1">
            <a:spLocks/>
          </p:cNvSpPr>
          <p:nvPr/>
        </p:nvSpPr>
        <p:spPr>
          <a:xfrm>
            <a:off x="1019132" y="3841321"/>
            <a:ext cx="3543494" cy="53989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000" dirty="0">
                <a:solidFill>
                  <a:schemeClr val="tx1">
                    <a:lumMod val="75000"/>
                    <a:lumOff val="25000"/>
                  </a:schemeClr>
                </a:solidFill>
                <a:latin typeface="+mn-lt"/>
              </a:rPr>
              <a:t>J. Lee et al., “Neural recording and stimulation using wireless networks of </a:t>
            </a:r>
            <a:r>
              <a:rPr lang="en-US" sz="1000" dirty="0" err="1">
                <a:solidFill>
                  <a:schemeClr val="tx1">
                    <a:lumMod val="75000"/>
                    <a:lumOff val="25000"/>
                  </a:schemeClr>
                </a:solidFill>
                <a:latin typeface="+mn-lt"/>
              </a:rPr>
              <a:t>microimplants</a:t>
            </a:r>
            <a:r>
              <a:rPr lang="en-US" sz="1000" dirty="0">
                <a:solidFill>
                  <a:schemeClr val="tx1">
                    <a:lumMod val="75000"/>
                    <a:lumOff val="25000"/>
                  </a:schemeClr>
                </a:solidFill>
                <a:latin typeface="+mn-lt"/>
              </a:rPr>
              <a:t>,” Nat Electron, vol. 4, no. 8, Art. no. 8, Aug. 2021, </a:t>
            </a:r>
            <a:r>
              <a:rPr lang="en-US" sz="1000" dirty="0" err="1">
                <a:solidFill>
                  <a:schemeClr val="tx1">
                    <a:lumMod val="75000"/>
                    <a:lumOff val="25000"/>
                  </a:schemeClr>
                </a:solidFill>
                <a:latin typeface="+mn-lt"/>
              </a:rPr>
              <a:t>doi</a:t>
            </a:r>
            <a:r>
              <a:rPr lang="en-US" sz="1000" dirty="0">
                <a:solidFill>
                  <a:schemeClr val="tx1">
                    <a:lumMod val="75000"/>
                    <a:lumOff val="25000"/>
                  </a:schemeClr>
                </a:solidFill>
                <a:latin typeface="+mn-lt"/>
              </a:rPr>
              <a:t>: 10.1038/s41928-021-00631-8. . </a:t>
            </a:r>
          </a:p>
        </p:txBody>
      </p:sp>
      <p:sp>
        <p:nvSpPr>
          <p:cNvPr id="10" name="Inhaltsplatzhalter 4">
            <a:extLst>
              <a:ext uri="{FF2B5EF4-FFF2-40B4-BE49-F238E27FC236}">
                <a16:creationId xmlns:a16="http://schemas.microsoft.com/office/drawing/2014/main" id="{ED5522E7-3D4E-4D97-AFC9-665EBC87BE5C}"/>
              </a:ext>
            </a:extLst>
          </p:cNvPr>
          <p:cNvSpPr txBox="1">
            <a:spLocks/>
          </p:cNvSpPr>
          <p:nvPr/>
        </p:nvSpPr>
        <p:spPr>
          <a:xfrm>
            <a:off x="5480352" y="2964767"/>
            <a:ext cx="3324268" cy="53989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000" dirty="0">
                <a:solidFill>
                  <a:schemeClr val="tx1">
                    <a:lumMod val="75000"/>
                    <a:lumOff val="25000"/>
                  </a:schemeClr>
                </a:solidFill>
                <a:latin typeface="+mn-lt"/>
              </a:rPr>
              <a:t>“NEURODIAM – High density full diamond cortical implant for long life time implantation.” Accessed: Sep. 14, 2022. [Online]. Available: https://www.neurodiam.eu/ </a:t>
            </a:r>
          </a:p>
        </p:txBody>
      </p:sp>
      <p:sp>
        <p:nvSpPr>
          <p:cNvPr id="11" name="Inhaltsplatzhalter 4">
            <a:extLst>
              <a:ext uri="{FF2B5EF4-FFF2-40B4-BE49-F238E27FC236}">
                <a16:creationId xmlns:a16="http://schemas.microsoft.com/office/drawing/2014/main" id="{2906AD68-A521-4E3C-9C58-553AB20E3B62}"/>
              </a:ext>
            </a:extLst>
          </p:cNvPr>
          <p:cNvSpPr txBox="1">
            <a:spLocks/>
          </p:cNvSpPr>
          <p:nvPr/>
        </p:nvSpPr>
        <p:spPr>
          <a:xfrm>
            <a:off x="5480352" y="3837187"/>
            <a:ext cx="3324268" cy="72455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000" dirty="0">
                <a:solidFill>
                  <a:schemeClr val="tx1">
                    <a:lumMod val="75000"/>
                    <a:lumOff val="25000"/>
                  </a:schemeClr>
                </a:solidFill>
                <a:latin typeface="+mn-lt"/>
              </a:rPr>
              <a:t>Tabassum Sarah, </a:t>
            </a:r>
            <a:r>
              <a:rPr lang="en-US" sz="1000" dirty="0" err="1">
                <a:solidFill>
                  <a:schemeClr val="tx1">
                    <a:lumMod val="75000"/>
                    <a:lumOff val="25000"/>
                  </a:schemeClr>
                </a:solidFill>
                <a:latin typeface="+mn-lt"/>
              </a:rPr>
              <a:t>Umme</a:t>
            </a:r>
            <a:r>
              <a:rPr lang="en-US" sz="1000" dirty="0">
                <a:solidFill>
                  <a:schemeClr val="tx1">
                    <a:lumMod val="75000"/>
                    <a:lumOff val="25000"/>
                  </a:schemeClr>
                </a:solidFill>
                <a:latin typeface="+mn-lt"/>
              </a:rPr>
              <a:t>. "Comparison of Electrodes with Conventional, and Non Conventional Biomaterials to Novel Full Diamond Electrodes for Biomedical Applications." PhD diss., Université Gustave Eiffel, 2023. . </a:t>
            </a:r>
          </a:p>
        </p:txBody>
      </p:sp>
      <p:sp>
        <p:nvSpPr>
          <p:cNvPr id="14" name="Oval 13">
            <a:extLst>
              <a:ext uri="{FF2B5EF4-FFF2-40B4-BE49-F238E27FC236}">
                <a16:creationId xmlns:a16="http://schemas.microsoft.com/office/drawing/2014/main" id="{1EA8932D-0A32-4E51-8D65-73893EBE69BC}"/>
              </a:ext>
            </a:extLst>
          </p:cNvPr>
          <p:cNvSpPr/>
          <p:nvPr/>
        </p:nvSpPr>
        <p:spPr>
          <a:xfrm flipH="1">
            <a:off x="405475" y="1219923"/>
            <a:ext cx="550358" cy="548158"/>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a:t>
            </a:r>
          </a:p>
        </p:txBody>
      </p:sp>
      <p:sp>
        <p:nvSpPr>
          <p:cNvPr id="15" name="Oval 14">
            <a:extLst>
              <a:ext uri="{FF2B5EF4-FFF2-40B4-BE49-F238E27FC236}">
                <a16:creationId xmlns:a16="http://schemas.microsoft.com/office/drawing/2014/main" id="{E19C28BF-7D65-4104-A0F2-56F71F7DA105}"/>
              </a:ext>
            </a:extLst>
          </p:cNvPr>
          <p:cNvSpPr/>
          <p:nvPr/>
        </p:nvSpPr>
        <p:spPr>
          <a:xfrm flipH="1">
            <a:off x="4797870" y="1219923"/>
            <a:ext cx="550358" cy="548158"/>
          </a:xfrm>
          <a:prstGeom prst="ellipse">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5</a:t>
            </a:r>
          </a:p>
        </p:txBody>
      </p:sp>
      <p:sp>
        <p:nvSpPr>
          <p:cNvPr id="16" name="Oval 15">
            <a:extLst>
              <a:ext uri="{FF2B5EF4-FFF2-40B4-BE49-F238E27FC236}">
                <a16:creationId xmlns:a16="http://schemas.microsoft.com/office/drawing/2014/main" id="{01DCB397-02D1-4A55-90DA-A2884E6C34A2}"/>
              </a:ext>
            </a:extLst>
          </p:cNvPr>
          <p:cNvSpPr/>
          <p:nvPr/>
        </p:nvSpPr>
        <p:spPr>
          <a:xfrm flipH="1">
            <a:off x="405475" y="2092345"/>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2</a:t>
            </a:r>
          </a:p>
        </p:txBody>
      </p:sp>
      <p:sp>
        <p:nvSpPr>
          <p:cNvPr id="17" name="Oval 16">
            <a:extLst>
              <a:ext uri="{FF2B5EF4-FFF2-40B4-BE49-F238E27FC236}">
                <a16:creationId xmlns:a16="http://schemas.microsoft.com/office/drawing/2014/main" id="{6E44C302-7A92-49B7-94A8-20853960F1F9}"/>
              </a:ext>
            </a:extLst>
          </p:cNvPr>
          <p:cNvSpPr/>
          <p:nvPr/>
        </p:nvSpPr>
        <p:spPr>
          <a:xfrm flipH="1">
            <a:off x="4797870" y="2092345"/>
            <a:ext cx="550358" cy="548158"/>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6</a:t>
            </a:r>
          </a:p>
        </p:txBody>
      </p:sp>
      <p:sp>
        <p:nvSpPr>
          <p:cNvPr id="18" name="Oval 17">
            <a:extLst>
              <a:ext uri="{FF2B5EF4-FFF2-40B4-BE49-F238E27FC236}">
                <a16:creationId xmlns:a16="http://schemas.microsoft.com/office/drawing/2014/main" id="{1E9A4BBD-FCBB-412C-8CDA-A4975F80A39B}"/>
              </a:ext>
            </a:extLst>
          </p:cNvPr>
          <p:cNvSpPr/>
          <p:nvPr/>
        </p:nvSpPr>
        <p:spPr>
          <a:xfrm flipH="1">
            <a:off x="405475" y="2964767"/>
            <a:ext cx="550358" cy="54815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3</a:t>
            </a:r>
          </a:p>
        </p:txBody>
      </p:sp>
      <p:sp>
        <p:nvSpPr>
          <p:cNvPr id="19" name="Oval 18">
            <a:extLst>
              <a:ext uri="{FF2B5EF4-FFF2-40B4-BE49-F238E27FC236}">
                <a16:creationId xmlns:a16="http://schemas.microsoft.com/office/drawing/2014/main" id="{498EFC1E-7D13-405D-8F25-5CE3CC8946BE}"/>
              </a:ext>
            </a:extLst>
          </p:cNvPr>
          <p:cNvSpPr/>
          <p:nvPr/>
        </p:nvSpPr>
        <p:spPr>
          <a:xfrm flipH="1">
            <a:off x="4797870" y="2964767"/>
            <a:ext cx="550358" cy="548158"/>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7</a:t>
            </a:r>
          </a:p>
        </p:txBody>
      </p:sp>
      <p:sp>
        <p:nvSpPr>
          <p:cNvPr id="20" name="Oval 19">
            <a:extLst>
              <a:ext uri="{FF2B5EF4-FFF2-40B4-BE49-F238E27FC236}">
                <a16:creationId xmlns:a16="http://schemas.microsoft.com/office/drawing/2014/main" id="{2916670B-3BB6-4064-B2D7-199A94A00B96}"/>
              </a:ext>
            </a:extLst>
          </p:cNvPr>
          <p:cNvSpPr/>
          <p:nvPr/>
        </p:nvSpPr>
        <p:spPr>
          <a:xfrm flipH="1">
            <a:off x="405475" y="3837188"/>
            <a:ext cx="550358" cy="548158"/>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4</a:t>
            </a:r>
          </a:p>
        </p:txBody>
      </p:sp>
      <p:sp>
        <p:nvSpPr>
          <p:cNvPr id="21" name="Oval 20">
            <a:extLst>
              <a:ext uri="{FF2B5EF4-FFF2-40B4-BE49-F238E27FC236}">
                <a16:creationId xmlns:a16="http://schemas.microsoft.com/office/drawing/2014/main" id="{0270A950-65E2-44BE-945F-DDA8AC51549A}"/>
              </a:ext>
            </a:extLst>
          </p:cNvPr>
          <p:cNvSpPr/>
          <p:nvPr/>
        </p:nvSpPr>
        <p:spPr>
          <a:xfrm flipH="1">
            <a:off x="4797870" y="3837188"/>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8</a:t>
            </a:r>
          </a:p>
        </p:txBody>
      </p:sp>
      <p:sp>
        <p:nvSpPr>
          <p:cNvPr id="2" name="TextBox 1">
            <a:extLst>
              <a:ext uri="{FF2B5EF4-FFF2-40B4-BE49-F238E27FC236}">
                <a16:creationId xmlns:a16="http://schemas.microsoft.com/office/drawing/2014/main" id="{54B32B16-756F-00FF-521B-E5E129C60BCF}"/>
              </a:ext>
            </a:extLst>
          </p:cNvPr>
          <p:cNvSpPr txBox="1"/>
          <p:nvPr/>
        </p:nvSpPr>
        <p:spPr>
          <a:xfrm>
            <a:off x="5421575" y="1181834"/>
            <a:ext cx="3543494" cy="707886"/>
          </a:xfrm>
          <a:prstGeom prst="rect">
            <a:avLst/>
          </a:prstGeom>
          <a:noFill/>
        </p:spPr>
        <p:txBody>
          <a:bodyPr wrap="square" rtlCol="0">
            <a:spAutoFit/>
          </a:bodyPr>
          <a:lstStyle/>
          <a:p>
            <a:pPr algn="just"/>
            <a:r>
              <a:rPr lang="en-IN" sz="1000" dirty="0">
                <a:solidFill>
                  <a:schemeClr val="tx1">
                    <a:lumMod val="75000"/>
                    <a:lumOff val="25000"/>
                  </a:schemeClr>
                </a:solidFill>
              </a:rPr>
              <a:t>“Neuron Anatomy”,</a:t>
            </a:r>
            <a:r>
              <a:rPr lang="en-US" sz="1000" dirty="0">
                <a:solidFill>
                  <a:schemeClr val="tx1">
                    <a:lumMod val="75000"/>
                    <a:lumOff val="25000"/>
                  </a:schemeClr>
                </a:solidFill>
                <a:latin typeface="+mn-lt"/>
              </a:rPr>
              <a:t>Accessed:October17,2023[Online].Available : https://nl.vecteezy.com/vector-kunst/358962-diagram-van-neuron-anatomy</a:t>
            </a:r>
            <a:endParaRPr lang="en-IN" sz="1000" dirty="0"/>
          </a:p>
        </p:txBody>
      </p:sp>
      <p:sp>
        <p:nvSpPr>
          <p:cNvPr id="22" name="TextBox 21">
            <a:extLst>
              <a:ext uri="{FF2B5EF4-FFF2-40B4-BE49-F238E27FC236}">
                <a16:creationId xmlns:a16="http://schemas.microsoft.com/office/drawing/2014/main" id="{167155B7-67DF-FCE7-71AE-71E9D5676A8D}"/>
              </a:ext>
            </a:extLst>
          </p:cNvPr>
          <p:cNvSpPr txBox="1"/>
          <p:nvPr/>
        </p:nvSpPr>
        <p:spPr>
          <a:xfrm>
            <a:off x="5421575" y="2092345"/>
            <a:ext cx="3360185" cy="707886"/>
          </a:xfrm>
          <a:prstGeom prst="rect">
            <a:avLst/>
          </a:prstGeom>
          <a:noFill/>
        </p:spPr>
        <p:txBody>
          <a:bodyPr wrap="square" rtlCol="0">
            <a:spAutoFit/>
          </a:bodyPr>
          <a:lstStyle/>
          <a:p>
            <a:pPr algn="just"/>
            <a:r>
              <a:rPr lang="en-US" sz="1000" dirty="0">
                <a:solidFill>
                  <a:schemeClr val="tx1">
                    <a:lumMod val="75000"/>
                    <a:lumOff val="25000"/>
                  </a:schemeClr>
                </a:solidFill>
              </a:rPr>
              <a:t>H. An, K. Bai, Y. Yi, H. An, K. Bai, and Y. Yi, The Roadmap to Realize </a:t>
            </a:r>
            <a:r>
              <a:rPr lang="en-US" sz="1000" dirty="0" err="1">
                <a:solidFill>
                  <a:schemeClr val="tx1">
                    <a:lumMod val="75000"/>
                    <a:lumOff val="25000"/>
                  </a:schemeClr>
                </a:solidFill>
              </a:rPr>
              <a:t>Memristive</a:t>
            </a:r>
            <a:r>
              <a:rPr lang="en-US" sz="1000" dirty="0">
                <a:solidFill>
                  <a:schemeClr val="tx1">
                    <a:lumMod val="75000"/>
                    <a:lumOff val="25000"/>
                  </a:schemeClr>
                </a:solidFill>
              </a:rPr>
              <a:t> </a:t>
            </a:r>
            <a:r>
              <a:rPr lang="en-US" sz="1000" dirty="0" err="1">
                <a:solidFill>
                  <a:schemeClr val="tx1">
                    <a:lumMod val="75000"/>
                    <a:lumOff val="25000"/>
                  </a:schemeClr>
                </a:solidFill>
              </a:rPr>
              <a:t>ThreeDimensional</a:t>
            </a:r>
            <a:r>
              <a:rPr lang="en-US" sz="1000" dirty="0">
                <a:solidFill>
                  <a:schemeClr val="tx1">
                    <a:lumMod val="75000"/>
                    <a:lumOff val="25000"/>
                  </a:schemeClr>
                </a:solidFill>
              </a:rPr>
              <a:t> Neuromorphic Computing System. </a:t>
            </a:r>
            <a:r>
              <a:rPr lang="en-US" sz="1000" dirty="0" err="1">
                <a:solidFill>
                  <a:schemeClr val="tx1">
                    <a:lumMod val="75000"/>
                    <a:lumOff val="25000"/>
                  </a:schemeClr>
                </a:solidFill>
              </a:rPr>
              <a:t>IntechOpen</a:t>
            </a:r>
            <a:r>
              <a:rPr lang="en-US" sz="1000" dirty="0">
                <a:solidFill>
                  <a:schemeClr val="tx1">
                    <a:lumMod val="75000"/>
                    <a:lumOff val="25000"/>
                  </a:schemeClr>
                </a:solidFill>
              </a:rPr>
              <a:t>, 2018. </a:t>
            </a:r>
            <a:r>
              <a:rPr lang="en-US" sz="1000" dirty="0" err="1">
                <a:solidFill>
                  <a:schemeClr val="tx1">
                    <a:lumMod val="75000"/>
                    <a:lumOff val="25000"/>
                  </a:schemeClr>
                </a:solidFill>
              </a:rPr>
              <a:t>doi</a:t>
            </a:r>
            <a:r>
              <a:rPr lang="en-US" sz="1000" dirty="0">
                <a:solidFill>
                  <a:schemeClr val="tx1">
                    <a:lumMod val="75000"/>
                    <a:lumOff val="25000"/>
                  </a:schemeClr>
                </a:solidFill>
              </a:rPr>
              <a:t>: 10.5772/intechopen.78986.</a:t>
            </a:r>
            <a:endParaRPr lang="en-IN" sz="1000" dirty="0">
              <a:solidFill>
                <a:schemeClr val="tx1">
                  <a:lumMod val="75000"/>
                  <a:lumOff val="25000"/>
                </a:schemeClr>
              </a:solidFill>
            </a:endParaRPr>
          </a:p>
        </p:txBody>
      </p:sp>
    </p:spTree>
    <p:extLst>
      <p:ext uri="{BB962C8B-B14F-4D97-AF65-F5344CB8AC3E}">
        <p14:creationId xmlns:p14="http://schemas.microsoft.com/office/powerpoint/2010/main" val="613747907"/>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7819" y="282611"/>
            <a:ext cx="8368363" cy="409459"/>
          </a:xfrm>
          <a:prstGeom prst="rect">
            <a:avLst/>
          </a:prstGeom>
        </p:spPr>
        <p:txBody>
          <a:bodyPr>
            <a:noAutofit/>
          </a:bodyPr>
          <a:lstStyle/>
          <a:p>
            <a:r>
              <a:rPr lang="en-US" b="1" dirty="0"/>
              <a:t>References</a:t>
            </a:r>
          </a:p>
        </p:txBody>
      </p:sp>
      <p:sp>
        <p:nvSpPr>
          <p:cNvPr id="6" name="Inhaltsplatzhalter 4">
            <a:extLst>
              <a:ext uri="{FF2B5EF4-FFF2-40B4-BE49-F238E27FC236}">
                <a16:creationId xmlns:a16="http://schemas.microsoft.com/office/drawing/2014/main" id="{9C3E40A7-A7EC-4936-9DAB-36659322C407}"/>
              </a:ext>
            </a:extLst>
          </p:cNvPr>
          <p:cNvSpPr txBox="1">
            <a:spLocks/>
          </p:cNvSpPr>
          <p:nvPr/>
        </p:nvSpPr>
        <p:spPr>
          <a:xfrm>
            <a:off x="1059384" y="2991425"/>
            <a:ext cx="3543494" cy="72455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000" dirty="0">
                <a:solidFill>
                  <a:schemeClr val="tx1">
                    <a:lumMod val="75000"/>
                    <a:lumOff val="25000"/>
                  </a:schemeClr>
                </a:solidFill>
                <a:latin typeface="+mn-lt"/>
              </a:rPr>
              <a:t>"Passivation(chemistry)".Accessed:October17,2023[Online].Available : https://en.wikipedia.org/wiki/Passivation_(chemistry) , https://www.electro-glo.com/passivation-vs-electropolishing-what-are-the-differences/ </a:t>
            </a:r>
          </a:p>
        </p:txBody>
      </p:sp>
      <p:sp>
        <p:nvSpPr>
          <p:cNvPr id="7" name="Inhaltsplatzhalter 4">
            <a:extLst>
              <a:ext uri="{FF2B5EF4-FFF2-40B4-BE49-F238E27FC236}">
                <a16:creationId xmlns:a16="http://schemas.microsoft.com/office/drawing/2014/main" id="{3EFE372B-4A08-4915-A5A0-61841AA5ACEE}"/>
              </a:ext>
            </a:extLst>
          </p:cNvPr>
          <p:cNvSpPr txBox="1">
            <a:spLocks/>
          </p:cNvSpPr>
          <p:nvPr/>
        </p:nvSpPr>
        <p:spPr>
          <a:xfrm>
            <a:off x="1105104" y="3892865"/>
            <a:ext cx="3543494" cy="355225"/>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IN" sz="1000" dirty="0">
                <a:solidFill>
                  <a:schemeClr val="tx1">
                    <a:lumMod val="75000"/>
                    <a:lumOff val="25000"/>
                  </a:schemeClr>
                </a:solidFill>
                <a:latin typeface="+mn-lt"/>
              </a:rPr>
              <a:t>"Passivation". Accessed: October 17,2023[Online].Available : https://kayakuam.com/products/passivation/ </a:t>
            </a:r>
            <a:endParaRPr lang="en-US" sz="1000" dirty="0">
              <a:solidFill>
                <a:schemeClr val="tx1">
                  <a:lumMod val="75000"/>
                  <a:lumOff val="25000"/>
                </a:schemeClr>
              </a:solidFill>
              <a:latin typeface="+mn-lt"/>
            </a:endParaRPr>
          </a:p>
        </p:txBody>
      </p:sp>
      <p:sp>
        <p:nvSpPr>
          <p:cNvPr id="9" name="Inhaltsplatzhalter 4">
            <a:extLst>
              <a:ext uri="{FF2B5EF4-FFF2-40B4-BE49-F238E27FC236}">
                <a16:creationId xmlns:a16="http://schemas.microsoft.com/office/drawing/2014/main" id="{E070B8C2-C77A-49B7-BE2F-92627EFBC1E4}"/>
              </a:ext>
            </a:extLst>
          </p:cNvPr>
          <p:cNvSpPr txBox="1">
            <a:spLocks/>
          </p:cNvSpPr>
          <p:nvPr/>
        </p:nvSpPr>
        <p:spPr>
          <a:xfrm>
            <a:off x="5447154" y="2954537"/>
            <a:ext cx="3339508" cy="909223"/>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000" dirty="0">
                <a:solidFill>
                  <a:schemeClr val="tx1">
                    <a:lumMod val="75000"/>
                    <a:lumOff val="25000"/>
                  </a:schemeClr>
                </a:solidFill>
                <a:latin typeface="+mn-lt"/>
              </a:rPr>
              <a:t>“SIE Data Fitting – How to Get Good Initial Values of Equivalent Circuit </a:t>
            </a:r>
            <a:r>
              <a:rPr lang="en-US" sz="1000" dirty="0" err="1">
                <a:solidFill>
                  <a:schemeClr val="tx1">
                    <a:lumMod val="75000"/>
                    <a:lumOff val="25000"/>
                  </a:schemeClr>
                </a:solidFill>
                <a:latin typeface="+mn-lt"/>
              </a:rPr>
              <a:t>Elements”.Accessed</a:t>
            </a:r>
            <a:r>
              <a:rPr lang="en-US" sz="1000" dirty="0">
                <a:solidFill>
                  <a:schemeClr val="tx1">
                    <a:lumMod val="75000"/>
                    <a:lumOff val="25000"/>
                  </a:schemeClr>
                </a:solidFill>
                <a:latin typeface="+mn-lt"/>
              </a:rPr>
              <a:t>: October 17,2023[Online].Available: https://www.metrohm.com/fr_fr/applications/application-notes/autolab-applikationen-anautolab/an-eis-007.html </a:t>
            </a:r>
          </a:p>
        </p:txBody>
      </p:sp>
      <p:sp>
        <p:nvSpPr>
          <p:cNvPr id="10" name="Inhaltsplatzhalter 4">
            <a:extLst>
              <a:ext uri="{FF2B5EF4-FFF2-40B4-BE49-F238E27FC236}">
                <a16:creationId xmlns:a16="http://schemas.microsoft.com/office/drawing/2014/main" id="{ED5522E7-3D4E-4D97-AFC9-665EBC87BE5C}"/>
              </a:ext>
            </a:extLst>
          </p:cNvPr>
          <p:cNvSpPr txBox="1">
            <a:spLocks/>
          </p:cNvSpPr>
          <p:nvPr/>
        </p:nvSpPr>
        <p:spPr>
          <a:xfrm>
            <a:off x="5431914" y="3891910"/>
            <a:ext cx="3324268" cy="539891"/>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000" dirty="0">
                <a:solidFill>
                  <a:schemeClr val="tx1">
                    <a:lumMod val="75000"/>
                    <a:lumOff val="25000"/>
                  </a:schemeClr>
                </a:solidFill>
                <a:latin typeface="+mn-lt"/>
              </a:rPr>
              <a:t>“</a:t>
            </a:r>
            <a:r>
              <a:rPr lang="en-US" sz="1000" dirty="0" err="1">
                <a:solidFill>
                  <a:schemeClr val="tx1">
                    <a:lumMod val="75000"/>
                    <a:lumOff val="25000"/>
                  </a:schemeClr>
                </a:solidFill>
                <a:latin typeface="+mn-lt"/>
              </a:rPr>
              <a:t>Electrochemcal</a:t>
            </a:r>
            <a:r>
              <a:rPr lang="en-US" sz="1000" dirty="0">
                <a:solidFill>
                  <a:schemeClr val="tx1">
                    <a:lumMod val="75000"/>
                    <a:lumOff val="25000"/>
                  </a:schemeClr>
                </a:solidFill>
                <a:latin typeface="+mn-lt"/>
              </a:rPr>
              <a:t> Impedance Spectroscopy (EIS) Basics”.Accessed:October20,2023[Online.]</a:t>
            </a:r>
            <a:r>
              <a:rPr lang="en-US" sz="1000" dirty="0" err="1">
                <a:solidFill>
                  <a:schemeClr val="tx1">
                    <a:lumMod val="75000"/>
                    <a:lumOff val="25000"/>
                  </a:schemeClr>
                </a:solidFill>
                <a:latin typeface="+mn-lt"/>
              </a:rPr>
              <a:t>Available:https</a:t>
            </a:r>
            <a:r>
              <a:rPr lang="en-US" sz="1000" dirty="0">
                <a:solidFill>
                  <a:schemeClr val="tx1">
                    <a:lumMod val="75000"/>
                    <a:lumOff val="25000"/>
                  </a:schemeClr>
                </a:solidFill>
                <a:latin typeface="+mn-lt"/>
              </a:rPr>
              <a:t>://pineresearch.com/shop/kb/theory/</a:t>
            </a:r>
            <a:r>
              <a:rPr lang="en-US" sz="1000" dirty="0" err="1">
                <a:solidFill>
                  <a:schemeClr val="tx1">
                    <a:lumMod val="75000"/>
                    <a:lumOff val="25000"/>
                  </a:schemeClr>
                </a:solidFill>
                <a:latin typeface="+mn-lt"/>
              </a:rPr>
              <a:t>eis</a:t>
            </a:r>
            <a:r>
              <a:rPr lang="en-US" sz="1000" dirty="0">
                <a:solidFill>
                  <a:schemeClr val="tx1">
                    <a:lumMod val="75000"/>
                    <a:lumOff val="25000"/>
                  </a:schemeClr>
                </a:solidFill>
                <a:latin typeface="+mn-lt"/>
              </a:rPr>
              <a:t>-theory/</a:t>
            </a:r>
            <a:r>
              <a:rPr lang="en-US" sz="1000" dirty="0" err="1">
                <a:solidFill>
                  <a:schemeClr val="tx1">
                    <a:lumMod val="75000"/>
                    <a:lumOff val="25000"/>
                  </a:schemeClr>
                </a:solidFill>
                <a:latin typeface="+mn-lt"/>
              </a:rPr>
              <a:t>eis</a:t>
            </a:r>
            <a:r>
              <a:rPr lang="en-US" sz="1000" dirty="0">
                <a:solidFill>
                  <a:schemeClr val="tx1">
                    <a:lumMod val="75000"/>
                    <a:lumOff val="25000"/>
                  </a:schemeClr>
                </a:solidFill>
                <a:latin typeface="+mn-lt"/>
              </a:rPr>
              <a:t>-basics/</a:t>
            </a:r>
          </a:p>
        </p:txBody>
      </p:sp>
      <p:sp>
        <p:nvSpPr>
          <p:cNvPr id="11" name="Inhaltsplatzhalter 4">
            <a:extLst>
              <a:ext uri="{FF2B5EF4-FFF2-40B4-BE49-F238E27FC236}">
                <a16:creationId xmlns:a16="http://schemas.microsoft.com/office/drawing/2014/main" id="{2906AD68-A521-4E3C-9C58-553AB20E3B62}"/>
              </a:ext>
            </a:extLst>
          </p:cNvPr>
          <p:cNvSpPr txBox="1">
            <a:spLocks/>
          </p:cNvSpPr>
          <p:nvPr/>
        </p:nvSpPr>
        <p:spPr>
          <a:xfrm>
            <a:off x="5473521" y="1223047"/>
            <a:ext cx="3305521" cy="72455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000" dirty="0" err="1">
                <a:solidFill>
                  <a:schemeClr val="tx1">
                    <a:lumMod val="75000"/>
                    <a:lumOff val="25000"/>
                  </a:schemeClr>
                </a:solidFill>
                <a:latin typeface="+mn-lt"/>
              </a:rPr>
              <a:t>Márton</a:t>
            </a:r>
            <a:r>
              <a:rPr lang="en-US" sz="1000" dirty="0">
                <a:solidFill>
                  <a:schemeClr val="tx1">
                    <a:lumMod val="75000"/>
                    <a:lumOff val="25000"/>
                  </a:schemeClr>
                </a:solidFill>
                <a:latin typeface="+mn-lt"/>
              </a:rPr>
              <a:t> G, </a:t>
            </a:r>
            <a:r>
              <a:rPr lang="en-US" sz="1000" dirty="0" err="1">
                <a:solidFill>
                  <a:schemeClr val="tx1">
                    <a:lumMod val="75000"/>
                    <a:lumOff val="25000"/>
                  </a:schemeClr>
                </a:solidFill>
                <a:latin typeface="+mn-lt"/>
              </a:rPr>
              <a:t>Tóth</a:t>
            </a:r>
            <a:r>
              <a:rPr lang="en-US" sz="1000" dirty="0">
                <a:solidFill>
                  <a:schemeClr val="tx1">
                    <a:lumMod val="75000"/>
                    <a:lumOff val="25000"/>
                  </a:schemeClr>
                </a:solidFill>
                <a:latin typeface="+mn-lt"/>
              </a:rPr>
              <a:t> EZ, </a:t>
            </a:r>
            <a:r>
              <a:rPr lang="en-US" sz="1000" dirty="0" err="1">
                <a:solidFill>
                  <a:schemeClr val="tx1">
                    <a:lumMod val="75000"/>
                    <a:lumOff val="25000"/>
                  </a:schemeClr>
                </a:solidFill>
                <a:latin typeface="+mn-lt"/>
              </a:rPr>
              <a:t>Wittner</a:t>
            </a:r>
            <a:r>
              <a:rPr lang="en-US" sz="1000" dirty="0">
                <a:solidFill>
                  <a:schemeClr val="tx1">
                    <a:lumMod val="75000"/>
                    <a:lumOff val="25000"/>
                  </a:schemeClr>
                </a:solidFill>
                <a:latin typeface="+mn-lt"/>
              </a:rPr>
              <a:t> L, et al. The neural tissue around SU-8 implants: A quantitative in vivo biocompatibility study. Mater Sci Eng C Mater Biol Appl. 2020;112:110870. doi:10.1016/j.msec.2020.110870</a:t>
            </a:r>
          </a:p>
        </p:txBody>
      </p:sp>
      <p:sp>
        <p:nvSpPr>
          <p:cNvPr id="14" name="Oval 13">
            <a:extLst>
              <a:ext uri="{FF2B5EF4-FFF2-40B4-BE49-F238E27FC236}">
                <a16:creationId xmlns:a16="http://schemas.microsoft.com/office/drawing/2014/main" id="{1EA8932D-0A32-4E51-8D65-73893EBE69BC}"/>
              </a:ext>
            </a:extLst>
          </p:cNvPr>
          <p:cNvSpPr/>
          <p:nvPr/>
        </p:nvSpPr>
        <p:spPr>
          <a:xfrm flipH="1">
            <a:off x="405475" y="1219923"/>
            <a:ext cx="550358" cy="548158"/>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9</a:t>
            </a:r>
          </a:p>
        </p:txBody>
      </p:sp>
      <p:sp>
        <p:nvSpPr>
          <p:cNvPr id="15" name="Oval 14">
            <a:extLst>
              <a:ext uri="{FF2B5EF4-FFF2-40B4-BE49-F238E27FC236}">
                <a16:creationId xmlns:a16="http://schemas.microsoft.com/office/drawing/2014/main" id="{E19C28BF-7D65-4104-A0F2-56F71F7DA105}"/>
              </a:ext>
            </a:extLst>
          </p:cNvPr>
          <p:cNvSpPr/>
          <p:nvPr/>
        </p:nvSpPr>
        <p:spPr>
          <a:xfrm flipH="1">
            <a:off x="4797870" y="1219923"/>
            <a:ext cx="550358" cy="548158"/>
          </a:xfrm>
          <a:prstGeom prst="ellipse">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13</a:t>
            </a:r>
          </a:p>
        </p:txBody>
      </p:sp>
      <p:sp>
        <p:nvSpPr>
          <p:cNvPr id="16" name="Oval 15">
            <a:extLst>
              <a:ext uri="{FF2B5EF4-FFF2-40B4-BE49-F238E27FC236}">
                <a16:creationId xmlns:a16="http://schemas.microsoft.com/office/drawing/2014/main" id="{01DCB397-02D1-4A55-90DA-A2884E6C34A2}"/>
              </a:ext>
            </a:extLst>
          </p:cNvPr>
          <p:cNvSpPr/>
          <p:nvPr/>
        </p:nvSpPr>
        <p:spPr>
          <a:xfrm flipH="1">
            <a:off x="405475" y="2092345"/>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10</a:t>
            </a:r>
          </a:p>
        </p:txBody>
      </p:sp>
      <p:sp>
        <p:nvSpPr>
          <p:cNvPr id="17" name="Oval 16">
            <a:extLst>
              <a:ext uri="{FF2B5EF4-FFF2-40B4-BE49-F238E27FC236}">
                <a16:creationId xmlns:a16="http://schemas.microsoft.com/office/drawing/2014/main" id="{6E44C302-7A92-49B7-94A8-20853960F1F9}"/>
              </a:ext>
            </a:extLst>
          </p:cNvPr>
          <p:cNvSpPr/>
          <p:nvPr/>
        </p:nvSpPr>
        <p:spPr>
          <a:xfrm flipH="1">
            <a:off x="4797870" y="2092345"/>
            <a:ext cx="550358" cy="548158"/>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14</a:t>
            </a:r>
          </a:p>
        </p:txBody>
      </p:sp>
      <p:sp>
        <p:nvSpPr>
          <p:cNvPr id="18" name="Oval 17">
            <a:extLst>
              <a:ext uri="{FF2B5EF4-FFF2-40B4-BE49-F238E27FC236}">
                <a16:creationId xmlns:a16="http://schemas.microsoft.com/office/drawing/2014/main" id="{1E9A4BBD-FCBB-412C-8CDA-A4975F80A39B}"/>
              </a:ext>
            </a:extLst>
          </p:cNvPr>
          <p:cNvSpPr/>
          <p:nvPr/>
        </p:nvSpPr>
        <p:spPr>
          <a:xfrm flipH="1">
            <a:off x="405475" y="2964767"/>
            <a:ext cx="550358" cy="54815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11</a:t>
            </a:r>
          </a:p>
        </p:txBody>
      </p:sp>
      <p:sp>
        <p:nvSpPr>
          <p:cNvPr id="19" name="Oval 18">
            <a:extLst>
              <a:ext uri="{FF2B5EF4-FFF2-40B4-BE49-F238E27FC236}">
                <a16:creationId xmlns:a16="http://schemas.microsoft.com/office/drawing/2014/main" id="{498EFC1E-7D13-405D-8F25-5CE3CC8946BE}"/>
              </a:ext>
            </a:extLst>
          </p:cNvPr>
          <p:cNvSpPr/>
          <p:nvPr/>
        </p:nvSpPr>
        <p:spPr>
          <a:xfrm flipH="1">
            <a:off x="4797870" y="2964767"/>
            <a:ext cx="550358" cy="548158"/>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15</a:t>
            </a:r>
          </a:p>
        </p:txBody>
      </p:sp>
      <p:sp>
        <p:nvSpPr>
          <p:cNvPr id="20" name="Oval 19">
            <a:extLst>
              <a:ext uri="{FF2B5EF4-FFF2-40B4-BE49-F238E27FC236}">
                <a16:creationId xmlns:a16="http://schemas.microsoft.com/office/drawing/2014/main" id="{2916670B-3BB6-4064-B2D7-199A94A00B96}"/>
              </a:ext>
            </a:extLst>
          </p:cNvPr>
          <p:cNvSpPr/>
          <p:nvPr/>
        </p:nvSpPr>
        <p:spPr>
          <a:xfrm flipH="1">
            <a:off x="405475" y="3837188"/>
            <a:ext cx="550358" cy="548158"/>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12</a:t>
            </a:r>
          </a:p>
        </p:txBody>
      </p:sp>
      <p:sp>
        <p:nvSpPr>
          <p:cNvPr id="21" name="Oval 20">
            <a:extLst>
              <a:ext uri="{FF2B5EF4-FFF2-40B4-BE49-F238E27FC236}">
                <a16:creationId xmlns:a16="http://schemas.microsoft.com/office/drawing/2014/main" id="{0270A950-65E2-44BE-945F-DDA8AC51549A}"/>
              </a:ext>
            </a:extLst>
          </p:cNvPr>
          <p:cNvSpPr/>
          <p:nvPr/>
        </p:nvSpPr>
        <p:spPr>
          <a:xfrm flipH="1">
            <a:off x="4797870" y="3837188"/>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16</a:t>
            </a:r>
          </a:p>
        </p:txBody>
      </p:sp>
      <p:sp>
        <p:nvSpPr>
          <p:cNvPr id="2" name="Inhaltsplatzhalter 4">
            <a:extLst>
              <a:ext uri="{FF2B5EF4-FFF2-40B4-BE49-F238E27FC236}">
                <a16:creationId xmlns:a16="http://schemas.microsoft.com/office/drawing/2014/main" id="{54C57B7F-FCBE-47A5-A085-3400FC2E4E36}"/>
              </a:ext>
            </a:extLst>
          </p:cNvPr>
          <p:cNvSpPr txBox="1">
            <a:spLocks/>
          </p:cNvSpPr>
          <p:nvPr/>
        </p:nvSpPr>
        <p:spPr>
          <a:xfrm>
            <a:off x="5473521" y="2088792"/>
            <a:ext cx="3305521" cy="72455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000" dirty="0">
                <a:solidFill>
                  <a:schemeClr val="tx1">
                    <a:lumMod val="75000"/>
                    <a:lumOff val="25000"/>
                  </a:schemeClr>
                </a:solidFill>
                <a:latin typeface="+mn-lt"/>
              </a:rPr>
              <a:t>Khan, Md </a:t>
            </a:r>
            <a:r>
              <a:rPr lang="en-US" sz="1000" dirty="0" err="1">
                <a:solidFill>
                  <a:schemeClr val="tx1">
                    <a:lumMod val="75000"/>
                    <a:lumOff val="25000"/>
                  </a:schemeClr>
                </a:solidFill>
                <a:latin typeface="+mn-lt"/>
              </a:rPr>
              <a:t>Rajibur</a:t>
            </a:r>
            <a:r>
              <a:rPr lang="en-US" sz="1000" dirty="0">
                <a:solidFill>
                  <a:schemeClr val="tx1">
                    <a:lumMod val="75000"/>
                    <a:lumOff val="25000"/>
                  </a:schemeClr>
                </a:solidFill>
                <a:latin typeface="+mn-lt"/>
              </a:rPr>
              <a:t> </a:t>
            </a:r>
            <a:r>
              <a:rPr lang="en-US" sz="1000" dirty="0" err="1">
                <a:solidFill>
                  <a:schemeClr val="tx1">
                    <a:lumMod val="75000"/>
                    <a:lumOff val="25000"/>
                  </a:schemeClr>
                </a:solidFill>
                <a:latin typeface="+mn-lt"/>
              </a:rPr>
              <a:t>Rahaman</a:t>
            </a:r>
            <a:r>
              <a:rPr lang="en-US" sz="1000" dirty="0">
                <a:solidFill>
                  <a:schemeClr val="tx1">
                    <a:lumMod val="75000"/>
                    <a:lumOff val="25000"/>
                  </a:schemeClr>
                </a:solidFill>
                <a:latin typeface="+mn-lt"/>
              </a:rPr>
              <a:t> &amp; Kang, Shin-Won. (2015). Highly Sensitive Multi-Channel IDC Sensor Array for Low Concentration Taste Detection. Sensors (Basel, Switzerland). 15. 13201-13221. 10.3390/s150613201. </a:t>
            </a:r>
          </a:p>
        </p:txBody>
      </p:sp>
      <p:sp>
        <p:nvSpPr>
          <p:cNvPr id="22" name="Inhaltsplatzhalter 4">
            <a:extLst>
              <a:ext uri="{FF2B5EF4-FFF2-40B4-BE49-F238E27FC236}">
                <a16:creationId xmlns:a16="http://schemas.microsoft.com/office/drawing/2014/main" id="{83110C58-F9BF-4E3C-BA16-4AFA6AC84513}"/>
              </a:ext>
            </a:extLst>
          </p:cNvPr>
          <p:cNvSpPr txBox="1">
            <a:spLocks/>
          </p:cNvSpPr>
          <p:nvPr/>
        </p:nvSpPr>
        <p:spPr>
          <a:xfrm>
            <a:off x="1081126" y="2089985"/>
            <a:ext cx="3490874" cy="72455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000" dirty="0">
                <a:solidFill>
                  <a:schemeClr val="tx1">
                    <a:lumMod val="75000"/>
                    <a:lumOff val="25000"/>
                  </a:schemeClr>
                </a:solidFill>
                <a:latin typeface="+mn-lt"/>
              </a:rPr>
              <a:t>E. S. </a:t>
            </a:r>
            <a:r>
              <a:rPr lang="en-US" sz="1000" dirty="0" err="1">
                <a:solidFill>
                  <a:schemeClr val="tx1">
                    <a:lumMod val="75000"/>
                    <a:lumOff val="25000"/>
                  </a:schemeClr>
                </a:solidFill>
                <a:latin typeface="+mn-lt"/>
              </a:rPr>
              <a:t>Vikulova</a:t>
            </a:r>
            <a:r>
              <a:rPr lang="en-US" sz="1000" dirty="0">
                <a:solidFill>
                  <a:schemeClr val="tx1">
                    <a:lumMod val="75000"/>
                    <a:lumOff val="25000"/>
                  </a:schemeClr>
                </a:solidFill>
                <a:latin typeface="+mn-lt"/>
              </a:rPr>
              <a:t> et al., “Application of Biocompatible Noble Metal Film Materials to Medical Implants: </a:t>
            </a:r>
            <a:r>
              <a:rPr lang="en-US" sz="1000" dirty="0" err="1">
                <a:solidFill>
                  <a:schemeClr val="tx1">
                    <a:lumMod val="75000"/>
                    <a:lumOff val="25000"/>
                  </a:schemeClr>
                </a:solidFill>
                <a:latin typeface="+mn-lt"/>
              </a:rPr>
              <a:t>TiNi</a:t>
            </a:r>
            <a:r>
              <a:rPr lang="en-US" sz="1000" dirty="0">
                <a:solidFill>
                  <a:schemeClr val="tx1">
                    <a:lumMod val="75000"/>
                    <a:lumOff val="25000"/>
                  </a:schemeClr>
                </a:solidFill>
                <a:latin typeface="+mn-lt"/>
              </a:rPr>
              <a:t> Surface Modification,” Coatings, vol. 13, no. 2, Art. no. 2, Feb. 2023, </a:t>
            </a:r>
            <a:r>
              <a:rPr lang="en-US" sz="1000" dirty="0" err="1">
                <a:solidFill>
                  <a:schemeClr val="tx1">
                    <a:lumMod val="75000"/>
                    <a:lumOff val="25000"/>
                  </a:schemeClr>
                </a:solidFill>
                <a:latin typeface="+mn-lt"/>
              </a:rPr>
              <a:t>doi</a:t>
            </a:r>
            <a:r>
              <a:rPr lang="en-US" sz="1000" dirty="0">
                <a:solidFill>
                  <a:schemeClr val="tx1">
                    <a:lumMod val="75000"/>
                    <a:lumOff val="25000"/>
                  </a:schemeClr>
                </a:solidFill>
                <a:latin typeface="+mn-lt"/>
              </a:rPr>
              <a:t>: 10.3390/coatings13020222.</a:t>
            </a:r>
          </a:p>
        </p:txBody>
      </p:sp>
      <p:sp>
        <p:nvSpPr>
          <p:cNvPr id="23" name="Inhaltsplatzhalter 4">
            <a:extLst>
              <a:ext uri="{FF2B5EF4-FFF2-40B4-BE49-F238E27FC236}">
                <a16:creationId xmlns:a16="http://schemas.microsoft.com/office/drawing/2014/main" id="{EEAB6C19-0E62-474E-8AE7-B0C193E9D31C}"/>
              </a:ext>
            </a:extLst>
          </p:cNvPr>
          <p:cNvSpPr txBox="1">
            <a:spLocks/>
          </p:cNvSpPr>
          <p:nvPr/>
        </p:nvSpPr>
        <p:spPr>
          <a:xfrm>
            <a:off x="1081126" y="1223048"/>
            <a:ext cx="3490874" cy="72455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000" dirty="0">
                <a:solidFill>
                  <a:schemeClr val="tx1">
                    <a:lumMod val="75000"/>
                    <a:lumOff val="25000"/>
                  </a:schemeClr>
                </a:solidFill>
                <a:latin typeface="+mn-lt"/>
              </a:rPr>
              <a:t>Jun, Li et al. “Simulation of Interdigitated Electrodes (IDEs) Geometry Using COMSOL Multiphysics.” 2018 International Conference on Intelligent and Advanced System (ICIAS) (2018): 1-6.</a:t>
            </a:r>
          </a:p>
        </p:txBody>
      </p:sp>
    </p:spTree>
    <p:extLst>
      <p:ext uri="{BB962C8B-B14F-4D97-AF65-F5344CB8AC3E}">
        <p14:creationId xmlns:p14="http://schemas.microsoft.com/office/powerpoint/2010/main" val="3432811266"/>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7819" y="282611"/>
            <a:ext cx="8368363" cy="409459"/>
          </a:xfrm>
          <a:prstGeom prst="rect">
            <a:avLst/>
          </a:prstGeom>
        </p:spPr>
        <p:txBody>
          <a:bodyPr>
            <a:noAutofit/>
          </a:bodyPr>
          <a:lstStyle/>
          <a:p>
            <a:r>
              <a:rPr lang="en-US" b="1" dirty="0"/>
              <a:t>References</a:t>
            </a:r>
          </a:p>
        </p:txBody>
      </p:sp>
      <p:sp>
        <p:nvSpPr>
          <p:cNvPr id="14" name="Oval 13">
            <a:extLst>
              <a:ext uri="{FF2B5EF4-FFF2-40B4-BE49-F238E27FC236}">
                <a16:creationId xmlns:a16="http://schemas.microsoft.com/office/drawing/2014/main" id="{1EA8932D-0A32-4E51-8D65-73893EBE69BC}"/>
              </a:ext>
            </a:extLst>
          </p:cNvPr>
          <p:cNvSpPr/>
          <p:nvPr/>
        </p:nvSpPr>
        <p:spPr>
          <a:xfrm flipH="1">
            <a:off x="405475" y="1219923"/>
            <a:ext cx="550358" cy="548158"/>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17</a:t>
            </a:r>
          </a:p>
        </p:txBody>
      </p:sp>
      <p:sp>
        <p:nvSpPr>
          <p:cNvPr id="5" name="TextBox 4">
            <a:extLst>
              <a:ext uri="{FF2B5EF4-FFF2-40B4-BE49-F238E27FC236}">
                <a16:creationId xmlns:a16="http://schemas.microsoft.com/office/drawing/2014/main" id="{37BEB559-255A-433C-79FA-09E435AE85E4}"/>
              </a:ext>
            </a:extLst>
          </p:cNvPr>
          <p:cNvSpPr txBox="1"/>
          <p:nvPr/>
        </p:nvSpPr>
        <p:spPr>
          <a:xfrm>
            <a:off x="5410200" y="1138238"/>
            <a:ext cx="3494604" cy="861774"/>
          </a:xfrm>
          <a:prstGeom prst="rect">
            <a:avLst/>
          </a:prstGeom>
          <a:noFill/>
        </p:spPr>
        <p:txBody>
          <a:bodyPr wrap="square" rtlCol="0">
            <a:spAutoFit/>
          </a:bodyPr>
          <a:lstStyle/>
          <a:p>
            <a:pPr algn="just"/>
            <a:r>
              <a:rPr lang="en-US" sz="1000" dirty="0">
                <a:solidFill>
                  <a:schemeClr val="tx1">
                    <a:lumMod val="75000"/>
                    <a:lumOff val="25000"/>
                  </a:schemeClr>
                </a:solidFill>
              </a:rPr>
              <a:t>Rui </a:t>
            </a:r>
            <a:r>
              <a:rPr lang="en-US" sz="1000" dirty="0" err="1">
                <a:solidFill>
                  <a:schemeClr val="tx1">
                    <a:lumMod val="75000"/>
                    <a:lumOff val="25000"/>
                  </a:schemeClr>
                </a:solidFill>
              </a:rPr>
              <a:t>Igreja</a:t>
            </a:r>
            <a:r>
              <a:rPr lang="en-US" sz="1000" dirty="0">
                <a:solidFill>
                  <a:schemeClr val="tx1">
                    <a:lumMod val="75000"/>
                    <a:lumOff val="25000"/>
                  </a:schemeClr>
                </a:solidFill>
              </a:rPr>
              <a:t>, C.J. </a:t>
            </a:r>
            <a:r>
              <a:rPr lang="en-US" sz="1000" dirty="0" err="1">
                <a:solidFill>
                  <a:schemeClr val="tx1">
                    <a:lumMod val="75000"/>
                    <a:lumOff val="25000"/>
                  </a:schemeClr>
                </a:solidFill>
              </a:rPr>
              <a:t>Dias,Analytical</a:t>
            </a:r>
            <a:r>
              <a:rPr lang="en-US" sz="1000" dirty="0">
                <a:solidFill>
                  <a:schemeClr val="tx1">
                    <a:lumMod val="75000"/>
                    <a:lumOff val="25000"/>
                  </a:schemeClr>
                </a:solidFill>
              </a:rPr>
              <a:t> evaluation of the interdigital electrodes capacitance for a multi-layered </a:t>
            </a:r>
            <a:r>
              <a:rPr lang="en-US" sz="1000" dirty="0" err="1">
                <a:solidFill>
                  <a:schemeClr val="tx1">
                    <a:lumMod val="75000"/>
                    <a:lumOff val="25000"/>
                  </a:schemeClr>
                </a:solidFill>
              </a:rPr>
              <a:t>structure,Sensors</a:t>
            </a:r>
            <a:r>
              <a:rPr lang="en-US" sz="1000" dirty="0">
                <a:solidFill>
                  <a:schemeClr val="tx1">
                    <a:lumMod val="75000"/>
                    <a:lumOff val="25000"/>
                  </a:schemeClr>
                </a:solidFill>
              </a:rPr>
              <a:t> and Actuators A: Physical, Volume 112, Issues 2–3,2004,Pages291-301,ISSN0924-4247,https://doi.org/10.1016/j.sna.2004.01.040. </a:t>
            </a:r>
            <a:endParaRPr lang="en-IN" sz="1000" dirty="0">
              <a:solidFill>
                <a:schemeClr val="tx1">
                  <a:lumMod val="75000"/>
                  <a:lumOff val="25000"/>
                </a:schemeClr>
              </a:solidFill>
            </a:endParaRPr>
          </a:p>
        </p:txBody>
      </p:sp>
      <p:sp>
        <p:nvSpPr>
          <p:cNvPr id="23" name="Inhaltsplatzhalter 4">
            <a:extLst>
              <a:ext uri="{FF2B5EF4-FFF2-40B4-BE49-F238E27FC236}">
                <a16:creationId xmlns:a16="http://schemas.microsoft.com/office/drawing/2014/main" id="{EEAB6C19-0E62-474E-8AE7-B0C193E9D31C}"/>
              </a:ext>
            </a:extLst>
          </p:cNvPr>
          <p:cNvSpPr txBox="1">
            <a:spLocks/>
          </p:cNvSpPr>
          <p:nvPr/>
        </p:nvSpPr>
        <p:spPr>
          <a:xfrm>
            <a:off x="1172737" y="2952750"/>
            <a:ext cx="3429000" cy="72455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000" dirty="0">
                <a:solidFill>
                  <a:schemeClr val="tx1">
                    <a:lumMod val="75000"/>
                    <a:lumOff val="25000"/>
                  </a:schemeClr>
                </a:solidFill>
                <a:latin typeface="+mn-lt"/>
              </a:rPr>
              <a:t>Mitra, S.K., &amp; Chakraborty, S. (Eds.). (2012). Microfluidics and </a:t>
            </a:r>
            <a:r>
              <a:rPr lang="en-US" sz="1000" dirty="0" err="1">
                <a:solidFill>
                  <a:schemeClr val="tx1">
                    <a:lumMod val="75000"/>
                    <a:lumOff val="25000"/>
                  </a:schemeClr>
                </a:solidFill>
                <a:latin typeface="+mn-lt"/>
              </a:rPr>
              <a:t>Nanofluidics</a:t>
            </a:r>
            <a:r>
              <a:rPr lang="en-US" sz="1000" dirty="0">
                <a:solidFill>
                  <a:schemeClr val="tx1">
                    <a:lumMod val="75000"/>
                    <a:lumOff val="25000"/>
                  </a:schemeClr>
                </a:solidFill>
                <a:latin typeface="+mn-lt"/>
              </a:rPr>
              <a:t> Handbook: Fabrication, Implementation, </a:t>
            </a:r>
            <a:r>
              <a:rPr lang="en-US" sz="1000" dirty="0" err="1">
                <a:solidFill>
                  <a:schemeClr val="tx1">
                    <a:lumMod val="75000"/>
                    <a:lumOff val="25000"/>
                  </a:schemeClr>
                </a:solidFill>
                <a:latin typeface="+mn-lt"/>
              </a:rPr>
              <a:t>andApplications</a:t>
            </a:r>
            <a:r>
              <a:rPr lang="en-US" sz="1000" dirty="0">
                <a:solidFill>
                  <a:schemeClr val="tx1">
                    <a:lumMod val="75000"/>
                    <a:lumOff val="25000"/>
                  </a:schemeClr>
                </a:solidFill>
                <a:latin typeface="+mn-lt"/>
              </a:rPr>
              <a:t>(1</a:t>
            </a:r>
            <a:r>
              <a:rPr lang="en-US" sz="1000" baseline="30000" dirty="0">
                <a:solidFill>
                  <a:schemeClr val="tx1">
                    <a:lumMod val="75000"/>
                    <a:lumOff val="25000"/>
                  </a:schemeClr>
                </a:solidFill>
                <a:latin typeface="+mn-lt"/>
              </a:rPr>
              <a:t>st </a:t>
            </a:r>
            <a:r>
              <a:rPr lang="en-US" sz="1000" dirty="0">
                <a:solidFill>
                  <a:schemeClr val="tx1">
                    <a:lumMod val="75000"/>
                    <a:lumOff val="25000"/>
                  </a:schemeClr>
                </a:solidFill>
                <a:latin typeface="+mn-lt"/>
              </a:rPr>
              <a:t>ed.).CRC Press https://doi.org/10.1201/b11188 </a:t>
            </a:r>
          </a:p>
        </p:txBody>
      </p:sp>
      <p:sp>
        <p:nvSpPr>
          <p:cNvPr id="24" name="Inhaltsplatzhalter 4">
            <a:extLst>
              <a:ext uri="{FF2B5EF4-FFF2-40B4-BE49-F238E27FC236}">
                <a16:creationId xmlns:a16="http://schemas.microsoft.com/office/drawing/2014/main" id="{83110C58-F9BF-4E3C-BA16-4AFA6AC84513}"/>
              </a:ext>
            </a:extLst>
          </p:cNvPr>
          <p:cNvSpPr txBox="1">
            <a:spLocks/>
          </p:cNvSpPr>
          <p:nvPr/>
        </p:nvSpPr>
        <p:spPr>
          <a:xfrm>
            <a:off x="1176454" y="3790950"/>
            <a:ext cx="3429000" cy="909223"/>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000" dirty="0" err="1">
                <a:solidFill>
                  <a:schemeClr val="tx1">
                    <a:lumMod val="75000"/>
                    <a:lumOff val="25000"/>
                  </a:schemeClr>
                </a:solidFill>
                <a:latin typeface="+mn-lt"/>
              </a:rPr>
              <a:t>Korek</a:t>
            </a:r>
            <a:r>
              <a:rPr lang="en-US" sz="1000" dirty="0">
                <a:solidFill>
                  <a:schemeClr val="tx1">
                    <a:lumMod val="75000"/>
                    <a:lumOff val="25000"/>
                  </a:schemeClr>
                </a:solidFill>
                <a:latin typeface="+mn-lt"/>
              </a:rPr>
              <a:t>, Eva Maria ; </a:t>
            </a:r>
            <a:r>
              <a:rPr lang="en-US" sz="1000" dirty="0" err="1">
                <a:solidFill>
                  <a:schemeClr val="tx1">
                    <a:lumMod val="75000"/>
                    <a:lumOff val="25000"/>
                  </a:schemeClr>
                </a:solidFill>
                <a:latin typeface="+mn-lt"/>
              </a:rPr>
              <a:t>Teotia</a:t>
            </a:r>
            <a:r>
              <a:rPr lang="en-US" sz="1000" dirty="0">
                <a:solidFill>
                  <a:schemeClr val="tx1">
                    <a:lumMod val="75000"/>
                    <a:lumOff val="25000"/>
                  </a:schemeClr>
                </a:solidFill>
                <a:latin typeface="+mn-lt"/>
              </a:rPr>
              <a:t>, Reva ; </a:t>
            </a:r>
            <a:r>
              <a:rPr lang="en-US" sz="1000" dirty="0" err="1">
                <a:solidFill>
                  <a:schemeClr val="tx1">
                    <a:lumMod val="75000"/>
                    <a:lumOff val="25000"/>
                  </a:schemeClr>
                </a:solidFill>
                <a:latin typeface="+mn-lt"/>
              </a:rPr>
              <a:t>Herbig</a:t>
            </a:r>
            <a:r>
              <a:rPr lang="en-US" sz="1000" dirty="0">
                <a:solidFill>
                  <a:schemeClr val="tx1">
                    <a:lumMod val="75000"/>
                    <a:lumOff val="25000"/>
                  </a:schemeClr>
                </a:solidFill>
                <a:latin typeface="+mn-lt"/>
              </a:rPr>
              <a:t>, David et al. / Electrochemical Impedance Spectroscopy for Ion Sensors with Interdigitated Electrodes : Capacitance Calculations, Equivalent Circuit Models and Design Optimizations. In: Biosensors. 2024 ; Vol. 14, No. 5.</a:t>
            </a:r>
          </a:p>
        </p:txBody>
      </p:sp>
      <p:sp>
        <p:nvSpPr>
          <p:cNvPr id="25" name="Oval 24">
            <a:extLst>
              <a:ext uri="{FF2B5EF4-FFF2-40B4-BE49-F238E27FC236}">
                <a16:creationId xmlns:a16="http://schemas.microsoft.com/office/drawing/2014/main" id="{A9F442FC-44B6-BDA1-3415-625F3461D686}"/>
              </a:ext>
            </a:extLst>
          </p:cNvPr>
          <p:cNvSpPr/>
          <p:nvPr/>
        </p:nvSpPr>
        <p:spPr>
          <a:xfrm flipH="1">
            <a:off x="405475" y="2092345"/>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18</a:t>
            </a:r>
          </a:p>
        </p:txBody>
      </p:sp>
      <p:sp>
        <p:nvSpPr>
          <p:cNvPr id="26" name="Oval 25">
            <a:extLst>
              <a:ext uri="{FF2B5EF4-FFF2-40B4-BE49-F238E27FC236}">
                <a16:creationId xmlns:a16="http://schemas.microsoft.com/office/drawing/2014/main" id="{BB7FA797-32CD-23B0-44DA-AA877045D8B2}"/>
              </a:ext>
            </a:extLst>
          </p:cNvPr>
          <p:cNvSpPr/>
          <p:nvPr/>
        </p:nvSpPr>
        <p:spPr>
          <a:xfrm flipH="1">
            <a:off x="405475" y="2952750"/>
            <a:ext cx="550358" cy="54815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19</a:t>
            </a:r>
          </a:p>
        </p:txBody>
      </p:sp>
      <p:sp>
        <p:nvSpPr>
          <p:cNvPr id="2" name="Oval 1">
            <a:extLst>
              <a:ext uri="{FF2B5EF4-FFF2-40B4-BE49-F238E27FC236}">
                <a16:creationId xmlns:a16="http://schemas.microsoft.com/office/drawing/2014/main" id="{CF74CD3C-3378-6749-42C2-F9AC980CBBC0}"/>
              </a:ext>
            </a:extLst>
          </p:cNvPr>
          <p:cNvSpPr/>
          <p:nvPr/>
        </p:nvSpPr>
        <p:spPr>
          <a:xfrm flipH="1">
            <a:off x="4797870" y="1219923"/>
            <a:ext cx="550358" cy="548158"/>
          </a:xfrm>
          <a:prstGeom prst="ellipse">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21</a:t>
            </a:r>
          </a:p>
        </p:txBody>
      </p:sp>
      <p:sp>
        <p:nvSpPr>
          <p:cNvPr id="4" name="Oval 3">
            <a:extLst>
              <a:ext uri="{FF2B5EF4-FFF2-40B4-BE49-F238E27FC236}">
                <a16:creationId xmlns:a16="http://schemas.microsoft.com/office/drawing/2014/main" id="{BC1A71BC-C5EF-44DA-60FA-5E51314273E2}"/>
              </a:ext>
            </a:extLst>
          </p:cNvPr>
          <p:cNvSpPr/>
          <p:nvPr/>
        </p:nvSpPr>
        <p:spPr>
          <a:xfrm flipH="1">
            <a:off x="405475" y="3837188"/>
            <a:ext cx="550358" cy="548158"/>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20</a:t>
            </a:r>
          </a:p>
        </p:txBody>
      </p:sp>
      <p:sp>
        <p:nvSpPr>
          <p:cNvPr id="6" name="TextBox 5">
            <a:extLst>
              <a:ext uri="{FF2B5EF4-FFF2-40B4-BE49-F238E27FC236}">
                <a16:creationId xmlns:a16="http://schemas.microsoft.com/office/drawing/2014/main" id="{DD95C7C4-2E2D-C727-DC62-5FED63BF5957}"/>
              </a:ext>
            </a:extLst>
          </p:cNvPr>
          <p:cNvSpPr txBox="1"/>
          <p:nvPr/>
        </p:nvSpPr>
        <p:spPr>
          <a:xfrm>
            <a:off x="1017805" y="1138238"/>
            <a:ext cx="3583932" cy="861774"/>
          </a:xfrm>
          <a:prstGeom prst="rect">
            <a:avLst/>
          </a:prstGeom>
          <a:noFill/>
        </p:spPr>
        <p:txBody>
          <a:bodyPr wrap="square" rtlCol="0">
            <a:spAutoFit/>
          </a:bodyPr>
          <a:lstStyle/>
          <a:p>
            <a:pPr algn="just"/>
            <a:r>
              <a:rPr lang="en-IN" sz="1000" dirty="0">
                <a:solidFill>
                  <a:schemeClr val="tx1">
                    <a:lumMod val="75000"/>
                    <a:lumOff val="25000"/>
                  </a:schemeClr>
                </a:solidFill>
              </a:rPr>
              <a:t>M. S. A. Rahman, S. C. Mukhopadhyay, and P.-L. Yu. «Novel Planar Interdigital Sensors». In: Novel Sensors for Food Inspection: Modelling, Fabrication and Experimentation. Springer, 2014, pp. 11–35. </a:t>
            </a:r>
            <a:r>
              <a:rPr lang="en-IN" sz="1000" dirty="0" err="1">
                <a:solidFill>
                  <a:schemeClr val="tx1">
                    <a:lumMod val="75000"/>
                    <a:lumOff val="25000"/>
                  </a:schemeClr>
                </a:solidFill>
              </a:rPr>
              <a:t>doi</a:t>
            </a:r>
            <a:r>
              <a:rPr lang="en-IN" sz="1000" dirty="0">
                <a:solidFill>
                  <a:schemeClr val="tx1">
                    <a:lumMod val="75000"/>
                    <a:lumOff val="25000"/>
                  </a:schemeClr>
                </a:solidFill>
              </a:rPr>
              <a:t>: 10.1007/978-3-319- 04274-9_2 (cit. on pp. 52, 53). </a:t>
            </a:r>
          </a:p>
        </p:txBody>
      </p:sp>
      <p:sp>
        <p:nvSpPr>
          <p:cNvPr id="7" name="TextBox 6">
            <a:extLst>
              <a:ext uri="{FF2B5EF4-FFF2-40B4-BE49-F238E27FC236}">
                <a16:creationId xmlns:a16="http://schemas.microsoft.com/office/drawing/2014/main" id="{A378998C-3C4B-C5AB-BAED-0018397DCB5E}"/>
              </a:ext>
            </a:extLst>
          </p:cNvPr>
          <p:cNvSpPr txBox="1"/>
          <p:nvPr/>
        </p:nvSpPr>
        <p:spPr>
          <a:xfrm>
            <a:off x="1047542" y="2052121"/>
            <a:ext cx="3554195" cy="861774"/>
          </a:xfrm>
          <a:prstGeom prst="rect">
            <a:avLst/>
          </a:prstGeom>
          <a:noFill/>
        </p:spPr>
        <p:txBody>
          <a:bodyPr wrap="square" rtlCol="0">
            <a:spAutoFit/>
          </a:bodyPr>
          <a:lstStyle/>
          <a:p>
            <a:pPr algn="just"/>
            <a:r>
              <a:rPr lang="en-IN" sz="1000" dirty="0" err="1">
                <a:solidFill>
                  <a:schemeClr val="tx1">
                    <a:lumMod val="75000"/>
                    <a:lumOff val="25000"/>
                  </a:schemeClr>
                </a:solidFill>
              </a:rPr>
              <a:t>Hend</a:t>
            </a:r>
            <a:r>
              <a:rPr lang="en-IN" sz="1000" dirty="0">
                <a:solidFill>
                  <a:schemeClr val="tx1">
                    <a:lumMod val="75000"/>
                    <a:lumOff val="25000"/>
                  </a:schemeClr>
                </a:solidFill>
              </a:rPr>
              <a:t> S. Magar, </a:t>
            </a:r>
            <a:r>
              <a:rPr lang="en-IN" sz="1000" dirty="0" err="1">
                <a:solidFill>
                  <a:schemeClr val="tx1">
                    <a:lumMod val="75000"/>
                    <a:lumOff val="25000"/>
                  </a:schemeClr>
                </a:solidFill>
              </a:rPr>
              <a:t>Rabeay</a:t>
            </a:r>
            <a:r>
              <a:rPr lang="en-IN" sz="1000" dirty="0">
                <a:solidFill>
                  <a:schemeClr val="tx1">
                    <a:lumMod val="75000"/>
                    <a:lumOff val="25000"/>
                  </a:schemeClr>
                </a:solidFill>
              </a:rPr>
              <a:t> Y. A. Hassan, and Ashok </a:t>
            </a:r>
            <a:r>
              <a:rPr lang="en-IN" sz="1000" dirty="0" err="1">
                <a:solidFill>
                  <a:schemeClr val="tx1">
                    <a:lumMod val="75000"/>
                    <a:lumOff val="25000"/>
                  </a:schemeClr>
                </a:solidFill>
              </a:rPr>
              <a:t>Mulchandani</a:t>
            </a:r>
            <a:r>
              <a:rPr lang="en-IN" sz="1000" dirty="0">
                <a:solidFill>
                  <a:schemeClr val="tx1">
                    <a:lumMod val="75000"/>
                    <a:lumOff val="25000"/>
                  </a:schemeClr>
                </a:solidFill>
              </a:rPr>
              <a:t>. «Electrochemical Impedance Spectroscopy (EIS): Principles, Construction, and Biosensing Applications». In: Sensors 21.19 (2021). </a:t>
            </a:r>
            <a:r>
              <a:rPr lang="en-IN" sz="1000" dirty="0" err="1">
                <a:solidFill>
                  <a:schemeClr val="tx1">
                    <a:lumMod val="75000"/>
                    <a:lumOff val="25000"/>
                  </a:schemeClr>
                </a:solidFill>
              </a:rPr>
              <a:t>doi</a:t>
            </a:r>
            <a:r>
              <a:rPr lang="en-IN" sz="1000" dirty="0">
                <a:solidFill>
                  <a:schemeClr val="tx1">
                    <a:lumMod val="75000"/>
                    <a:lumOff val="25000"/>
                  </a:schemeClr>
                </a:solidFill>
              </a:rPr>
              <a:t>: 10 . 3390 / s21196578</a:t>
            </a:r>
          </a:p>
        </p:txBody>
      </p:sp>
    </p:spTree>
    <p:extLst>
      <p:ext uri="{BB962C8B-B14F-4D97-AF65-F5344CB8AC3E}">
        <p14:creationId xmlns:p14="http://schemas.microsoft.com/office/powerpoint/2010/main" val="2647832277"/>
      </p:ext>
    </p:extLst>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ooter Text"/>
          <p:cNvSpPr txBox="1"/>
          <p:nvPr/>
        </p:nvSpPr>
        <p:spPr>
          <a:xfrm>
            <a:off x="2250433" y="1731141"/>
            <a:ext cx="4632960" cy="923330"/>
          </a:xfrm>
          <a:prstGeom prst="rect">
            <a:avLst/>
          </a:prstGeom>
          <a:noFill/>
        </p:spPr>
        <p:txBody>
          <a:bodyPr wrap="square" lIns="0" tIns="0" rIns="0" bIns="0" rtlCol="0">
            <a:spAutoFit/>
          </a:bodyPr>
          <a:lstStyle/>
          <a:p>
            <a:pPr algn="ctr"/>
            <a:r>
              <a:rPr lang="en-US" sz="6000" b="1" dirty="0">
                <a:solidFill>
                  <a:schemeClr val="bg1"/>
                </a:solidFill>
              </a:rPr>
              <a:t>THANK YOU !</a:t>
            </a:r>
          </a:p>
        </p:txBody>
      </p:sp>
      <p:sp>
        <p:nvSpPr>
          <p:cNvPr id="11" name="Title 2">
            <a:extLst>
              <a:ext uri="{FF2B5EF4-FFF2-40B4-BE49-F238E27FC236}">
                <a16:creationId xmlns:a16="http://schemas.microsoft.com/office/drawing/2014/main" id="{9DC4F05E-D6DE-4C67-AFB6-66BB7AC7EC54}"/>
              </a:ext>
            </a:extLst>
          </p:cNvPr>
          <p:cNvSpPr txBox="1">
            <a:spLocks/>
          </p:cNvSpPr>
          <p:nvPr/>
        </p:nvSpPr>
        <p:spPr>
          <a:xfrm>
            <a:off x="711741" y="2208668"/>
            <a:ext cx="7772400" cy="492443"/>
          </a:xfrm>
          <a:prstGeom prst="rect">
            <a:avLst/>
          </a:prstGeom>
        </p:spPr>
        <p:txBody>
          <a:bodyPr wrap="square" lIns="0" tIns="0" rIns="0" bIns="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3200" dirty="0">
              <a:solidFill>
                <a:schemeClr val="bg1"/>
              </a:solidFill>
              <a:effectLst>
                <a:outerShdw blurRad="60007" dist="310007" dir="7680000" sy="30000" kx="1300200" algn="ctr" rotWithShape="0">
                  <a:prstClr val="black">
                    <a:alpha val="13000"/>
                  </a:prstClr>
                </a:outerShdw>
              </a:effectLst>
            </a:endParaRPr>
          </a:p>
        </p:txBody>
      </p:sp>
      <p:sp>
        <p:nvSpPr>
          <p:cNvPr id="2" name="Inhaltsplatzhalter 4">
            <a:extLst>
              <a:ext uri="{FF2B5EF4-FFF2-40B4-BE49-F238E27FC236}">
                <a16:creationId xmlns:a16="http://schemas.microsoft.com/office/drawing/2014/main" id="{9723F79A-1B4F-1859-FB7C-23F99D1F4D92}"/>
              </a:ext>
            </a:extLst>
          </p:cNvPr>
          <p:cNvSpPr txBox="1">
            <a:spLocks/>
          </p:cNvSpPr>
          <p:nvPr/>
        </p:nvSpPr>
        <p:spPr>
          <a:xfrm>
            <a:off x="457200" y="4677655"/>
            <a:ext cx="2209800" cy="246221"/>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600"/>
              </a:spcAft>
              <a:buNone/>
            </a:pPr>
            <a:r>
              <a:rPr lang="en-US" sz="1600" dirty="0">
                <a:latin typeface="+mj-lt"/>
              </a:rPr>
              <a:t>Pr. Gaëlle LISSORGUES</a:t>
            </a:r>
          </a:p>
        </p:txBody>
      </p:sp>
      <p:pic>
        <p:nvPicPr>
          <p:cNvPr id="3" name="Picture 2">
            <a:extLst>
              <a:ext uri="{FF2B5EF4-FFF2-40B4-BE49-F238E27FC236}">
                <a16:creationId xmlns:a16="http://schemas.microsoft.com/office/drawing/2014/main" id="{7AED5266-D9C9-3B4C-4237-69A5B306E238}"/>
              </a:ext>
            </a:extLst>
          </p:cNvPr>
          <p:cNvPicPr>
            <a:picLocks noChangeAspect="1"/>
          </p:cNvPicPr>
          <p:nvPr/>
        </p:nvPicPr>
        <p:blipFill>
          <a:blip r:embed="rId2"/>
          <a:stretch>
            <a:fillRect/>
          </a:stretch>
        </p:blipFill>
        <p:spPr>
          <a:xfrm>
            <a:off x="825360" y="3276276"/>
            <a:ext cx="1318656" cy="1318656"/>
          </a:xfrm>
          <a:prstGeom prst="rect">
            <a:avLst/>
          </a:prstGeom>
        </p:spPr>
      </p:pic>
      <p:sp>
        <p:nvSpPr>
          <p:cNvPr id="4" name="TextBox 3">
            <a:extLst>
              <a:ext uri="{FF2B5EF4-FFF2-40B4-BE49-F238E27FC236}">
                <a16:creationId xmlns:a16="http://schemas.microsoft.com/office/drawing/2014/main" id="{7DB879A2-8512-B0E2-EEFE-7B21D3ACA226}"/>
              </a:ext>
            </a:extLst>
          </p:cNvPr>
          <p:cNvSpPr txBox="1"/>
          <p:nvPr/>
        </p:nvSpPr>
        <p:spPr>
          <a:xfrm>
            <a:off x="2486619" y="4670961"/>
            <a:ext cx="786832" cy="530915"/>
          </a:xfrm>
          <a:prstGeom prst="rect">
            <a:avLst/>
          </a:prstGeom>
          <a:noFill/>
        </p:spPr>
        <p:txBody>
          <a:bodyPr wrap="square" rtlCol="0">
            <a:spAutoFit/>
          </a:bodyPr>
          <a:lstStyle/>
          <a:p>
            <a:r>
              <a:rPr lang="en-US" sz="1050" dirty="0">
                <a:solidFill>
                  <a:schemeClr val="bg1"/>
                </a:solidFill>
                <a:latin typeface="+mj-lt"/>
              </a:rPr>
              <a:t>(Dr,HDR)</a:t>
            </a:r>
          </a:p>
          <a:p>
            <a:endParaRPr lang="en-IN" dirty="0"/>
          </a:p>
        </p:txBody>
      </p:sp>
      <p:sp>
        <p:nvSpPr>
          <p:cNvPr id="5" name="TextBox 4">
            <a:extLst>
              <a:ext uri="{FF2B5EF4-FFF2-40B4-BE49-F238E27FC236}">
                <a16:creationId xmlns:a16="http://schemas.microsoft.com/office/drawing/2014/main" id="{F0A2B967-855F-8B27-5D85-4FCE19E715F8}"/>
              </a:ext>
            </a:extLst>
          </p:cNvPr>
          <p:cNvSpPr txBox="1"/>
          <p:nvPr/>
        </p:nvSpPr>
        <p:spPr>
          <a:xfrm>
            <a:off x="825360" y="4909652"/>
            <a:ext cx="1473480" cy="261610"/>
          </a:xfrm>
          <a:prstGeom prst="rect">
            <a:avLst/>
          </a:prstGeom>
          <a:noFill/>
        </p:spPr>
        <p:txBody>
          <a:bodyPr wrap="none" rtlCol="0">
            <a:spAutoFit/>
          </a:bodyPr>
          <a:lstStyle/>
          <a:p>
            <a:r>
              <a:rPr lang="en-IN" sz="1100" dirty="0">
                <a:solidFill>
                  <a:schemeClr val="bg1"/>
                </a:solidFill>
              </a:rPr>
              <a:t>Industrial Supervisor</a:t>
            </a:r>
          </a:p>
        </p:txBody>
      </p:sp>
      <p:sp>
        <p:nvSpPr>
          <p:cNvPr id="6" name="Inhaltsplatzhalter 4">
            <a:extLst>
              <a:ext uri="{FF2B5EF4-FFF2-40B4-BE49-F238E27FC236}">
                <a16:creationId xmlns:a16="http://schemas.microsoft.com/office/drawing/2014/main" id="{0EC64586-073C-6FC1-302E-03C72DA26002}"/>
              </a:ext>
            </a:extLst>
          </p:cNvPr>
          <p:cNvSpPr txBox="1">
            <a:spLocks/>
          </p:cNvSpPr>
          <p:nvPr/>
        </p:nvSpPr>
        <p:spPr>
          <a:xfrm>
            <a:off x="3527333" y="4679595"/>
            <a:ext cx="2209800" cy="246221"/>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600"/>
              </a:spcAft>
              <a:buNone/>
            </a:pPr>
            <a:r>
              <a:rPr lang="en-US" sz="1600" dirty="0">
                <a:latin typeface="+mj-lt"/>
              </a:rPr>
              <a:t>Pr. Lionel ROUSSEAU</a:t>
            </a:r>
            <a:endParaRPr lang="en-US" sz="1400" dirty="0">
              <a:latin typeface="+mj-lt"/>
            </a:endParaRPr>
          </a:p>
        </p:txBody>
      </p:sp>
      <p:sp>
        <p:nvSpPr>
          <p:cNvPr id="7" name="Inhaltsplatzhalter 4">
            <a:extLst>
              <a:ext uri="{FF2B5EF4-FFF2-40B4-BE49-F238E27FC236}">
                <a16:creationId xmlns:a16="http://schemas.microsoft.com/office/drawing/2014/main" id="{5AF814B5-429A-0335-8814-5FE048F99AA3}"/>
              </a:ext>
            </a:extLst>
          </p:cNvPr>
          <p:cNvSpPr txBox="1">
            <a:spLocks/>
          </p:cNvSpPr>
          <p:nvPr/>
        </p:nvSpPr>
        <p:spPr>
          <a:xfrm>
            <a:off x="6717733" y="4670961"/>
            <a:ext cx="2057400" cy="246221"/>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600"/>
              </a:spcAft>
              <a:buNone/>
            </a:pPr>
            <a:r>
              <a:rPr lang="en-US" sz="1600" dirty="0">
                <a:latin typeface="+mj-lt"/>
              </a:rPr>
              <a:t>Pr. Matteo COCUZZA</a:t>
            </a:r>
          </a:p>
        </p:txBody>
      </p:sp>
      <p:pic>
        <p:nvPicPr>
          <p:cNvPr id="8" name="Picture 7">
            <a:extLst>
              <a:ext uri="{FF2B5EF4-FFF2-40B4-BE49-F238E27FC236}">
                <a16:creationId xmlns:a16="http://schemas.microsoft.com/office/drawing/2014/main" id="{BC4904EE-00B9-0B6D-D778-B2F8204F4885}"/>
              </a:ext>
            </a:extLst>
          </p:cNvPr>
          <p:cNvPicPr>
            <a:picLocks noChangeAspect="1"/>
          </p:cNvPicPr>
          <p:nvPr/>
        </p:nvPicPr>
        <p:blipFill>
          <a:blip r:embed="rId3"/>
          <a:stretch>
            <a:fillRect/>
          </a:stretch>
        </p:blipFill>
        <p:spPr>
          <a:xfrm>
            <a:off x="3935264" y="3257550"/>
            <a:ext cx="1322536" cy="1322536"/>
          </a:xfrm>
          <a:prstGeom prst="rect">
            <a:avLst/>
          </a:prstGeom>
        </p:spPr>
      </p:pic>
      <p:pic>
        <p:nvPicPr>
          <p:cNvPr id="9" name="Picture 8" descr="A person with short hair wearing a white shirt&#10;&#10;Description automatically generated">
            <a:extLst>
              <a:ext uri="{FF2B5EF4-FFF2-40B4-BE49-F238E27FC236}">
                <a16:creationId xmlns:a16="http://schemas.microsoft.com/office/drawing/2014/main" id="{61763EB1-719A-1FB8-87B0-B9C861C5EED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3264" y="3298131"/>
            <a:ext cx="1322536" cy="1322536"/>
          </a:xfrm>
          <a:prstGeom prst="rect">
            <a:avLst/>
          </a:prstGeom>
        </p:spPr>
      </p:pic>
      <p:sp>
        <p:nvSpPr>
          <p:cNvPr id="10" name="TextBox 9">
            <a:extLst>
              <a:ext uri="{FF2B5EF4-FFF2-40B4-BE49-F238E27FC236}">
                <a16:creationId xmlns:a16="http://schemas.microsoft.com/office/drawing/2014/main" id="{1E76B577-8762-0ADC-38E0-BF158923AC20}"/>
              </a:ext>
            </a:extLst>
          </p:cNvPr>
          <p:cNvSpPr txBox="1"/>
          <p:nvPr/>
        </p:nvSpPr>
        <p:spPr>
          <a:xfrm>
            <a:off x="5373548" y="4677655"/>
            <a:ext cx="786832" cy="530915"/>
          </a:xfrm>
          <a:prstGeom prst="rect">
            <a:avLst/>
          </a:prstGeom>
          <a:noFill/>
        </p:spPr>
        <p:txBody>
          <a:bodyPr wrap="square" rtlCol="0">
            <a:spAutoFit/>
          </a:bodyPr>
          <a:lstStyle/>
          <a:p>
            <a:r>
              <a:rPr lang="en-US" sz="1050" dirty="0">
                <a:solidFill>
                  <a:schemeClr val="bg1"/>
                </a:solidFill>
                <a:latin typeface="+mj-lt"/>
              </a:rPr>
              <a:t>(Dr,HDR)</a:t>
            </a:r>
          </a:p>
          <a:p>
            <a:endParaRPr lang="en-IN" dirty="0"/>
          </a:p>
        </p:txBody>
      </p:sp>
      <p:sp>
        <p:nvSpPr>
          <p:cNvPr id="12" name="TextBox 11">
            <a:extLst>
              <a:ext uri="{FF2B5EF4-FFF2-40B4-BE49-F238E27FC236}">
                <a16:creationId xmlns:a16="http://schemas.microsoft.com/office/drawing/2014/main" id="{65991A77-AE1A-2041-1849-8BCA77B297A1}"/>
              </a:ext>
            </a:extLst>
          </p:cNvPr>
          <p:cNvSpPr txBox="1"/>
          <p:nvPr/>
        </p:nvSpPr>
        <p:spPr>
          <a:xfrm>
            <a:off x="3787495" y="4895985"/>
            <a:ext cx="1683474" cy="261610"/>
          </a:xfrm>
          <a:prstGeom prst="rect">
            <a:avLst/>
          </a:prstGeom>
          <a:noFill/>
        </p:spPr>
        <p:txBody>
          <a:bodyPr wrap="none" rtlCol="0">
            <a:spAutoFit/>
          </a:bodyPr>
          <a:lstStyle/>
          <a:p>
            <a:r>
              <a:rPr lang="en-IN" sz="1100" dirty="0">
                <a:solidFill>
                  <a:schemeClr val="bg1"/>
                </a:solidFill>
              </a:rPr>
              <a:t>Industrial Co-Supervisor</a:t>
            </a:r>
          </a:p>
        </p:txBody>
      </p:sp>
      <p:sp>
        <p:nvSpPr>
          <p:cNvPr id="13" name="TextBox 12">
            <a:extLst>
              <a:ext uri="{FF2B5EF4-FFF2-40B4-BE49-F238E27FC236}">
                <a16:creationId xmlns:a16="http://schemas.microsoft.com/office/drawing/2014/main" id="{9BE1EB4E-D4B6-6CD6-196F-01DBEB5C8195}"/>
              </a:ext>
            </a:extLst>
          </p:cNvPr>
          <p:cNvSpPr txBox="1"/>
          <p:nvPr/>
        </p:nvSpPr>
        <p:spPr>
          <a:xfrm>
            <a:off x="6913098" y="4895985"/>
            <a:ext cx="1515158" cy="261610"/>
          </a:xfrm>
          <a:prstGeom prst="rect">
            <a:avLst/>
          </a:prstGeom>
          <a:noFill/>
        </p:spPr>
        <p:txBody>
          <a:bodyPr wrap="none" rtlCol="0">
            <a:spAutoFit/>
          </a:bodyPr>
          <a:lstStyle/>
          <a:p>
            <a:r>
              <a:rPr lang="en-IN" sz="1100" dirty="0">
                <a:solidFill>
                  <a:schemeClr val="bg1"/>
                </a:solidFill>
              </a:rPr>
              <a:t>Academic Supervisor</a:t>
            </a:r>
          </a:p>
        </p:txBody>
      </p:sp>
    </p:spTree>
    <p:extLst>
      <p:ext uri="{BB962C8B-B14F-4D97-AF65-F5344CB8AC3E}">
        <p14:creationId xmlns:p14="http://schemas.microsoft.com/office/powerpoint/2010/main" val="27184638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decel="80000" fill="hold" grpId="0" nodeType="afterEffect">
                                  <p:stCondLst>
                                    <p:cond delay="0"/>
                                  </p:stCondLst>
                                  <p:iterate type="wd">
                                    <p:tmPct val="10000"/>
                                  </p:iterate>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accel="20000" decel="60000" fill="hold" grpId="0" nodeType="withEffect" nodePh="1">
                                  <p:stCondLst>
                                    <p:cond delay="0"/>
                                  </p:stCondLst>
                                  <p:endCondLst>
                                    <p:cond evt="begin" delay="0">
                                      <p:tn val="9"/>
                                    </p:cond>
                                  </p:endCondLst>
                                  <p:iterate type="wd">
                                    <p:tmPct val="10000"/>
                                  </p:iterate>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16" presetClass="entr" presetSubtype="37"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par>
                                <p:cTn id="16" presetID="16" presetClass="entr" presetSubtype="37" fill="hold" grpId="0" nodeType="withEffect">
                                  <p:stCondLst>
                                    <p:cond delay="50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par>
                                <p:cTn id="19" presetID="16" presetClass="entr" presetSubtype="37"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barn(out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1" grpId="0"/>
      <p:bldP spid="2"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Rounded Corners 25">
            <a:extLst>
              <a:ext uri="{FF2B5EF4-FFF2-40B4-BE49-F238E27FC236}">
                <a16:creationId xmlns:a16="http://schemas.microsoft.com/office/drawing/2014/main" id="{DF70571F-05B9-EA16-394E-72F568FA4164}"/>
              </a:ext>
            </a:extLst>
          </p:cNvPr>
          <p:cNvSpPr/>
          <p:nvPr/>
        </p:nvSpPr>
        <p:spPr bwMode="auto">
          <a:xfrm>
            <a:off x="405475" y="971550"/>
            <a:ext cx="5004725" cy="3505200"/>
          </a:xfrm>
          <a:prstGeom prst="roundRect">
            <a:avLst/>
          </a:prstGeom>
          <a:solidFill>
            <a:schemeClr val="accent2">
              <a:lumMod val="20000"/>
              <a:lumOff val="80000"/>
            </a:schemeClr>
          </a:solidFill>
          <a:ln w="9525">
            <a:solidFill>
              <a:schemeClr val="bg1"/>
            </a:solidFill>
            <a:round/>
            <a:headEnd/>
            <a:tailEnd/>
          </a:ln>
        </p:spPr>
        <p:txBody>
          <a:bodyPr vert="horz" wrap="square" lIns="91440" tIns="45720" rIns="91440" bIns="45720" numCol="1" rtlCol="0" anchor="t" anchorCtr="0" compatLnSpc="1">
            <a:prstTxWarp prst="textNoShape">
              <a:avLst/>
            </a:prstTxWarp>
          </a:bodyPr>
          <a:lstStyle/>
          <a:p>
            <a:pPr algn="ctr"/>
            <a:endParaRPr lang="en-IN" dirty="0"/>
          </a:p>
        </p:txBody>
      </p:sp>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IN" b="1" dirty="0"/>
              <a:t>Overview of Neuronal Communication</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IN" sz="1400" b="1" dirty="0"/>
              <a:t>Neural Implants and Prostheses </a:t>
            </a:r>
          </a:p>
        </p:txBody>
      </p:sp>
      <p:sp>
        <p:nvSpPr>
          <p:cNvPr id="22" name="Oval 21">
            <a:extLst>
              <a:ext uri="{FF2B5EF4-FFF2-40B4-BE49-F238E27FC236}">
                <a16:creationId xmlns:a16="http://schemas.microsoft.com/office/drawing/2014/main" id="{BA02C388-8901-E465-467B-B484BBB84EE9}"/>
              </a:ext>
            </a:extLst>
          </p:cNvPr>
          <p:cNvSpPr/>
          <p:nvPr/>
        </p:nvSpPr>
        <p:spPr>
          <a:xfrm flipH="1">
            <a:off x="533400" y="1261592"/>
            <a:ext cx="550358" cy="548158"/>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a:t>
            </a:r>
          </a:p>
        </p:txBody>
      </p:sp>
      <p:sp>
        <p:nvSpPr>
          <p:cNvPr id="23" name="Oval 22">
            <a:extLst>
              <a:ext uri="{FF2B5EF4-FFF2-40B4-BE49-F238E27FC236}">
                <a16:creationId xmlns:a16="http://schemas.microsoft.com/office/drawing/2014/main" id="{148F46AC-3109-AAC0-2DDD-A78A0B137CC2}"/>
              </a:ext>
            </a:extLst>
          </p:cNvPr>
          <p:cNvSpPr/>
          <p:nvPr/>
        </p:nvSpPr>
        <p:spPr>
          <a:xfrm flipH="1">
            <a:off x="533400" y="2038350"/>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2</a:t>
            </a:r>
          </a:p>
        </p:txBody>
      </p:sp>
      <p:sp>
        <p:nvSpPr>
          <p:cNvPr id="24" name="Oval 23">
            <a:extLst>
              <a:ext uri="{FF2B5EF4-FFF2-40B4-BE49-F238E27FC236}">
                <a16:creationId xmlns:a16="http://schemas.microsoft.com/office/drawing/2014/main" id="{34C02E4B-1407-193E-5A3C-B53C6225F7D9}"/>
              </a:ext>
            </a:extLst>
          </p:cNvPr>
          <p:cNvSpPr/>
          <p:nvPr/>
        </p:nvSpPr>
        <p:spPr>
          <a:xfrm flipH="1">
            <a:off x="533400" y="2800350"/>
            <a:ext cx="550358" cy="54815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3</a:t>
            </a:r>
          </a:p>
        </p:txBody>
      </p:sp>
      <p:sp>
        <p:nvSpPr>
          <p:cNvPr id="25" name="Oval 24">
            <a:extLst>
              <a:ext uri="{FF2B5EF4-FFF2-40B4-BE49-F238E27FC236}">
                <a16:creationId xmlns:a16="http://schemas.microsoft.com/office/drawing/2014/main" id="{9DD95612-7EA5-3101-0D3D-D182EA1B590F}"/>
              </a:ext>
            </a:extLst>
          </p:cNvPr>
          <p:cNvSpPr/>
          <p:nvPr/>
        </p:nvSpPr>
        <p:spPr>
          <a:xfrm flipH="1">
            <a:off x="533400" y="3638550"/>
            <a:ext cx="550358" cy="548158"/>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4</a:t>
            </a:r>
          </a:p>
        </p:txBody>
      </p:sp>
      <p:sp>
        <p:nvSpPr>
          <p:cNvPr id="2" name="TextBox 1">
            <a:extLst>
              <a:ext uri="{FF2B5EF4-FFF2-40B4-BE49-F238E27FC236}">
                <a16:creationId xmlns:a16="http://schemas.microsoft.com/office/drawing/2014/main" id="{A19F7A3F-65E0-611F-97B0-E7AC85BB0B21}"/>
              </a:ext>
            </a:extLst>
          </p:cNvPr>
          <p:cNvSpPr txBox="1"/>
          <p:nvPr/>
        </p:nvSpPr>
        <p:spPr>
          <a:xfrm>
            <a:off x="1078591" y="1151918"/>
            <a:ext cx="4021642" cy="900246"/>
          </a:xfrm>
          <a:prstGeom prst="rect">
            <a:avLst/>
          </a:prstGeom>
          <a:noFill/>
        </p:spPr>
        <p:txBody>
          <a:bodyPr wrap="square" rtlCol="0">
            <a:spAutoFit/>
          </a:bodyPr>
          <a:lstStyle/>
          <a:p>
            <a:pPr algn="just"/>
            <a:r>
              <a:rPr lang="en-US" sz="1050" b="0" i="0" dirty="0">
                <a:solidFill>
                  <a:srgbClr val="0D0D0D"/>
                </a:solidFill>
                <a:effectLst/>
              </a:rPr>
              <a:t>A neuron is an individual nerve cell that makes up the nervous system. It allows information to travel throughout the human body neurons communicate with each other by relaying messages throughout our body powering all our thoughts and actions [4]</a:t>
            </a:r>
            <a:endParaRPr lang="en-IN" sz="1050" dirty="0"/>
          </a:p>
        </p:txBody>
      </p:sp>
      <p:sp>
        <p:nvSpPr>
          <p:cNvPr id="5" name="TextBox 4">
            <a:extLst>
              <a:ext uri="{FF2B5EF4-FFF2-40B4-BE49-F238E27FC236}">
                <a16:creationId xmlns:a16="http://schemas.microsoft.com/office/drawing/2014/main" id="{99C20BBC-8F54-BFDA-ABE5-EFD55040E9CA}"/>
              </a:ext>
            </a:extLst>
          </p:cNvPr>
          <p:cNvSpPr txBox="1"/>
          <p:nvPr/>
        </p:nvSpPr>
        <p:spPr>
          <a:xfrm>
            <a:off x="1078494" y="2069217"/>
            <a:ext cx="4366901" cy="577081"/>
          </a:xfrm>
          <a:prstGeom prst="rect">
            <a:avLst/>
          </a:prstGeom>
          <a:noFill/>
        </p:spPr>
        <p:txBody>
          <a:bodyPr wrap="none" rtlCol="0">
            <a:spAutoFit/>
          </a:bodyPr>
          <a:lstStyle/>
          <a:p>
            <a:pPr algn="just"/>
            <a:r>
              <a:rPr lang="en-US" sz="1050" dirty="0">
                <a:solidFill>
                  <a:srgbClr val="000000"/>
                </a:solidFill>
              </a:rPr>
              <a:t>Neurons talk to each other using both- electrical and chemical signals.</a:t>
            </a:r>
          </a:p>
          <a:p>
            <a:pPr algn="just"/>
            <a:r>
              <a:rPr lang="en-US" sz="1050" dirty="0">
                <a:solidFill>
                  <a:srgbClr val="000000"/>
                </a:solidFill>
              </a:rPr>
              <a:t>Messages start as electrical signals travelling rapidly down a neuron. </a:t>
            </a:r>
          </a:p>
          <a:p>
            <a:pPr algn="just"/>
            <a:r>
              <a:rPr lang="en-US" sz="1050" dirty="0">
                <a:solidFill>
                  <a:srgbClr val="000000"/>
                </a:solidFill>
              </a:rPr>
              <a:t>These signals are called </a:t>
            </a:r>
            <a:r>
              <a:rPr lang="en-US" sz="1050" b="1" dirty="0">
                <a:solidFill>
                  <a:srgbClr val="000000"/>
                </a:solidFill>
              </a:rPr>
              <a:t>action potentials</a:t>
            </a:r>
            <a:r>
              <a:rPr lang="en-US" sz="1050" dirty="0">
                <a:solidFill>
                  <a:srgbClr val="000000"/>
                </a:solidFill>
              </a:rPr>
              <a:t>.</a:t>
            </a:r>
            <a:endParaRPr lang="en-IN" sz="1050" dirty="0"/>
          </a:p>
        </p:txBody>
      </p:sp>
      <p:sp>
        <p:nvSpPr>
          <p:cNvPr id="6" name="TextBox 5">
            <a:extLst>
              <a:ext uri="{FF2B5EF4-FFF2-40B4-BE49-F238E27FC236}">
                <a16:creationId xmlns:a16="http://schemas.microsoft.com/office/drawing/2014/main" id="{F5A9923D-6D99-691A-B63A-831D0CAEABF4}"/>
              </a:ext>
            </a:extLst>
          </p:cNvPr>
          <p:cNvSpPr txBox="1"/>
          <p:nvPr/>
        </p:nvSpPr>
        <p:spPr>
          <a:xfrm>
            <a:off x="1078494" y="2711643"/>
            <a:ext cx="4707368" cy="900246"/>
          </a:xfrm>
          <a:prstGeom prst="rect">
            <a:avLst/>
          </a:prstGeom>
          <a:noFill/>
        </p:spPr>
        <p:txBody>
          <a:bodyPr wrap="square" rtlCol="0">
            <a:spAutoFit/>
          </a:bodyPr>
          <a:lstStyle/>
          <a:p>
            <a:pPr algn="just"/>
            <a:r>
              <a:rPr lang="en-US" sz="1050" b="0" i="0" dirty="0">
                <a:solidFill>
                  <a:srgbClr val="0D0D0D"/>
                </a:solidFill>
                <a:effectLst/>
              </a:rPr>
              <a:t>When they reach the gap between two neurons called a synapse, the </a:t>
            </a:r>
          </a:p>
          <a:p>
            <a:pPr algn="just"/>
            <a:r>
              <a:rPr lang="en-US" sz="1050" b="0" i="0" dirty="0">
                <a:solidFill>
                  <a:srgbClr val="0D0D0D"/>
                </a:solidFill>
                <a:effectLst/>
              </a:rPr>
              <a:t>information is transformed from an action potential into a chemical </a:t>
            </a:r>
          </a:p>
          <a:p>
            <a:pPr algn="just"/>
            <a:r>
              <a:rPr lang="en-US" sz="1050" b="0" i="0" dirty="0">
                <a:solidFill>
                  <a:srgbClr val="0D0D0D"/>
                </a:solidFill>
                <a:effectLst/>
              </a:rPr>
              <a:t>message which crosses the gap. The release of those chemical </a:t>
            </a:r>
          </a:p>
          <a:p>
            <a:pPr algn="just"/>
            <a:r>
              <a:rPr lang="en-US" sz="1050" b="0" i="0" dirty="0">
                <a:solidFill>
                  <a:srgbClr val="0D0D0D"/>
                </a:solidFill>
                <a:effectLst/>
              </a:rPr>
              <a:t>messengers can trigger an action potential in the neuron on the other</a:t>
            </a:r>
          </a:p>
          <a:p>
            <a:pPr algn="just"/>
            <a:r>
              <a:rPr lang="en-US" sz="1050" b="0" i="0" dirty="0">
                <a:solidFill>
                  <a:srgbClr val="0D0D0D"/>
                </a:solidFill>
                <a:effectLst/>
              </a:rPr>
              <a:t>side of the synapse, conveying the message onward, or it can quiet it.</a:t>
            </a:r>
            <a:endParaRPr lang="en-IN" sz="1050" dirty="0"/>
          </a:p>
        </p:txBody>
      </p:sp>
      <p:sp>
        <p:nvSpPr>
          <p:cNvPr id="7" name="TextBox 6">
            <a:extLst>
              <a:ext uri="{FF2B5EF4-FFF2-40B4-BE49-F238E27FC236}">
                <a16:creationId xmlns:a16="http://schemas.microsoft.com/office/drawing/2014/main" id="{EC026C91-3A2F-43B3-AB3D-FEC1A2B91561}"/>
              </a:ext>
            </a:extLst>
          </p:cNvPr>
          <p:cNvSpPr txBox="1"/>
          <p:nvPr/>
        </p:nvSpPr>
        <p:spPr>
          <a:xfrm>
            <a:off x="1063529" y="3632222"/>
            <a:ext cx="4458472" cy="738664"/>
          </a:xfrm>
          <a:prstGeom prst="rect">
            <a:avLst/>
          </a:prstGeom>
          <a:noFill/>
        </p:spPr>
        <p:txBody>
          <a:bodyPr wrap="square" rtlCol="0">
            <a:spAutoFit/>
          </a:bodyPr>
          <a:lstStyle/>
          <a:p>
            <a:pPr algn="just"/>
            <a:r>
              <a:rPr lang="en-US" sz="1050" b="0" i="0" dirty="0">
                <a:solidFill>
                  <a:srgbClr val="0D0D0D"/>
                </a:solidFill>
                <a:effectLst/>
              </a:rPr>
              <a:t>Each action potential lasts about 1-2 milliseconds. </a:t>
            </a:r>
            <a:r>
              <a:rPr lang="en-US" sz="1050" b="1" i="0" dirty="0">
                <a:solidFill>
                  <a:srgbClr val="0D0D0D"/>
                </a:solidFill>
                <a:effectLst/>
              </a:rPr>
              <a:t>So, a frequency of </a:t>
            </a:r>
          </a:p>
          <a:p>
            <a:pPr algn="just"/>
            <a:r>
              <a:rPr lang="en-US" sz="1050" b="1" i="0" dirty="0">
                <a:solidFill>
                  <a:srgbClr val="0D0D0D"/>
                </a:solidFill>
                <a:effectLst/>
              </a:rPr>
              <a:t>1000 Hz is significant because it represents the upper limit of the </a:t>
            </a:r>
          </a:p>
          <a:p>
            <a:pPr algn="just"/>
            <a:r>
              <a:rPr lang="en-US" sz="1050" b="1" i="0" dirty="0">
                <a:solidFill>
                  <a:srgbClr val="0D0D0D"/>
                </a:solidFill>
                <a:effectLst/>
              </a:rPr>
              <a:t>theoretical maximum firing rate of neurons</a:t>
            </a:r>
            <a:r>
              <a:rPr lang="en-US" sz="1050" b="0" i="0" dirty="0">
                <a:solidFill>
                  <a:srgbClr val="0D0D0D"/>
                </a:solidFill>
                <a:effectLst/>
              </a:rPr>
              <a:t>, given the typical duration</a:t>
            </a:r>
          </a:p>
          <a:p>
            <a:pPr algn="just"/>
            <a:r>
              <a:rPr lang="en-US" sz="1050" b="0" i="0" dirty="0">
                <a:solidFill>
                  <a:srgbClr val="0D0D0D"/>
                </a:solidFill>
                <a:effectLst/>
              </a:rPr>
              <a:t>of action potentials (1 millisecond). </a:t>
            </a:r>
            <a:endParaRPr lang="en-IN" sz="1050" dirty="0"/>
          </a:p>
        </p:txBody>
      </p:sp>
      <p:sp>
        <p:nvSpPr>
          <p:cNvPr id="10" name="TextBox 9">
            <a:extLst>
              <a:ext uri="{FF2B5EF4-FFF2-40B4-BE49-F238E27FC236}">
                <a16:creationId xmlns:a16="http://schemas.microsoft.com/office/drawing/2014/main" id="{BD009A52-551A-277D-3A40-56417F1BEFD2}"/>
              </a:ext>
            </a:extLst>
          </p:cNvPr>
          <p:cNvSpPr txBox="1"/>
          <p:nvPr/>
        </p:nvSpPr>
        <p:spPr>
          <a:xfrm>
            <a:off x="6189232" y="2419350"/>
            <a:ext cx="2137124" cy="246221"/>
          </a:xfrm>
          <a:prstGeom prst="rect">
            <a:avLst/>
          </a:prstGeom>
          <a:noFill/>
        </p:spPr>
        <p:txBody>
          <a:bodyPr wrap="none" rtlCol="0">
            <a:spAutoFit/>
          </a:bodyPr>
          <a:lstStyle/>
          <a:p>
            <a:r>
              <a:rPr lang="en-IN" sz="1000" dirty="0"/>
              <a:t>Figure 2 : Anatomy of a neuron [5]</a:t>
            </a:r>
          </a:p>
        </p:txBody>
      </p:sp>
      <p:pic>
        <p:nvPicPr>
          <p:cNvPr id="12" name="Picture 11">
            <a:extLst>
              <a:ext uri="{FF2B5EF4-FFF2-40B4-BE49-F238E27FC236}">
                <a16:creationId xmlns:a16="http://schemas.microsoft.com/office/drawing/2014/main" id="{2FF36CA1-829D-CE72-0D49-29F2246CF44C}"/>
              </a:ext>
            </a:extLst>
          </p:cNvPr>
          <p:cNvPicPr>
            <a:picLocks noChangeAspect="1"/>
          </p:cNvPicPr>
          <p:nvPr/>
        </p:nvPicPr>
        <p:blipFill>
          <a:blip r:embed="rId2"/>
          <a:stretch>
            <a:fillRect/>
          </a:stretch>
        </p:blipFill>
        <p:spPr>
          <a:xfrm>
            <a:off x="5850539" y="1072960"/>
            <a:ext cx="2760061" cy="1335163"/>
          </a:xfrm>
          <a:prstGeom prst="rect">
            <a:avLst/>
          </a:prstGeom>
        </p:spPr>
      </p:pic>
      <p:pic>
        <p:nvPicPr>
          <p:cNvPr id="9" name="Picture 8">
            <a:extLst>
              <a:ext uri="{FF2B5EF4-FFF2-40B4-BE49-F238E27FC236}">
                <a16:creationId xmlns:a16="http://schemas.microsoft.com/office/drawing/2014/main" id="{D01AA26B-6DB7-5DDA-CA8E-59C4C6FA1EBC}"/>
              </a:ext>
            </a:extLst>
          </p:cNvPr>
          <p:cNvPicPr>
            <a:picLocks noChangeAspect="1"/>
          </p:cNvPicPr>
          <p:nvPr/>
        </p:nvPicPr>
        <p:blipFill>
          <a:blip r:embed="rId3"/>
          <a:stretch>
            <a:fillRect/>
          </a:stretch>
        </p:blipFill>
        <p:spPr>
          <a:xfrm>
            <a:off x="5941524" y="2702353"/>
            <a:ext cx="2294218" cy="1903467"/>
          </a:xfrm>
          <a:prstGeom prst="rect">
            <a:avLst/>
          </a:prstGeom>
        </p:spPr>
      </p:pic>
      <p:sp>
        <p:nvSpPr>
          <p:cNvPr id="11" name="TextBox 10">
            <a:extLst>
              <a:ext uri="{FF2B5EF4-FFF2-40B4-BE49-F238E27FC236}">
                <a16:creationId xmlns:a16="http://schemas.microsoft.com/office/drawing/2014/main" id="{6D2A0E36-0C14-96D5-E538-5B90DAD76F11}"/>
              </a:ext>
            </a:extLst>
          </p:cNvPr>
          <p:cNvSpPr txBox="1"/>
          <p:nvPr/>
        </p:nvSpPr>
        <p:spPr>
          <a:xfrm>
            <a:off x="6189232" y="4644775"/>
            <a:ext cx="2294218" cy="253916"/>
          </a:xfrm>
          <a:prstGeom prst="rect">
            <a:avLst/>
          </a:prstGeom>
          <a:noFill/>
        </p:spPr>
        <p:txBody>
          <a:bodyPr wrap="none" rtlCol="0">
            <a:spAutoFit/>
          </a:bodyPr>
          <a:lstStyle/>
          <a:p>
            <a:r>
              <a:rPr lang="en-IN" sz="1050" dirty="0"/>
              <a:t>Figure 3 :The action potential graph</a:t>
            </a:r>
          </a:p>
        </p:txBody>
      </p:sp>
    </p:spTree>
    <p:extLst>
      <p:ext uri="{BB962C8B-B14F-4D97-AF65-F5344CB8AC3E}">
        <p14:creationId xmlns:p14="http://schemas.microsoft.com/office/powerpoint/2010/main" val="38411281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US" sz="2800" b="1" dirty="0"/>
              <a:t>Review of Prior </a:t>
            </a:r>
            <a:r>
              <a:rPr lang="en-US" b="1" dirty="0"/>
              <a:t>R</a:t>
            </a:r>
            <a:r>
              <a:rPr lang="en-US" sz="2800" b="1" dirty="0"/>
              <a:t>esearch </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US" sz="1400" b="1" dirty="0"/>
              <a:t>Project </a:t>
            </a:r>
            <a:r>
              <a:rPr lang="en-US" sz="1400" b="1" dirty="0" err="1"/>
              <a:t>Neurodiam</a:t>
            </a:r>
            <a:r>
              <a:rPr lang="en-US" sz="1400" b="1" dirty="0"/>
              <a:t> (2018-2023) </a:t>
            </a:r>
          </a:p>
        </p:txBody>
      </p:sp>
      <p:sp>
        <p:nvSpPr>
          <p:cNvPr id="8" name="Oval 7">
            <a:extLst>
              <a:ext uri="{FF2B5EF4-FFF2-40B4-BE49-F238E27FC236}">
                <a16:creationId xmlns:a16="http://schemas.microsoft.com/office/drawing/2014/main" id="{77773F56-3F9A-95AA-29EF-FF347ADBC56B}"/>
              </a:ext>
            </a:extLst>
          </p:cNvPr>
          <p:cNvSpPr/>
          <p:nvPr/>
        </p:nvSpPr>
        <p:spPr>
          <a:xfrm flipH="1">
            <a:off x="405475" y="1219923"/>
            <a:ext cx="550358" cy="548158"/>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1</a:t>
            </a:r>
          </a:p>
        </p:txBody>
      </p:sp>
      <p:sp>
        <p:nvSpPr>
          <p:cNvPr id="9" name="Oval 8">
            <a:extLst>
              <a:ext uri="{FF2B5EF4-FFF2-40B4-BE49-F238E27FC236}">
                <a16:creationId xmlns:a16="http://schemas.microsoft.com/office/drawing/2014/main" id="{6AE57D55-7427-ED29-48CA-8497F3885C50}"/>
              </a:ext>
            </a:extLst>
          </p:cNvPr>
          <p:cNvSpPr/>
          <p:nvPr/>
        </p:nvSpPr>
        <p:spPr>
          <a:xfrm flipH="1">
            <a:off x="405475" y="2264326"/>
            <a:ext cx="550358" cy="54815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mj-lt"/>
              </a:rPr>
              <a:t>2</a:t>
            </a:r>
          </a:p>
        </p:txBody>
      </p:sp>
      <p:sp>
        <p:nvSpPr>
          <p:cNvPr id="18" name="TextBox 17">
            <a:extLst>
              <a:ext uri="{FF2B5EF4-FFF2-40B4-BE49-F238E27FC236}">
                <a16:creationId xmlns:a16="http://schemas.microsoft.com/office/drawing/2014/main" id="{47130F8A-677E-E2E6-6A75-5E1270E521FE}"/>
              </a:ext>
            </a:extLst>
          </p:cNvPr>
          <p:cNvSpPr txBox="1"/>
          <p:nvPr/>
        </p:nvSpPr>
        <p:spPr>
          <a:xfrm>
            <a:off x="983419" y="2145493"/>
            <a:ext cx="3817181" cy="900246"/>
          </a:xfrm>
          <a:prstGeom prst="rect">
            <a:avLst/>
          </a:prstGeom>
          <a:noFill/>
        </p:spPr>
        <p:txBody>
          <a:bodyPr wrap="square" rtlCol="0">
            <a:spAutoFit/>
          </a:bodyPr>
          <a:lstStyle/>
          <a:p>
            <a:pPr algn="just"/>
            <a:r>
              <a:rPr lang="en-US" sz="1050" b="0" i="0" dirty="0">
                <a:solidFill>
                  <a:srgbClr val="0D0D0D"/>
                </a:solidFill>
                <a:effectLst/>
                <a:highlight>
                  <a:srgbClr val="FFFFFF"/>
                </a:highlight>
              </a:rPr>
              <a:t>The project, which was launched in 2018, aimed to fabricate and optimize a full Diamond implant on a microscale with conducting Boron Doped Diamond (BDD) with intrinsic polycrystalline Diamond as passivation [7], which resulted in the first ever full diamond implant. </a:t>
            </a:r>
            <a:endParaRPr lang="en-IN" sz="1050" dirty="0"/>
          </a:p>
        </p:txBody>
      </p:sp>
      <p:sp>
        <p:nvSpPr>
          <p:cNvPr id="2" name="TextBox 1">
            <a:extLst>
              <a:ext uri="{FF2B5EF4-FFF2-40B4-BE49-F238E27FC236}">
                <a16:creationId xmlns:a16="http://schemas.microsoft.com/office/drawing/2014/main" id="{21ACEAEE-C7F6-F9FB-BFA1-3DE1FC4CC68F}"/>
              </a:ext>
            </a:extLst>
          </p:cNvPr>
          <p:cNvSpPr txBox="1"/>
          <p:nvPr/>
        </p:nvSpPr>
        <p:spPr>
          <a:xfrm>
            <a:off x="955833" y="1209524"/>
            <a:ext cx="3844767" cy="738664"/>
          </a:xfrm>
          <a:prstGeom prst="rect">
            <a:avLst/>
          </a:prstGeom>
          <a:noFill/>
        </p:spPr>
        <p:txBody>
          <a:bodyPr wrap="square" rtlCol="0">
            <a:spAutoFit/>
          </a:bodyPr>
          <a:lstStyle/>
          <a:p>
            <a:pPr algn="just"/>
            <a:r>
              <a:rPr lang="en-US" sz="1050" b="0" i="0" dirty="0">
                <a:solidFill>
                  <a:srgbClr val="000000"/>
                </a:solidFill>
                <a:effectLst/>
                <a:highlight>
                  <a:srgbClr val="FFFFFF"/>
                </a:highlight>
              </a:rPr>
              <a:t>Micro-implants as shown in Figure 5, are usually made of three different parts. It consists of a substrate, conducting part and a </a:t>
            </a:r>
            <a:r>
              <a:rPr lang="en-US" sz="1050" b="0" i="0" dirty="0">
                <a:solidFill>
                  <a:srgbClr val="000000"/>
                </a:solidFill>
                <a:effectLst/>
              </a:rPr>
              <a:t>non-conducting part, often referred to as passivation layer</a:t>
            </a:r>
            <a:r>
              <a:rPr lang="en-US" sz="1050" b="0" i="0" dirty="0">
                <a:solidFill>
                  <a:srgbClr val="000000"/>
                </a:solidFill>
                <a:effectLst/>
                <a:latin typeface="WordVisi_MSFontService"/>
              </a:rPr>
              <a:t>.</a:t>
            </a:r>
            <a:endParaRPr lang="en-IN" sz="1050" dirty="0"/>
          </a:p>
        </p:txBody>
      </p:sp>
      <p:pic>
        <p:nvPicPr>
          <p:cNvPr id="14" name="Picture 13">
            <a:extLst>
              <a:ext uri="{FF2B5EF4-FFF2-40B4-BE49-F238E27FC236}">
                <a16:creationId xmlns:a16="http://schemas.microsoft.com/office/drawing/2014/main" id="{A38D108B-353B-428C-037A-11431ECE93D3}"/>
              </a:ext>
            </a:extLst>
          </p:cNvPr>
          <p:cNvPicPr>
            <a:picLocks noChangeAspect="1"/>
          </p:cNvPicPr>
          <p:nvPr/>
        </p:nvPicPr>
        <p:blipFill>
          <a:blip r:embed="rId2"/>
          <a:stretch>
            <a:fillRect/>
          </a:stretch>
        </p:blipFill>
        <p:spPr>
          <a:xfrm>
            <a:off x="5532912" y="1536553"/>
            <a:ext cx="2644369" cy="1455546"/>
          </a:xfrm>
          <a:prstGeom prst="rect">
            <a:avLst/>
          </a:prstGeom>
          <a:ln>
            <a:solidFill>
              <a:schemeClr val="tx1"/>
            </a:solidFill>
          </a:ln>
        </p:spPr>
      </p:pic>
      <p:sp>
        <p:nvSpPr>
          <p:cNvPr id="15" name="TextBox 14">
            <a:extLst>
              <a:ext uri="{FF2B5EF4-FFF2-40B4-BE49-F238E27FC236}">
                <a16:creationId xmlns:a16="http://schemas.microsoft.com/office/drawing/2014/main" id="{AC83218D-57C0-7D81-8BAF-83103F1EF133}"/>
              </a:ext>
            </a:extLst>
          </p:cNvPr>
          <p:cNvSpPr txBox="1"/>
          <p:nvPr/>
        </p:nvSpPr>
        <p:spPr>
          <a:xfrm>
            <a:off x="5445396" y="3081118"/>
            <a:ext cx="2819400" cy="400110"/>
          </a:xfrm>
          <a:prstGeom prst="rect">
            <a:avLst/>
          </a:prstGeom>
          <a:noFill/>
        </p:spPr>
        <p:txBody>
          <a:bodyPr wrap="square" rtlCol="0">
            <a:spAutoFit/>
          </a:bodyPr>
          <a:lstStyle/>
          <a:p>
            <a:pPr algn="just"/>
            <a:r>
              <a:rPr lang="en-US" sz="1000" dirty="0"/>
              <a:t>Figure 4 : 2-D cross-sectional view of the Full Diamond implant proposed by NEURODIAM [8]</a:t>
            </a:r>
            <a:endParaRPr lang="en-IN" sz="1000" dirty="0"/>
          </a:p>
        </p:txBody>
      </p:sp>
      <p:pic>
        <p:nvPicPr>
          <p:cNvPr id="17" name="Picture 16">
            <a:extLst>
              <a:ext uri="{FF2B5EF4-FFF2-40B4-BE49-F238E27FC236}">
                <a16:creationId xmlns:a16="http://schemas.microsoft.com/office/drawing/2014/main" id="{F14E9B4F-5EDD-C118-DB84-0A8563072FD5}"/>
              </a:ext>
            </a:extLst>
          </p:cNvPr>
          <p:cNvPicPr>
            <a:picLocks noChangeAspect="1"/>
          </p:cNvPicPr>
          <p:nvPr/>
        </p:nvPicPr>
        <p:blipFill>
          <a:blip r:embed="rId3"/>
          <a:stretch>
            <a:fillRect/>
          </a:stretch>
        </p:blipFill>
        <p:spPr>
          <a:xfrm>
            <a:off x="1295400" y="3281173"/>
            <a:ext cx="2971799" cy="783771"/>
          </a:xfrm>
          <a:prstGeom prst="rect">
            <a:avLst/>
          </a:prstGeom>
          <a:ln>
            <a:solidFill>
              <a:schemeClr val="tx1"/>
            </a:solidFill>
          </a:ln>
        </p:spPr>
      </p:pic>
      <p:sp>
        <p:nvSpPr>
          <p:cNvPr id="19" name="TextBox 18">
            <a:extLst>
              <a:ext uri="{FF2B5EF4-FFF2-40B4-BE49-F238E27FC236}">
                <a16:creationId xmlns:a16="http://schemas.microsoft.com/office/drawing/2014/main" id="{FEEE6049-CDA5-A2D9-DE72-DE03D6ED97A7}"/>
              </a:ext>
            </a:extLst>
          </p:cNvPr>
          <p:cNvSpPr txBox="1"/>
          <p:nvPr/>
        </p:nvSpPr>
        <p:spPr>
          <a:xfrm>
            <a:off x="1198484" y="4100323"/>
            <a:ext cx="3068715" cy="400110"/>
          </a:xfrm>
          <a:prstGeom prst="rect">
            <a:avLst/>
          </a:prstGeom>
          <a:noFill/>
        </p:spPr>
        <p:txBody>
          <a:bodyPr wrap="square" rtlCol="0">
            <a:spAutoFit/>
          </a:bodyPr>
          <a:lstStyle/>
          <a:p>
            <a:r>
              <a:rPr lang="en-IN" sz="1000" dirty="0"/>
              <a:t>Figure 5 : </a:t>
            </a:r>
            <a:r>
              <a:rPr lang="en-US" sz="1000" dirty="0"/>
              <a:t>Simplified 2-D cross sectional view of an implant [8]</a:t>
            </a:r>
            <a:endParaRPr lang="en-IN" sz="1000" dirty="0"/>
          </a:p>
        </p:txBody>
      </p:sp>
      <p:sp>
        <p:nvSpPr>
          <p:cNvPr id="5" name="TextBox 4">
            <a:extLst>
              <a:ext uri="{FF2B5EF4-FFF2-40B4-BE49-F238E27FC236}">
                <a16:creationId xmlns:a16="http://schemas.microsoft.com/office/drawing/2014/main" id="{375CB586-CEF6-DE1B-4D4D-61849466E8F8}"/>
              </a:ext>
            </a:extLst>
          </p:cNvPr>
          <p:cNvSpPr txBox="1"/>
          <p:nvPr/>
        </p:nvSpPr>
        <p:spPr>
          <a:xfrm>
            <a:off x="8832360" y="4857750"/>
            <a:ext cx="262648" cy="307777"/>
          </a:xfrm>
          <a:prstGeom prst="rect">
            <a:avLst/>
          </a:prstGeom>
          <a:noFill/>
        </p:spPr>
        <p:txBody>
          <a:bodyPr wrap="square" rtlCol="0">
            <a:spAutoFit/>
          </a:bodyPr>
          <a:lstStyle/>
          <a:p>
            <a:r>
              <a:rPr lang="en-IN" sz="1400" dirty="0"/>
              <a:t>5</a:t>
            </a:r>
          </a:p>
        </p:txBody>
      </p:sp>
    </p:spTree>
    <p:extLst>
      <p:ext uri="{BB962C8B-B14F-4D97-AF65-F5344CB8AC3E}">
        <p14:creationId xmlns:p14="http://schemas.microsoft.com/office/powerpoint/2010/main" val="36106916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87819" y="730530"/>
            <a:ext cx="8368363" cy="173255"/>
          </a:xfrm>
          <a:prstGeom prst="rect">
            <a:avLst/>
          </a:prstGeom>
        </p:spPr>
        <p:txBody>
          <a:bodyPr/>
          <a:lstStyle/>
          <a:p>
            <a:r>
              <a:rPr lang="en-US" sz="1400" b="1" dirty="0"/>
              <a:t>Research Objectives</a:t>
            </a:r>
            <a:endParaRPr lang="en-US" dirty="0"/>
          </a:p>
        </p:txBody>
      </p:sp>
      <p:sp>
        <p:nvSpPr>
          <p:cNvPr id="3" name="Title 2"/>
          <p:cNvSpPr>
            <a:spLocks noGrp="1"/>
          </p:cNvSpPr>
          <p:nvPr>
            <p:ph type="title"/>
          </p:nvPr>
        </p:nvSpPr>
        <p:spPr>
          <a:xfrm>
            <a:off x="387819" y="282611"/>
            <a:ext cx="8368363" cy="409459"/>
          </a:xfrm>
          <a:prstGeom prst="rect">
            <a:avLst/>
          </a:prstGeom>
        </p:spPr>
        <p:txBody>
          <a:bodyPr>
            <a:noAutofit/>
          </a:bodyPr>
          <a:lstStyle/>
          <a:p>
            <a:r>
              <a:rPr lang="en-US" sz="2800" b="1" dirty="0"/>
              <a:t>Focus of this thesis</a:t>
            </a:r>
            <a:endParaRPr lang="en-US" dirty="0"/>
          </a:p>
        </p:txBody>
      </p:sp>
      <p:sp>
        <p:nvSpPr>
          <p:cNvPr id="8" name="Freeform 5">
            <a:extLst>
              <a:ext uri="{FF2B5EF4-FFF2-40B4-BE49-F238E27FC236}">
                <a16:creationId xmlns:a16="http://schemas.microsoft.com/office/drawing/2014/main" id="{42E09CA1-8C92-4646-AE3E-CDB182489B86}"/>
              </a:ext>
            </a:extLst>
          </p:cNvPr>
          <p:cNvSpPr>
            <a:spLocks noEditPoints="1"/>
          </p:cNvSpPr>
          <p:nvPr/>
        </p:nvSpPr>
        <p:spPr bwMode="auto">
          <a:xfrm>
            <a:off x="5411152" y="1168648"/>
            <a:ext cx="3328988" cy="3328988"/>
          </a:xfrm>
          <a:custGeom>
            <a:avLst/>
            <a:gdLst>
              <a:gd name="T0" fmla="*/ 1997 w 2048"/>
              <a:gd name="T1" fmla="*/ 390 h 2048"/>
              <a:gd name="T2" fmla="*/ 1960 w 2048"/>
              <a:gd name="T3" fmla="*/ 288 h 2048"/>
              <a:gd name="T4" fmla="*/ 1760 w 2048"/>
              <a:gd name="T5" fmla="*/ 88 h 2048"/>
              <a:gd name="T6" fmla="*/ 1658 w 2048"/>
              <a:gd name="T7" fmla="*/ 51 h 2048"/>
              <a:gd name="T8" fmla="*/ 1024 w 2048"/>
              <a:gd name="T9" fmla="*/ 0 h 2048"/>
              <a:gd name="T10" fmla="*/ 0 w 2048"/>
              <a:gd name="T11" fmla="*/ 1024 h 2048"/>
              <a:gd name="T12" fmla="*/ 1024 w 2048"/>
              <a:gd name="T13" fmla="*/ 2048 h 2048"/>
              <a:gd name="T14" fmla="*/ 2048 w 2048"/>
              <a:gd name="T15" fmla="*/ 1024 h 2048"/>
              <a:gd name="T16" fmla="*/ 1660 w 2048"/>
              <a:gd name="T17" fmla="*/ 333 h 2048"/>
              <a:gd name="T18" fmla="*/ 1821 w 2048"/>
              <a:gd name="T19" fmla="*/ 397 h 2048"/>
              <a:gd name="T20" fmla="*/ 1521 w 2048"/>
              <a:gd name="T21" fmla="*/ 527 h 2048"/>
              <a:gd name="T22" fmla="*/ 1651 w 2048"/>
              <a:gd name="T23" fmla="*/ 227 h 2048"/>
              <a:gd name="T24" fmla="*/ 1228 w 2048"/>
              <a:gd name="T25" fmla="*/ 1024 h 2048"/>
              <a:gd name="T26" fmla="*/ 820 w 2048"/>
              <a:gd name="T27" fmla="*/ 1024 h 2048"/>
              <a:gd name="T28" fmla="*/ 1119 w 2048"/>
              <a:gd name="T29" fmla="*/ 844 h 2048"/>
              <a:gd name="T30" fmla="*/ 982 w 2048"/>
              <a:gd name="T31" fmla="*/ 1066 h 2048"/>
              <a:gd name="T32" fmla="*/ 1066 w 2048"/>
              <a:gd name="T33" fmla="*/ 1066 h 2048"/>
              <a:gd name="T34" fmla="*/ 1228 w 2048"/>
              <a:gd name="T35" fmla="*/ 1024 h 2048"/>
              <a:gd name="T36" fmla="*/ 1024 w 2048"/>
              <a:gd name="T37" fmla="*/ 700 h 2048"/>
              <a:gd name="T38" fmla="*/ 1024 w 2048"/>
              <a:gd name="T39" fmla="*/ 1348 h 2048"/>
              <a:gd name="T40" fmla="*/ 1291 w 2048"/>
              <a:gd name="T41" fmla="*/ 841 h 2048"/>
              <a:gd name="T42" fmla="*/ 1588 w 2048"/>
              <a:gd name="T43" fmla="*/ 1024 h 2048"/>
              <a:gd name="T44" fmla="*/ 460 w 2048"/>
              <a:gd name="T45" fmla="*/ 1024 h 2048"/>
              <a:gd name="T46" fmla="*/ 1378 w 2048"/>
              <a:gd name="T47" fmla="*/ 585 h 2048"/>
              <a:gd name="T48" fmla="*/ 1663 w 2048"/>
              <a:gd name="T49" fmla="*/ 1663 h 2048"/>
              <a:gd name="T50" fmla="*/ 385 w 2048"/>
              <a:gd name="T51" fmla="*/ 1663 h 2048"/>
              <a:gd name="T52" fmla="*/ 385 w 2048"/>
              <a:gd name="T53" fmla="*/ 385 h 2048"/>
              <a:gd name="T54" fmla="*/ 1471 w 2048"/>
              <a:gd name="T55" fmla="*/ 238 h 2048"/>
              <a:gd name="T56" fmla="*/ 1385 w 2048"/>
              <a:gd name="T57" fmla="*/ 346 h 2048"/>
              <a:gd name="T58" fmla="*/ 1394 w 2048"/>
              <a:gd name="T59" fmla="*/ 449 h 2048"/>
              <a:gd name="T60" fmla="*/ 340 w 2048"/>
              <a:gd name="T61" fmla="*/ 1024 h 2048"/>
              <a:gd name="T62" fmla="*/ 1708 w 2048"/>
              <a:gd name="T63" fmla="*/ 1024 h 2048"/>
              <a:gd name="T64" fmla="*/ 1695 w 2048"/>
              <a:gd name="T65" fmla="*/ 662 h 2048"/>
              <a:gd name="T66" fmla="*/ 1701 w 2048"/>
              <a:gd name="T67" fmla="*/ 663 h 2048"/>
              <a:gd name="T68" fmla="*/ 1707 w 2048"/>
              <a:gd name="T69" fmla="*/ 662 h 2048"/>
              <a:gd name="T70" fmla="*/ 1713 w 2048"/>
              <a:gd name="T71" fmla="*/ 661 h 2048"/>
              <a:gd name="T72" fmla="*/ 1719 w 2048"/>
              <a:gd name="T73" fmla="*/ 659 h 2048"/>
              <a:gd name="T74" fmla="*/ 1725 w 2048"/>
              <a:gd name="T75" fmla="*/ 657 h 2048"/>
              <a:gd name="T76" fmla="*/ 1731 w 2048"/>
              <a:gd name="T77" fmla="*/ 654 h 2048"/>
              <a:gd name="T78" fmla="*/ 1736 w 2048"/>
              <a:gd name="T79" fmla="*/ 650 h 2048"/>
              <a:gd name="T80" fmla="*/ 1742 w 2048"/>
              <a:gd name="T81" fmla="*/ 645 h 2048"/>
              <a:gd name="T82" fmla="*/ 1928 w 2048"/>
              <a:gd name="T83" fmla="*/ 1024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8" h="2048">
                <a:moveTo>
                  <a:pt x="1898" y="490"/>
                </a:moveTo>
                <a:cubicBezTo>
                  <a:pt x="1997" y="390"/>
                  <a:pt x="1997" y="390"/>
                  <a:pt x="1997" y="390"/>
                </a:cubicBezTo>
                <a:cubicBezTo>
                  <a:pt x="2013" y="374"/>
                  <a:pt x="2019" y="349"/>
                  <a:pt x="2011" y="327"/>
                </a:cubicBezTo>
                <a:cubicBezTo>
                  <a:pt x="2003" y="305"/>
                  <a:pt x="1983" y="290"/>
                  <a:pt x="1960" y="288"/>
                </a:cubicBezTo>
                <a:cubicBezTo>
                  <a:pt x="1775" y="273"/>
                  <a:pt x="1775" y="273"/>
                  <a:pt x="1775" y="273"/>
                </a:cubicBezTo>
                <a:cubicBezTo>
                  <a:pt x="1760" y="88"/>
                  <a:pt x="1760" y="88"/>
                  <a:pt x="1760" y="88"/>
                </a:cubicBezTo>
                <a:cubicBezTo>
                  <a:pt x="1758" y="65"/>
                  <a:pt x="1743" y="45"/>
                  <a:pt x="1721" y="37"/>
                </a:cubicBezTo>
                <a:cubicBezTo>
                  <a:pt x="1699" y="29"/>
                  <a:pt x="1674" y="35"/>
                  <a:pt x="1658" y="51"/>
                </a:cubicBezTo>
                <a:cubicBezTo>
                  <a:pt x="1558" y="150"/>
                  <a:pt x="1558" y="150"/>
                  <a:pt x="1558" y="150"/>
                </a:cubicBezTo>
                <a:cubicBezTo>
                  <a:pt x="1398" y="52"/>
                  <a:pt x="1214" y="0"/>
                  <a:pt x="1024" y="0"/>
                </a:cubicBezTo>
                <a:cubicBezTo>
                  <a:pt x="750" y="0"/>
                  <a:pt x="493" y="107"/>
                  <a:pt x="300" y="300"/>
                </a:cubicBezTo>
                <a:cubicBezTo>
                  <a:pt x="107" y="493"/>
                  <a:pt x="0" y="750"/>
                  <a:pt x="0" y="1024"/>
                </a:cubicBezTo>
                <a:cubicBezTo>
                  <a:pt x="0" y="1298"/>
                  <a:pt x="107" y="1555"/>
                  <a:pt x="300" y="1748"/>
                </a:cubicBezTo>
                <a:cubicBezTo>
                  <a:pt x="493" y="1941"/>
                  <a:pt x="750" y="2048"/>
                  <a:pt x="1024" y="2048"/>
                </a:cubicBezTo>
                <a:cubicBezTo>
                  <a:pt x="1298" y="2048"/>
                  <a:pt x="1555" y="1941"/>
                  <a:pt x="1748" y="1748"/>
                </a:cubicBezTo>
                <a:cubicBezTo>
                  <a:pt x="1941" y="1555"/>
                  <a:pt x="2048" y="1298"/>
                  <a:pt x="2048" y="1024"/>
                </a:cubicBezTo>
                <a:cubicBezTo>
                  <a:pt x="2048" y="834"/>
                  <a:pt x="1996" y="650"/>
                  <a:pt x="1898" y="490"/>
                </a:cubicBezTo>
                <a:close/>
                <a:moveTo>
                  <a:pt x="1660" y="333"/>
                </a:moveTo>
                <a:cubicBezTo>
                  <a:pt x="1662" y="362"/>
                  <a:pt x="1686" y="386"/>
                  <a:pt x="1715" y="388"/>
                </a:cubicBezTo>
                <a:cubicBezTo>
                  <a:pt x="1821" y="397"/>
                  <a:pt x="1821" y="397"/>
                  <a:pt x="1821" y="397"/>
                </a:cubicBezTo>
                <a:cubicBezTo>
                  <a:pt x="1677" y="540"/>
                  <a:pt x="1677" y="540"/>
                  <a:pt x="1677" y="540"/>
                </a:cubicBezTo>
                <a:cubicBezTo>
                  <a:pt x="1521" y="527"/>
                  <a:pt x="1521" y="527"/>
                  <a:pt x="1521" y="527"/>
                </a:cubicBezTo>
                <a:cubicBezTo>
                  <a:pt x="1508" y="371"/>
                  <a:pt x="1508" y="371"/>
                  <a:pt x="1508" y="371"/>
                </a:cubicBezTo>
                <a:cubicBezTo>
                  <a:pt x="1651" y="227"/>
                  <a:pt x="1651" y="227"/>
                  <a:pt x="1651" y="227"/>
                </a:cubicBezTo>
                <a:lnTo>
                  <a:pt x="1660" y="333"/>
                </a:lnTo>
                <a:close/>
                <a:moveTo>
                  <a:pt x="1228" y="1024"/>
                </a:moveTo>
                <a:cubicBezTo>
                  <a:pt x="1228" y="1136"/>
                  <a:pt x="1136" y="1228"/>
                  <a:pt x="1024" y="1228"/>
                </a:cubicBezTo>
                <a:cubicBezTo>
                  <a:pt x="912" y="1228"/>
                  <a:pt x="820" y="1136"/>
                  <a:pt x="820" y="1024"/>
                </a:cubicBezTo>
                <a:cubicBezTo>
                  <a:pt x="820" y="912"/>
                  <a:pt x="912" y="820"/>
                  <a:pt x="1024" y="820"/>
                </a:cubicBezTo>
                <a:cubicBezTo>
                  <a:pt x="1058" y="820"/>
                  <a:pt x="1091" y="829"/>
                  <a:pt x="1119" y="844"/>
                </a:cubicBezTo>
                <a:cubicBezTo>
                  <a:pt x="982" y="982"/>
                  <a:pt x="982" y="982"/>
                  <a:pt x="982" y="982"/>
                </a:cubicBezTo>
                <a:cubicBezTo>
                  <a:pt x="958" y="1005"/>
                  <a:pt x="958" y="1043"/>
                  <a:pt x="982" y="1066"/>
                </a:cubicBezTo>
                <a:cubicBezTo>
                  <a:pt x="993" y="1078"/>
                  <a:pt x="1009" y="1084"/>
                  <a:pt x="1024" y="1084"/>
                </a:cubicBezTo>
                <a:cubicBezTo>
                  <a:pt x="1039" y="1084"/>
                  <a:pt x="1055" y="1078"/>
                  <a:pt x="1066" y="1066"/>
                </a:cubicBezTo>
                <a:cubicBezTo>
                  <a:pt x="1204" y="929"/>
                  <a:pt x="1204" y="929"/>
                  <a:pt x="1204" y="929"/>
                </a:cubicBezTo>
                <a:cubicBezTo>
                  <a:pt x="1219" y="957"/>
                  <a:pt x="1228" y="990"/>
                  <a:pt x="1228" y="1024"/>
                </a:cubicBezTo>
                <a:close/>
                <a:moveTo>
                  <a:pt x="1207" y="757"/>
                </a:moveTo>
                <a:cubicBezTo>
                  <a:pt x="1155" y="721"/>
                  <a:pt x="1092" y="700"/>
                  <a:pt x="1024" y="700"/>
                </a:cubicBezTo>
                <a:cubicBezTo>
                  <a:pt x="845" y="700"/>
                  <a:pt x="700" y="845"/>
                  <a:pt x="700" y="1024"/>
                </a:cubicBezTo>
                <a:cubicBezTo>
                  <a:pt x="700" y="1203"/>
                  <a:pt x="845" y="1348"/>
                  <a:pt x="1024" y="1348"/>
                </a:cubicBezTo>
                <a:cubicBezTo>
                  <a:pt x="1203" y="1348"/>
                  <a:pt x="1348" y="1203"/>
                  <a:pt x="1348" y="1024"/>
                </a:cubicBezTo>
                <a:cubicBezTo>
                  <a:pt x="1348" y="956"/>
                  <a:pt x="1327" y="893"/>
                  <a:pt x="1291" y="841"/>
                </a:cubicBezTo>
                <a:cubicBezTo>
                  <a:pt x="1463" y="670"/>
                  <a:pt x="1463" y="670"/>
                  <a:pt x="1463" y="670"/>
                </a:cubicBezTo>
                <a:cubicBezTo>
                  <a:pt x="1541" y="767"/>
                  <a:pt x="1588" y="890"/>
                  <a:pt x="1588" y="1024"/>
                </a:cubicBezTo>
                <a:cubicBezTo>
                  <a:pt x="1588" y="1335"/>
                  <a:pt x="1335" y="1588"/>
                  <a:pt x="1024" y="1588"/>
                </a:cubicBezTo>
                <a:cubicBezTo>
                  <a:pt x="713" y="1588"/>
                  <a:pt x="460" y="1335"/>
                  <a:pt x="460" y="1024"/>
                </a:cubicBezTo>
                <a:cubicBezTo>
                  <a:pt x="460" y="713"/>
                  <a:pt x="713" y="460"/>
                  <a:pt x="1024" y="460"/>
                </a:cubicBezTo>
                <a:cubicBezTo>
                  <a:pt x="1158" y="460"/>
                  <a:pt x="1281" y="507"/>
                  <a:pt x="1378" y="585"/>
                </a:cubicBezTo>
                <a:lnTo>
                  <a:pt x="1207" y="757"/>
                </a:lnTo>
                <a:close/>
                <a:moveTo>
                  <a:pt x="1663" y="1663"/>
                </a:moveTo>
                <a:cubicBezTo>
                  <a:pt x="1492" y="1834"/>
                  <a:pt x="1265" y="1928"/>
                  <a:pt x="1024" y="1928"/>
                </a:cubicBezTo>
                <a:cubicBezTo>
                  <a:pt x="783" y="1928"/>
                  <a:pt x="556" y="1834"/>
                  <a:pt x="385" y="1663"/>
                </a:cubicBezTo>
                <a:cubicBezTo>
                  <a:pt x="214" y="1492"/>
                  <a:pt x="120" y="1265"/>
                  <a:pt x="120" y="1024"/>
                </a:cubicBezTo>
                <a:cubicBezTo>
                  <a:pt x="120" y="783"/>
                  <a:pt x="214" y="556"/>
                  <a:pt x="385" y="385"/>
                </a:cubicBezTo>
                <a:cubicBezTo>
                  <a:pt x="556" y="214"/>
                  <a:pt x="783" y="120"/>
                  <a:pt x="1024" y="120"/>
                </a:cubicBezTo>
                <a:cubicBezTo>
                  <a:pt x="1182" y="120"/>
                  <a:pt x="1335" y="161"/>
                  <a:pt x="1471" y="238"/>
                </a:cubicBezTo>
                <a:cubicBezTo>
                  <a:pt x="1403" y="306"/>
                  <a:pt x="1403" y="306"/>
                  <a:pt x="1403" y="306"/>
                </a:cubicBezTo>
                <a:cubicBezTo>
                  <a:pt x="1392" y="317"/>
                  <a:pt x="1386" y="331"/>
                  <a:pt x="1385" y="346"/>
                </a:cubicBezTo>
                <a:cubicBezTo>
                  <a:pt x="1385" y="349"/>
                  <a:pt x="1385" y="351"/>
                  <a:pt x="1386" y="353"/>
                </a:cubicBezTo>
                <a:cubicBezTo>
                  <a:pt x="1394" y="449"/>
                  <a:pt x="1394" y="449"/>
                  <a:pt x="1394" y="449"/>
                </a:cubicBezTo>
                <a:cubicBezTo>
                  <a:pt x="1287" y="380"/>
                  <a:pt x="1160" y="340"/>
                  <a:pt x="1024" y="340"/>
                </a:cubicBezTo>
                <a:cubicBezTo>
                  <a:pt x="647" y="340"/>
                  <a:pt x="340" y="647"/>
                  <a:pt x="340" y="1024"/>
                </a:cubicBezTo>
                <a:cubicBezTo>
                  <a:pt x="340" y="1401"/>
                  <a:pt x="647" y="1708"/>
                  <a:pt x="1024" y="1708"/>
                </a:cubicBezTo>
                <a:cubicBezTo>
                  <a:pt x="1401" y="1708"/>
                  <a:pt x="1708" y="1401"/>
                  <a:pt x="1708" y="1024"/>
                </a:cubicBezTo>
                <a:cubicBezTo>
                  <a:pt x="1708" y="888"/>
                  <a:pt x="1668" y="761"/>
                  <a:pt x="1599" y="654"/>
                </a:cubicBezTo>
                <a:cubicBezTo>
                  <a:pt x="1695" y="662"/>
                  <a:pt x="1695" y="662"/>
                  <a:pt x="1695" y="662"/>
                </a:cubicBezTo>
                <a:cubicBezTo>
                  <a:pt x="1697" y="662"/>
                  <a:pt x="1698" y="663"/>
                  <a:pt x="1700" y="663"/>
                </a:cubicBezTo>
                <a:cubicBezTo>
                  <a:pt x="1700" y="663"/>
                  <a:pt x="1701" y="663"/>
                  <a:pt x="1701" y="663"/>
                </a:cubicBezTo>
                <a:cubicBezTo>
                  <a:pt x="1702" y="663"/>
                  <a:pt x="1702" y="662"/>
                  <a:pt x="1703" y="662"/>
                </a:cubicBezTo>
                <a:cubicBezTo>
                  <a:pt x="1705" y="662"/>
                  <a:pt x="1706" y="662"/>
                  <a:pt x="1707" y="662"/>
                </a:cubicBezTo>
                <a:cubicBezTo>
                  <a:pt x="1708" y="662"/>
                  <a:pt x="1709" y="662"/>
                  <a:pt x="1710" y="662"/>
                </a:cubicBezTo>
                <a:cubicBezTo>
                  <a:pt x="1711" y="662"/>
                  <a:pt x="1712" y="661"/>
                  <a:pt x="1713" y="661"/>
                </a:cubicBezTo>
                <a:cubicBezTo>
                  <a:pt x="1714" y="661"/>
                  <a:pt x="1715" y="661"/>
                  <a:pt x="1716" y="660"/>
                </a:cubicBezTo>
                <a:cubicBezTo>
                  <a:pt x="1717" y="660"/>
                  <a:pt x="1718" y="660"/>
                  <a:pt x="1719" y="659"/>
                </a:cubicBezTo>
                <a:cubicBezTo>
                  <a:pt x="1720" y="659"/>
                  <a:pt x="1721" y="659"/>
                  <a:pt x="1722" y="658"/>
                </a:cubicBezTo>
                <a:cubicBezTo>
                  <a:pt x="1723" y="658"/>
                  <a:pt x="1724" y="658"/>
                  <a:pt x="1725" y="657"/>
                </a:cubicBezTo>
                <a:cubicBezTo>
                  <a:pt x="1726" y="657"/>
                  <a:pt x="1727" y="656"/>
                  <a:pt x="1727" y="656"/>
                </a:cubicBezTo>
                <a:cubicBezTo>
                  <a:pt x="1728" y="655"/>
                  <a:pt x="1730" y="655"/>
                  <a:pt x="1731" y="654"/>
                </a:cubicBezTo>
                <a:cubicBezTo>
                  <a:pt x="1731" y="654"/>
                  <a:pt x="1732" y="653"/>
                  <a:pt x="1733" y="653"/>
                </a:cubicBezTo>
                <a:cubicBezTo>
                  <a:pt x="1734" y="652"/>
                  <a:pt x="1735" y="651"/>
                  <a:pt x="1736" y="650"/>
                </a:cubicBezTo>
                <a:cubicBezTo>
                  <a:pt x="1737" y="650"/>
                  <a:pt x="1737" y="650"/>
                  <a:pt x="1738" y="649"/>
                </a:cubicBezTo>
                <a:cubicBezTo>
                  <a:pt x="1739" y="648"/>
                  <a:pt x="1741" y="646"/>
                  <a:pt x="1742" y="645"/>
                </a:cubicBezTo>
                <a:cubicBezTo>
                  <a:pt x="1810" y="577"/>
                  <a:pt x="1810" y="577"/>
                  <a:pt x="1810" y="577"/>
                </a:cubicBezTo>
                <a:cubicBezTo>
                  <a:pt x="1887" y="713"/>
                  <a:pt x="1928" y="866"/>
                  <a:pt x="1928" y="1024"/>
                </a:cubicBezTo>
                <a:cubicBezTo>
                  <a:pt x="1928" y="1265"/>
                  <a:pt x="1834" y="1492"/>
                  <a:pt x="1663" y="1663"/>
                </a:cubicBezTo>
                <a:close/>
              </a:path>
            </a:pathLst>
          </a:custGeom>
          <a:solidFill>
            <a:schemeClr val="bg1">
              <a:lumMod val="95000"/>
              <a:alpha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5">
            <a:extLst>
              <a:ext uri="{FF2B5EF4-FFF2-40B4-BE49-F238E27FC236}">
                <a16:creationId xmlns:a16="http://schemas.microsoft.com/office/drawing/2014/main" id="{C291BBA4-0C45-4D25-8388-35B7259BE2A2}"/>
              </a:ext>
            </a:extLst>
          </p:cNvPr>
          <p:cNvSpPr>
            <a:spLocks noEditPoints="1"/>
          </p:cNvSpPr>
          <p:nvPr/>
        </p:nvSpPr>
        <p:spPr bwMode="auto">
          <a:xfrm>
            <a:off x="6085522" y="1843018"/>
            <a:ext cx="1980248" cy="1980248"/>
          </a:xfrm>
          <a:custGeom>
            <a:avLst/>
            <a:gdLst>
              <a:gd name="T0" fmla="*/ 1997 w 2048"/>
              <a:gd name="T1" fmla="*/ 390 h 2048"/>
              <a:gd name="T2" fmla="*/ 1960 w 2048"/>
              <a:gd name="T3" fmla="*/ 288 h 2048"/>
              <a:gd name="T4" fmla="*/ 1760 w 2048"/>
              <a:gd name="T5" fmla="*/ 88 h 2048"/>
              <a:gd name="T6" fmla="*/ 1658 w 2048"/>
              <a:gd name="T7" fmla="*/ 51 h 2048"/>
              <a:gd name="T8" fmla="*/ 1024 w 2048"/>
              <a:gd name="T9" fmla="*/ 0 h 2048"/>
              <a:gd name="T10" fmla="*/ 0 w 2048"/>
              <a:gd name="T11" fmla="*/ 1024 h 2048"/>
              <a:gd name="T12" fmla="*/ 1024 w 2048"/>
              <a:gd name="T13" fmla="*/ 2048 h 2048"/>
              <a:gd name="T14" fmla="*/ 2048 w 2048"/>
              <a:gd name="T15" fmla="*/ 1024 h 2048"/>
              <a:gd name="T16" fmla="*/ 1660 w 2048"/>
              <a:gd name="T17" fmla="*/ 333 h 2048"/>
              <a:gd name="T18" fmla="*/ 1821 w 2048"/>
              <a:gd name="T19" fmla="*/ 397 h 2048"/>
              <a:gd name="T20" fmla="*/ 1521 w 2048"/>
              <a:gd name="T21" fmla="*/ 527 h 2048"/>
              <a:gd name="T22" fmla="*/ 1651 w 2048"/>
              <a:gd name="T23" fmla="*/ 227 h 2048"/>
              <a:gd name="T24" fmla="*/ 1228 w 2048"/>
              <a:gd name="T25" fmla="*/ 1024 h 2048"/>
              <a:gd name="T26" fmla="*/ 820 w 2048"/>
              <a:gd name="T27" fmla="*/ 1024 h 2048"/>
              <a:gd name="T28" fmla="*/ 1119 w 2048"/>
              <a:gd name="T29" fmla="*/ 844 h 2048"/>
              <a:gd name="T30" fmla="*/ 982 w 2048"/>
              <a:gd name="T31" fmla="*/ 1066 h 2048"/>
              <a:gd name="T32" fmla="*/ 1066 w 2048"/>
              <a:gd name="T33" fmla="*/ 1066 h 2048"/>
              <a:gd name="T34" fmla="*/ 1228 w 2048"/>
              <a:gd name="T35" fmla="*/ 1024 h 2048"/>
              <a:gd name="T36" fmla="*/ 1024 w 2048"/>
              <a:gd name="T37" fmla="*/ 700 h 2048"/>
              <a:gd name="T38" fmla="*/ 1024 w 2048"/>
              <a:gd name="T39" fmla="*/ 1348 h 2048"/>
              <a:gd name="T40" fmla="*/ 1291 w 2048"/>
              <a:gd name="T41" fmla="*/ 841 h 2048"/>
              <a:gd name="T42" fmla="*/ 1588 w 2048"/>
              <a:gd name="T43" fmla="*/ 1024 h 2048"/>
              <a:gd name="T44" fmla="*/ 460 w 2048"/>
              <a:gd name="T45" fmla="*/ 1024 h 2048"/>
              <a:gd name="T46" fmla="*/ 1378 w 2048"/>
              <a:gd name="T47" fmla="*/ 585 h 2048"/>
              <a:gd name="T48" fmla="*/ 1663 w 2048"/>
              <a:gd name="T49" fmla="*/ 1663 h 2048"/>
              <a:gd name="T50" fmla="*/ 385 w 2048"/>
              <a:gd name="T51" fmla="*/ 1663 h 2048"/>
              <a:gd name="T52" fmla="*/ 385 w 2048"/>
              <a:gd name="T53" fmla="*/ 385 h 2048"/>
              <a:gd name="T54" fmla="*/ 1471 w 2048"/>
              <a:gd name="T55" fmla="*/ 238 h 2048"/>
              <a:gd name="T56" fmla="*/ 1385 w 2048"/>
              <a:gd name="T57" fmla="*/ 346 h 2048"/>
              <a:gd name="T58" fmla="*/ 1394 w 2048"/>
              <a:gd name="T59" fmla="*/ 449 h 2048"/>
              <a:gd name="T60" fmla="*/ 340 w 2048"/>
              <a:gd name="T61" fmla="*/ 1024 h 2048"/>
              <a:gd name="T62" fmla="*/ 1708 w 2048"/>
              <a:gd name="T63" fmla="*/ 1024 h 2048"/>
              <a:gd name="T64" fmla="*/ 1695 w 2048"/>
              <a:gd name="T65" fmla="*/ 662 h 2048"/>
              <a:gd name="T66" fmla="*/ 1701 w 2048"/>
              <a:gd name="T67" fmla="*/ 663 h 2048"/>
              <a:gd name="T68" fmla="*/ 1707 w 2048"/>
              <a:gd name="T69" fmla="*/ 662 h 2048"/>
              <a:gd name="T70" fmla="*/ 1713 w 2048"/>
              <a:gd name="T71" fmla="*/ 661 h 2048"/>
              <a:gd name="T72" fmla="*/ 1719 w 2048"/>
              <a:gd name="T73" fmla="*/ 659 h 2048"/>
              <a:gd name="T74" fmla="*/ 1725 w 2048"/>
              <a:gd name="T75" fmla="*/ 657 h 2048"/>
              <a:gd name="T76" fmla="*/ 1731 w 2048"/>
              <a:gd name="T77" fmla="*/ 654 h 2048"/>
              <a:gd name="T78" fmla="*/ 1736 w 2048"/>
              <a:gd name="T79" fmla="*/ 650 h 2048"/>
              <a:gd name="T80" fmla="*/ 1742 w 2048"/>
              <a:gd name="T81" fmla="*/ 645 h 2048"/>
              <a:gd name="T82" fmla="*/ 1928 w 2048"/>
              <a:gd name="T83" fmla="*/ 1024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8" h="2048">
                <a:moveTo>
                  <a:pt x="1898" y="490"/>
                </a:moveTo>
                <a:cubicBezTo>
                  <a:pt x="1997" y="390"/>
                  <a:pt x="1997" y="390"/>
                  <a:pt x="1997" y="390"/>
                </a:cubicBezTo>
                <a:cubicBezTo>
                  <a:pt x="2013" y="374"/>
                  <a:pt x="2019" y="349"/>
                  <a:pt x="2011" y="327"/>
                </a:cubicBezTo>
                <a:cubicBezTo>
                  <a:pt x="2003" y="305"/>
                  <a:pt x="1983" y="290"/>
                  <a:pt x="1960" y="288"/>
                </a:cubicBezTo>
                <a:cubicBezTo>
                  <a:pt x="1775" y="273"/>
                  <a:pt x="1775" y="273"/>
                  <a:pt x="1775" y="273"/>
                </a:cubicBezTo>
                <a:cubicBezTo>
                  <a:pt x="1760" y="88"/>
                  <a:pt x="1760" y="88"/>
                  <a:pt x="1760" y="88"/>
                </a:cubicBezTo>
                <a:cubicBezTo>
                  <a:pt x="1758" y="65"/>
                  <a:pt x="1743" y="45"/>
                  <a:pt x="1721" y="37"/>
                </a:cubicBezTo>
                <a:cubicBezTo>
                  <a:pt x="1699" y="29"/>
                  <a:pt x="1674" y="35"/>
                  <a:pt x="1658" y="51"/>
                </a:cubicBezTo>
                <a:cubicBezTo>
                  <a:pt x="1558" y="150"/>
                  <a:pt x="1558" y="150"/>
                  <a:pt x="1558" y="150"/>
                </a:cubicBezTo>
                <a:cubicBezTo>
                  <a:pt x="1398" y="52"/>
                  <a:pt x="1214" y="0"/>
                  <a:pt x="1024" y="0"/>
                </a:cubicBezTo>
                <a:cubicBezTo>
                  <a:pt x="750" y="0"/>
                  <a:pt x="493" y="107"/>
                  <a:pt x="300" y="300"/>
                </a:cubicBezTo>
                <a:cubicBezTo>
                  <a:pt x="107" y="493"/>
                  <a:pt x="0" y="750"/>
                  <a:pt x="0" y="1024"/>
                </a:cubicBezTo>
                <a:cubicBezTo>
                  <a:pt x="0" y="1298"/>
                  <a:pt x="107" y="1555"/>
                  <a:pt x="300" y="1748"/>
                </a:cubicBezTo>
                <a:cubicBezTo>
                  <a:pt x="493" y="1941"/>
                  <a:pt x="750" y="2048"/>
                  <a:pt x="1024" y="2048"/>
                </a:cubicBezTo>
                <a:cubicBezTo>
                  <a:pt x="1298" y="2048"/>
                  <a:pt x="1555" y="1941"/>
                  <a:pt x="1748" y="1748"/>
                </a:cubicBezTo>
                <a:cubicBezTo>
                  <a:pt x="1941" y="1555"/>
                  <a:pt x="2048" y="1298"/>
                  <a:pt x="2048" y="1024"/>
                </a:cubicBezTo>
                <a:cubicBezTo>
                  <a:pt x="2048" y="834"/>
                  <a:pt x="1996" y="650"/>
                  <a:pt x="1898" y="490"/>
                </a:cubicBezTo>
                <a:close/>
                <a:moveTo>
                  <a:pt x="1660" y="333"/>
                </a:moveTo>
                <a:cubicBezTo>
                  <a:pt x="1662" y="362"/>
                  <a:pt x="1686" y="386"/>
                  <a:pt x="1715" y="388"/>
                </a:cubicBezTo>
                <a:cubicBezTo>
                  <a:pt x="1821" y="397"/>
                  <a:pt x="1821" y="397"/>
                  <a:pt x="1821" y="397"/>
                </a:cubicBezTo>
                <a:cubicBezTo>
                  <a:pt x="1677" y="540"/>
                  <a:pt x="1677" y="540"/>
                  <a:pt x="1677" y="540"/>
                </a:cubicBezTo>
                <a:cubicBezTo>
                  <a:pt x="1521" y="527"/>
                  <a:pt x="1521" y="527"/>
                  <a:pt x="1521" y="527"/>
                </a:cubicBezTo>
                <a:cubicBezTo>
                  <a:pt x="1508" y="371"/>
                  <a:pt x="1508" y="371"/>
                  <a:pt x="1508" y="371"/>
                </a:cubicBezTo>
                <a:cubicBezTo>
                  <a:pt x="1651" y="227"/>
                  <a:pt x="1651" y="227"/>
                  <a:pt x="1651" y="227"/>
                </a:cubicBezTo>
                <a:lnTo>
                  <a:pt x="1660" y="333"/>
                </a:lnTo>
                <a:close/>
                <a:moveTo>
                  <a:pt x="1228" y="1024"/>
                </a:moveTo>
                <a:cubicBezTo>
                  <a:pt x="1228" y="1136"/>
                  <a:pt x="1136" y="1228"/>
                  <a:pt x="1024" y="1228"/>
                </a:cubicBezTo>
                <a:cubicBezTo>
                  <a:pt x="912" y="1228"/>
                  <a:pt x="820" y="1136"/>
                  <a:pt x="820" y="1024"/>
                </a:cubicBezTo>
                <a:cubicBezTo>
                  <a:pt x="820" y="912"/>
                  <a:pt x="912" y="820"/>
                  <a:pt x="1024" y="820"/>
                </a:cubicBezTo>
                <a:cubicBezTo>
                  <a:pt x="1058" y="820"/>
                  <a:pt x="1091" y="829"/>
                  <a:pt x="1119" y="844"/>
                </a:cubicBezTo>
                <a:cubicBezTo>
                  <a:pt x="982" y="982"/>
                  <a:pt x="982" y="982"/>
                  <a:pt x="982" y="982"/>
                </a:cubicBezTo>
                <a:cubicBezTo>
                  <a:pt x="958" y="1005"/>
                  <a:pt x="958" y="1043"/>
                  <a:pt x="982" y="1066"/>
                </a:cubicBezTo>
                <a:cubicBezTo>
                  <a:pt x="993" y="1078"/>
                  <a:pt x="1009" y="1084"/>
                  <a:pt x="1024" y="1084"/>
                </a:cubicBezTo>
                <a:cubicBezTo>
                  <a:pt x="1039" y="1084"/>
                  <a:pt x="1055" y="1078"/>
                  <a:pt x="1066" y="1066"/>
                </a:cubicBezTo>
                <a:cubicBezTo>
                  <a:pt x="1204" y="929"/>
                  <a:pt x="1204" y="929"/>
                  <a:pt x="1204" y="929"/>
                </a:cubicBezTo>
                <a:cubicBezTo>
                  <a:pt x="1219" y="957"/>
                  <a:pt x="1228" y="990"/>
                  <a:pt x="1228" y="1024"/>
                </a:cubicBezTo>
                <a:close/>
                <a:moveTo>
                  <a:pt x="1207" y="757"/>
                </a:moveTo>
                <a:cubicBezTo>
                  <a:pt x="1155" y="721"/>
                  <a:pt x="1092" y="700"/>
                  <a:pt x="1024" y="700"/>
                </a:cubicBezTo>
                <a:cubicBezTo>
                  <a:pt x="845" y="700"/>
                  <a:pt x="700" y="845"/>
                  <a:pt x="700" y="1024"/>
                </a:cubicBezTo>
                <a:cubicBezTo>
                  <a:pt x="700" y="1203"/>
                  <a:pt x="845" y="1348"/>
                  <a:pt x="1024" y="1348"/>
                </a:cubicBezTo>
                <a:cubicBezTo>
                  <a:pt x="1203" y="1348"/>
                  <a:pt x="1348" y="1203"/>
                  <a:pt x="1348" y="1024"/>
                </a:cubicBezTo>
                <a:cubicBezTo>
                  <a:pt x="1348" y="956"/>
                  <a:pt x="1327" y="893"/>
                  <a:pt x="1291" y="841"/>
                </a:cubicBezTo>
                <a:cubicBezTo>
                  <a:pt x="1463" y="670"/>
                  <a:pt x="1463" y="670"/>
                  <a:pt x="1463" y="670"/>
                </a:cubicBezTo>
                <a:cubicBezTo>
                  <a:pt x="1541" y="767"/>
                  <a:pt x="1588" y="890"/>
                  <a:pt x="1588" y="1024"/>
                </a:cubicBezTo>
                <a:cubicBezTo>
                  <a:pt x="1588" y="1335"/>
                  <a:pt x="1335" y="1588"/>
                  <a:pt x="1024" y="1588"/>
                </a:cubicBezTo>
                <a:cubicBezTo>
                  <a:pt x="713" y="1588"/>
                  <a:pt x="460" y="1335"/>
                  <a:pt x="460" y="1024"/>
                </a:cubicBezTo>
                <a:cubicBezTo>
                  <a:pt x="460" y="713"/>
                  <a:pt x="713" y="460"/>
                  <a:pt x="1024" y="460"/>
                </a:cubicBezTo>
                <a:cubicBezTo>
                  <a:pt x="1158" y="460"/>
                  <a:pt x="1281" y="507"/>
                  <a:pt x="1378" y="585"/>
                </a:cubicBezTo>
                <a:lnTo>
                  <a:pt x="1207" y="757"/>
                </a:lnTo>
                <a:close/>
                <a:moveTo>
                  <a:pt x="1663" y="1663"/>
                </a:moveTo>
                <a:cubicBezTo>
                  <a:pt x="1492" y="1834"/>
                  <a:pt x="1265" y="1928"/>
                  <a:pt x="1024" y="1928"/>
                </a:cubicBezTo>
                <a:cubicBezTo>
                  <a:pt x="783" y="1928"/>
                  <a:pt x="556" y="1834"/>
                  <a:pt x="385" y="1663"/>
                </a:cubicBezTo>
                <a:cubicBezTo>
                  <a:pt x="214" y="1492"/>
                  <a:pt x="120" y="1265"/>
                  <a:pt x="120" y="1024"/>
                </a:cubicBezTo>
                <a:cubicBezTo>
                  <a:pt x="120" y="783"/>
                  <a:pt x="214" y="556"/>
                  <a:pt x="385" y="385"/>
                </a:cubicBezTo>
                <a:cubicBezTo>
                  <a:pt x="556" y="214"/>
                  <a:pt x="783" y="120"/>
                  <a:pt x="1024" y="120"/>
                </a:cubicBezTo>
                <a:cubicBezTo>
                  <a:pt x="1182" y="120"/>
                  <a:pt x="1335" y="161"/>
                  <a:pt x="1471" y="238"/>
                </a:cubicBezTo>
                <a:cubicBezTo>
                  <a:pt x="1403" y="306"/>
                  <a:pt x="1403" y="306"/>
                  <a:pt x="1403" y="306"/>
                </a:cubicBezTo>
                <a:cubicBezTo>
                  <a:pt x="1392" y="317"/>
                  <a:pt x="1386" y="331"/>
                  <a:pt x="1385" y="346"/>
                </a:cubicBezTo>
                <a:cubicBezTo>
                  <a:pt x="1385" y="349"/>
                  <a:pt x="1385" y="351"/>
                  <a:pt x="1386" y="353"/>
                </a:cubicBezTo>
                <a:cubicBezTo>
                  <a:pt x="1394" y="449"/>
                  <a:pt x="1394" y="449"/>
                  <a:pt x="1394" y="449"/>
                </a:cubicBezTo>
                <a:cubicBezTo>
                  <a:pt x="1287" y="380"/>
                  <a:pt x="1160" y="340"/>
                  <a:pt x="1024" y="340"/>
                </a:cubicBezTo>
                <a:cubicBezTo>
                  <a:pt x="647" y="340"/>
                  <a:pt x="340" y="647"/>
                  <a:pt x="340" y="1024"/>
                </a:cubicBezTo>
                <a:cubicBezTo>
                  <a:pt x="340" y="1401"/>
                  <a:pt x="647" y="1708"/>
                  <a:pt x="1024" y="1708"/>
                </a:cubicBezTo>
                <a:cubicBezTo>
                  <a:pt x="1401" y="1708"/>
                  <a:pt x="1708" y="1401"/>
                  <a:pt x="1708" y="1024"/>
                </a:cubicBezTo>
                <a:cubicBezTo>
                  <a:pt x="1708" y="888"/>
                  <a:pt x="1668" y="761"/>
                  <a:pt x="1599" y="654"/>
                </a:cubicBezTo>
                <a:cubicBezTo>
                  <a:pt x="1695" y="662"/>
                  <a:pt x="1695" y="662"/>
                  <a:pt x="1695" y="662"/>
                </a:cubicBezTo>
                <a:cubicBezTo>
                  <a:pt x="1697" y="662"/>
                  <a:pt x="1698" y="663"/>
                  <a:pt x="1700" y="663"/>
                </a:cubicBezTo>
                <a:cubicBezTo>
                  <a:pt x="1700" y="663"/>
                  <a:pt x="1701" y="663"/>
                  <a:pt x="1701" y="663"/>
                </a:cubicBezTo>
                <a:cubicBezTo>
                  <a:pt x="1702" y="663"/>
                  <a:pt x="1702" y="662"/>
                  <a:pt x="1703" y="662"/>
                </a:cubicBezTo>
                <a:cubicBezTo>
                  <a:pt x="1705" y="662"/>
                  <a:pt x="1706" y="662"/>
                  <a:pt x="1707" y="662"/>
                </a:cubicBezTo>
                <a:cubicBezTo>
                  <a:pt x="1708" y="662"/>
                  <a:pt x="1709" y="662"/>
                  <a:pt x="1710" y="662"/>
                </a:cubicBezTo>
                <a:cubicBezTo>
                  <a:pt x="1711" y="662"/>
                  <a:pt x="1712" y="661"/>
                  <a:pt x="1713" y="661"/>
                </a:cubicBezTo>
                <a:cubicBezTo>
                  <a:pt x="1714" y="661"/>
                  <a:pt x="1715" y="661"/>
                  <a:pt x="1716" y="660"/>
                </a:cubicBezTo>
                <a:cubicBezTo>
                  <a:pt x="1717" y="660"/>
                  <a:pt x="1718" y="660"/>
                  <a:pt x="1719" y="659"/>
                </a:cubicBezTo>
                <a:cubicBezTo>
                  <a:pt x="1720" y="659"/>
                  <a:pt x="1721" y="659"/>
                  <a:pt x="1722" y="658"/>
                </a:cubicBezTo>
                <a:cubicBezTo>
                  <a:pt x="1723" y="658"/>
                  <a:pt x="1724" y="658"/>
                  <a:pt x="1725" y="657"/>
                </a:cubicBezTo>
                <a:cubicBezTo>
                  <a:pt x="1726" y="657"/>
                  <a:pt x="1727" y="656"/>
                  <a:pt x="1727" y="656"/>
                </a:cubicBezTo>
                <a:cubicBezTo>
                  <a:pt x="1728" y="655"/>
                  <a:pt x="1730" y="655"/>
                  <a:pt x="1731" y="654"/>
                </a:cubicBezTo>
                <a:cubicBezTo>
                  <a:pt x="1731" y="654"/>
                  <a:pt x="1732" y="653"/>
                  <a:pt x="1733" y="653"/>
                </a:cubicBezTo>
                <a:cubicBezTo>
                  <a:pt x="1734" y="652"/>
                  <a:pt x="1735" y="651"/>
                  <a:pt x="1736" y="650"/>
                </a:cubicBezTo>
                <a:cubicBezTo>
                  <a:pt x="1737" y="650"/>
                  <a:pt x="1737" y="650"/>
                  <a:pt x="1738" y="649"/>
                </a:cubicBezTo>
                <a:cubicBezTo>
                  <a:pt x="1739" y="648"/>
                  <a:pt x="1741" y="646"/>
                  <a:pt x="1742" y="645"/>
                </a:cubicBezTo>
                <a:cubicBezTo>
                  <a:pt x="1810" y="577"/>
                  <a:pt x="1810" y="577"/>
                  <a:pt x="1810" y="577"/>
                </a:cubicBezTo>
                <a:cubicBezTo>
                  <a:pt x="1887" y="713"/>
                  <a:pt x="1928" y="866"/>
                  <a:pt x="1928" y="1024"/>
                </a:cubicBezTo>
                <a:cubicBezTo>
                  <a:pt x="1928" y="1265"/>
                  <a:pt x="1834" y="1492"/>
                  <a:pt x="1663" y="166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Inhaltsplatzhalter 4">
            <a:extLst>
              <a:ext uri="{FF2B5EF4-FFF2-40B4-BE49-F238E27FC236}">
                <a16:creationId xmlns:a16="http://schemas.microsoft.com/office/drawing/2014/main" id="{63609B37-9F07-476A-A0FC-C4C1E9D5BA8C}"/>
              </a:ext>
            </a:extLst>
          </p:cNvPr>
          <p:cNvSpPr txBox="1">
            <a:spLocks/>
          </p:cNvSpPr>
          <p:nvPr/>
        </p:nvSpPr>
        <p:spPr>
          <a:xfrm>
            <a:off x="1119408" y="1154382"/>
            <a:ext cx="4182073" cy="1307024"/>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buNone/>
            </a:pPr>
            <a:r>
              <a:rPr lang="en-US" sz="1200" b="1" dirty="0">
                <a:solidFill>
                  <a:schemeClr val="accent1"/>
                </a:solidFill>
                <a:latin typeface="+mn-lt"/>
              </a:rPr>
              <a:t>To analyze the nature and function of conducting materials in this case specifically gold, along with various non-conducting parts also called passivation layers. </a:t>
            </a:r>
          </a:p>
          <a:p>
            <a:pPr marL="0" indent="0" algn="just">
              <a:lnSpc>
                <a:spcPct val="130000"/>
              </a:lnSpc>
              <a:buNone/>
            </a:pPr>
            <a:br>
              <a:rPr lang="en-US" sz="1200" b="1" dirty="0">
                <a:solidFill>
                  <a:schemeClr val="bg1">
                    <a:lumMod val="65000"/>
                  </a:schemeClr>
                </a:solidFill>
                <a:latin typeface="+mn-lt"/>
              </a:rPr>
            </a:br>
            <a:endParaRPr lang="en-US" sz="1200" dirty="0">
              <a:solidFill>
                <a:schemeClr val="tx1">
                  <a:lumMod val="75000"/>
                  <a:lumOff val="25000"/>
                </a:schemeClr>
              </a:solidFill>
              <a:latin typeface="+mn-lt"/>
            </a:endParaRPr>
          </a:p>
        </p:txBody>
      </p:sp>
      <p:grpSp>
        <p:nvGrpSpPr>
          <p:cNvPr id="11" name="Group 10">
            <a:extLst>
              <a:ext uri="{FF2B5EF4-FFF2-40B4-BE49-F238E27FC236}">
                <a16:creationId xmlns:a16="http://schemas.microsoft.com/office/drawing/2014/main" id="{B766F0EB-8E38-4976-9B73-890A82AE0CA5}"/>
              </a:ext>
            </a:extLst>
          </p:cNvPr>
          <p:cNvGrpSpPr/>
          <p:nvPr/>
        </p:nvGrpSpPr>
        <p:grpSpPr>
          <a:xfrm>
            <a:off x="388620" y="1260199"/>
            <a:ext cx="474222" cy="474222"/>
            <a:chOff x="2133600" y="3181350"/>
            <a:chExt cx="1362075" cy="1362075"/>
          </a:xfrm>
          <a:solidFill>
            <a:schemeClr val="accent1"/>
          </a:solidFill>
        </p:grpSpPr>
        <p:sp>
          <p:nvSpPr>
            <p:cNvPr id="12" name="Freeform 14">
              <a:extLst>
                <a:ext uri="{FF2B5EF4-FFF2-40B4-BE49-F238E27FC236}">
                  <a16:creationId xmlns:a16="http://schemas.microsoft.com/office/drawing/2014/main" id="{8E3D36C3-363F-481A-8ADE-4066CA776E79}"/>
                </a:ext>
              </a:extLst>
            </p:cNvPr>
            <p:cNvSpPr>
              <a:spLocks noEditPoints="1"/>
            </p:cNvSpPr>
            <p:nvPr/>
          </p:nvSpPr>
          <p:spPr bwMode="auto">
            <a:xfrm>
              <a:off x="2133600" y="31813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65000"/>
                  </a:schemeClr>
                </a:solidFill>
              </a:endParaRPr>
            </a:p>
          </p:txBody>
        </p:sp>
        <p:sp>
          <p:nvSpPr>
            <p:cNvPr id="13" name="Freeform 15">
              <a:extLst>
                <a:ext uri="{FF2B5EF4-FFF2-40B4-BE49-F238E27FC236}">
                  <a16:creationId xmlns:a16="http://schemas.microsoft.com/office/drawing/2014/main" id="{9074BDD4-4A1E-42CF-9065-007B9C00850F}"/>
                </a:ext>
              </a:extLst>
            </p:cNvPr>
            <p:cNvSpPr>
              <a:spLocks/>
            </p:cNvSpPr>
            <p:nvPr/>
          </p:nvSpPr>
          <p:spPr bwMode="auto">
            <a:xfrm>
              <a:off x="2492375" y="3625850"/>
              <a:ext cx="644525" cy="473075"/>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65000"/>
                  </a:schemeClr>
                </a:solidFill>
              </a:endParaRPr>
            </a:p>
          </p:txBody>
        </p:sp>
      </p:grpSp>
      <p:grpSp>
        <p:nvGrpSpPr>
          <p:cNvPr id="15" name="Group 14">
            <a:extLst>
              <a:ext uri="{FF2B5EF4-FFF2-40B4-BE49-F238E27FC236}">
                <a16:creationId xmlns:a16="http://schemas.microsoft.com/office/drawing/2014/main" id="{227914CA-7591-41CE-84B1-31503A44F1A1}"/>
              </a:ext>
            </a:extLst>
          </p:cNvPr>
          <p:cNvGrpSpPr/>
          <p:nvPr/>
        </p:nvGrpSpPr>
        <p:grpSpPr>
          <a:xfrm>
            <a:off x="388620" y="2141338"/>
            <a:ext cx="474222" cy="474222"/>
            <a:chOff x="2133600" y="3181350"/>
            <a:chExt cx="1362075" cy="1362075"/>
          </a:xfrm>
          <a:solidFill>
            <a:schemeClr val="accent2"/>
          </a:solidFill>
        </p:grpSpPr>
        <p:sp>
          <p:nvSpPr>
            <p:cNvPr id="16" name="Freeform 14">
              <a:extLst>
                <a:ext uri="{FF2B5EF4-FFF2-40B4-BE49-F238E27FC236}">
                  <a16:creationId xmlns:a16="http://schemas.microsoft.com/office/drawing/2014/main" id="{4CB0E91A-9C68-453A-8314-382E35DBEBC9}"/>
                </a:ext>
              </a:extLst>
            </p:cNvPr>
            <p:cNvSpPr>
              <a:spLocks noEditPoints="1"/>
            </p:cNvSpPr>
            <p:nvPr/>
          </p:nvSpPr>
          <p:spPr bwMode="auto">
            <a:xfrm>
              <a:off x="2133600" y="31813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65000"/>
                  </a:schemeClr>
                </a:solidFill>
              </a:endParaRPr>
            </a:p>
          </p:txBody>
        </p:sp>
        <p:sp>
          <p:nvSpPr>
            <p:cNvPr id="17" name="Freeform 15">
              <a:extLst>
                <a:ext uri="{FF2B5EF4-FFF2-40B4-BE49-F238E27FC236}">
                  <a16:creationId xmlns:a16="http://schemas.microsoft.com/office/drawing/2014/main" id="{9DE1E48C-B311-41B1-991A-6A9F6F948D4D}"/>
                </a:ext>
              </a:extLst>
            </p:cNvPr>
            <p:cNvSpPr>
              <a:spLocks/>
            </p:cNvSpPr>
            <p:nvPr/>
          </p:nvSpPr>
          <p:spPr bwMode="auto">
            <a:xfrm>
              <a:off x="2492375" y="3625850"/>
              <a:ext cx="644525" cy="473075"/>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65000"/>
                  </a:schemeClr>
                </a:solidFill>
              </a:endParaRPr>
            </a:p>
          </p:txBody>
        </p:sp>
      </p:grpSp>
      <p:sp>
        <p:nvSpPr>
          <p:cNvPr id="18" name="Inhaltsplatzhalter 4">
            <a:extLst>
              <a:ext uri="{FF2B5EF4-FFF2-40B4-BE49-F238E27FC236}">
                <a16:creationId xmlns:a16="http://schemas.microsoft.com/office/drawing/2014/main" id="{911341F2-6393-4BA3-97A2-B5E6878C22BE}"/>
              </a:ext>
            </a:extLst>
          </p:cNvPr>
          <p:cNvSpPr txBox="1">
            <a:spLocks/>
          </p:cNvSpPr>
          <p:nvPr/>
        </p:nvSpPr>
        <p:spPr>
          <a:xfrm>
            <a:off x="1119409" y="3033095"/>
            <a:ext cx="4182072" cy="45858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buNone/>
            </a:pPr>
            <a:r>
              <a:rPr lang="en-US" sz="1200" b="1" dirty="0">
                <a:solidFill>
                  <a:schemeClr val="accent3"/>
                </a:solidFill>
                <a:latin typeface="+mn-lt"/>
              </a:rPr>
              <a:t>Distinguish behavior differences among IDE configurations based on impedance data and equivalent circuit modeling.</a:t>
            </a:r>
          </a:p>
        </p:txBody>
      </p:sp>
      <p:grpSp>
        <p:nvGrpSpPr>
          <p:cNvPr id="19" name="Group 18">
            <a:extLst>
              <a:ext uri="{FF2B5EF4-FFF2-40B4-BE49-F238E27FC236}">
                <a16:creationId xmlns:a16="http://schemas.microsoft.com/office/drawing/2014/main" id="{CA1F2812-3A75-4EA2-8FBB-2F68FAC12F6C}"/>
              </a:ext>
            </a:extLst>
          </p:cNvPr>
          <p:cNvGrpSpPr/>
          <p:nvPr/>
        </p:nvGrpSpPr>
        <p:grpSpPr>
          <a:xfrm>
            <a:off x="388620" y="3033095"/>
            <a:ext cx="474222" cy="474222"/>
            <a:chOff x="2133600" y="3181350"/>
            <a:chExt cx="1362075" cy="1362075"/>
          </a:xfrm>
          <a:solidFill>
            <a:schemeClr val="accent3"/>
          </a:solidFill>
        </p:grpSpPr>
        <p:sp>
          <p:nvSpPr>
            <p:cNvPr id="20" name="Freeform 14">
              <a:extLst>
                <a:ext uri="{FF2B5EF4-FFF2-40B4-BE49-F238E27FC236}">
                  <a16:creationId xmlns:a16="http://schemas.microsoft.com/office/drawing/2014/main" id="{E2346223-84A2-4B29-987C-F4578210EB6F}"/>
                </a:ext>
              </a:extLst>
            </p:cNvPr>
            <p:cNvSpPr>
              <a:spLocks noEditPoints="1"/>
            </p:cNvSpPr>
            <p:nvPr/>
          </p:nvSpPr>
          <p:spPr bwMode="auto">
            <a:xfrm>
              <a:off x="2133600" y="31813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65000"/>
                  </a:schemeClr>
                </a:solidFill>
              </a:endParaRPr>
            </a:p>
          </p:txBody>
        </p:sp>
        <p:sp>
          <p:nvSpPr>
            <p:cNvPr id="21" name="Freeform 15">
              <a:extLst>
                <a:ext uri="{FF2B5EF4-FFF2-40B4-BE49-F238E27FC236}">
                  <a16:creationId xmlns:a16="http://schemas.microsoft.com/office/drawing/2014/main" id="{784BC16C-F0BC-4806-84E8-6D6EE5BECE36}"/>
                </a:ext>
              </a:extLst>
            </p:cNvPr>
            <p:cNvSpPr>
              <a:spLocks/>
            </p:cNvSpPr>
            <p:nvPr/>
          </p:nvSpPr>
          <p:spPr bwMode="auto">
            <a:xfrm>
              <a:off x="2492375" y="3625850"/>
              <a:ext cx="644525" cy="473075"/>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65000"/>
                  </a:schemeClr>
                </a:solidFill>
              </a:endParaRPr>
            </a:p>
          </p:txBody>
        </p:sp>
      </p:grpSp>
      <p:sp>
        <p:nvSpPr>
          <p:cNvPr id="2" name="Inhaltsplatzhalter 4">
            <a:extLst>
              <a:ext uri="{FF2B5EF4-FFF2-40B4-BE49-F238E27FC236}">
                <a16:creationId xmlns:a16="http://schemas.microsoft.com/office/drawing/2014/main" id="{2A9D1441-5411-E13F-E0B4-C17C01CEBE05}"/>
              </a:ext>
            </a:extLst>
          </p:cNvPr>
          <p:cNvSpPr txBox="1">
            <a:spLocks/>
          </p:cNvSpPr>
          <p:nvPr/>
        </p:nvSpPr>
        <p:spPr>
          <a:xfrm>
            <a:off x="1119407" y="2062555"/>
            <a:ext cx="4166834" cy="698653"/>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buNone/>
            </a:pPr>
            <a:r>
              <a:rPr lang="en-US" sz="1200" b="1" dirty="0">
                <a:solidFill>
                  <a:srgbClr val="877D95"/>
                </a:solidFill>
                <a:latin typeface="+mn-lt"/>
              </a:rPr>
              <a:t>To conduct multiple electrical and electrochemical tests to gather data for a comprehensive understanding of these device’s performances. </a:t>
            </a:r>
          </a:p>
        </p:txBody>
      </p:sp>
      <p:grpSp>
        <p:nvGrpSpPr>
          <p:cNvPr id="5" name="Group 4">
            <a:extLst>
              <a:ext uri="{FF2B5EF4-FFF2-40B4-BE49-F238E27FC236}">
                <a16:creationId xmlns:a16="http://schemas.microsoft.com/office/drawing/2014/main" id="{06069D5D-EBDF-7E99-5E5C-9786395B8010}"/>
              </a:ext>
            </a:extLst>
          </p:cNvPr>
          <p:cNvGrpSpPr/>
          <p:nvPr/>
        </p:nvGrpSpPr>
        <p:grpSpPr>
          <a:xfrm>
            <a:off x="403860" y="3857510"/>
            <a:ext cx="474222" cy="474222"/>
            <a:chOff x="2133600" y="3181350"/>
            <a:chExt cx="1362075" cy="1362075"/>
          </a:xfrm>
          <a:solidFill>
            <a:schemeClr val="accent3"/>
          </a:solidFill>
        </p:grpSpPr>
        <p:sp>
          <p:nvSpPr>
            <p:cNvPr id="6" name="Freeform 14">
              <a:extLst>
                <a:ext uri="{FF2B5EF4-FFF2-40B4-BE49-F238E27FC236}">
                  <a16:creationId xmlns:a16="http://schemas.microsoft.com/office/drawing/2014/main" id="{E851998A-BAAD-F632-A17B-7F6951048877}"/>
                </a:ext>
              </a:extLst>
            </p:cNvPr>
            <p:cNvSpPr>
              <a:spLocks noEditPoints="1"/>
            </p:cNvSpPr>
            <p:nvPr/>
          </p:nvSpPr>
          <p:spPr bwMode="auto">
            <a:xfrm>
              <a:off x="2133600" y="31813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D8707C"/>
                </a:solidFill>
              </a:endParaRPr>
            </a:p>
          </p:txBody>
        </p:sp>
        <p:sp>
          <p:nvSpPr>
            <p:cNvPr id="7" name="Freeform 15">
              <a:extLst>
                <a:ext uri="{FF2B5EF4-FFF2-40B4-BE49-F238E27FC236}">
                  <a16:creationId xmlns:a16="http://schemas.microsoft.com/office/drawing/2014/main" id="{00EA7F65-D248-447B-E5EE-5B641D56C860}"/>
                </a:ext>
              </a:extLst>
            </p:cNvPr>
            <p:cNvSpPr>
              <a:spLocks/>
            </p:cNvSpPr>
            <p:nvPr/>
          </p:nvSpPr>
          <p:spPr bwMode="auto">
            <a:xfrm>
              <a:off x="2492375" y="3625850"/>
              <a:ext cx="644525" cy="473075"/>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D8707C"/>
                </a:solidFill>
              </a:endParaRPr>
            </a:p>
          </p:txBody>
        </p:sp>
      </p:grpSp>
      <p:sp>
        <p:nvSpPr>
          <p:cNvPr id="22" name="Inhaltsplatzhalter 4">
            <a:extLst>
              <a:ext uri="{FF2B5EF4-FFF2-40B4-BE49-F238E27FC236}">
                <a16:creationId xmlns:a16="http://schemas.microsoft.com/office/drawing/2014/main" id="{05DDA408-18E5-6C8F-C257-30F65760B747}"/>
              </a:ext>
            </a:extLst>
          </p:cNvPr>
          <p:cNvSpPr txBox="1">
            <a:spLocks/>
          </p:cNvSpPr>
          <p:nvPr/>
        </p:nvSpPr>
        <p:spPr>
          <a:xfrm>
            <a:off x="1119407" y="3714044"/>
            <a:ext cx="4182074" cy="698653"/>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buNone/>
            </a:pPr>
            <a:r>
              <a:rPr lang="en-US" sz="1200" b="1" dirty="0">
                <a:solidFill>
                  <a:srgbClr val="D8707C"/>
                </a:solidFill>
                <a:latin typeface="+mn-lt"/>
              </a:rPr>
              <a:t>Assess durability and stability enhancements provided by different passivation layers under various environmental conditions.</a:t>
            </a:r>
          </a:p>
        </p:txBody>
      </p:sp>
    </p:spTree>
    <p:extLst>
      <p:ext uri="{BB962C8B-B14F-4D97-AF65-F5344CB8AC3E}">
        <p14:creationId xmlns:p14="http://schemas.microsoft.com/office/powerpoint/2010/main" val="31083064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3A7D6-0824-4EE6-B5FA-33B30FC4FB1E}"/>
              </a:ext>
            </a:extLst>
          </p:cNvPr>
          <p:cNvSpPr>
            <a:spLocks noGrp="1"/>
          </p:cNvSpPr>
          <p:nvPr>
            <p:ph type="title"/>
          </p:nvPr>
        </p:nvSpPr>
        <p:spPr/>
        <p:txBody>
          <a:bodyPr/>
          <a:lstStyle/>
          <a:p>
            <a:r>
              <a:rPr lang="en-US" b="1" dirty="0"/>
              <a:t>Conducting and Non-Conducting Materials </a:t>
            </a:r>
          </a:p>
        </p:txBody>
      </p:sp>
      <p:sp>
        <p:nvSpPr>
          <p:cNvPr id="4" name="Text Placeholder 3">
            <a:extLst>
              <a:ext uri="{FF2B5EF4-FFF2-40B4-BE49-F238E27FC236}">
                <a16:creationId xmlns:a16="http://schemas.microsoft.com/office/drawing/2014/main" id="{8A3FEBD4-AC3F-4ED5-BA5A-BA90039D8F45}"/>
              </a:ext>
            </a:extLst>
          </p:cNvPr>
          <p:cNvSpPr>
            <a:spLocks noGrp="1"/>
          </p:cNvSpPr>
          <p:nvPr>
            <p:ph type="body" sz="half" idx="2"/>
          </p:nvPr>
        </p:nvSpPr>
        <p:spPr>
          <a:xfrm>
            <a:off x="394637" y="730530"/>
            <a:ext cx="8368363" cy="173255"/>
          </a:xfrm>
        </p:spPr>
        <p:txBody>
          <a:bodyPr/>
          <a:lstStyle/>
          <a:p>
            <a:r>
              <a:rPr lang="en-US" sz="1400" b="1" dirty="0"/>
              <a:t> Key Materials and Techniques</a:t>
            </a:r>
            <a:endParaRPr lang="en-IN" sz="1400" b="1" dirty="0"/>
          </a:p>
        </p:txBody>
      </p:sp>
      <p:sp>
        <p:nvSpPr>
          <p:cNvPr id="6" name="Rectangle 5">
            <a:extLst>
              <a:ext uri="{FF2B5EF4-FFF2-40B4-BE49-F238E27FC236}">
                <a16:creationId xmlns:a16="http://schemas.microsoft.com/office/drawing/2014/main" id="{B4EA4C4A-F186-E948-8EE3-59CE62F2B8D9}"/>
              </a:ext>
            </a:extLst>
          </p:cNvPr>
          <p:cNvSpPr/>
          <p:nvPr/>
        </p:nvSpPr>
        <p:spPr bwMode="auto">
          <a:xfrm>
            <a:off x="394636" y="971550"/>
            <a:ext cx="2424764" cy="3581400"/>
          </a:xfrm>
          <a:prstGeom prst="rect">
            <a:avLst/>
          </a:prstGeom>
          <a:solidFill>
            <a:schemeClr val="accent1">
              <a:alpha val="80000"/>
            </a:schemeClr>
          </a:solidFill>
          <a:ln w="9525">
            <a:noFill/>
            <a:round/>
            <a:headEnd/>
            <a:tailEnd/>
          </a:ln>
        </p:spPr>
        <p:txBody>
          <a:bodyPr vert="horz" wrap="square" lIns="91440" tIns="45720" rIns="91440" bIns="45720" numCol="1" rtlCol="0" anchor="t" anchorCtr="0" compatLnSpc="1">
            <a:prstTxWarp prst="textNoShape">
              <a:avLst/>
            </a:prstTxWarp>
          </a:bodyPr>
          <a:lstStyle/>
          <a:p>
            <a:endParaRPr lang="en-IN" sz="1800" dirty="0"/>
          </a:p>
          <a:p>
            <a:endParaRPr lang="en-IN" dirty="0"/>
          </a:p>
          <a:p>
            <a:endParaRPr lang="en-IN" sz="1800" dirty="0"/>
          </a:p>
          <a:p>
            <a:endParaRPr lang="en-IN" sz="1800" dirty="0"/>
          </a:p>
          <a:p>
            <a:pPr algn="ctr"/>
            <a:r>
              <a:rPr lang="en-IN" sz="2400" b="1" dirty="0">
                <a:solidFill>
                  <a:schemeClr val="bg1"/>
                </a:solidFill>
              </a:rPr>
              <a:t>Conducting</a:t>
            </a:r>
          </a:p>
          <a:p>
            <a:pPr algn="ctr"/>
            <a:r>
              <a:rPr lang="en-IN" sz="2400" b="1" dirty="0">
                <a:solidFill>
                  <a:schemeClr val="bg1"/>
                </a:solidFill>
              </a:rPr>
              <a:t>Materials</a:t>
            </a:r>
          </a:p>
          <a:p>
            <a:pPr algn="ctr"/>
            <a:endParaRPr lang="en-IN" sz="2400" b="1" dirty="0">
              <a:solidFill>
                <a:schemeClr val="bg1"/>
              </a:solidFill>
            </a:endParaRPr>
          </a:p>
        </p:txBody>
      </p:sp>
      <p:sp>
        <p:nvSpPr>
          <p:cNvPr id="7" name="Rectangle 6">
            <a:extLst>
              <a:ext uri="{FF2B5EF4-FFF2-40B4-BE49-F238E27FC236}">
                <a16:creationId xmlns:a16="http://schemas.microsoft.com/office/drawing/2014/main" id="{2FD2E5F8-2562-38CD-FFD8-ABBC7FE4B1A9}"/>
              </a:ext>
            </a:extLst>
          </p:cNvPr>
          <p:cNvSpPr/>
          <p:nvPr/>
        </p:nvSpPr>
        <p:spPr bwMode="auto">
          <a:xfrm>
            <a:off x="2819400" y="971550"/>
            <a:ext cx="5929964" cy="3581400"/>
          </a:xfrm>
          <a:prstGeom prst="rect">
            <a:avLst/>
          </a:prstGeom>
          <a:solidFill>
            <a:schemeClr val="bg1">
              <a:lumMod val="95000"/>
            </a:schemeClr>
          </a:solidFill>
          <a:ln w="9525">
            <a:noFill/>
            <a:round/>
            <a:headEnd/>
            <a:tailEnd/>
          </a:ln>
        </p:spPr>
        <p:txBody>
          <a:bodyPr vert="horz" wrap="square" lIns="91440" tIns="45720" rIns="91440" bIns="45720" numCol="1" rtlCol="0" anchor="ctr" anchorCtr="0" compatLnSpc="1">
            <a:prstTxWarp prst="textNoShape">
              <a:avLst/>
            </a:prstTxWarp>
          </a:bodyPr>
          <a:lstStyle/>
          <a:p>
            <a:pPr algn="ctr">
              <a:lnSpc>
                <a:spcPct val="150000"/>
              </a:lnSpc>
            </a:pPr>
            <a:endParaRPr lang="en-US" sz="1100" dirty="0">
              <a:solidFill>
                <a:schemeClr val="tx1">
                  <a:lumMod val="75000"/>
                  <a:lumOff val="25000"/>
                </a:schemeClr>
              </a:solidFill>
            </a:endParaRPr>
          </a:p>
        </p:txBody>
      </p:sp>
      <p:sp>
        <p:nvSpPr>
          <p:cNvPr id="2" name="TextBox 1">
            <a:extLst>
              <a:ext uri="{FF2B5EF4-FFF2-40B4-BE49-F238E27FC236}">
                <a16:creationId xmlns:a16="http://schemas.microsoft.com/office/drawing/2014/main" id="{6EC90BA2-780F-5019-6C27-897F4832753D}"/>
              </a:ext>
            </a:extLst>
          </p:cNvPr>
          <p:cNvSpPr txBox="1"/>
          <p:nvPr/>
        </p:nvSpPr>
        <p:spPr>
          <a:xfrm>
            <a:off x="2870639" y="1054090"/>
            <a:ext cx="5867400" cy="3606115"/>
          </a:xfrm>
          <a:prstGeom prst="rect">
            <a:avLst/>
          </a:prstGeom>
          <a:noFill/>
        </p:spPr>
        <p:txBody>
          <a:bodyPr wrap="square" rtlCol="0">
            <a:spAutoFit/>
          </a:bodyPr>
          <a:lstStyle/>
          <a:p>
            <a:pPr marL="285750" indent="-285750">
              <a:spcBef>
                <a:spcPts val="200"/>
              </a:spcBef>
              <a:buFont typeface="Wingdings" panose="05000000000000000000" pitchFamily="2" charset="2"/>
              <a:buChar char="v"/>
            </a:pPr>
            <a:r>
              <a:rPr lang="en-US" sz="1200" dirty="0">
                <a:solidFill>
                  <a:srgbClr val="000000"/>
                </a:solidFill>
              </a:rPr>
              <a:t>Key material characteristics  we look for is bio-compatibility, and stability.</a:t>
            </a:r>
          </a:p>
          <a:p>
            <a:pPr marL="285750" indent="-285750">
              <a:spcBef>
                <a:spcPts val="200"/>
              </a:spcBef>
              <a:buFont typeface="Wingdings" panose="05000000000000000000" pitchFamily="2" charset="2"/>
              <a:buChar char="v"/>
            </a:pPr>
            <a:r>
              <a:rPr lang="en-US" sz="1200" b="0" i="0" dirty="0">
                <a:solidFill>
                  <a:srgbClr val="000000"/>
                </a:solidFill>
                <a:effectLst/>
              </a:rPr>
              <a:t>Generally, Inert materials like platinum, gold, palladium, certain Silicon-based materials, metallic derivatives, Non-conventional conducting materials that were not initially developed for neural implants are now favored. [3][9]</a:t>
            </a:r>
          </a:p>
          <a:p>
            <a:pPr marL="285750" indent="-285750">
              <a:spcBef>
                <a:spcPts val="200"/>
              </a:spcBef>
              <a:buFont typeface="Wingdings" panose="05000000000000000000" pitchFamily="2" charset="2"/>
              <a:buChar char="v"/>
            </a:pPr>
            <a:r>
              <a:rPr lang="en-US" sz="1200" b="0" i="0" dirty="0">
                <a:solidFill>
                  <a:srgbClr val="000000"/>
                </a:solidFill>
                <a:effectLst/>
              </a:rPr>
              <a:t>In my thesis</a:t>
            </a:r>
            <a:r>
              <a:rPr lang="en-US" sz="1200" b="1" i="0" dirty="0">
                <a:solidFill>
                  <a:srgbClr val="000000"/>
                </a:solidFill>
                <a:effectLst/>
              </a:rPr>
              <a:t>, Gold (Au) </a:t>
            </a:r>
            <a:r>
              <a:rPr lang="en-US" sz="1200" b="0" i="0" dirty="0">
                <a:solidFill>
                  <a:srgbClr val="000000"/>
                </a:solidFill>
                <a:effectLst/>
              </a:rPr>
              <a:t>was chosen as the electrode material due to its exceptional biocompatibility, high conductivity, and long-term stability, despite the growing interest in alternative materials.</a:t>
            </a:r>
            <a:endParaRPr lang="en-US" sz="1200" dirty="0">
              <a:solidFill>
                <a:srgbClr val="000000"/>
              </a:solidFill>
            </a:endParaRPr>
          </a:p>
          <a:p>
            <a:pPr marL="285750" indent="-285750">
              <a:buFont typeface="Wingdings" panose="05000000000000000000" pitchFamily="2" charset="2"/>
              <a:buChar char="v"/>
            </a:pPr>
            <a:endParaRPr lang="en-US" sz="1200" b="0" i="0" dirty="0">
              <a:solidFill>
                <a:srgbClr val="000000"/>
              </a:solidFill>
              <a:effectLst/>
              <a:latin typeface="WordVisi_MSFontService"/>
            </a:endParaRPr>
          </a:p>
          <a:p>
            <a:r>
              <a:rPr lang="en-US" sz="1400" b="1" dirty="0">
                <a:solidFill>
                  <a:srgbClr val="000000"/>
                </a:solidFill>
              </a:rPr>
              <a:t>Why Gold ? </a:t>
            </a:r>
          </a:p>
          <a:p>
            <a:endParaRPr lang="en-US" sz="1400" b="1" dirty="0">
              <a:solidFill>
                <a:srgbClr val="000000"/>
              </a:solidFill>
            </a:endParaRPr>
          </a:p>
          <a:p>
            <a:pPr marL="285750" indent="-285750">
              <a:spcBef>
                <a:spcPts val="200"/>
              </a:spcBef>
              <a:buFont typeface="Wingdings" panose="05000000000000000000" pitchFamily="2" charset="2"/>
              <a:buChar char="v"/>
            </a:pPr>
            <a:r>
              <a:rPr lang="en-US" sz="1200" dirty="0">
                <a:solidFill>
                  <a:srgbClr val="000000"/>
                </a:solidFill>
              </a:rPr>
              <a:t>When inserted inside the body, it does not create adverse or toxic reactions upon encountering the skin, tissue, or internal organs and hence reduces postoperative risks.</a:t>
            </a:r>
          </a:p>
          <a:p>
            <a:pPr marL="285750" indent="-285750">
              <a:spcBef>
                <a:spcPts val="200"/>
              </a:spcBef>
              <a:buFont typeface="Wingdings" panose="05000000000000000000" pitchFamily="2" charset="2"/>
              <a:buChar char="v"/>
            </a:pPr>
            <a:r>
              <a:rPr lang="en-US" sz="1200" dirty="0">
                <a:solidFill>
                  <a:srgbClr val="000000"/>
                </a:solidFill>
              </a:rPr>
              <a:t>Gold implants also show malleability, which is perfect for fabricating supple/flexible implants, high electric conductivity and reliability.[9]</a:t>
            </a:r>
          </a:p>
          <a:p>
            <a:pPr marL="285750" indent="-285750">
              <a:spcBef>
                <a:spcPts val="200"/>
              </a:spcBef>
              <a:buFont typeface="Wingdings" panose="05000000000000000000" pitchFamily="2" charset="2"/>
              <a:buChar char="v"/>
            </a:pPr>
            <a:r>
              <a:rPr lang="en-US" sz="1200" dirty="0">
                <a:solidFill>
                  <a:srgbClr val="000000"/>
                </a:solidFill>
              </a:rPr>
              <a:t>Among all biocompatible metals, Gold shows the best corrosion resistance, and is high in density [10].</a:t>
            </a:r>
          </a:p>
          <a:p>
            <a:pPr marL="285750" indent="-285750">
              <a:buFont typeface="Wingdings" panose="05000000000000000000" pitchFamily="2" charset="2"/>
              <a:buChar char="v"/>
            </a:pPr>
            <a:endParaRPr lang="en-IN" sz="1200" dirty="0"/>
          </a:p>
        </p:txBody>
      </p:sp>
    </p:spTree>
    <p:extLst>
      <p:ext uri="{BB962C8B-B14F-4D97-AF65-F5344CB8AC3E}">
        <p14:creationId xmlns:p14="http://schemas.microsoft.com/office/powerpoint/2010/main" val="31385233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20000" decel="6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Default Theme">
  <a:themeElements>
    <a:clrScheme name="08_Key">
      <a:dk1>
        <a:srgbClr val="262626"/>
      </a:dk1>
      <a:lt1>
        <a:srgbClr val="FFFFFF"/>
      </a:lt1>
      <a:dk2>
        <a:srgbClr val="262626"/>
      </a:dk2>
      <a:lt2>
        <a:srgbClr val="FFFFFF"/>
      </a:lt2>
      <a:accent1>
        <a:srgbClr val="494B69"/>
      </a:accent1>
      <a:accent2>
        <a:srgbClr val="695D7A"/>
      </a:accent2>
      <a:accent3>
        <a:srgbClr val="9F5B72"/>
      </a:accent3>
      <a:accent4>
        <a:srgbClr val="D8707C"/>
      </a:accent4>
      <a:accent5>
        <a:srgbClr val="FDA85A"/>
      </a:accent5>
      <a:accent6>
        <a:srgbClr val="FDCD5A"/>
      </a:accent6>
      <a:hlink>
        <a:srgbClr val="FFFFFF"/>
      </a:hlink>
      <a:folHlink>
        <a:srgbClr val="595959"/>
      </a:folHlink>
    </a:clrScheme>
    <a:fontScheme name="Custom 84">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9525">
          <a:noFill/>
          <a:round/>
          <a:headEnd/>
          <a:tailEnd/>
        </a:ln>
      </a:spPr>
      <a:bodyPr vert="horz" wrap="square" lIns="91440" tIns="45720" rIns="91440" bIns="45720" numCol="1" anchor="t" anchorCtr="0" compatLnSpc="1">
        <a:prstTxWarp prst="textNoShape">
          <a:avLst/>
        </a:prstTxWarp>
      </a:bodyPr>
      <a:lstStyle>
        <a:defPPr>
          <a:defRPr/>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40967</TotalTime>
  <Words>4778</Words>
  <Application>Microsoft Office PowerPoint</Application>
  <PresentationFormat>On-screen Show (16:9)</PresentationFormat>
  <Paragraphs>491</Paragraphs>
  <Slides>58</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58</vt:i4>
      </vt:variant>
    </vt:vector>
  </HeadingPairs>
  <TitlesOfParts>
    <vt:vector size="65" baseType="lpstr">
      <vt:lpstr>Arial</vt:lpstr>
      <vt:lpstr>Arial Black</vt:lpstr>
      <vt:lpstr>Calibri</vt:lpstr>
      <vt:lpstr>Cambria Math</vt:lpstr>
      <vt:lpstr>Wingdings</vt:lpstr>
      <vt:lpstr>WordVisi_MSFontService</vt:lpstr>
      <vt:lpstr>Default Theme</vt:lpstr>
      <vt:lpstr>PowerPoint Presentation</vt:lpstr>
      <vt:lpstr>PowerPoint Presentation</vt:lpstr>
      <vt:lpstr>PowerPoint Presentation</vt:lpstr>
      <vt:lpstr>Introduction</vt:lpstr>
      <vt:lpstr>Overview of Neural prosthetic Implants</vt:lpstr>
      <vt:lpstr>Overview of Neuronal Communication</vt:lpstr>
      <vt:lpstr>Review of Prior Research </vt:lpstr>
      <vt:lpstr>Focus of this thesis</vt:lpstr>
      <vt:lpstr>Conducting and Non-Conducting Materials </vt:lpstr>
      <vt:lpstr>Conducting and Non-Conducting Materials </vt:lpstr>
      <vt:lpstr>Interdigitated Electrode - IDE</vt:lpstr>
      <vt:lpstr>Electrochemical Impedance Spectroscopy-EIS</vt:lpstr>
      <vt:lpstr>Equivalent Circuit Fit</vt:lpstr>
      <vt:lpstr>Methodology</vt:lpstr>
      <vt:lpstr>PowerPoint Presentation</vt:lpstr>
      <vt:lpstr>Mask</vt:lpstr>
      <vt:lpstr>Mask</vt:lpstr>
      <vt:lpstr>Cleanroom Process</vt:lpstr>
      <vt:lpstr>Cleanroom Process</vt:lpstr>
      <vt:lpstr>PowerPoint Presentation</vt:lpstr>
      <vt:lpstr>Experimental Setup and Test Conditions</vt:lpstr>
      <vt:lpstr>Experimental Setup and Test Conditions</vt:lpstr>
      <vt:lpstr>PowerPoint Presentation</vt:lpstr>
      <vt:lpstr>Simulation Setup and Parameters</vt:lpstr>
      <vt:lpstr>Simulation Setup and Parameters</vt:lpstr>
      <vt:lpstr>Simulation Setup and Parameters</vt:lpstr>
      <vt:lpstr>Simulation Setup and Parameters</vt:lpstr>
      <vt:lpstr>PowerPoint Presentation</vt:lpstr>
      <vt:lpstr>No Passivation – In Air</vt:lpstr>
      <vt:lpstr>No Passivation – In Air</vt:lpstr>
      <vt:lpstr>No Passivation – In all media</vt:lpstr>
      <vt:lpstr>No Passivation – In all media</vt:lpstr>
      <vt:lpstr>No Passivation</vt:lpstr>
      <vt:lpstr>With passivation layer – In all media</vt:lpstr>
      <vt:lpstr>With passivation layer – In all media</vt:lpstr>
      <vt:lpstr>IDE With a Passivation Layer</vt:lpstr>
      <vt:lpstr>Theoretical Capacitance of IDE</vt:lpstr>
      <vt:lpstr>Theoretical Capacitance of IDE</vt:lpstr>
      <vt:lpstr>PowerPoint Presentation</vt:lpstr>
      <vt:lpstr>COMSOL Simulation V/S Experimental Analysis</vt:lpstr>
      <vt:lpstr>IDE with Varied Finger Configurations</vt:lpstr>
      <vt:lpstr>With Passivation V/S Without Passivation layer</vt:lpstr>
      <vt:lpstr>Si3N4(1μm)   V/S   Si3N4(0.5μm)</vt:lpstr>
      <vt:lpstr>PowerPoint Presentation</vt:lpstr>
      <vt:lpstr>Test Setup and Conditions</vt:lpstr>
      <vt:lpstr>Initial Measurements before Aging</vt:lpstr>
      <vt:lpstr>Test Setup and Conditions</vt:lpstr>
      <vt:lpstr>Measurements at T = 80°C </vt:lpstr>
      <vt:lpstr>Measurements at T = 80°C </vt:lpstr>
      <vt:lpstr>Post-Aging measurements in PBS 0.01M</vt:lpstr>
      <vt:lpstr>Post-Aging measurements in PBS 0.01M</vt:lpstr>
      <vt:lpstr>Post-Aging Calculations</vt:lpstr>
      <vt:lpstr>PowerPoint Presentation</vt:lpstr>
      <vt:lpstr>Conclusion and Future Work</vt:lpstr>
      <vt:lpstr>References</vt:lpstr>
      <vt:lpstr>References</vt:lpstr>
      <vt:lpstr>References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High Tech</dc:creator>
  <cp:lastModifiedBy>Micah Rhea Miriam</cp:lastModifiedBy>
  <cp:revision>1676</cp:revision>
  <dcterms:created xsi:type="dcterms:W3CDTF">2015-09-08T18:46:55Z</dcterms:created>
  <dcterms:modified xsi:type="dcterms:W3CDTF">2024-06-22T21:54:23Z</dcterms:modified>
</cp:coreProperties>
</file>