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2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834" r:id="rId1"/>
    <p:sldMasterId id="2147483912" r:id="rId2"/>
    <p:sldMasterId id="2147483930" r:id="rId3"/>
  </p:sldMasterIdLst>
  <p:notesMasterIdLst>
    <p:notesMasterId r:id="rId25"/>
  </p:notesMasterIdLst>
  <p:sldIdLst>
    <p:sldId id="256" r:id="rId4"/>
    <p:sldId id="257" r:id="rId5"/>
    <p:sldId id="258" r:id="rId6"/>
    <p:sldId id="259" r:id="rId7"/>
    <p:sldId id="263" r:id="rId8"/>
    <p:sldId id="266" r:id="rId9"/>
    <p:sldId id="269" r:id="rId10"/>
    <p:sldId id="270" r:id="rId11"/>
    <p:sldId id="283" r:id="rId12"/>
    <p:sldId id="273" r:id="rId13"/>
    <p:sldId id="285" r:id="rId14"/>
    <p:sldId id="286" r:id="rId15"/>
    <p:sldId id="287" r:id="rId16"/>
    <p:sldId id="275" r:id="rId17"/>
    <p:sldId id="284" r:id="rId18"/>
    <p:sldId id="288" r:id="rId19"/>
    <p:sldId id="289" r:id="rId20"/>
    <p:sldId id="279" r:id="rId21"/>
    <p:sldId id="281" r:id="rId22"/>
    <p:sldId id="274" r:id="rId23"/>
    <p:sldId id="277" r:id="rId24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87B4588-394F-42D1-9A16-9F5AB26346C6}">
          <p14:sldIdLst>
            <p14:sldId id="256"/>
            <p14:sldId id="257"/>
            <p14:sldId id="258"/>
            <p14:sldId id="259"/>
            <p14:sldId id="263"/>
            <p14:sldId id="266"/>
            <p14:sldId id="269"/>
            <p14:sldId id="270"/>
            <p14:sldId id="283"/>
            <p14:sldId id="273"/>
            <p14:sldId id="285"/>
            <p14:sldId id="286"/>
            <p14:sldId id="287"/>
            <p14:sldId id="275"/>
            <p14:sldId id="284"/>
            <p14:sldId id="288"/>
            <p14:sldId id="289"/>
            <p14:sldId id="279"/>
            <p14:sldId id="281"/>
            <p14:sldId id="274"/>
            <p14:sldId id="277"/>
          </p14:sldIdLst>
        </p14:section>
        <p14:section name="Untitled Section" id="{71412624-7911-402F-9EDD-5449AD8047AB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-19-CH-08" initials="D1C0" lastIdx="2" clrIdx="0">
    <p:extLst>
      <p:ext uri="{19B8F6BF-5375-455C-9EA6-DF929625EA0E}">
        <p15:presenceInfo xmlns="" xmlns:p15="http://schemas.microsoft.com/office/powerpoint/2012/main" userId="D-19-CH-08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947" autoAdjust="0"/>
  </p:normalViewPr>
  <p:slideViewPr>
    <p:cSldViewPr snapToGrid="0">
      <p:cViewPr>
        <p:scale>
          <a:sx n="75" d="100"/>
          <a:sy n="75" d="100"/>
        </p:scale>
        <p:origin x="-516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viewProps" Target="viewProp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47CEE-AB0F-4F2E-8DCF-30D071B2E405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282CFC-B396-49E0-B283-4FF905E2B44C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65351220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x-non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282CFC-B396-49E0-B283-4FF905E2B44C}" type="slidenum">
              <a:rPr lang="x-none" smtClean="0"/>
              <a:t>5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07185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45964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92787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0322844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9273498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518180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4692299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53616534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63335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9789791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690337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076547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5114552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846449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3942724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612510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3109886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5904627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9976396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54026809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51327583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039423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637949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5306504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648432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99232938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0691765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15665791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D90DC2B7-92D6-4D2A-A42B-36FE22CCC3C3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EEA12D-1DB7-4199-84DC-B1EC4D4E7F23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8731991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2099733"/>
            <a:ext cx="8825658" cy="2677648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gray"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gray">
          <a:xfrm rot="5400000">
            <a:off x="10158984" y="1792224"/>
            <a:ext cx="990599" cy="304799"/>
          </a:xfrm>
        </p:spPr>
        <p:txBody>
          <a:bodyPr anchor="t"/>
          <a:lstStyle>
            <a:lvl1pPr algn="l"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gray">
          <a:xfrm rot="5400000">
            <a:off x="8951976" y="3227832"/>
            <a:ext cx="3859795" cy="304801"/>
          </a:xfrm>
        </p:spPr>
        <p:txBody>
          <a:bodyPr/>
          <a:lstStyle>
            <a:lvl1pPr>
              <a:defRPr b="0" i="0">
                <a:solidFill>
                  <a:schemeClr val="bg1">
                    <a:alpha val="60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11" name="Rectangle 1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352540" y="295729"/>
            <a:ext cx="838199" cy="767687"/>
          </a:xfrm>
        </p:spPr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178301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54954" y="2603500"/>
            <a:ext cx="8825659" cy="3416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3559462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0" name="Rectangle 9"/>
            <p:cNvSpPr/>
            <p:nvPr/>
          </p:nvSpPr>
          <p:spPr bwMode="gray">
            <a:xfrm>
              <a:off x="7289800" y="402165"/>
              <a:ext cx="44788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5"/>
            <p:cNvSpPr/>
            <p:nvPr/>
          </p:nvSpPr>
          <p:spPr bwMode="gray">
            <a:xfrm rot="16200000">
              <a:off x="3787244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5922489">
              <a:off x="4698352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677645"/>
            <a:ext cx="4351025" cy="2283824"/>
          </a:xfrm>
        </p:spPr>
        <p:txBody>
          <a:bodyPr anchor="ctr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95559" y="2677644"/>
            <a:ext cx="3757545" cy="2283824"/>
          </a:xfrm>
        </p:spPr>
        <p:txBody>
          <a:bodyPr anchor="ctr"/>
          <a:lstStyle>
            <a:lvl1pPr marL="0" indent="0" algn="l">
              <a:buNone/>
              <a:defRPr sz="2000" cap="all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51949904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809011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571909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54954" y="2603500"/>
            <a:ext cx="4825158" cy="3416301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08712" y="2603500"/>
            <a:ext cx="4825159" cy="3416300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147510722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505342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76639691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543706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1990320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3" name="Rectangle 12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5"/>
            <p:cNvSpPr/>
            <p:nvPr/>
          </p:nvSpPr>
          <p:spPr bwMode="gray">
            <a:xfrm rot="10371525">
              <a:off x="263767" y="443825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1" name="Freeform 5"/>
            <p:cNvSpPr/>
            <p:nvPr/>
          </p:nvSpPr>
          <p:spPr bwMode="gray">
            <a:xfrm rot="10800000">
              <a:off x="459506" y="321130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4969927"/>
            <a:ext cx="8825659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4" y="685800"/>
            <a:ext cx="8825659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536665"/>
            <a:ext cx="8825658" cy="493712"/>
          </a:xfrm>
        </p:spPr>
        <p:txBody>
          <a:bodyPr>
            <a:normAutofit/>
          </a:bodyPr>
          <a:lstStyle>
            <a:lvl1pPr marL="0" indent="0">
              <a:buNone/>
              <a:defRPr sz="12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7015903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Oval 13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5"/>
            <p:cNvSpPr/>
            <p:nvPr/>
          </p:nvSpPr>
          <p:spPr bwMode="gray">
            <a:xfrm rot="21010068">
              <a:off x="8490951" y="2714874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7" name="Freeform 5"/>
            <p:cNvSpPr/>
            <p:nvPr/>
          </p:nvSpPr>
          <p:spPr bwMode="gray">
            <a:xfrm>
              <a:off x="455612" y="2801319"/>
              <a:ext cx="11277600" cy="3602637"/>
            </a:xfrm>
            <a:custGeom>
              <a:avLst/>
              <a:gdLst/>
              <a:ahLst/>
              <a:cxnLst/>
              <a:rect l="l" t="t" r="r" b="b"/>
              <a:pathLst>
                <a:path w="10000" h="7946">
                  <a:moveTo>
                    <a:pt x="0" y="0"/>
                  </a:moveTo>
                  <a:lnTo>
                    <a:pt x="0" y="7945"/>
                  </a:lnTo>
                  <a:lnTo>
                    <a:pt x="10000" y="7946"/>
                  </a:lnTo>
                  <a:lnTo>
                    <a:pt x="10000" y="4"/>
                  </a:lnTo>
                  <a:lnTo>
                    <a:pt x="10000" y="4"/>
                  </a:lnTo>
                  <a:lnTo>
                    <a:pt x="9773" y="91"/>
                  </a:lnTo>
                  <a:lnTo>
                    <a:pt x="9547" y="175"/>
                  </a:lnTo>
                  <a:lnTo>
                    <a:pt x="9320" y="256"/>
                  </a:lnTo>
                  <a:lnTo>
                    <a:pt x="9092" y="326"/>
                  </a:lnTo>
                  <a:lnTo>
                    <a:pt x="8865" y="396"/>
                  </a:lnTo>
                  <a:lnTo>
                    <a:pt x="8637" y="462"/>
                  </a:lnTo>
                  <a:lnTo>
                    <a:pt x="8412" y="518"/>
                  </a:lnTo>
                  <a:lnTo>
                    <a:pt x="8184" y="571"/>
                  </a:lnTo>
                  <a:lnTo>
                    <a:pt x="7957" y="620"/>
                  </a:lnTo>
                  <a:lnTo>
                    <a:pt x="7734" y="662"/>
                  </a:lnTo>
                  <a:lnTo>
                    <a:pt x="7508" y="704"/>
                  </a:lnTo>
                  <a:lnTo>
                    <a:pt x="7285" y="739"/>
                  </a:lnTo>
                  <a:lnTo>
                    <a:pt x="7062" y="767"/>
                  </a:lnTo>
                  <a:lnTo>
                    <a:pt x="6840" y="795"/>
                  </a:lnTo>
                  <a:lnTo>
                    <a:pt x="6620" y="819"/>
                  </a:lnTo>
                  <a:lnTo>
                    <a:pt x="6402" y="837"/>
                  </a:lnTo>
                  <a:lnTo>
                    <a:pt x="6184" y="851"/>
                  </a:lnTo>
                  <a:lnTo>
                    <a:pt x="5968" y="865"/>
                  </a:lnTo>
                  <a:lnTo>
                    <a:pt x="5755" y="872"/>
                  </a:lnTo>
                  <a:lnTo>
                    <a:pt x="5542" y="879"/>
                  </a:lnTo>
                  <a:lnTo>
                    <a:pt x="5332" y="882"/>
                  </a:lnTo>
                  <a:lnTo>
                    <a:pt x="5124" y="879"/>
                  </a:lnTo>
                  <a:lnTo>
                    <a:pt x="4918" y="879"/>
                  </a:lnTo>
                  <a:lnTo>
                    <a:pt x="4714" y="872"/>
                  </a:lnTo>
                  <a:lnTo>
                    <a:pt x="4514" y="861"/>
                  </a:lnTo>
                  <a:lnTo>
                    <a:pt x="4316" y="851"/>
                  </a:lnTo>
                  <a:lnTo>
                    <a:pt x="4122" y="840"/>
                  </a:lnTo>
                  <a:lnTo>
                    <a:pt x="3929" y="823"/>
                  </a:lnTo>
                  <a:lnTo>
                    <a:pt x="3739" y="805"/>
                  </a:lnTo>
                  <a:lnTo>
                    <a:pt x="3553" y="788"/>
                  </a:lnTo>
                  <a:lnTo>
                    <a:pt x="3190" y="742"/>
                  </a:lnTo>
                  <a:lnTo>
                    <a:pt x="2842" y="693"/>
                  </a:lnTo>
                  <a:lnTo>
                    <a:pt x="2508" y="641"/>
                  </a:lnTo>
                  <a:lnTo>
                    <a:pt x="2192" y="585"/>
                  </a:lnTo>
                  <a:lnTo>
                    <a:pt x="1890" y="525"/>
                  </a:lnTo>
                  <a:lnTo>
                    <a:pt x="1610" y="462"/>
                  </a:lnTo>
                  <a:lnTo>
                    <a:pt x="1347" y="399"/>
                  </a:lnTo>
                  <a:lnTo>
                    <a:pt x="1105" y="336"/>
                  </a:lnTo>
                  <a:lnTo>
                    <a:pt x="883" y="277"/>
                  </a:lnTo>
                  <a:lnTo>
                    <a:pt x="686" y="221"/>
                  </a:lnTo>
                  <a:lnTo>
                    <a:pt x="508" y="168"/>
                  </a:lnTo>
                  <a:lnTo>
                    <a:pt x="358" y="123"/>
                  </a:lnTo>
                  <a:lnTo>
                    <a:pt x="232" y="81"/>
                  </a:lnTo>
                  <a:lnTo>
                    <a:pt x="59" y="21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8798" y="1063417"/>
            <a:ext cx="8831816" cy="1372986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543300"/>
            <a:ext cx="8825659" cy="24765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3" name="Rectangle 12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4913753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7" name="Rectangle 1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Oval 22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Oval 23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Oval 24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5"/>
            <p:cNvSpPr/>
            <p:nvPr/>
          </p:nvSpPr>
          <p:spPr bwMode="gray">
            <a:xfrm rot="21010068">
              <a:off x="8490951" y="41851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8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16" name="TextBox 15"/>
          <p:cNvSpPr txBox="1"/>
          <p:nvPr/>
        </p:nvSpPr>
        <p:spPr bwMode="gray">
          <a:xfrm>
            <a:off x="881566" y="607336"/>
            <a:ext cx="80191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 bwMode="gray">
          <a:xfrm>
            <a:off x="9884458" y="2613787"/>
            <a:ext cx="65276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9600" b="0" i="0" dirty="0"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  <a:cs typeface="Arial"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81878" y="982134"/>
            <a:ext cx="8453906" cy="2696632"/>
          </a:xfrm>
        </p:spPr>
        <p:txBody>
          <a:bodyPr/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13"/>
          </p:nvPr>
        </p:nvSpPr>
        <p:spPr bwMode="gray">
          <a:xfrm>
            <a:off x="1945945" y="3678766"/>
            <a:ext cx="7731219" cy="342174"/>
          </a:xfrm>
        </p:spPr>
        <p:txBody>
          <a:bodyPr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  <a:ea typeface="+mn-ea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5029199"/>
            <a:ext cx="9244897" cy="997857"/>
          </a:xfrm>
        </p:spPr>
        <p:txBody>
          <a:bodyPr anchor="ctr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9" name="Rectangle 18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4251095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1" name="Rectangle 10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5"/>
            <p:cNvSpPr/>
            <p:nvPr/>
          </p:nvSpPr>
          <p:spPr bwMode="gray">
            <a:xfrm rot="21010068">
              <a:off x="8490951" y="4193583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8" name="Freeform 5"/>
            <p:cNvSpPr/>
            <p:nvPr/>
          </p:nvSpPr>
          <p:spPr bwMode="gray">
            <a:xfrm>
              <a:off x="455612" y="4241801"/>
              <a:ext cx="11277600" cy="2337161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2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2370667"/>
            <a:ext cx="8825660" cy="1822514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5024967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17618544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2"/>
            <a:ext cx="314187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1154953" y="3179764"/>
            <a:ext cx="314187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12721" y="2603500"/>
            <a:ext cx="314700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4512721" y="3179763"/>
            <a:ext cx="3147009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888135" y="2603501"/>
            <a:ext cx="314573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888329" y="3179762"/>
            <a:ext cx="3145536" cy="2847293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440397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777240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994541882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532844"/>
            <a:ext cx="30504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1334553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1154954" y="5109106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68865" y="4532844"/>
            <a:ext cx="3050438" cy="576263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1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748462" y="2603500"/>
            <a:ext cx="2691243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4570172" y="5109105"/>
            <a:ext cx="3050438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82775" y="4532845"/>
            <a:ext cx="305109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2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8163031" y="2603500"/>
            <a:ext cx="2691242" cy="159151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82775" y="5109104"/>
            <a:ext cx="3051096" cy="917952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4405831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7797802" y="2569633"/>
            <a:ext cx="0" cy="3492499"/>
          </a:xfrm>
          <a:prstGeom prst="line">
            <a:avLst/>
          </a:prstGeom>
          <a:ln w="12700" cmpd="sng">
            <a:solidFill>
              <a:schemeClr val="accent1"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561111" y="6391838"/>
            <a:ext cx="3644282" cy="304801"/>
          </a:xfrm>
        </p:spPr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413686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482515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4954" y="3179762"/>
            <a:ext cx="4825158" cy="2840039"/>
          </a:xfrm>
        </p:spPr>
        <p:txBody>
          <a:bodyPr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08712" y="2603500"/>
            <a:ext cx="482515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08712" y="3179762"/>
            <a:ext cx="4825159" cy="2840039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446950687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825659" cy="706964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2603500"/>
            <a:ext cx="8825659" cy="3416300"/>
          </a:xfrm>
        </p:spPr>
        <p:txBody>
          <a:bodyPr vert="eaVert" anchor="t" anchorCtr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95439" y="6391838"/>
            <a:ext cx="990599" cy="304799"/>
          </a:xfrm>
        </p:spPr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840466808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2" name="Rectangle 11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7" name="Rectangle 6"/>
            <p:cNvSpPr/>
            <p:nvPr/>
          </p:nvSpPr>
          <p:spPr bwMode="gray">
            <a:xfrm>
              <a:off x="414867" y="402165"/>
              <a:ext cx="6510866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Freeform 5"/>
            <p:cNvSpPr/>
            <p:nvPr/>
          </p:nvSpPr>
          <p:spPr bwMode="gray">
            <a:xfrm rot="5101749">
              <a:off x="6294738" y="457773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0" name="Freeform 5"/>
            <p:cNvSpPr/>
            <p:nvPr/>
          </p:nvSpPr>
          <p:spPr bwMode="gray">
            <a:xfrm rot="5400000">
              <a:off x="44492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3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585235" y="1278467"/>
            <a:ext cx="1409965" cy="4748590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54954" y="1278467"/>
            <a:ext cx="6256025" cy="474859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653104" y="6391838"/>
            <a:ext cx="992135" cy="304799"/>
          </a:xfrm>
        </p:spPr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1567039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07214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Rectangle 6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8908513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Oval 21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5713412" y="402165"/>
              <a:ext cx="6055253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Freeform 5"/>
            <p:cNvSpPr/>
            <p:nvPr/>
          </p:nvSpPr>
          <p:spPr bwMode="gray">
            <a:xfrm rot="15922489">
              <a:off x="3140485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2229377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295400"/>
            <a:ext cx="2793158" cy="16002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81146" y="1447800"/>
            <a:ext cx="5190066" cy="4572000"/>
          </a:xfrm>
        </p:spPr>
        <p:txBody>
          <a:bodyPr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129280"/>
            <a:ext cx="2793158" cy="2895599"/>
          </a:xfrm>
        </p:spPr>
        <p:txBody>
          <a:bodyPr/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702761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4" name="Rectangle 13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2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Oval 18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Oval 19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Oval 20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Rectangle 10"/>
            <p:cNvSpPr/>
            <p:nvPr/>
          </p:nvSpPr>
          <p:spPr bwMode="gray">
            <a:xfrm>
              <a:off x="6172200" y="402165"/>
              <a:ext cx="5596465" cy="605367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5"/>
            <p:cNvSpPr/>
            <p:nvPr/>
          </p:nvSpPr>
          <p:spPr bwMode="gray">
            <a:xfrm rot="15922489">
              <a:off x="4203594" y="1826078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2" name="Freeform 5"/>
            <p:cNvSpPr/>
            <p:nvPr/>
          </p:nvSpPr>
          <p:spPr bwMode="gray">
            <a:xfrm rot="16200000">
              <a:off x="3295432" y="2801721"/>
              <a:ext cx="6053670" cy="1254558"/>
            </a:xfrm>
            <a:custGeom>
              <a:avLst/>
              <a:gdLst/>
              <a:ahLst/>
              <a:cxnLst/>
              <a:rect l="l" t="t" r="r" b="b"/>
              <a:pathLst>
                <a:path w="10000" h="8000">
                  <a:moveTo>
                    <a:pt x="0" y="0"/>
                  </a:moveTo>
                  <a:lnTo>
                    <a:pt x="0" y="7970"/>
                  </a:lnTo>
                  <a:lnTo>
                    <a:pt x="10000" y="8000"/>
                  </a:lnTo>
                  <a:lnTo>
                    <a:pt x="10000" y="7"/>
                  </a:lnTo>
                  <a:lnTo>
                    <a:pt x="10000" y="7"/>
                  </a:lnTo>
                  <a:lnTo>
                    <a:pt x="9773" y="156"/>
                  </a:lnTo>
                  <a:lnTo>
                    <a:pt x="9547" y="298"/>
                  </a:lnTo>
                  <a:lnTo>
                    <a:pt x="9320" y="437"/>
                  </a:lnTo>
                  <a:lnTo>
                    <a:pt x="9092" y="556"/>
                  </a:lnTo>
                  <a:lnTo>
                    <a:pt x="8865" y="676"/>
                  </a:lnTo>
                  <a:lnTo>
                    <a:pt x="8637" y="788"/>
                  </a:lnTo>
                  <a:lnTo>
                    <a:pt x="8412" y="884"/>
                  </a:lnTo>
                  <a:lnTo>
                    <a:pt x="8184" y="975"/>
                  </a:lnTo>
                  <a:lnTo>
                    <a:pt x="7957" y="1058"/>
                  </a:lnTo>
                  <a:lnTo>
                    <a:pt x="7734" y="1130"/>
                  </a:lnTo>
                  <a:lnTo>
                    <a:pt x="7508" y="1202"/>
                  </a:lnTo>
                  <a:lnTo>
                    <a:pt x="7285" y="1262"/>
                  </a:lnTo>
                  <a:lnTo>
                    <a:pt x="7062" y="1309"/>
                  </a:lnTo>
                  <a:lnTo>
                    <a:pt x="6840" y="1358"/>
                  </a:lnTo>
                  <a:lnTo>
                    <a:pt x="6620" y="1399"/>
                  </a:lnTo>
                  <a:lnTo>
                    <a:pt x="6402" y="1428"/>
                  </a:lnTo>
                  <a:lnTo>
                    <a:pt x="6184" y="1453"/>
                  </a:lnTo>
                  <a:lnTo>
                    <a:pt x="5968" y="1477"/>
                  </a:lnTo>
                  <a:lnTo>
                    <a:pt x="5755" y="1488"/>
                  </a:lnTo>
                  <a:lnTo>
                    <a:pt x="5542" y="1500"/>
                  </a:lnTo>
                  <a:lnTo>
                    <a:pt x="5332" y="1506"/>
                  </a:lnTo>
                  <a:lnTo>
                    <a:pt x="5124" y="1500"/>
                  </a:lnTo>
                  <a:lnTo>
                    <a:pt x="4918" y="1500"/>
                  </a:lnTo>
                  <a:lnTo>
                    <a:pt x="4714" y="1488"/>
                  </a:lnTo>
                  <a:lnTo>
                    <a:pt x="4514" y="1470"/>
                  </a:lnTo>
                  <a:lnTo>
                    <a:pt x="4316" y="1453"/>
                  </a:lnTo>
                  <a:lnTo>
                    <a:pt x="4122" y="1434"/>
                  </a:lnTo>
                  <a:lnTo>
                    <a:pt x="3929" y="1405"/>
                  </a:lnTo>
                  <a:lnTo>
                    <a:pt x="3739" y="1374"/>
                  </a:lnTo>
                  <a:lnTo>
                    <a:pt x="3553" y="1346"/>
                  </a:lnTo>
                  <a:lnTo>
                    <a:pt x="3190" y="1267"/>
                  </a:lnTo>
                  <a:lnTo>
                    <a:pt x="2842" y="1183"/>
                  </a:lnTo>
                  <a:lnTo>
                    <a:pt x="2508" y="1095"/>
                  </a:lnTo>
                  <a:lnTo>
                    <a:pt x="2192" y="998"/>
                  </a:lnTo>
                  <a:lnTo>
                    <a:pt x="1890" y="897"/>
                  </a:lnTo>
                  <a:lnTo>
                    <a:pt x="1610" y="788"/>
                  </a:lnTo>
                  <a:lnTo>
                    <a:pt x="1347" y="681"/>
                  </a:lnTo>
                  <a:lnTo>
                    <a:pt x="1105" y="574"/>
                  </a:lnTo>
                  <a:lnTo>
                    <a:pt x="883" y="473"/>
                  </a:lnTo>
                  <a:lnTo>
                    <a:pt x="686" y="377"/>
                  </a:lnTo>
                  <a:lnTo>
                    <a:pt x="508" y="286"/>
                  </a:lnTo>
                  <a:lnTo>
                    <a:pt x="358" y="210"/>
                  </a:lnTo>
                  <a:lnTo>
                    <a:pt x="232" y="138"/>
                  </a:lnTo>
                  <a:lnTo>
                    <a:pt x="59" y="35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5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5" y="1693333"/>
            <a:ext cx="3865134" cy="1735667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547870" y="1143000"/>
            <a:ext cx="3227193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lvl="0" indent="0" algn="ctr">
              <a:buNone/>
            </a:pPr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 bwMode="gray">
          <a:xfrm>
            <a:off x="1154954" y="3657600"/>
            <a:ext cx="3859212" cy="1371600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chemeClr val="accent1">
                    <a:lumMod val="60000"/>
                    <a:lumOff val="4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16" name="Rectangle 15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235215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13" Type="http://schemas.openxmlformats.org/officeDocument/2006/relationships/slideLayout" Target="../slideLayouts/slideLayout30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4.xml"/><Relationship Id="rId2" Type="http://schemas.openxmlformats.org/officeDocument/2006/relationships/slideLayout" Target="../slideLayouts/slideLayout19.xml"/><Relationship Id="rId16" Type="http://schemas.openxmlformats.org/officeDocument/2006/relationships/slideLayout" Target="../slideLayouts/slideLayout33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5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27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3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slideLayout" Target="../slideLayouts/slideLayout47.xml"/><Relationship Id="rId18" Type="http://schemas.openxmlformats.org/officeDocument/2006/relationships/theme" Target="../theme/theme3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17" Type="http://schemas.openxmlformats.org/officeDocument/2006/relationships/slideLayout" Target="../slideLayouts/slideLayout51.xml"/><Relationship Id="rId2" Type="http://schemas.openxmlformats.org/officeDocument/2006/relationships/slideLayout" Target="../slideLayouts/slideLayout36.xml"/><Relationship Id="rId16" Type="http://schemas.openxmlformats.org/officeDocument/2006/relationships/slideLayout" Target="../slideLayouts/slideLayout50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44.xml"/><Relationship Id="rId19" Type="http://schemas.openxmlformats.org/officeDocument/2006/relationships/image" Target="../media/image1.jpeg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x-none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32758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  <p:sldLayoutId id="2147483846" r:id="rId12"/>
    <p:sldLayoutId id="2147483847" r:id="rId13"/>
    <p:sldLayoutId id="2147483848" r:id="rId14"/>
    <p:sldLayoutId id="2147483849" r:id="rId15"/>
    <p:sldLayoutId id="2147483850" r:id="rId16"/>
    <p:sldLayoutId id="2147483851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x-none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976199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  <p:sldLayoutId id="2147483924" r:id="rId12"/>
    <p:sldLayoutId id="2147483925" r:id="rId13"/>
    <p:sldLayoutId id="2147483926" r:id="rId14"/>
    <p:sldLayoutId id="2147483927" r:id="rId15"/>
    <p:sldLayoutId id="2147483928" r:id="rId16"/>
    <p:sldLayoutId id="2147483929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7" name="Rectangle 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blipFill>
              <a:blip r:embed="rId19">
                <a:duotone>
                  <a:schemeClr val="dk2">
                    <a:shade val="69000"/>
                    <a:hueMod val="91000"/>
                    <a:satMod val="164000"/>
                    <a:lumMod val="74000"/>
                  </a:schemeClr>
                  <a:schemeClr val="dk2">
                    <a:hueMod val="124000"/>
                    <a:satMod val="140000"/>
                    <a:lumMod val="142000"/>
                  </a:schemeClr>
                </a:duotone>
              </a:blip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Oval 12"/>
            <p:cNvSpPr/>
            <p:nvPr/>
          </p:nvSpPr>
          <p:spPr>
            <a:xfrm>
              <a:off x="0" y="2667000"/>
              <a:ext cx="4191000" cy="41910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1000"/>
                  </a:schemeClr>
                </a:gs>
                <a:gs pos="75000">
                  <a:schemeClr val="accent5">
                    <a:alpha val="0"/>
                  </a:schemeClr>
                </a:gs>
                <a:gs pos="36000">
                  <a:schemeClr val="accent5">
                    <a:alpha val="1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Oval 14"/>
            <p:cNvSpPr/>
            <p:nvPr/>
          </p:nvSpPr>
          <p:spPr>
            <a:xfrm>
              <a:off x="0" y="2895600"/>
              <a:ext cx="2362200" cy="2362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8000"/>
                  </a:schemeClr>
                </a:gs>
                <a:gs pos="72000">
                  <a:schemeClr val="accent5">
                    <a:alpha val="0"/>
                  </a:schemeClr>
                </a:gs>
                <a:gs pos="36000">
                  <a:schemeClr val="accent5">
                    <a:alpha val="8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8" name="Oval 17"/>
            <p:cNvSpPr/>
            <p:nvPr/>
          </p:nvSpPr>
          <p:spPr>
            <a:xfrm>
              <a:off x="8609012" y="5867400"/>
              <a:ext cx="990600" cy="9906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66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Oval 15"/>
            <p:cNvSpPr/>
            <p:nvPr/>
          </p:nvSpPr>
          <p:spPr>
            <a:xfrm>
              <a:off x="8609012" y="1676400"/>
              <a:ext cx="2819400" cy="28194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7000"/>
                  </a:schemeClr>
                </a:gs>
                <a:gs pos="69000">
                  <a:schemeClr val="accent5">
                    <a:alpha val="0"/>
                  </a:schemeClr>
                </a:gs>
                <a:gs pos="36000">
                  <a:schemeClr val="accent5">
                    <a:alpha val="6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7" name="Oval 16"/>
            <p:cNvSpPr/>
            <p:nvPr/>
          </p:nvSpPr>
          <p:spPr>
            <a:xfrm>
              <a:off x="7999412" y="8464"/>
              <a:ext cx="1600200" cy="1600200"/>
            </a:xfrm>
            <a:prstGeom prst="ellipse">
              <a:avLst/>
            </a:prstGeom>
            <a:gradFill flip="none" rotWithShape="1">
              <a:gsLst>
                <a:gs pos="0">
                  <a:schemeClr val="accent5">
                    <a:alpha val="14000"/>
                  </a:schemeClr>
                </a:gs>
                <a:gs pos="73000">
                  <a:schemeClr val="accent5">
                    <a:alpha val="0"/>
                  </a:schemeClr>
                </a:gs>
                <a:gs pos="36000">
                  <a:schemeClr val="accent5">
                    <a:alpha val="7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5"/>
            <p:cNvSpPr/>
            <p:nvPr/>
          </p:nvSpPr>
          <p:spPr bwMode="gray">
            <a:xfrm rot="21010068">
              <a:off x="8490951" y="1797517"/>
              <a:ext cx="3299407" cy="440924"/>
            </a:xfrm>
            <a:custGeom>
              <a:avLst/>
              <a:gdLst/>
              <a:ahLst/>
              <a:cxnLst/>
              <a:rect l="l" t="t" r="r" b="b"/>
              <a:pathLst>
                <a:path w="10000" h="5291">
                  <a:moveTo>
                    <a:pt x="85" y="2532"/>
                  </a:moveTo>
                  <a:cubicBezTo>
                    <a:pt x="1736" y="3911"/>
                    <a:pt x="7524" y="5298"/>
                    <a:pt x="9958" y="5291"/>
                  </a:cubicBezTo>
                  <a:cubicBezTo>
                    <a:pt x="9989" y="1958"/>
                    <a:pt x="9969" y="3333"/>
                    <a:pt x="10000" y="0"/>
                  </a:cubicBezTo>
                  <a:lnTo>
                    <a:pt x="10000" y="0"/>
                  </a:lnTo>
                  <a:lnTo>
                    <a:pt x="9667" y="204"/>
                  </a:lnTo>
                  <a:lnTo>
                    <a:pt x="9334" y="400"/>
                  </a:lnTo>
                  <a:lnTo>
                    <a:pt x="9001" y="590"/>
                  </a:lnTo>
                  <a:lnTo>
                    <a:pt x="8667" y="753"/>
                  </a:lnTo>
                  <a:lnTo>
                    <a:pt x="8333" y="917"/>
                  </a:lnTo>
                  <a:lnTo>
                    <a:pt x="7999" y="1071"/>
                  </a:lnTo>
                  <a:lnTo>
                    <a:pt x="7669" y="1202"/>
                  </a:lnTo>
                  <a:lnTo>
                    <a:pt x="7333" y="1325"/>
                  </a:lnTo>
                  <a:lnTo>
                    <a:pt x="7000" y="1440"/>
                  </a:lnTo>
                  <a:lnTo>
                    <a:pt x="6673" y="1538"/>
                  </a:lnTo>
                  <a:lnTo>
                    <a:pt x="6340" y="1636"/>
                  </a:lnTo>
                  <a:lnTo>
                    <a:pt x="6013" y="1719"/>
                  </a:lnTo>
                  <a:lnTo>
                    <a:pt x="5686" y="1784"/>
                  </a:lnTo>
                  <a:lnTo>
                    <a:pt x="5359" y="1850"/>
                  </a:lnTo>
                  <a:lnTo>
                    <a:pt x="5036" y="1906"/>
                  </a:lnTo>
                  <a:lnTo>
                    <a:pt x="4717" y="1948"/>
                  </a:lnTo>
                  <a:lnTo>
                    <a:pt x="4396" y="1980"/>
                  </a:lnTo>
                  <a:lnTo>
                    <a:pt x="4079" y="2013"/>
                  </a:lnTo>
                  <a:lnTo>
                    <a:pt x="3766" y="2029"/>
                  </a:lnTo>
                  <a:lnTo>
                    <a:pt x="3454" y="2046"/>
                  </a:lnTo>
                  <a:lnTo>
                    <a:pt x="3145" y="2053"/>
                  </a:lnTo>
                  <a:lnTo>
                    <a:pt x="2839" y="2046"/>
                  </a:lnTo>
                  <a:lnTo>
                    <a:pt x="2537" y="2046"/>
                  </a:lnTo>
                  <a:lnTo>
                    <a:pt x="2238" y="2029"/>
                  </a:lnTo>
                  <a:lnTo>
                    <a:pt x="1943" y="2004"/>
                  </a:lnTo>
                  <a:lnTo>
                    <a:pt x="1653" y="1980"/>
                  </a:lnTo>
                  <a:lnTo>
                    <a:pt x="1368" y="1955"/>
                  </a:lnTo>
                  <a:lnTo>
                    <a:pt x="1085" y="1915"/>
                  </a:lnTo>
                  <a:lnTo>
                    <a:pt x="806" y="1873"/>
                  </a:lnTo>
                  <a:lnTo>
                    <a:pt x="533" y="1833"/>
                  </a:lnTo>
                  <a:lnTo>
                    <a:pt x="0" y="1726"/>
                  </a:lnTo>
                  <a:cubicBezTo>
                    <a:pt x="28" y="1995"/>
                    <a:pt x="57" y="2263"/>
                    <a:pt x="85" y="2532"/>
                  </a:cubicBezTo>
                  <a:close/>
                </a:path>
              </a:pathLst>
            </a:custGeom>
            <a:solidFill>
              <a:schemeClr val="bg1">
                <a:alpha val="20000"/>
              </a:schemeClr>
            </a:solidFill>
            <a:ln>
              <a:noFill/>
            </a:ln>
          </p:spPr>
        </p:sp>
        <p:sp>
          <p:nvSpPr>
            <p:cNvPr id="19" name="Freeform 5"/>
            <p:cNvSpPr/>
            <p:nvPr/>
          </p:nvSpPr>
          <p:spPr bwMode="gray">
            <a:xfrm>
              <a:off x="459506" y="1866405"/>
              <a:ext cx="11277600" cy="4533900"/>
            </a:xfrm>
            <a:custGeom>
              <a:avLst/>
              <a:gdLst/>
              <a:ahLst/>
              <a:cxnLst/>
              <a:rect l="0" t="0" r="r" b="b"/>
              <a:pathLst>
                <a:path w="7104" h="2856">
                  <a:moveTo>
                    <a:pt x="0" y="0"/>
                  </a:moveTo>
                  <a:lnTo>
                    <a:pt x="0" y="2856"/>
                  </a:lnTo>
                  <a:lnTo>
                    <a:pt x="7104" y="2856"/>
                  </a:lnTo>
                  <a:lnTo>
                    <a:pt x="7104" y="1"/>
                  </a:lnTo>
                  <a:lnTo>
                    <a:pt x="7104" y="1"/>
                  </a:lnTo>
                  <a:lnTo>
                    <a:pt x="6943" y="26"/>
                  </a:lnTo>
                  <a:lnTo>
                    <a:pt x="6782" y="50"/>
                  </a:lnTo>
                  <a:lnTo>
                    <a:pt x="6621" y="73"/>
                  </a:lnTo>
                  <a:lnTo>
                    <a:pt x="6459" y="93"/>
                  </a:lnTo>
                  <a:lnTo>
                    <a:pt x="6298" y="113"/>
                  </a:lnTo>
                  <a:lnTo>
                    <a:pt x="6136" y="132"/>
                  </a:lnTo>
                  <a:lnTo>
                    <a:pt x="5976" y="148"/>
                  </a:lnTo>
                  <a:lnTo>
                    <a:pt x="5814" y="163"/>
                  </a:lnTo>
                  <a:lnTo>
                    <a:pt x="5653" y="177"/>
                  </a:lnTo>
                  <a:lnTo>
                    <a:pt x="5494" y="189"/>
                  </a:lnTo>
                  <a:lnTo>
                    <a:pt x="5334" y="201"/>
                  </a:lnTo>
                  <a:lnTo>
                    <a:pt x="5175" y="211"/>
                  </a:lnTo>
                  <a:lnTo>
                    <a:pt x="5017" y="219"/>
                  </a:lnTo>
                  <a:lnTo>
                    <a:pt x="4859" y="227"/>
                  </a:lnTo>
                  <a:lnTo>
                    <a:pt x="4703" y="234"/>
                  </a:lnTo>
                  <a:lnTo>
                    <a:pt x="4548" y="239"/>
                  </a:lnTo>
                  <a:lnTo>
                    <a:pt x="4393" y="243"/>
                  </a:lnTo>
                  <a:lnTo>
                    <a:pt x="4240" y="247"/>
                  </a:lnTo>
                  <a:lnTo>
                    <a:pt x="4088" y="249"/>
                  </a:lnTo>
                  <a:lnTo>
                    <a:pt x="3937" y="251"/>
                  </a:lnTo>
                  <a:lnTo>
                    <a:pt x="3788" y="252"/>
                  </a:lnTo>
                  <a:lnTo>
                    <a:pt x="3640" y="251"/>
                  </a:lnTo>
                  <a:lnTo>
                    <a:pt x="3494" y="251"/>
                  </a:lnTo>
                  <a:lnTo>
                    <a:pt x="3349" y="249"/>
                  </a:lnTo>
                  <a:lnTo>
                    <a:pt x="3207" y="246"/>
                  </a:lnTo>
                  <a:lnTo>
                    <a:pt x="3066" y="243"/>
                  </a:lnTo>
                  <a:lnTo>
                    <a:pt x="2928" y="240"/>
                  </a:lnTo>
                  <a:lnTo>
                    <a:pt x="2791" y="235"/>
                  </a:lnTo>
                  <a:lnTo>
                    <a:pt x="2656" y="230"/>
                  </a:lnTo>
                  <a:lnTo>
                    <a:pt x="2524" y="225"/>
                  </a:lnTo>
                  <a:lnTo>
                    <a:pt x="2266" y="212"/>
                  </a:lnTo>
                  <a:lnTo>
                    <a:pt x="2019" y="198"/>
                  </a:lnTo>
                  <a:lnTo>
                    <a:pt x="1782" y="183"/>
                  </a:lnTo>
                  <a:lnTo>
                    <a:pt x="1557" y="167"/>
                  </a:lnTo>
                  <a:lnTo>
                    <a:pt x="1343" y="150"/>
                  </a:lnTo>
                  <a:lnTo>
                    <a:pt x="1144" y="132"/>
                  </a:lnTo>
                  <a:lnTo>
                    <a:pt x="957" y="114"/>
                  </a:lnTo>
                  <a:lnTo>
                    <a:pt x="785" y="96"/>
                  </a:lnTo>
                  <a:lnTo>
                    <a:pt x="627" y="79"/>
                  </a:lnTo>
                  <a:lnTo>
                    <a:pt x="487" y="63"/>
                  </a:lnTo>
                  <a:lnTo>
                    <a:pt x="361" y="48"/>
                  </a:lnTo>
                  <a:lnTo>
                    <a:pt x="254" y="35"/>
                  </a:lnTo>
                  <a:lnTo>
                    <a:pt x="165" y="23"/>
                  </a:lnTo>
                  <a:lnTo>
                    <a:pt x="42" y="6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  <p:sp>
          <p:nvSpPr>
            <p:cNvPr id="14" name="Freeform 5"/>
            <p:cNvSpPr>
              <a:spLocks noEditPoints="1"/>
            </p:cNvSpPr>
            <p:nvPr/>
          </p:nvSpPr>
          <p:spPr bwMode="gray">
            <a:xfrm>
              <a:off x="0" y="1587"/>
              <a:ext cx="12192000" cy="6856413"/>
            </a:xfrm>
            <a:custGeom>
              <a:avLst/>
              <a:gdLst/>
              <a:ahLst/>
              <a:cxnLst/>
              <a:rect l="0" t="0" r="r" b="b"/>
              <a:pathLst>
                <a:path w="15356" h="8638">
                  <a:moveTo>
                    <a:pt x="0" y="0"/>
                  </a:moveTo>
                  <a:lnTo>
                    <a:pt x="0" y="8638"/>
                  </a:lnTo>
                  <a:lnTo>
                    <a:pt x="15356" y="8638"/>
                  </a:lnTo>
                  <a:lnTo>
                    <a:pt x="15356" y="0"/>
                  </a:lnTo>
                  <a:lnTo>
                    <a:pt x="0" y="0"/>
                  </a:lnTo>
                  <a:close/>
                  <a:moveTo>
                    <a:pt x="14748" y="8038"/>
                  </a:moveTo>
                  <a:lnTo>
                    <a:pt x="600" y="8038"/>
                  </a:lnTo>
                  <a:lnTo>
                    <a:pt x="600" y="592"/>
                  </a:lnTo>
                  <a:lnTo>
                    <a:pt x="14748" y="592"/>
                  </a:lnTo>
                  <a:lnTo>
                    <a:pt x="14748" y="803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gray">
          <a:xfrm>
            <a:off x="1154954" y="973668"/>
            <a:ext cx="8761413" cy="70696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2603500"/>
            <a:ext cx="8761413" cy="34163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653104" y="6391838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1" i="0">
                <a:solidFill>
                  <a:schemeClr val="accent1"/>
                </a:solidFill>
              </a:defRPr>
            </a:lvl1pPr>
          </a:lstStyle>
          <a:p>
            <a:fld id="{1F5328BD-7B1E-4342-AA80-47B00E4A6538}" type="datetimeFigureOut">
              <a:rPr lang="x-none" smtClean="0"/>
              <a:t>4/24/2024</a:t>
            </a:fld>
            <a:endParaRPr lang="x-non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61110" y="6391838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1" i="0">
                <a:solidFill>
                  <a:schemeClr val="accent1"/>
                </a:solidFill>
              </a:defRPr>
            </a:lvl1pPr>
          </a:lstStyle>
          <a:p>
            <a:endParaRPr lang="x-none"/>
          </a:p>
        </p:txBody>
      </p:sp>
      <p:sp>
        <p:nvSpPr>
          <p:cNvPr id="21" name="Rectangle 20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bg1"/>
                </a:solidFill>
              </a:defRPr>
            </a:lvl1pPr>
          </a:lstStyle>
          <a:p>
            <a:fld id="{C530FA17-0D5C-42ED-A4F5-9A2965E7488A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06390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1" r:id="rId1"/>
    <p:sldLayoutId id="2147483932" r:id="rId2"/>
    <p:sldLayoutId id="2147483933" r:id="rId3"/>
    <p:sldLayoutId id="2147483934" r:id="rId4"/>
    <p:sldLayoutId id="2147483935" r:id="rId5"/>
    <p:sldLayoutId id="2147483936" r:id="rId6"/>
    <p:sldLayoutId id="2147483937" r:id="rId7"/>
    <p:sldLayoutId id="2147483938" r:id="rId8"/>
    <p:sldLayoutId id="2147483939" r:id="rId9"/>
    <p:sldLayoutId id="2147483940" r:id="rId10"/>
    <p:sldLayoutId id="2147483941" r:id="rId11"/>
    <p:sldLayoutId id="2147483942" r:id="rId12"/>
    <p:sldLayoutId id="2147483943" r:id="rId13"/>
    <p:sldLayoutId id="2147483944" r:id="rId14"/>
    <p:sldLayoutId id="2147483945" r:id="rId15"/>
    <p:sldLayoutId id="2147483946" r:id="rId16"/>
    <p:sldLayoutId id="214748394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b="0" i="0" kern="1200">
          <a:solidFill>
            <a:schemeClr val="bg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b="0" i="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779A9384-D637-4E63-858A-CFB1D253C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0030" y="656518"/>
            <a:ext cx="9859224" cy="1231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x-none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POLITECNICO DI TORINO</a:t>
            </a:r>
            <a:endParaRPr kumimoji="0" lang="en-US" altLang="x-none" sz="800" b="0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en-US" altLang="x-none" sz="1400" dirty="0">
              <a:solidFill>
                <a:schemeClr val="bg1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x-none" sz="1400" b="1" i="0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MASTER OF SCIENCE IN </a:t>
            </a:r>
            <a:r>
              <a:rPr lang="en-US" altLang="x-none" sz="1400" b="1" dirty="0">
                <a:solidFill>
                  <a:schemeClr val="bg1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PETROLEUM AND MINING ENGINEERING</a:t>
            </a:r>
            <a:endParaRPr kumimoji="0" lang="en-US" altLang="x-none" sz="1400" b="1" i="0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altLang="x-none" sz="1400" b="1" i="0" u="sng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x-none" sz="14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x-none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313B43FD-C493-4064-9754-29E96F2D2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2513" y="2413862"/>
            <a:ext cx="10056980" cy="38779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endParaRPr kumimoji="0" lang="en-US" altLang="x-none" sz="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 defTabSz="914400"/>
            <a:r>
              <a:rPr lang="en-US" altLang="x-non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Geomechanical characteristics and karst of gypsum formations at </a:t>
            </a:r>
            <a:r>
              <a:rPr lang="en-US" altLang="x-none" sz="24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altLang="x-none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quarry</a:t>
            </a:r>
            <a:endParaRPr kumimoji="0" lang="en-US" altLang="x-none" sz="2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endParaRPr kumimoji="0" lang="en-US" altLang="x-none" sz="1400" b="1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lang="en-US" altLang="x-none" sz="1400" b="1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</a:t>
            </a:r>
            <a:r>
              <a:rPr kumimoji="0" lang="en-US" altLang="x-none" sz="1400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                                          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Candidate</a:t>
            </a:r>
            <a:r>
              <a:rPr lang="en-US" altLang="x-none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</a:t>
            </a:r>
            <a:r>
              <a:rPr kumimoji="0" lang="en-US" altLang="x-non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Academic Supervisor</a:t>
            </a: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</a:t>
            </a:r>
            <a:r>
              <a:rPr lang="en-US" altLang="x-none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Umer</a:t>
            </a:r>
            <a:r>
              <a:rPr lang="en-US" altLang="x-none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Muhammad</a:t>
            </a:r>
            <a:r>
              <a:rPr kumimoji="0" lang="en-US" altLang="x-non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Prof.</a:t>
            </a:r>
            <a:r>
              <a:rPr kumimoji="0" lang="en-US" altLang="x-none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x-none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Claudio </a:t>
            </a:r>
            <a:r>
              <a:rPr lang="en-US" altLang="x-none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Oggeri</a:t>
            </a:r>
            <a:r>
              <a:rPr kumimoji="0" lang="en-US" altLang="x-non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</a:t>
            </a:r>
            <a:r>
              <a:rPr kumimoji="0" lang="en-US" altLang="x-non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S272626 </a:t>
            </a:r>
            <a:r>
              <a:rPr kumimoji="0" lang="en-US" altLang="x-none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</a:t>
            </a:r>
            <a:r>
              <a:rPr kumimoji="0" lang="en-US" altLang="x-none" b="1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Academic Co-Supervisor(s)</a:t>
            </a: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</a:t>
            </a:r>
            <a:r>
              <a:rPr lang="en-US" altLang="x-none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Prof. </a:t>
            </a:r>
            <a:r>
              <a:rPr lang="en-US" altLang="x-none" dirty="0" err="1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Fiorucci</a:t>
            </a:r>
            <a:r>
              <a:rPr lang="en-US" altLang="x-none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Adriano</a:t>
            </a:r>
            <a:r>
              <a:rPr kumimoji="0" lang="en-US" altLang="x-none" b="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</a:t>
            </a:r>
            <a:endParaRPr lang="en-US" alt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</a:pPr>
            <a:r>
              <a:rPr kumimoji="0" lang="en-US" altLang="x-none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Academic year: </a:t>
            </a:r>
            <a:r>
              <a:rPr kumimoji="0" lang="en-US" altLang="x-none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2023/2024</a:t>
            </a:r>
            <a:endParaRPr kumimoji="0" lang="en-US" altLang="x-none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="" xmlns:a16="http://schemas.microsoft.com/office/drawing/2014/main" id="{3AFCB27F-59D3-409A-BAF9-0534BF2488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24" y="467492"/>
            <a:ext cx="2194750" cy="1560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0166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317CF7-B809-4F0C-850A-60B18E0FB59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1257300"/>
            <a:ext cx="8761413" cy="423332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Lab-Based Material Characterization: Data </a:t>
            </a:r>
            <a:r>
              <a:rPr lang="en-US" dirty="0" smtClean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Compilation</a:t>
            </a:r>
            <a: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>
              <a:solidFill>
                <a:srgbClr val="EBEB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8EA31B-8ECA-48BE-99E9-EBBBC2996D7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23681" y="2468032"/>
            <a:ext cx="11373019" cy="3602568"/>
          </a:xfrm>
        </p:spPr>
        <p:txBody>
          <a:bodyPr anchor="ctr">
            <a:normAutofit/>
          </a:bodyPr>
          <a:lstStyle/>
          <a:p>
            <a:pPr>
              <a:buFont typeface="Wingdings" pitchFamily="2" charset="2"/>
              <a:buChar char="Ø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Six gypsum samples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were collected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from 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Mining site, comprising three fine-grained and three coarse-grained specimens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started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specimen preparation with blocks, seeding their prismatic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surfaces.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Ensuring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 safety results in achieving high strength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Conducted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uniaxial compression tests on gypsum samples, followed by microstructural analysis to elucidate deformation and failure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mechanisms.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Testing  was conducted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using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Catman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Easy by HBM acquisition system on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Galdabani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equipment with 100-ton load cell, employing two LDVT transducers (HBM, 50mm range, 0.01mm precision) for specimen settlement measurement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just">
              <a:buNone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506297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Fine Grained Specimens (01)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9500" y="2374900"/>
            <a:ext cx="3086100" cy="43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2374900"/>
            <a:ext cx="3098800" cy="431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588920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Fine Grained Specimen (02)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74900" y="2374900"/>
            <a:ext cx="2908300" cy="4203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4700" y="2387601"/>
            <a:ext cx="3086100" cy="4165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154843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Fine Grained Specimen (03)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700" y="2362200"/>
            <a:ext cx="2908300" cy="4178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650" y="2349500"/>
            <a:ext cx="2990850" cy="4190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2001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3C89ED4-B75A-419F-8B70-44A18050F3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Sample Testing and Failure Analysis (Fine Grained Specimens)</a:t>
            </a:r>
            <a:endParaRPr lang="x-none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760EA223-5847-442A-ADD7-4E2A57E53C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7962" y="2743200"/>
            <a:ext cx="11326837" cy="29718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Specimens before and after Testing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Fine Grained Specimens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features a layered structure with calcium ions sandwiched between sulfate tetrahedral sheets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Our experimental investigation aims to quantify stresses, strains, and Modulus of Elasticity of all specimens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 stress is applied perpendicular to the mineral's cleavage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plane,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exhibits significant plastic deformation and bending, even at high strain rates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Microstructural analysis of deformed gypsum samples was conducted to understand deformation and failure mechanisms.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="" xmlns:a16="http://schemas.microsoft.com/office/drawing/2014/main" id="{DCEC3340-EEA2-4619-A601-CA36DE71D0A1}"/>
              </a:ext>
            </a:extLst>
          </p:cNvPr>
          <p:cNvSpPr txBox="1"/>
          <p:nvPr/>
        </p:nvSpPr>
        <p:spPr>
          <a:xfrm>
            <a:off x="407963" y="5884332"/>
            <a:ext cx="5468645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x-none" sz="1200" dirty="0">
              <a:latin typeface="Times New Roman" panose="02020603050405020304" pitchFamily="18" charset="0"/>
            </a:endParaRPr>
          </a:p>
          <a:p>
            <a:endParaRPr lang="x-none" dirty="0"/>
          </a:p>
        </p:txBody>
      </p:sp>
    </p:spTree>
    <p:extLst>
      <p:ext uri="{BB962C8B-B14F-4D97-AF65-F5344CB8AC3E}">
        <p14:creationId xmlns:p14="http://schemas.microsoft.com/office/powerpoint/2010/main" val="27637673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Coarse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Grained Specimens (01)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7200" y="2514600"/>
            <a:ext cx="2781300" cy="421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99200" y="2527300"/>
            <a:ext cx="2844800" cy="420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3994441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Coarse Grained Specimen (02)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9901" y="2425700"/>
            <a:ext cx="2679700" cy="426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7300" y="2438400"/>
            <a:ext cx="2819400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597274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Coarse Grained Specimen (03)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401" y="2489200"/>
            <a:ext cx="2590800" cy="41655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9163" y="2514601"/>
            <a:ext cx="2827337" cy="4152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71121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Sample Testing and Failure </a:t>
            </a:r>
            <a:r>
              <a:rPr lang="en-US" dirty="0" smtClean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Analysis (Coarse Grained Specimens)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8900" y="2908300"/>
            <a:ext cx="11633200" cy="3467100"/>
          </a:xfrm>
        </p:spPr>
        <p:txBody>
          <a:bodyPr>
            <a:normAutofit/>
          </a:bodyPr>
          <a:lstStyle/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Specimens before and after Testing</a:t>
            </a: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Coarse </a:t>
            </a: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Grained </a:t>
            </a: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Specimens</a:t>
            </a: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On average, specimens characterized by finer grains tend to exhibit greater strength compared to those characterized by coarser </a:t>
            </a: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grains.</a:t>
            </a: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Each </a:t>
            </a: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specimen displays peak strength followed by a decrease in residual strength, evidenced by prolonged deformation after failure</a:t>
            </a: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We hypothesize that stress or strain is equivalent to the modulus of </a:t>
            </a: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elasticity.</a:t>
            </a: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600" dirty="0" smtClean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Strength </a:t>
            </a:r>
            <a:r>
              <a:rPr lang="en-US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is influenced by grain size distribution and statistical factors, the latter being twice as significant.</a:t>
            </a:r>
            <a:endParaRPr lang="en-US" sz="1600" dirty="0" smtClean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>
              <a:buClr>
                <a:srgbClr val="B31166"/>
              </a:buClr>
              <a:buFont typeface="Wingdings" pitchFamily="2" charset="2"/>
              <a:buChar char="Ø"/>
            </a:pPr>
            <a:endParaRPr lang="en-US" sz="1600" dirty="0">
              <a:solidFill>
                <a:prstClr val="black">
                  <a:lumMod val="75000"/>
                  <a:lumOff val="25000"/>
                </a:prst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016716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Observations/Monitoring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200" y="2603500"/>
            <a:ext cx="3175001" cy="3416300"/>
          </a:xfrm>
        </p:spPr>
        <p:txBody>
          <a:bodyPr/>
          <a:lstStyle/>
          <a:p>
            <a:pPr marL="0" lvl="0" algn="just">
              <a:spcBef>
                <a:spcPts val="0"/>
              </a:spcBef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Calibri"/>
              </a:rPr>
              <a:t>Results obtained of all specimens in the </a:t>
            </a:r>
            <a:r>
              <a:rPr lang="en-US" sz="1400" dirty="0" err="1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Calibri"/>
              </a:rPr>
              <a:t>Politechnico</a:t>
            </a:r>
            <a:r>
              <a:rPr lang="en-US" sz="14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/>
                <a:ea typeface="Calibri"/>
              </a:rPr>
              <a:t> di Torino Laboratory.</a:t>
            </a:r>
          </a:p>
          <a:p>
            <a:pPr marL="0" lvl="0" algn="just">
              <a:spcBef>
                <a:spcPts val="0"/>
              </a:spcBef>
              <a:buClr>
                <a:srgbClr val="B31166"/>
              </a:buClr>
              <a:buFont typeface="Wingdings" pitchFamily="2" charset="2"/>
              <a:buChar char="Ø"/>
            </a:pPr>
            <a:endParaRPr lang="en-US" sz="1400" dirty="0">
              <a:solidFill>
                <a:srgbClr val="0D0D0D"/>
              </a:solidFill>
              <a:latin typeface="Times New Roman"/>
              <a:cs typeface="Times New Roman" pitchFamily="18" charset="0"/>
            </a:endParaRPr>
          </a:p>
          <a:p>
            <a:pPr marL="0" lvl="0" algn="just">
              <a:spcBef>
                <a:spcPts val="0"/>
              </a:spcBef>
              <a:buClr>
                <a:srgbClr val="B31166"/>
              </a:buClr>
              <a:buFont typeface="Wingdings" pitchFamily="2" charset="2"/>
              <a:buChar char="Ø"/>
            </a:pP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The test results reveal unexpectedly high strength in the specimens.</a:t>
            </a:r>
          </a:p>
          <a:p>
            <a:pPr marL="0" indent="0">
              <a:buNone/>
            </a:pPr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8183404"/>
              </p:ext>
            </p:extLst>
          </p:nvPr>
        </p:nvGraphicFramePr>
        <p:xfrm>
          <a:off x="3733799" y="2666999"/>
          <a:ext cx="8026402" cy="3886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64299"/>
                <a:gridCol w="629239"/>
                <a:gridCol w="873339"/>
                <a:gridCol w="906790"/>
                <a:gridCol w="640087"/>
                <a:gridCol w="792876"/>
                <a:gridCol w="1531507"/>
                <a:gridCol w="969171"/>
                <a:gridCol w="819094"/>
              </a:tblGrid>
              <a:tr h="768588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Specimen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Mass (g)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Volume cm3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Mass Volume kg/m3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UCS MPA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Static Modulus MPa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Pundit time us@250kHz/54kHz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Pundit Velocity m/s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Dynamic Modulus MPa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22321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FG1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5571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2546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2187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25.75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3820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23000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FG2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4861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2183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2226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30.70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4040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25681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FG3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6652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2995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2220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23.50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1880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4500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27992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374384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 u="none" strike="noStrike">
                          <a:effectLst/>
                        </a:rPr>
                        <a:t> 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CG1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5884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2683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2193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24.40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1740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65-50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2923/3800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15292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CG2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6982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3025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2308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21.63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1560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3654/4050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>
                          <a:effectLst/>
                        </a:rPr>
                        <a:t>19181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  <a:tr h="420002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CG3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5129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2276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2252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26.66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1840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36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4944</a:t>
                      </a:r>
                      <a:endParaRPr lang="en-US" sz="11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u="sng" dirty="0">
                          <a:effectLst/>
                        </a:rPr>
                        <a:t>28135</a:t>
                      </a:r>
                      <a:endParaRPr lang="en-US" sz="11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565283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D49F009-620E-419B-9D1A-701BD401EE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Contents</a:t>
            </a:r>
            <a:endParaRPr lang="x-none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95D52038-BAFC-4D70-B1E5-B24EDB8892E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154954" y="2425700"/>
            <a:ext cx="8825659" cy="372110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Gypsum Essential Mineral powering Industry, Chemicals and Construction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Gypsum Formation and Regional Ore body types in Geology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Geotechnical Challenges of Gypsum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Karst Hydrogeological Problems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Exploring Quarry Environments, Investigations and Surveys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Quarrying Methods, Techniques for Efficient Extraction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Lab-Based Material Characterization: Data Compilation, Sampling, Testing and Failure </a:t>
            </a: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Analysis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Observations/Monitoring</a:t>
            </a:r>
          </a:p>
          <a:p>
            <a:pPr>
              <a:buFont typeface="Wingdings" pitchFamily="2" charset="2"/>
              <a:buChar char="Ø"/>
            </a:pPr>
            <a:r>
              <a:rPr lang="en-US" sz="17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Conclusion: Suggestions for Hydro and Geomechanical Monitoring  </a:t>
            </a:r>
            <a:endParaRPr lang="en-US" sz="17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x-none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69409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D9C3F4D-1D70-48D6-A298-8613C3085A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Conclusion: Suggestions for Hydro and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Geomechanical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Monitoring </a:t>
            </a: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449DDB4E-C277-4901-807D-2D990FF130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78890" y="2374900"/>
            <a:ext cx="10081210" cy="4203700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quarry reaches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depths of 60 meters below the current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thalweg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levels, submerged in the deep groundwater flow system with water pressure reaching up to 3 bars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Mining tunnels intersecting water-filled gypsum caves resulted in a forceful surge of water into passages, subsequently drained; exploration continues until encountering a barrier of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silty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-clay sediments nearly filling the space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Geological, structural, and hydrogeological investigations, supported by hydrological monitoring and geophysical surveys, ensure effective risk management and land planning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</a:t>
            </a:r>
            <a:r>
              <a:rPr lang="en-US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eomechanical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behavior of gypsum deposit and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marly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levels is determined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through laboratory testing and in situ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monitoring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of under ground and ground surface.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mitigate environmental impact and ensure safe gypsum extraction, conservation of water resources and assessment of karst hazards are crucial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considerations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>
              <a:buFont typeface="Wingdings" pitchFamily="2" charset="2"/>
              <a:buChar char="Ø"/>
            </a:pP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Anticipating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procedures for local geostructural survey,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geomechanical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characterization, and </a:t>
            </a:r>
            <a:r>
              <a:rPr lang="en-US" sz="1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stope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monitoring ensures safe design primarily focused on deformation.</a:t>
            </a:r>
            <a:endParaRPr 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Ø"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121903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extLst>
              <a:ext uri="{FF2B5EF4-FFF2-40B4-BE49-F238E27FC236}">
                <a16:creationId xmlns="" xmlns:a16="http://schemas.microsoft.com/office/drawing/2014/main" id="{779A9384-D637-4E63-858A-CFB1D253CC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2779" y="827737"/>
            <a:ext cx="9859224" cy="1292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POLITECNICO DI TORINO</a:t>
            </a:r>
            <a:endParaRPr kumimoji="0" lang="en-US" altLang="x-none" sz="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x-none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altLang="x-none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MASTER OF SCIENCE IN PETROLEUM AND MINING ENGINEERING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x-none" sz="1400" b="1" i="0" u="sng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Rectangle 3">
            <a:extLst>
              <a:ext uri="{FF2B5EF4-FFF2-40B4-BE49-F238E27FC236}">
                <a16:creationId xmlns="" xmlns:a16="http://schemas.microsoft.com/office/drawing/2014/main" id="{313B43FD-C493-4064-9754-29E96F2D28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-465221" y="3679477"/>
            <a:ext cx="12336379" cy="16619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4116388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1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Picture 4" descr="Logo&#10;&#10;Description automatically generated">
            <a:extLst>
              <a:ext uri="{FF2B5EF4-FFF2-40B4-BE49-F238E27FC236}">
                <a16:creationId xmlns="" xmlns:a16="http://schemas.microsoft.com/office/drawing/2014/main" id="{7BC7A51D-948E-4718-A675-F8A68EB69632}"/>
              </a:ext>
            </a:extLst>
          </p:cNvPr>
          <p:cNvPicPr/>
          <p:nvPr/>
        </p:nvPicPr>
        <p:blipFill>
          <a:blip r:embed="rId2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497" y="381736"/>
            <a:ext cx="2194426" cy="1565031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1290918" y="2802314"/>
            <a:ext cx="970762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r>
              <a:rPr kumimoji="0" lang="en-US" altLang="x-none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Thank you for the attention!</a:t>
            </a:r>
          </a:p>
        </p:txBody>
      </p:sp>
      <p:sp>
        <p:nvSpPr>
          <p:cNvPr id="6" name="Rettangolo 5"/>
          <p:cNvSpPr/>
          <p:nvPr/>
        </p:nvSpPr>
        <p:spPr>
          <a:xfrm>
            <a:off x="4802054" y="6367973"/>
            <a:ext cx="268535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Academic year: </a:t>
            </a:r>
            <a:r>
              <a:rPr kumimoji="0" lang="en-US" altLang="x-non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2023/2024</a:t>
            </a:r>
            <a:endParaRPr kumimoji="0" lang="en-US" altLang="x-none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543808" y="4325807"/>
            <a:ext cx="1883849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Candidate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x-none" sz="1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x-none" noProof="0" dirty="0" err="1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Umer</a:t>
            </a:r>
            <a:r>
              <a:rPr lang="en-US" altLang="x-none" noProof="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Muhammad</a:t>
            </a:r>
            <a:endParaRPr kumimoji="0" lang="en-US" altLang="x-none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x-none" sz="18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S272626   </a:t>
            </a: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entury Gothic" panose="020B0502020202020204"/>
              <a:ea typeface="+mn-ea"/>
              <a:cs typeface="+mn-cs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654968" y="4619643"/>
            <a:ext cx="6096000" cy="10772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endParaRPr kumimoji="0" lang="en-US" altLang="x-none" sz="28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  <a:endParaRPr kumimoji="0" lang="en-US" altLang="x-none" sz="1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4116388" algn="l"/>
              </a:tabLst>
              <a:defRPr/>
            </a:pPr>
            <a:r>
              <a: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</a:t>
            </a:r>
          </a:p>
        </p:txBody>
      </p:sp>
      <p:grpSp>
        <p:nvGrpSpPr>
          <p:cNvPr id="11" name="Gruppo 10"/>
          <p:cNvGrpSpPr/>
          <p:nvPr/>
        </p:nvGrpSpPr>
        <p:grpSpPr>
          <a:xfrm>
            <a:off x="6390902" y="4265700"/>
            <a:ext cx="6096000" cy="1832946"/>
            <a:chOff x="6390902" y="4265700"/>
            <a:chExt cx="6096000" cy="1832946"/>
          </a:xfrm>
        </p:grpSpPr>
        <p:sp>
          <p:nvSpPr>
            <p:cNvPr id="9" name="Rettangolo 8"/>
            <p:cNvSpPr/>
            <p:nvPr/>
          </p:nvSpPr>
          <p:spPr>
            <a:xfrm>
              <a:off x="6390902" y="4265700"/>
              <a:ext cx="6096000" cy="615553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r>
                <a:rPr kumimoji="0" lang="en-US" altLang="x-none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Academic Supervisor(s)</a:t>
              </a:r>
              <a:endParaRPr kumimoji="0" lang="en-US" altLang="x-none" sz="1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r>
                <a:rPr kumimoji="0" lang="en-US" altLang="x-none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Prof. </a:t>
              </a:r>
              <a:r>
                <a:rPr lang="en-US" altLang="x-none" noProof="0" dirty="0" smtClean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Claudio </a:t>
              </a:r>
              <a:r>
                <a:rPr lang="en-US" altLang="x-none" noProof="0" dirty="0" err="1" smtClean="0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Oggeri</a:t>
              </a:r>
              <a:r>
                <a:rPr kumimoji="0" lang="en-US" altLang="x-none" sz="1800" b="0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0" name="Rettangolo 9"/>
            <p:cNvSpPr/>
            <p:nvPr/>
          </p:nvSpPr>
          <p:spPr>
            <a:xfrm>
              <a:off x="8198325" y="5044511"/>
              <a:ext cx="2650084" cy="10541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r>
                <a:rPr kumimoji="0" lang="en-US" altLang="x-none" sz="16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Academic Co-Supervisor(s) </a:t>
              </a: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r>
                <a:rPr lang="en-US" altLang="x-none" dirty="0" smtClean="0" bmk="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Prof. </a:t>
              </a:r>
              <a:r>
                <a:rPr lang="en-US" altLang="x-none" dirty="0" err="1" smtClean="0" bmk="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Fiorucci</a:t>
              </a:r>
              <a:r>
                <a:rPr lang="en-US" altLang="x-none" dirty="0" smtClean="0" bmk="">
                  <a:solidFill>
                    <a:prstClr val="black"/>
                  </a:solidFill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Adriano</a:t>
              </a:r>
              <a:r>
                <a:rPr kumimoji="0" lang="en-US" altLang="x-none" sz="1800" b="0" i="0" u="none" strike="noStrike" kern="1200" cap="none" spc="0" normalizeH="0" baseline="0" noProof="0" dirty="0" smtClean="0" bmk="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imes New Roman" panose="02020603050405020304" pitchFamily="18" charset="0"/>
                  <a:ea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endParaRPr kumimoji="0" lang="en-US" altLang="x-none" sz="1800" b="0" i="0" u="none" strike="noStrike" kern="1200" cap="none" spc="0" normalizeH="0" baseline="0" noProof="0" dirty="0" bmk="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endParaRPr kumimoji="0" lang="en-US" altLang="x-none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>
                  <a:tab pos="4116388" algn="l"/>
                </a:tabLst>
                <a:defRPr/>
              </a:pPr>
              <a:endParaRPr kumimoji="0" lang="en-US" altLang="x-none" sz="105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73981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106D7D9-B1F3-4C6C-B7BB-6C38E0B0FC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Essential Mineral powering Industry, Chemicals and Construction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F43BFA0E-6583-4D2B-B4D1-2EFB1AA033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05043" y="2352580"/>
            <a:ext cx="5281357" cy="4327619"/>
          </a:xfrm>
        </p:spPr>
        <p:txBody>
          <a:bodyPr>
            <a:normAutofit fontScale="700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Gypsum, an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evaporitic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mineral, holds significant importance in various </a:t>
            </a:r>
            <a:r>
              <a:rPr lang="en-US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fields.</a:t>
            </a:r>
            <a:endParaRPr lang="en-US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deposits offer insights into past environments and geological processes, aiding in structural geology studies with their layered formations.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Gypsum's properties enable its versatile use in civil engineering for soil stabilization, foundation construction, and as a crucial component in cement and plaster production.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Gypsum, prized for its fire-resistant and soundproofing attributes, is a ubiquitous building material in drywall, plasterboard, and ceiling tile construction globally.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Gypsum's industrial versatility extends to agriculture, medicine, and art due to its roles as a soil conditioner, calcium supplement, and carving material when hydrated.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serves as a </a:t>
            </a:r>
            <a:r>
              <a:rPr lang="en-US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proppant</a:t>
            </a:r>
            <a:r>
              <a:rPr lang="en-US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hydraulic fracturing, crucial for maintaining fractures in rock formations during oil and gas extraction.</a:t>
            </a:r>
          </a:p>
          <a:p>
            <a:pPr marL="0" indent="0">
              <a:buNone/>
            </a:pPr>
            <a:endParaRPr lang="x-none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C:\Users\UMER\Downloads\0023845001494954812773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628900"/>
            <a:ext cx="5537200" cy="37337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483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5D8EC21D-5B55-4E01-BF51-BAC8B71A28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marL="342900" indent="-342900">
              <a:spcBef>
                <a:spcPts val="1000"/>
              </a:spcBef>
            </a:pPr>
            <a: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/>
            </a:r>
            <a:br>
              <a:rPr lang="en-US" sz="1800" dirty="0">
                <a:solidFill>
                  <a:prstClr val="black">
                    <a:lumMod val="75000"/>
                    <a:lumOff val="25000"/>
                  </a:prstClr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Formation and Regional Ore body types in Geology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85C70FB-5113-4026-A36B-6111D3B31D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0200" y="2520949"/>
            <a:ext cx="5740400" cy="41402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quarried underground 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Monferrato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Fassa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Bortolo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S.p.A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from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Formazione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Gessoso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Solfifera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also known as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Complesso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Caotico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della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Valle Versa.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gypsum deposit being exploited features 10 to 15-meter thick massive macro- and microcrystalline beds separated by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marly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interstrata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of varying thickness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the karst system is categorized as nearby and/or deeply seated due to incomplete dissection of gypsum formations by the surface drainage system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dissolution, notably in upper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evaporite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beds, is observed in underground mines where drifts carve out small karst cavities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Rare fractures along over 12 km of drifts in the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underground quarry occasionally transport minuscule amounts of water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buFont typeface="Wingdings" pitchFamily="2" charset="2"/>
              <a:buChar char="Ø"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underwater quarry exhibits phreatic morphologies with a uniform roof surface, sporadic cupolas, resembling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megascallops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ceiling pendants, and corrosion bevels, devoid of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speleothems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                                 Reference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:(Conference paper January 2009,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Messinian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karst in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Monferrato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gypsum areas (North Italy) [8].</a:t>
            </a:r>
          </a:p>
          <a:p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50" name="Picture 2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1900" y="2349500"/>
            <a:ext cx="5486400" cy="37972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841852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841C1B30-CD3E-4DBA-B0AF-3891869EDE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Geotechnical Challenges of Gypsum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2EFB7A7-CFB7-42CD-8D25-8CA66650E3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7049" y="2501900"/>
            <a:ext cx="5899951" cy="4241800"/>
          </a:xfrm>
        </p:spPr>
        <p:txBody>
          <a:bodyPr>
            <a:normAutofit fontScale="77500" lnSpcReduction="2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Mitigating geotechnical challenges in gypsum-rich environments demands meticulous site investigation, precise engineering design, and effective implementation of mitigation measures for structural stability and durability.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Gypsum's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solubility in water poses instability risks for structures in gypsum-rich areas, particularly with high groundwater levels or heavy rainfall, as it can dissolve over time when exposed to </a:t>
            </a: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moisture.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9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Surface-exposed </a:t>
            </a: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is prone to erosion by water, fostering land instability, slope failures, and geomorphological hazards.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Gypsum's reactivity with surrounding minerals or chemicals alters its properties, potentially forming expansive compounds like ettringite, causing soil or rock swelling and cracking.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Gypsum's sensitivity to temperature, such as during freeze-thaw cycles, heightens its propensity for volume changes, posing heightened risks in cold climate regions.</a:t>
            </a:r>
          </a:p>
          <a:p>
            <a:pPr algn="just">
              <a:buFont typeface="Wingdings" pitchFamily="2" charset="2"/>
              <a:buChar char="Ø"/>
            </a:pPr>
            <a:r>
              <a:rPr lang="en-US" sz="19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Gypsum deposits may trigger geological hazards like sinkholes or subsidence, particularly in areas with prolonged gypsum dissolution, endangering infrastructure and human safety.</a:t>
            </a:r>
          </a:p>
          <a:p>
            <a:pPr marL="0" indent="0">
              <a:buNone/>
            </a:pP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0" y="2578100"/>
            <a:ext cx="5141913" cy="39877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79887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F9C53CA-9B16-48D1-AB75-ACE2CC278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 fontScale="90000"/>
          </a:bodyPr>
          <a:lstStyle/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Karst Hydrogeological Problems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ED7421A3-B12B-450E-8572-4391BEFB768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19700" y="4076700"/>
            <a:ext cx="6844325" cy="2001997"/>
          </a:xfrm>
        </p:spPr>
        <p:txBody>
          <a:bodyPr anchor="ctr">
            <a:noAutofit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Karst landscapes' rapid water movement via fissures, sinkholes, and conduits heightens vulnerability to contamination from surface pollutants like agricultural runoff, industrial waste, and sewage</a:t>
            </a: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Dissolution of soluble bedrock in karst areas forms sinkholes, posing hazards to infrastructure like roads, buildings, and </a:t>
            </a: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pipelines.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Karst </a:t>
            </a: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aquifers display intricate and unpredictable flow patterns due to interconnected conduits and fractures, challenging sustainable groundwater </a:t>
            </a: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management.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Karst </a:t>
            </a: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ecosystems are highly sensitive to water quantity and quality changes, impacting biodiversity, habitat stability, and ecosystem services</a:t>
            </a: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Climate change worsens karst hydrogeological issues by altering precipitation, increasing extreme weather events, and amplifying human impacts on water resources</a:t>
            </a:r>
            <a:r>
              <a:rPr lang="en-US" sz="1400" dirty="0" smtClean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solidFill>
                  <a:srgbClr val="0D0D0D"/>
                </a:solidFill>
                <a:latin typeface="Times New Roman" pitchFamily="18" charset="0"/>
                <a:cs typeface="Times New Roman" pitchFamily="18" charset="0"/>
              </a:rPr>
              <a:t>Subsidence from underground cavity collapse endangers infrastructure and disrupts natural landscapes.</a:t>
            </a:r>
            <a:endParaRPr lang="en-US" sz="1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endParaRPr lang="en-US" sz="1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90000"/>
              </a:lnSpc>
            </a:pPr>
            <a:endParaRPr lang="en-US" sz="1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1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1400" dirty="0" smtClean="0">
              <a:solidFill>
                <a:srgbClr val="0D0D0D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90000"/>
              </a:lnSpc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CEA737E1-E928-424E-AC78-A8DDE6B0614B}"/>
              </a:ext>
            </a:extLst>
          </p:cNvPr>
          <p:cNvSpPr txBox="1"/>
          <p:nvPr/>
        </p:nvSpPr>
        <p:spPr>
          <a:xfrm>
            <a:off x="5130800" y="6078697"/>
            <a:ext cx="69332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i="1" dirty="0" smtClean="0">
                <a:solidFill>
                  <a:srgbClr val="000000"/>
                </a:solidFill>
                <a:latin typeface="Times New Roman"/>
              </a:rPr>
              <a:t>Reference: (</a:t>
            </a:r>
            <a:r>
              <a:rPr lang="en-US" sz="1400" dirty="0" smtClean="0">
                <a:solidFill>
                  <a:srgbClr val="000000"/>
                </a:solidFill>
                <a:latin typeface="Times New Roman"/>
              </a:rPr>
              <a:t>Article </a:t>
            </a:r>
            <a:r>
              <a:rPr lang="en-US" sz="1400" dirty="0">
                <a:solidFill>
                  <a:srgbClr val="000000"/>
                </a:solidFill>
                <a:latin typeface="Times New Roman"/>
              </a:rPr>
              <a:t>in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</a:rPr>
              <a:t>Zeitschrift</a:t>
            </a:r>
            <a:r>
              <a:rPr lang="en-US" sz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</a:rPr>
              <a:t>für</a:t>
            </a:r>
            <a:r>
              <a:rPr lang="en-US" sz="1400" dirty="0">
                <a:solidFill>
                  <a:srgbClr val="000000"/>
                </a:solidFill>
                <a:latin typeface="Times New Roman"/>
              </a:rPr>
              <a:t>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</a:rPr>
              <a:t>Geomorphologie</a:t>
            </a:r>
            <a:r>
              <a:rPr lang="en-US" sz="1400" dirty="0">
                <a:solidFill>
                  <a:srgbClr val="000000"/>
                </a:solidFill>
                <a:latin typeface="Times New Roman"/>
              </a:rPr>
              <a:t> Supplementary Issues · May 2010, Hypo gene gypsum karst and sinkhole formation at </a:t>
            </a:r>
            <a:r>
              <a:rPr lang="en-US" sz="1400" dirty="0" err="1">
                <a:solidFill>
                  <a:srgbClr val="000000"/>
                </a:solidFill>
                <a:latin typeface="Times New Roman"/>
              </a:rPr>
              <a:t>Moncalvo</a:t>
            </a:r>
            <a:r>
              <a:rPr lang="en-US" sz="1400" dirty="0">
                <a:solidFill>
                  <a:srgbClr val="000000"/>
                </a:solidFill>
                <a:latin typeface="Times New Roman"/>
              </a:rPr>
              <a:t> (Asti, Italy). </a:t>
            </a:r>
            <a:endParaRPr lang="x-none" sz="1400" dirty="0"/>
          </a:p>
        </p:txBody>
      </p:sp>
      <p:pic>
        <p:nvPicPr>
          <p:cNvPr id="2071" name="Picture 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825" y="2413000"/>
            <a:ext cx="4651375" cy="3988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267989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258B976B-9065-4E6B-89FC-7C72EAAFB1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70548" y="847059"/>
            <a:ext cx="8761413" cy="706964"/>
          </a:xfrm>
        </p:spPr>
        <p:txBody>
          <a:bodyPr/>
          <a:lstStyle/>
          <a:p>
            <a:r>
              <a:rPr lang="en-US" sz="3200" dirty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Exploring Quarry Environments, Investigations and Surveys</a:t>
            </a:r>
            <a:endParaRPr lang="x-none" dirty="0"/>
          </a:p>
        </p:txBody>
      </p:sp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9BA7421A-E5B2-4500-8296-A498A4AF79C0}"/>
              </a:ext>
            </a:extLst>
          </p:cNvPr>
          <p:cNvSpPr txBox="1"/>
          <p:nvPr/>
        </p:nvSpPr>
        <p:spPr>
          <a:xfrm>
            <a:off x="469900" y="2228452"/>
            <a:ext cx="5727700" cy="47950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Karst tunnel behind mining face eroded by decreasing water level; discovered three linked conduits and sizable 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room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Boreholes equipped with piezometers and automatic rain gauge for monitoring groundwater table in relation to rainfall and mine water pumping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(GSI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) method developed for precise rock mass characterization in engineering rock mechanics; essential for numerical analysis and design of tunnels, slopes, or foundations requiring raw rock property data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Numerical tools require precise input data on tensile and deformation properties of surrounding rock bulk for tunnel design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GSI integrates primary geological constraints, including </a:t>
            </a:r>
            <a:r>
              <a:rPr lang="en-US" sz="1400" dirty="0" err="1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blockiness</a:t>
            </a: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and discontinuity conditions, serving as a reliable and user-friendly field indicator</a:t>
            </a:r>
            <a:r>
              <a:rPr lang="en-US" sz="14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r>
              <a:rPr lang="en-US" sz="14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Reference:( Article in Estonian Journal of Earth Sciences · September 2008) [34].</a:t>
            </a:r>
            <a:endParaRPr lang="en-US" sz="14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lnSpc>
                <a:spcPct val="107000"/>
              </a:lnSpc>
              <a:spcAft>
                <a:spcPts val="800"/>
              </a:spcAft>
              <a:buFont typeface="Wingdings" pitchFamily="2" charset="2"/>
              <a:buChar char="Ø"/>
            </a:pPr>
            <a:endParaRPr lang="en-US" sz="14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 algn="just">
              <a:lnSpc>
                <a:spcPct val="107000"/>
              </a:lnSpc>
              <a:spcAft>
                <a:spcPts val="800"/>
              </a:spcAft>
            </a:pPr>
            <a:endParaRPr lang="en-US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3499" y="2400300"/>
            <a:ext cx="5346701" cy="421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90992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0F2061A6-7783-4E4E-953B-CDB0ADB42C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54954" y="973668"/>
            <a:ext cx="8761413" cy="706964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Quarrying Methods, Techniques for Efficient Extraction</a:t>
            </a:r>
            <a:br>
              <a:rPr lang="en-US" dirty="0">
                <a:solidFill>
                  <a:srgbClr val="EBEBEB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x-none">
              <a:solidFill>
                <a:srgbClr val="EBEBEB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03E36E24-FA54-4CF6-9E34-9D872CE4AFC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0617" y="3695700"/>
            <a:ext cx="5806983" cy="3873500"/>
          </a:xfrm>
        </p:spPr>
        <p:txBody>
          <a:bodyPr anchor="ctr">
            <a:normAutofit fontScale="92500" lnSpcReduction="10000"/>
          </a:bodyPr>
          <a:lstStyle/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Open-pit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mining: Exposing gypsum deposits by removing overburden; Quarrying: Extracting gypsum with drills, explosives, and heavy machinery from near-surface deposits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Room and pillar mining: Grid-pattern excavation with pillars for support;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Long wall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mining: Continuous face extraction for efficient gypsum recovery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Drilling: Precision drilling for blast hole placement; Blasting: Controlled detonation to fragment gypsum for extraction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ease.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Reclamation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planning: Restoring quarried areas post-extraction; Water management: Mitigating groundwater contamination; Dust control: Minimizing airborne particles with suppression techniques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Automation:  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Underground exploitation adopts both blasting techniques and also mechanized excavation by means of road </a:t>
            </a:r>
            <a:r>
              <a:rPr lang="en-US" sz="14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header equipment.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90000"/>
              </a:lnSpc>
              <a:buFont typeface="Wingdings" pitchFamily="2" charset="2"/>
              <a:buChar char="Ø"/>
            </a:pP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Training programs: Educating workers on safety and best practices; Personal protective equipment (PPE): Ensuring appropriate gear for tasks; Emergency response plans: Establishing procedures for quarry incidents.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lnSpc>
                <a:spcPct val="90000"/>
              </a:lnSpc>
              <a:buNone/>
            </a:pP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Reference: (Article 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Zeitschrift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für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Geomorphologie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Supplementary Issues · May 2010,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Hypogene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gypsum karst and sinkhole formation at </a:t>
            </a:r>
            <a:r>
              <a:rPr lang="en-US" sz="1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Moncalvo</a:t>
            </a:r>
            <a:r>
              <a:rPr lang="en-US" sz="1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(Asti, Italy).</a:t>
            </a: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U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Char char="Ø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+mj-lt"/>
              <a:buAutoNum type="arabicPeriod"/>
            </a:pPr>
            <a:endParaRPr lang="en-U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x-non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sz="10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+mj-lt"/>
              <a:buAutoNum type="arabicPeriod"/>
            </a:pPr>
            <a:endParaRPr lang="x-none" sz="1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0000"/>
              </a:lnSpc>
              <a:buFont typeface="+mj-lt"/>
              <a:buAutoNum type="arabicPeriod"/>
            </a:pPr>
            <a:endParaRPr lang="en-US" sz="1000" dirty="0"/>
          </a:p>
          <a:p>
            <a:pPr marL="0" indent="0">
              <a:lnSpc>
                <a:spcPct val="90000"/>
              </a:lnSpc>
              <a:buNone/>
            </a:pPr>
            <a:endParaRPr lang="x-none" sz="10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5700" y="2400300"/>
            <a:ext cx="5727700" cy="424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3939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Collected Specimens</a:t>
            </a:r>
            <a:endParaRPr lang="en-US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01" y="2425700"/>
            <a:ext cx="5156199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7401" y="2425700"/>
            <a:ext cx="5842000" cy="4254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349128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ppt/theme/theme2.xml><?xml version="1.0" encoding="utf-8"?>
<a:theme xmlns:a="http://schemas.openxmlformats.org/drawingml/2006/main" name="1_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ppt/theme/theme3.xml><?xml version="1.0" encoding="utf-8"?>
<a:theme xmlns:a="http://schemas.openxmlformats.org/drawingml/2006/main" name="2_Ion Boardroom">
  <a:themeElements>
    <a:clrScheme name="Ion Boardroom">
      <a:dk1>
        <a:sysClr val="windowText" lastClr="000000"/>
      </a:dk1>
      <a:lt1>
        <a:sysClr val="window" lastClr="FFFFFF"/>
      </a:lt1>
      <a:dk2>
        <a:srgbClr val="3B3059"/>
      </a:dk2>
      <a:lt2>
        <a:srgbClr val="EBEBEB"/>
      </a:lt2>
      <a:accent1>
        <a:srgbClr val="B31166"/>
      </a:accent1>
      <a:accent2>
        <a:srgbClr val="E33D6F"/>
      </a:accent2>
      <a:accent3>
        <a:srgbClr val="E45F3C"/>
      </a:accent3>
      <a:accent4>
        <a:srgbClr val="E9943A"/>
      </a:accent4>
      <a:accent5>
        <a:srgbClr val="9B6BF2"/>
      </a:accent5>
      <a:accent6>
        <a:srgbClr val="D53DD0"/>
      </a:accent6>
      <a:hlink>
        <a:srgbClr val="8F8F8F"/>
      </a:hlink>
      <a:folHlink>
        <a:srgbClr val="A5A5A5"/>
      </a:folHlink>
    </a:clrScheme>
    <a:fontScheme name="Ion Boardroom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 Boardroom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hueMod val="124000"/>
                <a:satMod val="148000"/>
                <a:lumMod val="124000"/>
              </a:schemeClr>
            </a:gs>
            <a:gs pos="100000">
              <a:schemeClr val="phClr">
                <a:shade val="76000"/>
                <a:hueMod val="89000"/>
                <a:satMod val="164000"/>
                <a:lumMod val="5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91000"/>
                <a:satMod val="164000"/>
                <a:lumMod val="74000"/>
              </a:schemeClr>
              <a:schemeClr val="phClr">
                <a:hueMod val="124000"/>
                <a:satMod val="140000"/>
                <a:lumMod val="14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Ion Boardroom" id="{FC33163D-4339-46B1-8EED-24C834239D99}" vid="{B8502691-933B-45FE-8764-BA278511EF27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 Boardroom</Template>
  <TotalTime>907</TotalTime>
  <Words>1689</Words>
  <Application>Microsoft Office PowerPoint</Application>
  <PresentationFormat>Custom</PresentationFormat>
  <Paragraphs>233</Paragraphs>
  <Slides>21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3</vt:i4>
      </vt:variant>
      <vt:variant>
        <vt:lpstr>Slide Titles</vt:lpstr>
      </vt:variant>
      <vt:variant>
        <vt:i4>21</vt:i4>
      </vt:variant>
    </vt:vector>
  </HeadingPairs>
  <TitlesOfParts>
    <vt:vector size="24" baseType="lpstr">
      <vt:lpstr>Ion Boardroom</vt:lpstr>
      <vt:lpstr>1_Ion Boardroom</vt:lpstr>
      <vt:lpstr>2_Ion Boardroom</vt:lpstr>
      <vt:lpstr>PowerPoint Presentation</vt:lpstr>
      <vt:lpstr>Contents</vt:lpstr>
      <vt:lpstr>Gypsum Essential Mineral powering Industry, Chemicals and Construction </vt:lpstr>
      <vt:lpstr> Gypsum Formation and Regional Ore body types in Geology </vt:lpstr>
      <vt:lpstr>Geotechnical Challenges of Gypsum </vt:lpstr>
      <vt:lpstr>Karst Hydrogeological Problems </vt:lpstr>
      <vt:lpstr>Exploring Quarry Environments, Investigations and Surveys</vt:lpstr>
      <vt:lpstr>Quarrying Methods, Techniques for Efficient Extraction </vt:lpstr>
      <vt:lpstr>Collected Specimens</vt:lpstr>
      <vt:lpstr>Lab-Based Material Characterization: Data Compilation </vt:lpstr>
      <vt:lpstr>Fine Grained Specimens (01)</vt:lpstr>
      <vt:lpstr>Fine Grained Specimen (02)</vt:lpstr>
      <vt:lpstr>Fine Grained Specimen (03)</vt:lpstr>
      <vt:lpstr>Sample Testing and Failure Analysis (Fine Grained Specimens)</vt:lpstr>
      <vt:lpstr>Coarse Grained Specimens (01)</vt:lpstr>
      <vt:lpstr>Coarse Grained Specimen (02)</vt:lpstr>
      <vt:lpstr>Coarse Grained Specimen (03)</vt:lpstr>
      <vt:lpstr>Sample Testing and Failure Analysis (Coarse Grained Specimens)</vt:lpstr>
      <vt:lpstr>Observations/Monitoring</vt:lpstr>
      <vt:lpstr>Conclusion: Suggestions for Hydro and Geomechanical Monitoring 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D-19-CH-08</dc:creator>
  <cp:lastModifiedBy>UMER</cp:lastModifiedBy>
  <cp:revision>129</cp:revision>
  <dcterms:created xsi:type="dcterms:W3CDTF">2021-07-06T12:58:46Z</dcterms:created>
  <dcterms:modified xsi:type="dcterms:W3CDTF">2024-04-24T11:15:42Z</dcterms:modified>
</cp:coreProperties>
</file>