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78" r:id="rId2"/>
    <p:sldId id="284" r:id="rId3"/>
    <p:sldId id="283" r:id="rId4"/>
    <p:sldId id="276" r:id="rId5"/>
    <p:sldId id="275" r:id="rId6"/>
    <p:sldId id="273" r:id="rId7"/>
    <p:sldId id="260" r:id="rId8"/>
    <p:sldId id="271" r:id="rId9"/>
    <p:sldId id="272" r:id="rId10"/>
    <p:sldId id="279" r:id="rId11"/>
    <p:sldId id="281" r:id="rId12"/>
    <p:sldId id="282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744" autoAdjust="0"/>
  </p:normalViewPr>
  <p:slideViewPr>
    <p:cSldViewPr snapToGrid="0">
      <p:cViewPr varScale="1">
        <p:scale>
          <a:sx n="74" d="100"/>
          <a:sy n="74" d="100"/>
        </p:scale>
        <p:origin x="1042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</p:sldLst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8.xml"/><Relationship Id="rId3" Type="http://schemas.openxmlformats.org/officeDocument/2006/relationships/slide" Target="slides/slide3.xml"/><Relationship Id="rId7" Type="http://schemas.openxmlformats.org/officeDocument/2006/relationships/slide" Target="slides/slide7.xml"/><Relationship Id="rId12" Type="http://schemas.openxmlformats.org/officeDocument/2006/relationships/slide" Target="slides/slide12.xml"/><Relationship Id="rId2" Type="http://schemas.openxmlformats.org/officeDocument/2006/relationships/slide" Target="slides/slide2.xml"/><Relationship Id="rId1" Type="http://schemas.openxmlformats.org/officeDocument/2006/relationships/slide" Target="slides/slide1.xml"/><Relationship Id="rId6" Type="http://schemas.openxmlformats.org/officeDocument/2006/relationships/slide" Target="slides/slide6.xml"/><Relationship Id="rId11" Type="http://schemas.openxmlformats.org/officeDocument/2006/relationships/slide" Target="slides/slide11.xml"/><Relationship Id="rId5" Type="http://schemas.openxmlformats.org/officeDocument/2006/relationships/slide" Target="slides/slide5.xml"/><Relationship Id="rId10" Type="http://schemas.openxmlformats.org/officeDocument/2006/relationships/slide" Target="slides/slide10.xml"/><Relationship Id="rId4" Type="http://schemas.openxmlformats.org/officeDocument/2006/relationships/slide" Target="slides/slide4.xml"/><Relationship Id="rId9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C5A578-8D19-4053-8842-2D31B66F784C}" type="datetimeFigureOut">
              <a:rPr lang="it-IT" smtClean="0"/>
              <a:t>27/03/2024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726554-49F6-4281-A431-1FE5E58E88A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55962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726554-49F6-4281-A431-1FE5E58E88AD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67771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A86EF-5708-4F7F-91E8-B4D7F90B90AE}" type="datetime1">
              <a:rPr lang="it-IT" smtClean="0"/>
              <a:t>27/03/2024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0FB6F0A7-AEFD-412D-A485-85520C4173B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93405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BD18B-360B-47BD-B5BF-41E1DE7A7AA0}" type="datetime1">
              <a:rPr lang="it-IT" smtClean="0"/>
              <a:t>27/03/2024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FB6F0A7-AEFD-412D-A485-85520C4173B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7548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14F37-0830-400E-8DA7-BDF7D5C098E1}" type="datetime1">
              <a:rPr lang="it-IT" smtClean="0"/>
              <a:t>27/03/2024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FB6F0A7-AEFD-412D-A485-85520C4173B1}" type="slidenum">
              <a:rPr lang="it-IT" smtClean="0"/>
              <a:t>‹N›</a:t>
            </a:fld>
            <a:endParaRPr lang="it-IT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934752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A2C27-EC09-489B-86F2-ED520C11B69F}" type="datetime1">
              <a:rPr lang="it-IT" smtClean="0"/>
              <a:t>27/03/2024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FB6F0A7-AEFD-412D-A485-85520C4173B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49440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2BA77-447D-4FC1-85F7-455B34778E48}" type="datetime1">
              <a:rPr lang="it-IT" smtClean="0"/>
              <a:t>27/03/2024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FB6F0A7-AEFD-412D-A485-85520C4173B1}" type="slidenum">
              <a:rPr lang="it-IT" smtClean="0"/>
              <a:t>‹N›</a:t>
            </a:fld>
            <a:endParaRPr lang="it-IT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366131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36906-3F6A-40E0-BC47-F7A637291EFA}" type="datetime1">
              <a:rPr lang="it-IT" smtClean="0"/>
              <a:t>27/03/2024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FB6F0A7-AEFD-412D-A485-85520C4173B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64869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446CE-A2D0-4DA3-BEBE-F0D99D675934}" type="datetime1">
              <a:rPr lang="it-IT" smtClean="0"/>
              <a:t>27/03/2024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6F0A7-AEFD-412D-A485-85520C4173B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021919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12D2E-402E-4ACF-948C-68AF48DAEB24}" type="datetime1">
              <a:rPr lang="it-IT" smtClean="0"/>
              <a:t>27/03/2024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6F0A7-AEFD-412D-A485-85520C4173B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10983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54A82-5C56-48A6-A3A3-BFEAB6AE0E12}" type="datetime1">
              <a:rPr lang="it-IT" smtClean="0"/>
              <a:t>27/03/2024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6F0A7-AEFD-412D-A485-85520C4173B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0034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6CEB8-B12E-4F98-A7E3-53471F5F4B5E}" type="datetime1">
              <a:rPr lang="it-IT" smtClean="0"/>
              <a:t>27/03/2024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FB6F0A7-AEFD-412D-A485-85520C4173B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1774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A8A91-765F-4743-9EC8-24AF520100F3}" type="datetime1">
              <a:rPr lang="it-IT" smtClean="0"/>
              <a:t>27/03/2024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FB6F0A7-AEFD-412D-A485-85520C4173B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12139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0C782-5026-4E3C-8E53-3BEAB0413B62}" type="datetime1">
              <a:rPr lang="it-IT" smtClean="0"/>
              <a:t>27/03/2024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FB6F0A7-AEFD-412D-A485-85520C4173B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3545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5EA2F-19B9-466E-90D7-76C5E88BB857}" type="datetime1">
              <a:rPr lang="it-IT" smtClean="0"/>
              <a:t>27/03/2024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6F0A7-AEFD-412D-A485-85520C4173B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9681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5B3C1-8516-437B-B6D0-8AD16B713820}" type="datetime1">
              <a:rPr lang="it-IT" smtClean="0"/>
              <a:t>27/03/2024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6F0A7-AEFD-412D-A485-85520C4173B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2166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5BB9C-9089-4118-8445-1FA048AD4020}" type="datetime1">
              <a:rPr lang="it-IT" smtClean="0"/>
              <a:t>27/03/2024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6F0A7-AEFD-412D-A485-85520C4173B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33567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15703-F5D3-44DB-9A88-1777B244838C}" type="datetime1">
              <a:rPr lang="it-IT" smtClean="0"/>
              <a:t>27/03/2024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FB6F0A7-AEFD-412D-A485-85520C4173B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4133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78A0F7-2F68-4EE7-A254-7A8BC48C0449}" type="datetime1">
              <a:rPr lang="it-IT" smtClean="0"/>
              <a:t>27/03/2024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FB6F0A7-AEFD-412D-A485-85520C4173B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2823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10" Type="http://schemas.openxmlformats.org/officeDocument/2006/relationships/slide" Target="slide11.xml"/><Relationship Id="rId4" Type="http://schemas.openxmlformats.org/officeDocument/2006/relationships/slide" Target="slide5.xml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23">
            <a:extLst>
              <a:ext uri="{FF2B5EF4-FFF2-40B4-BE49-F238E27FC236}">
                <a16:creationId xmlns:a16="http://schemas.microsoft.com/office/drawing/2014/main" id="{166BF9EE-F7AC-4FA5-AC7E-001B3A642F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3B48D182-44E3-4D8B-ACEF-F1A900BE44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355A535A-A489-477F-A314-593AA8CAFB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954C2D4C-FD83-4EF4-9312-04442ABD66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C20701C2-CD9A-4698-BC97-E1085820C2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62575C35-466F-42AE-87A1-D691849AB8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0" name="Freeform 16">
              <a:extLst>
                <a:ext uri="{FF2B5EF4-FFF2-40B4-BE49-F238E27FC236}">
                  <a16:creationId xmlns:a16="http://schemas.microsoft.com/office/drawing/2014/main" id="{58236F37-6119-45AC-80A0-CD2C311B50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1" name="Freeform 17">
              <a:extLst>
                <a:ext uri="{FF2B5EF4-FFF2-40B4-BE49-F238E27FC236}">
                  <a16:creationId xmlns:a16="http://schemas.microsoft.com/office/drawing/2014/main" id="{F3FDD799-39FE-4D6F-9A64-2F472B2150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2" name="Freeform 18">
              <a:extLst>
                <a:ext uri="{FF2B5EF4-FFF2-40B4-BE49-F238E27FC236}">
                  <a16:creationId xmlns:a16="http://schemas.microsoft.com/office/drawing/2014/main" id="{9820D241-1D49-442C-A95A-00BC1BF9E2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Freeform 19">
              <a:extLst>
                <a:ext uri="{FF2B5EF4-FFF2-40B4-BE49-F238E27FC236}">
                  <a16:creationId xmlns:a16="http://schemas.microsoft.com/office/drawing/2014/main" id="{EBC2197C-B383-4866-8ABD-74222400BE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4" name="Freeform 20">
              <a:extLst>
                <a:ext uri="{FF2B5EF4-FFF2-40B4-BE49-F238E27FC236}">
                  <a16:creationId xmlns:a16="http://schemas.microsoft.com/office/drawing/2014/main" id="{404B06AA-FC93-4471-9DE4-56A401E70A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5" name="Freeform 21">
              <a:extLst>
                <a:ext uri="{FF2B5EF4-FFF2-40B4-BE49-F238E27FC236}">
                  <a16:creationId xmlns:a16="http://schemas.microsoft.com/office/drawing/2014/main" id="{E580600C-013F-4FAF-8FB7-4CC0FA80A9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9BFCF199-64B2-4AEE-88C4-E954ABF362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57" name="Group 37">
            <a:extLst>
              <a:ext uri="{FF2B5EF4-FFF2-40B4-BE49-F238E27FC236}">
                <a16:creationId xmlns:a16="http://schemas.microsoft.com/office/drawing/2014/main" id="{E312DBA5-56D8-42B2-BA94-28168C2A6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39" name="Freeform 27">
              <a:extLst>
                <a:ext uri="{FF2B5EF4-FFF2-40B4-BE49-F238E27FC236}">
                  <a16:creationId xmlns:a16="http://schemas.microsoft.com/office/drawing/2014/main" id="{7AD46C74-3117-46B0-B267-0F61B57CA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0" name="Freeform 28">
              <a:extLst>
                <a:ext uri="{FF2B5EF4-FFF2-40B4-BE49-F238E27FC236}">
                  <a16:creationId xmlns:a16="http://schemas.microsoft.com/office/drawing/2014/main" id="{8C13B810-9664-45D8-8510-D6ED0ADD72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1" name="Freeform 29">
              <a:extLst>
                <a:ext uri="{FF2B5EF4-FFF2-40B4-BE49-F238E27FC236}">
                  <a16:creationId xmlns:a16="http://schemas.microsoft.com/office/drawing/2014/main" id="{10306E52-A922-4458-BCCE-C3C840CC75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2" name="Freeform 30">
              <a:extLst>
                <a:ext uri="{FF2B5EF4-FFF2-40B4-BE49-F238E27FC236}">
                  <a16:creationId xmlns:a16="http://schemas.microsoft.com/office/drawing/2014/main" id="{CB578819-B7E7-4250-932F-52AE2A2A9A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3" name="Freeform 31">
              <a:extLst>
                <a:ext uri="{FF2B5EF4-FFF2-40B4-BE49-F238E27FC236}">
                  <a16:creationId xmlns:a16="http://schemas.microsoft.com/office/drawing/2014/main" id="{454B9C91-B623-424A-B16E-F764F189D3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4" name="Freeform 32">
              <a:extLst>
                <a:ext uri="{FF2B5EF4-FFF2-40B4-BE49-F238E27FC236}">
                  <a16:creationId xmlns:a16="http://schemas.microsoft.com/office/drawing/2014/main" id="{EFD03C4A-8484-41E6-B458-032F1DCA70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5" name="Freeform 33">
              <a:extLst>
                <a:ext uri="{FF2B5EF4-FFF2-40B4-BE49-F238E27FC236}">
                  <a16:creationId xmlns:a16="http://schemas.microsoft.com/office/drawing/2014/main" id="{DDC2F3C3-1D4E-4913-9C5C-F9A65B47E5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6" name="Freeform 34">
              <a:extLst>
                <a:ext uri="{FF2B5EF4-FFF2-40B4-BE49-F238E27FC236}">
                  <a16:creationId xmlns:a16="http://schemas.microsoft.com/office/drawing/2014/main" id="{1E15BCA2-2420-4C53-ADE9-40FBAC2384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7" name="Freeform 35">
              <a:extLst>
                <a:ext uri="{FF2B5EF4-FFF2-40B4-BE49-F238E27FC236}">
                  <a16:creationId xmlns:a16="http://schemas.microsoft.com/office/drawing/2014/main" id="{73D5FBF4-7129-4C51-B603-E3BC334195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8" name="Freeform 36">
              <a:extLst>
                <a:ext uri="{FF2B5EF4-FFF2-40B4-BE49-F238E27FC236}">
                  <a16:creationId xmlns:a16="http://schemas.microsoft.com/office/drawing/2014/main" id="{0165B164-CE2A-494C-88FC-507232B37C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9" name="Freeform 37">
              <a:extLst>
                <a:ext uri="{FF2B5EF4-FFF2-40B4-BE49-F238E27FC236}">
                  <a16:creationId xmlns:a16="http://schemas.microsoft.com/office/drawing/2014/main" id="{87F127E5-B10B-4D18-BCF0-E7C3C7F401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0" name="Freeform 38">
              <a:extLst>
                <a:ext uri="{FF2B5EF4-FFF2-40B4-BE49-F238E27FC236}">
                  <a16:creationId xmlns:a16="http://schemas.microsoft.com/office/drawing/2014/main" id="{FC692D59-F28D-4E42-B435-225F2C6CFA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8" name="Rectangle 51">
            <a:extLst>
              <a:ext uri="{FF2B5EF4-FFF2-40B4-BE49-F238E27FC236}">
                <a16:creationId xmlns:a16="http://schemas.microsoft.com/office/drawing/2014/main" id="{1996130F-9AB5-4DE9-8574-3AF891C5C1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59" name="Freeform 11">
            <a:extLst>
              <a:ext uri="{FF2B5EF4-FFF2-40B4-BE49-F238E27FC236}">
                <a16:creationId xmlns:a16="http://schemas.microsoft.com/office/drawing/2014/main" id="{7326F4E6-9131-42DA-97B2-0BA8D1E258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it-IT"/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2B6E1739-0E6E-0B00-BDD5-53AD1BB94F71}"/>
              </a:ext>
            </a:extLst>
          </p:cNvPr>
          <p:cNvGrpSpPr/>
          <p:nvPr/>
        </p:nvGrpSpPr>
        <p:grpSpPr>
          <a:xfrm>
            <a:off x="2057668" y="968023"/>
            <a:ext cx="10134332" cy="5979828"/>
            <a:chOff x="1981273" y="1298763"/>
            <a:chExt cx="10134332" cy="5979828"/>
          </a:xfrm>
        </p:grpSpPr>
        <p:sp>
          <p:nvSpPr>
            <p:cNvPr id="3" name="CasellaDiTesto 2">
              <a:extLst>
                <a:ext uri="{FF2B5EF4-FFF2-40B4-BE49-F238E27FC236}">
                  <a16:creationId xmlns:a16="http://schemas.microsoft.com/office/drawing/2014/main" id="{0AF977B2-AB1C-2A1B-EA4B-4FE2B2E994C2}"/>
                </a:ext>
              </a:extLst>
            </p:cNvPr>
            <p:cNvSpPr txBox="1"/>
            <p:nvPr/>
          </p:nvSpPr>
          <p:spPr>
            <a:xfrm>
              <a:off x="2835173" y="1298763"/>
              <a:ext cx="6368863" cy="16312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anose="020B0502020202020204" pitchFamily="34" charset="0"/>
                  <a:ea typeface="Times New Roman" panose="02020603050405020304" pitchFamily="18" charset="0"/>
                </a:rPr>
                <a:t>Politecnico di Torino 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anose="020B0502020202020204" pitchFamily="34" charset="0"/>
                  <a:ea typeface="Times New Roman" panose="02020603050405020304" pitchFamily="18" charset="0"/>
                </a:rPr>
                <a:t> </a:t>
              </a:r>
              <a:endParaRPr kumimoji="0" lang="it-IT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Times New Roman" panose="02020603050405020304" pitchFamily="18" charset="0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it-IT" dirty="0">
                  <a:solidFill>
                    <a:srgbClr val="000000"/>
                  </a:solidFill>
                  <a:latin typeface="Century Gothic" panose="020B0502020202020204" pitchFamily="34" charset="0"/>
                  <a:ea typeface="Times New Roman" panose="02020603050405020304" pitchFamily="18" charset="0"/>
                </a:rPr>
                <a:t>Master of Science Course in Management Engineering</a:t>
              </a:r>
              <a:endParaRPr kumimoji="0" lang="it-IT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Times New Roman" panose="02020603050405020304" pitchFamily="18" charset="0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anose="020B0502020202020204" pitchFamily="34" charset="0"/>
                  <a:ea typeface="Times New Roman" panose="02020603050405020304" pitchFamily="18" charset="0"/>
                </a:rPr>
                <a:t>A.Y. 2023/2024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anose="020B0502020202020204" pitchFamily="34" charset="0"/>
                  <a:ea typeface="Times New Roman" panose="02020603050405020304" pitchFamily="18" charset="0"/>
                </a:rPr>
                <a:t>Graduation</a:t>
              </a:r>
              <a:r>
                <a:rPr kumimoji="0" lang="it-IT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anose="020B0502020202020204" pitchFamily="34" charset="0"/>
                  <a:ea typeface="Times New Roman" panose="02020603050405020304" pitchFamily="18" charset="0"/>
                </a:rPr>
                <a:t> session March - April 2024</a:t>
              </a:r>
            </a:p>
          </p:txBody>
        </p:sp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C8FEA891-3ADE-BDD1-4451-1EA7B80272BE}"/>
                </a:ext>
              </a:extLst>
            </p:cNvPr>
            <p:cNvSpPr txBox="1"/>
            <p:nvPr/>
          </p:nvSpPr>
          <p:spPr>
            <a:xfrm>
              <a:off x="3000171" y="3768692"/>
              <a:ext cx="6794798" cy="129266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anose="020F0302020204030204"/>
                  <a:ea typeface="Times New Roman" panose="02020603050405020304" pitchFamily="18" charset="0"/>
                  <a:cs typeface="+mn-cs"/>
                </a:rPr>
                <a:t>Algorithmic Pricing in the digital age</a:t>
              </a:r>
              <a:endParaRPr kumimoji="0" lang="it-IT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F0302020204030204"/>
                <a:ea typeface="Times New Roman" panose="02020603050405020304" pitchFamily="18" charset="0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anose="020F0302020204030204"/>
                  <a:ea typeface="Times New Roman" panose="02020603050405020304" pitchFamily="18" charset="0"/>
                  <a:cs typeface="+mn-cs"/>
                </a:rPr>
                <a:t> 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anose="020F0302020204030204"/>
                  <a:ea typeface="Times New Roman" panose="02020603050405020304" pitchFamily="18" charset="0"/>
                  <a:cs typeface="+mn-cs"/>
                </a:rPr>
                <a:t>“Ethical considerations on its economic and social implications, and an analysis of possible solutions to overcome its critical issues”</a:t>
              </a:r>
              <a:endParaRPr kumimoji="0" lang="it-IT" sz="16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F0302020204030204"/>
                <a:ea typeface="Times New Roman" panose="02020603050405020304" pitchFamily="18" charset="0"/>
                <a:cs typeface="+mn-cs"/>
              </a:endParaRPr>
            </a:p>
          </p:txBody>
        </p:sp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F5959FAB-0429-093C-F59A-FFD4D6C01512}"/>
                </a:ext>
              </a:extLst>
            </p:cNvPr>
            <p:cNvSpPr txBox="1"/>
            <p:nvPr/>
          </p:nvSpPr>
          <p:spPr>
            <a:xfrm>
              <a:off x="1981273" y="5955152"/>
              <a:ext cx="10134332" cy="13234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20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entury Gothic" panose="020B0502020202020204" pitchFamily="34" charset="0"/>
                </a:rPr>
                <a:t>Tutor</a:t>
              </a:r>
              <a:r>
                <a:rPr lang="it-IT" sz="2000" dirty="0">
                  <a:latin typeface="Century Gothic" panose="020B0502020202020204" pitchFamily="34" charset="0"/>
                </a:rPr>
                <a:t>:                                                                              </a:t>
              </a:r>
              <a:r>
                <a:rPr kumimoji="0" lang="it-IT" sz="20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entury Gothic" panose="020B0502020202020204" pitchFamily="34" charset="0"/>
                </a:rPr>
                <a:t>Candidate: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Gothic" panose="020B0502020202020204" pitchFamily="34" charset="0"/>
              </a:endParaRP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20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entury Gothic" panose="020B0502020202020204" pitchFamily="34" charset="0"/>
                </a:rPr>
                <a:t>       Fabio Salassa                                                                        Paolo Pautassi s303696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20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entury Gothic" panose="020B0502020202020204" pitchFamily="34" charset="0"/>
                </a:rPr>
                <a:t> </a:t>
              </a:r>
            </a:p>
          </p:txBody>
        </p:sp>
      </p:grp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3EE151C-94F2-DE06-A4D0-9757D1EB2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6F0A7-AEFD-412D-A485-85520C4173B1}" type="slidenum">
              <a:rPr lang="it-IT" smtClean="0"/>
              <a:t>1</a:t>
            </a:fld>
            <a:endParaRPr lang="it-IT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DFE22599-29A4-5FED-83F4-0D5A989C3ED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 t="21210" b="21285"/>
          <a:stretch/>
        </p:blipFill>
        <p:spPr>
          <a:xfrm>
            <a:off x="8989702" y="37089"/>
            <a:ext cx="3175074" cy="1290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3015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23">
            <a:extLst>
              <a:ext uri="{FF2B5EF4-FFF2-40B4-BE49-F238E27FC236}">
                <a16:creationId xmlns:a16="http://schemas.microsoft.com/office/drawing/2014/main" id="{166BF9EE-F7AC-4FA5-AC7E-001B3A642F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3B48D182-44E3-4D8B-ACEF-F1A900BE44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355A535A-A489-477F-A314-593AA8CAFB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954C2D4C-FD83-4EF4-9312-04442ABD66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C20701C2-CD9A-4698-BC97-E1085820C2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62575C35-466F-42AE-87A1-D691849AB8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0" name="Freeform 16">
              <a:extLst>
                <a:ext uri="{FF2B5EF4-FFF2-40B4-BE49-F238E27FC236}">
                  <a16:creationId xmlns:a16="http://schemas.microsoft.com/office/drawing/2014/main" id="{58236F37-6119-45AC-80A0-CD2C311B50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1" name="Freeform 17">
              <a:extLst>
                <a:ext uri="{FF2B5EF4-FFF2-40B4-BE49-F238E27FC236}">
                  <a16:creationId xmlns:a16="http://schemas.microsoft.com/office/drawing/2014/main" id="{F3FDD799-39FE-4D6F-9A64-2F472B2150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2" name="Freeform 18">
              <a:extLst>
                <a:ext uri="{FF2B5EF4-FFF2-40B4-BE49-F238E27FC236}">
                  <a16:creationId xmlns:a16="http://schemas.microsoft.com/office/drawing/2014/main" id="{9820D241-1D49-442C-A95A-00BC1BF9E2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Freeform 19">
              <a:extLst>
                <a:ext uri="{FF2B5EF4-FFF2-40B4-BE49-F238E27FC236}">
                  <a16:creationId xmlns:a16="http://schemas.microsoft.com/office/drawing/2014/main" id="{EBC2197C-B383-4866-8ABD-74222400BE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4" name="Freeform 20">
              <a:extLst>
                <a:ext uri="{FF2B5EF4-FFF2-40B4-BE49-F238E27FC236}">
                  <a16:creationId xmlns:a16="http://schemas.microsoft.com/office/drawing/2014/main" id="{404B06AA-FC93-4471-9DE4-56A401E70A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5" name="Freeform 21">
              <a:extLst>
                <a:ext uri="{FF2B5EF4-FFF2-40B4-BE49-F238E27FC236}">
                  <a16:creationId xmlns:a16="http://schemas.microsoft.com/office/drawing/2014/main" id="{E580600C-013F-4FAF-8FB7-4CC0FA80A9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9BFCF199-64B2-4AEE-88C4-E954ABF362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57" name="Group 37">
            <a:extLst>
              <a:ext uri="{FF2B5EF4-FFF2-40B4-BE49-F238E27FC236}">
                <a16:creationId xmlns:a16="http://schemas.microsoft.com/office/drawing/2014/main" id="{E312DBA5-56D8-42B2-BA94-28168C2A6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39" name="Freeform 27">
              <a:extLst>
                <a:ext uri="{FF2B5EF4-FFF2-40B4-BE49-F238E27FC236}">
                  <a16:creationId xmlns:a16="http://schemas.microsoft.com/office/drawing/2014/main" id="{7AD46C74-3117-46B0-B267-0F61B57CA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0" name="Freeform 28">
              <a:extLst>
                <a:ext uri="{FF2B5EF4-FFF2-40B4-BE49-F238E27FC236}">
                  <a16:creationId xmlns:a16="http://schemas.microsoft.com/office/drawing/2014/main" id="{8C13B810-9664-45D8-8510-D6ED0ADD72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1" name="Freeform 29">
              <a:extLst>
                <a:ext uri="{FF2B5EF4-FFF2-40B4-BE49-F238E27FC236}">
                  <a16:creationId xmlns:a16="http://schemas.microsoft.com/office/drawing/2014/main" id="{10306E52-A922-4458-BCCE-C3C840CC75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2" name="Freeform 30">
              <a:extLst>
                <a:ext uri="{FF2B5EF4-FFF2-40B4-BE49-F238E27FC236}">
                  <a16:creationId xmlns:a16="http://schemas.microsoft.com/office/drawing/2014/main" id="{CB578819-B7E7-4250-932F-52AE2A2A9A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3" name="Freeform 31">
              <a:extLst>
                <a:ext uri="{FF2B5EF4-FFF2-40B4-BE49-F238E27FC236}">
                  <a16:creationId xmlns:a16="http://schemas.microsoft.com/office/drawing/2014/main" id="{454B9C91-B623-424A-B16E-F764F189D3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4" name="Freeform 32">
              <a:extLst>
                <a:ext uri="{FF2B5EF4-FFF2-40B4-BE49-F238E27FC236}">
                  <a16:creationId xmlns:a16="http://schemas.microsoft.com/office/drawing/2014/main" id="{EFD03C4A-8484-41E6-B458-032F1DCA70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5" name="Freeform 33">
              <a:extLst>
                <a:ext uri="{FF2B5EF4-FFF2-40B4-BE49-F238E27FC236}">
                  <a16:creationId xmlns:a16="http://schemas.microsoft.com/office/drawing/2014/main" id="{DDC2F3C3-1D4E-4913-9C5C-F9A65B47E5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6" name="Freeform 34">
              <a:extLst>
                <a:ext uri="{FF2B5EF4-FFF2-40B4-BE49-F238E27FC236}">
                  <a16:creationId xmlns:a16="http://schemas.microsoft.com/office/drawing/2014/main" id="{1E15BCA2-2420-4C53-ADE9-40FBAC2384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7" name="Freeform 35">
              <a:extLst>
                <a:ext uri="{FF2B5EF4-FFF2-40B4-BE49-F238E27FC236}">
                  <a16:creationId xmlns:a16="http://schemas.microsoft.com/office/drawing/2014/main" id="{73D5FBF4-7129-4C51-B603-E3BC334195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8" name="Freeform 36">
              <a:extLst>
                <a:ext uri="{FF2B5EF4-FFF2-40B4-BE49-F238E27FC236}">
                  <a16:creationId xmlns:a16="http://schemas.microsoft.com/office/drawing/2014/main" id="{0165B164-CE2A-494C-88FC-507232B37C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9" name="Freeform 37">
              <a:extLst>
                <a:ext uri="{FF2B5EF4-FFF2-40B4-BE49-F238E27FC236}">
                  <a16:creationId xmlns:a16="http://schemas.microsoft.com/office/drawing/2014/main" id="{87F127E5-B10B-4D18-BCF0-E7C3C7F401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0" name="Freeform 38">
              <a:extLst>
                <a:ext uri="{FF2B5EF4-FFF2-40B4-BE49-F238E27FC236}">
                  <a16:creationId xmlns:a16="http://schemas.microsoft.com/office/drawing/2014/main" id="{FC692D59-F28D-4E42-B435-225F2C6CFA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8" name="Rectangle 51">
            <a:extLst>
              <a:ext uri="{FF2B5EF4-FFF2-40B4-BE49-F238E27FC236}">
                <a16:creationId xmlns:a16="http://schemas.microsoft.com/office/drawing/2014/main" id="{1996130F-9AB5-4DE9-8574-3AF891C5C1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59" name="Freeform 11">
            <a:extLst>
              <a:ext uri="{FF2B5EF4-FFF2-40B4-BE49-F238E27FC236}">
                <a16:creationId xmlns:a16="http://schemas.microsoft.com/office/drawing/2014/main" id="{7326F4E6-9131-42DA-97B2-0BA8D1E258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it-IT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2BB7E0B-4F01-8113-A939-2D290C2A167D}"/>
              </a:ext>
            </a:extLst>
          </p:cNvPr>
          <p:cNvSpPr txBox="1"/>
          <p:nvPr/>
        </p:nvSpPr>
        <p:spPr>
          <a:xfrm>
            <a:off x="2397789" y="1995862"/>
            <a:ext cx="963227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800" dirty="0"/>
              <a:t>Price </a:t>
            </a:r>
            <a:r>
              <a:rPr lang="it-IT" sz="2800" dirty="0" err="1"/>
              <a:t>discrimination</a:t>
            </a:r>
            <a:r>
              <a:rPr lang="it-IT" sz="2800" dirty="0"/>
              <a:t> and </a:t>
            </a:r>
            <a:r>
              <a:rPr lang="it-IT" sz="2800" dirty="0" err="1"/>
              <a:t>Fairness</a:t>
            </a:r>
            <a:endParaRPr lang="it-IT" sz="2800" dirty="0"/>
          </a:p>
          <a:p>
            <a:pPr lvl="1"/>
            <a:endParaRPr lang="it-IT" sz="2400" dirty="0">
              <a:sym typeface="Wingdings" panose="05000000000000000000" pitchFamily="2" charset="2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it-IT" sz="2400" dirty="0">
                <a:sym typeface="Wingdings" panose="05000000000000000000" pitchFamily="2" charset="2"/>
              </a:rPr>
              <a:t>Customers </a:t>
            </a:r>
            <a:r>
              <a:rPr lang="it-IT" sz="2400" dirty="0" err="1">
                <a:sym typeface="Wingdings" panose="05000000000000000000" pitchFamily="2" charset="2"/>
              </a:rPr>
              <a:t>feel</a:t>
            </a:r>
            <a:r>
              <a:rPr lang="it-IT" sz="2400" dirty="0">
                <a:sym typeface="Wingdings" panose="05000000000000000000" pitchFamily="2" charset="2"/>
              </a:rPr>
              <a:t> </a:t>
            </a:r>
            <a:r>
              <a:rPr lang="it-IT" sz="2400" dirty="0" err="1">
                <a:sym typeface="Wingdings" panose="05000000000000000000" pitchFamily="2" charset="2"/>
              </a:rPr>
              <a:t>betrayed</a:t>
            </a:r>
            <a:endParaRPr lang="it-IT" sz="2400" dirty="0">
              <a:sym typeface="Wingdings" panose="05000000000000000000" pitchFamily="2" charset="2"/>
            </a:endParaRPr>
          </a:p>
          <a:p>
            <a:pPr lvl="1"/>
            <a:endParaRPr lang="it-IT" sz="2400" dirty="0">
              <a:sym typeface="Wingdings" panose="05000000000000000000" pitchFamily="2" charset="2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it-IT" sz="2400" dirty="0" err="1">
                <a:sym typeface="Wingdings" panose="05000000000000000000" pitchFamily="2" charset="2"/>
              </a:rPr>
              <a:t>Algorithmic</a:t>
            </a:r>
            <a:r>
              <a:rPr lang="it-IT" sz="2400" dirty="0">
                <a:sym typeface="Wingdings" panose="05000000000000000000" pitchFamily="2" charset="2"/>
              </a:rPr>
              <a:t> pricing </a:t>
            </a:r>
            <a:r>
              <a:rPr lang="it-IT" sz="2400" dirty="0" err="1">
                <a:sym typeface="Wingdings" panose="05000000000000000000" pitchFamily="2" charset="2"/>
              </a:rPr>
              <a:t>is</a:t>
            </a:r>
            <a:r>
              <a:rPr lang="it-IT" sz="2400" dirty="0">
                <a:sym typeface="Wingdings" panose="05000000000000000000" pitchFamily="2" charset="2"/>
              </a:rPr>
              <a:t> </a:t>
            </a:r>
            <a:r>
              <a:rPr lang="it-IT" sz="2400" dirty="0" err="1">
                <a:sym typeface="Wingdings" panose="05000000000000000000" pitchFamily="2" charset="2"/>
              </a:rPr>
              <a:t>seen</a:t>
            </a:r>
            <a:r>
              <a:rPr lang="it-IT" sz="2400" dirty="0">
                <a:sym typeface="Wingdings" panose="05000000000000000000" pitchFamily="2" charset="2"/>
              </a:rPr>
              <a:t> </a:t>
            </a:r>
            <a:r>
              <a:rPr lang="it-IT" sz="2400" dirty="0" err="1">
                <a:sym typeface="Wingdings" panose="05000000000000000000" pitchFamily="2" charset="2"/>
              </a:rPr>
              <a:t>as</a:t>
            </a:r>
            <a:r>
              <a:rPr lang="it-IT" sz="2400" dirty="0">
                <a:sym typeface="Wingdings" panose="05000000000000000000" pitchFamily="2" charset="2"/>
              </a:rPr>
              <a:t> </a:t>
            </a:r>
            <a:r>
              <a:rPr lang="it-IT" sz="2400" dirty="0" err="1">
                <a:sym typeface="Wingdings" panose="05000000000000000000" pitchFamily="2" charset="2"/>
              </a:rPr>
              <a:t>unfair</a:t>
            </a:r>
            <a:r>
              <a:rPr lang="it-IT" sz="2400" dirty="0">
                <a:sym typeface="Wingdings" panose="05000000000000000000" pitchFamily="2" charset="2"/>
              </a:rPr>
              <a:t> and </a:t>
            </a:r>
            <a:r>
              <a:rPr lang="it-IT" sz="2400" dirty="0" err="1">
                <a:sym typeface="Wingdings" panose="05000000000000000000" pitchFamily="2" charset="2"/>
              </a:rPr>
              <a:t>discriminatory</a:t>
            </a:r>
            <a:endParaRPr lang="it-IT" sz="2400" dirty="0">
              <a:sym typeface="Wingdings" panose="05000000000000000000" pitchFamily="2" charset="2"/>
            </a:endParaRPr>
          </a:p>
          <a:p>
            <a:pPr lvl="1"/>
            <a:endParaRPr lang="it-IT" sz="2400" dirty="0">
              <a:sym typeface="Wingdings" panose="05000000000000000000" pitchFamily="2" charset="2"/>
            </a:endParaRPr>
          </a:p>
          <a:p>
            <a:pPr lvl="1"/>
            <a:endParaRPr lang="it-IT" sz="2400" dirty="0">
              <a:sym typeface="Wingdings" panose="05000000000000000000" pitchFamily="2" charset="2"/>
            </a:endParaRPr>
          </a:p>
          <a:p>
            <a:pPr lvl="1"/>
            <a:endParaRPr lang="it-IT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800" dirty="0" err="1"/>
              <a:t>Transparency</a:t>
            </a:r>
            <a:r>
              <a:rPr lang="it-IT" sz="2800" dirty="0"/>
              <a:t> and </a:t>
            </a:r>
            <a:r>
              <a:rPr lang="it-IT" sz="2800" dirty="0" err="1"/>
              <a:t>Explainability</a:t>
            </a:r>
            <a:endParaRPr lang="it-IT" sz="2800" dirty="0">
              <a:sym typeface="Wingdings" panose="05000000000000000000" pitchFamily="2" charset="2"/>
            </a:endParaRPr>
          </a:p>
          <a:p>
            <a:pPr lvl="1"/>
            <a:endParaRPr lang="it-IT" sz="2400" dirty="0">
              <a:sym typeface="Wingdings" panose="05000000000000000000" pitchFamily="2" charset="2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it-IT" sz="2400" dirty="0">
                <a:sym typeface="Wingdings" panose="05000000000000000000" pitchFamily="2" charset="2"/>
              </a:rPr>
              <a:t>Machine learning models are </a:t>
            </a:r>
            <a:r>
              <a:rPr lang="it-IT" sz="2400" dirty="0" err="1">
                <a:sym typeface="Wingdings" panose="05000000000000000000" pitchFamily="2" charset="2"/>
              </a:rPr>
              <a:t>perceived</a:t>
            </a:r>
            <a:r>
              <a:rPr lang="it-IT" sz="2400" dirty="0">
                <a:sym typeface="Wingdings" panose="05000000000000000000" pitchFamily="2" charset="2"/>
              </a:rPr>
              <a:t> </a:t>
            </a:r>
            <a:r>
              <a:rPr lang="it-IT" sz="2400" dirty="0" err="1">
                <a:sym typeface="Wingdings" panose="05000000000000000000" pitchFamily="2" charset="2"/>
              </a:rPr>
              <a:t>as</a:t>
            </a:r>
            <a:r>
              <a:rPr lang="it-IT" sz="2400" dirty="0">
                <a:sym typeface="Wingdings" panose="05000000000000000000" pitchFamily="2" charset="2"/>
              </a:rPr>
              <a:t> «black boxes»</a:t>
            </a:r>
            <a:endParaRPr lang="it-IT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it-IT" sz="2400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it-IT" sz="2400" dirty="0"/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4D92BBF4-2726-1F85-69B9-362B4D4E3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6F0A7-AEFD-412D-A485-85520C4173B1}" type="slidenum">
              <a:rPr lang="it-IT" smtClean="0"/>
              <a:t>10</a:t>
            </a:fld>
            <a:endParaRPr lang="it-IT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B87BAF43-BB1F-508A-C4DB-0FC5375ABC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38300" y="-166536"/>
            <a:ext cx="8915399" cy="2262781"/>
          </a:xfrm>
        </p:spPr>
        <p:txBody>
          <a:bodyPr>
            <a:normAutofit/>
          </a:bodyPr>
          <a:lstStyle/>
          <a:p>
            <a:r>
              <a:rPr lang="it-IT" sz="4800" dirty="0" err="1"/>
              <a:t>Ethical</a:t>
            </a:r>
            <a:r>
              <a:rPr lang="it-IT" sz="4800" dirty="0"/>
              <a:t> </a:t>
            </a:r>
            <a:r>
              <a:rPr lang="it-IT" sz="4800" dirty="0" err="1"/>
              <a:t>considerations</a:t>
            </a:r>
            <a:br>
              <a:rPr lang="it-IT" sz="4800" dirty="0"/>
            </a:br>
            <a:endParaRPr lang="it-IT" sz="4800" dirty="0"/>
          </a:p>
        </p:txBody>
      </p:sp>
    </p:spTree>
    <p:extLst>
      <p:ext uri="{BB962C8B-B14F-4D97-AF65-F5344CB8AC3E}">
        <p14:creationId xmlns:p14="http://schemas.microsoft.com/office/powerpoint/2010/main" val="22774874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23">
            <a:extLst>
              <a:ext uri="{FF2B5EF4-FFF2-40B4-BE49-F238E27FC236}">
                <a16:creationId xmlns:a16="http://schemas.microsoft.com/office/drawing/2014/main" id="{166BF9EE-F7AC-4FA5-AC7E-001B3A642F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3B48D182-44E3-4D8B-ACEF-F1A900BE44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355A535A-A489-477F-A314-593AA8CAFB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954C2D4C-FD83-4EF4-9312-04442ABD66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C20701C2-CD9A-4698-BC97-E1085820C2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62575C35-466F-42AE-87A1-D691849AB8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0" name="Freeform 16">
              <a:extLst>
                <a:ext uri="{FF2B5EF4-FFF2-40B4-BE49-F238E27FC236}">
                  <a16:creationId xmlns:a16="http://schemas.microsoft.com/office/drawing/2014/main" id="{58236F37-6119-45AC-80A0-CD2C311B50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1" name="Freeform 17">
              <a:extLst>
                <a:ext uri="{FF2B5EF4-FFF2-40B4-BE49-F238E27FC236}">
                  <a16:creationId xmlns:a16="http://schemas.microsoft.com/office/drawing/2014/main" id="{F3FDD799-39FE-4D6F-9A64-2F472B2150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2" name="Freeform 18">
              <a:extLst>
                <a:ext uri="{FF2B5EF4-FFF2-40B4-BE49-F238E27FC236}">
                  <a16:creationId xmlns:a16="http://schemas.microsoft.com/office/drawing/2014/main" id="{9820D241-1D49-442C-A95A-00BC1BF9E2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Freeform 19">
              <a:extLst>
                <a:ext uri="{FF2B5EF4-FFF2-40B4-BE49-F238E27FC236}">
                  <a16:creationId xmlns:a16="http://schemas.microsoft.com/office/drawing/2014/main" id="{EBC2197C-B383-4866-8ABD-74222400BE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4" name="Freeform 20">
              <a:extLst>
                <a:ext uri="{FF2B5EF4-FFF2-40B4-BE49-F238E27FC236}">
                  <a16:creationId xmlns:a16="http://schemas.microsoft.com/office/drawing/2014/main" id="{404B06AA-FC93-4471-9DE4-56A401E70A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5" name="Freeform 21">
              <a:extLst>
                <a:ext uri="{FF2B5EF4-FFF2-40B4-BE49-F238E27FC236}">
                  <a16:creationId xmlns:a16="http://schemas.microsoft.com/office/drawing/2014/main" id="{E580600C-013F-4FAF-8FB7-4CC0FA80A9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9BFCF199-64B2-4AEE-88C4-E954ABF362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57" name="Group 37">
            <a:extLst>
              <a:ext uri="{FF2B5EF4-FFF2-40B4-BE49-F238E27FC236}">
                <a16:creationId xmlns:a16="http://schemas.microsoft.com/office/drawing/2014/main" id="{E312DBA5-56D8-42B2-BA94-28168C2A6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39" name="Freeform 27">
              <a:extLst>
                <a:ext uri="{FF2B5EF4-FFF2-40B4-BE49-F238E27FC236}">
                  <a16:creationId xmlns:a16="http://schemas.microsoft.com/office/drawing/2014/main" id="{7AD46C74-3117-46B0-B267-0F61B57CA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0" name="Freeform 28">
              <a:extLst>
                <a:ext uri="{FF2B5EF4-FFF2-40B4-BE49-F238E27FC236}">
                  <a16:creationId xmlns:a16="http://schemas.microsoft.com/office/drawing/2014/main" id="{8C13B810-9664-45D8-8510-D6ED0ADD72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1" name="Freeform 29">
              <a:extLst>
                <a:ext uri="{FF2B5EF4-FFF2-40B4-BE49-F238E27FC236}">
                  <a16:creationId xmlns:a16="http://schemas.microsoft.com/office/drawing/2014/main" id="{10306E52-A922-4458-BCCE-C3C840CC75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2" name="Freeform 30">
              <a:extLst>
                <a:ext uri="{FF2B5EF4-FFF2-40B4-BE49-F238E27FC236}">
                  <a16:creationId xmlns:a16="http://schemas.microsoft.com/office/drawing/2014/main" id="{CB578819-B7E7-4250-932F-52AE2A2A9A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3" name="Freeform 31">
              <a:extLst>
                <a:ext uri="{FF2B5EF4-FFF2-40B4-BE49-F238E27FC236}">
                  <a16:creationId xmlns:a16="http://schemas.microsoft.com/office/drawing/2014/main" id="{454B9C91-B623-424A-B16E-F764F189D3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4" name="Freeform 32">
              <a:extLst>
                <a:ext uri="{FF2B5EF4-FFF2-40B4-BE49-F238E27FC236}">
                  <a16:creationId xmlns:a16="http://schemas.microsoft.com/office/drawing/2014/main" id="{EFD03C4A-8484-41E6-B458-032F1DCA70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5" name="Freeform 33">
              <a:extLst>
                <a:ext uri="{FF2B5EF4-FFF2-40B4-BE49-F238E27FC236}">
                  <a16:creationId xmlns:a16="http://schemas.microsoft.com/office/drawing/2014/main" id="{DDC2F3C3-1D4E-4913-9C5C-F9A65B47E5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6" name="Freeform 34">
              <a:extLst>
                <a:ext uri="{FF2B5EF4-FFF2-40B4-BE49-F238E27FC236}">
                  <a16:creationId xmlns:a16="http://schemas.microsoft.com/office/drawing/2014/main" id="{1E15BCA2-2420-4C53-ADE9-40FBAC2384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7" name="Freeform 35">
              <a:extLst>
                <a:ext uri="{FF2B5EF4-FFF2-40B4-BE49-F238E27FC236}">
                  <a16:creationId xmlns:a16="http://schemas.microsoft.com/office/drawing/2014/main" id="{73D5FBF4-7129-4C51-B603-E3BC334195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8" name="Freeform 36">
              <a:extLst>
                <a:ext uri="{FF2B5EF4-FFF2-40B4-BE49-F238E27FC236}">
                  <a16:creationId xmlns:a16="http://schemas.microsoft.com/office/drawing/2014/main" id="{0165B164-CE2A-494C-88FC-507232B37C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9" name="Freeform 37">
              <a:extLst>
                <a:ext uri="{FF2B5EF4-FFF2-40B4-BE49-F238E27FC236}">
                  <a16:creationId xmlns:a16="http://schemas.microsoft.com/office/drawing/2014/main" id="{87F127E5-B10B-4D18-BCF0-E7C3C7F401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0" name="Freeform 38">
              <a:extLst>
                <a:ext uri="{FF2B5EF4-FFF2-40B4-BE49-F238E27FC236}">
                  <a16:creationId xmlns:a16="http://schemas.microsoft.com/office/drawing/2014/main" id="{FC692D59-F28D-4E42-B435-225F2C6CFA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8" name="Rectangle 51">
            <a:extLst>
              <a:ext uri="{FF2B5EF4-FFF2-40B4-BE49-F238E27FC236}">
                <a16:creationId xmlns:a16="http://schemas.microsoft.com/office/drawing/2014/main" id="{1996130F-9AB5-4DE9-8574-3AF891C5C1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59" name="Freeform 11">
            <a:extLst>
              <a:ext uri="{FF2B5EF4-FFF2-40B4-BE49-F238E27FC236}">
                <a16:creationId xmlns:a16="http://schemas.microsoft.com/office/drawing/2014/main" id="{7326F4E6-9131-42DA-97B2-0BA8D1E258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it-IT"/>
          </a:p>
        </p:txBody>
      </p:sp>
      <p:grpSp>
        <p:nvGrpSpPr>
          <p:cNvPr id="67" name="Gruppo 66">
            <a:extLst>
              <a:ext uri="{FF2B5EF4-FFF2-40B4-BE49-F238E27FC236}">
                <a16:creationId xmlns:a16="http://schemas.microsoft.com/office/drawing/2014/main" id="{45C536FC-C571-EBCD-7D88-576BC6EDCC21}"/>
              </a:ext>
            </a:extLst>
          </p:cNvPr>
          <p:cNvGrpSpPr/>
          <p:nvPr/>
        </p:nvGrpSpPr>
        <p:grpSpPr>
          <a:xfrm>
            <a:off x="2040582" y="2014019"/>
            <a:ext cx="9814468" cy="3923191"/>
            <a:chOff x="2274086" y="1749229"/>
            <a:chExt cx="9814468" cy="3923191"/>
          </a:xfrm>
        </p:grpSpPr>
        <p:grpSp>
          <p:nvGrpSpPr>
            <p:cNvPr id="2" name="Gruppo 1">
              <a:extLst>
                <a:ext uri="{FF2B5EF4-FFF2-40B4-BE49-F238E27FC236}">
                  <a16:creationId xmlns:a16="http://schemas.microsoft.com/office/drawing/2014/main" id="{ECEDA513-F9C0-6670-8EF9-85CE432D18A1}"/>
                </a:ext>
              </a:extLst>
            </p:cNvPr>
            <p:cNvGrpSpPr/>
            <p:nvPr/>
          </p:nvGrpSpPr>
          <p:grpSpPr>
            <a:xfrm>
              <a:off x="2274086" y="1749229"/>
              <a:ext cx="9814468" cy="3923191"/>
              <a:chOff x="1323281" y="1534066"/>
              <a:chExt cx="9814468" cy="3923191"/>
            </a:xfrm>
          </p:grpSpPr>
          <p:grpSp>
            <p:nvGrpSpPr>
              <p:cNvPr id="5" name="Gruppo 4">
                <a:extLst>
                  <a:ext uri="{FF2B5EF4-FFF2-40B4-BE49-F238E27FC236}">
                    <a16:creationId xmlns:a16="http://schemas.microsoft.com/office/drawing/2014/main" id="{BB556102-D37B-150A-018D-92A80B39710C}"/>
                  </a:ext>
                </a:extLst>
              </p:cNvPr>
              <p:cNvGrpSpPr/>
              <p:nvPr/>
            </p:nvGrpSpPr>
            <p:grpSpPr>
              <a:xfrm>
                <a:off x="1323281" y="1534066"/>
                <a:ext cx="9814468" cy="3923191"/>
                <a:chOff x="1588752" y="1720879"/>
                <a:chExt cx="9814468" cy="3923191"/>
              </a:xfrm>
            </p:grpSpPr>
            <p:sp>
              <p:nvSpPr>
                <p:cNvPr id="9" name="Ovale 8">
                  <a:extLst>
                    <a:ext uri="{FF2B5EF4-FFF2-40B4-BE49-F238E27FC236}">
                      <a16:creationId xmlns:a16="http://schemas.microsoft.com/office/drawing/2014/main" id="{BEC1E607-1616-FCD4-55F0-51F5B6A9BD4F}"/>
                    </a:ext>
                  </a:extLst>
                </p:cNvPr>
                <p:cNvSpPr/>
                <p:nvPr/>
              </p:nvSpPr>
              <p:spPr>
                <a:xfrm>
                  <a:off x="4536644" y="1720879"/>
                  <a:ext cx="3373200" cy="1569600"/>
                </a:xfrm>
                <a:prstGeom prst="ellipse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it-IT" sz="2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entury Gothic" panose="020F0302020204030204"/>
                      <a:ea typeface="+mn-ea"/>
                      <a:cs typeface="+mn-cs"/>
                    </a:rPr>
                    <a:t>Government</a:t>
                  </a:r>
                </a:p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it-IT" sz="28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entury Gothic" panose="020F0302020204030204"/>
                      <a:ea typeface="+mn-ea"/>
                      <a:cs typeface="+mn-cs"/>
                    </a:rPr>
                    <a:t>Regulation</a:t>
                  </a:r>
                  <a:endParaRPr kumimoji="0" lang="it-IT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F03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" name="Ovale 9">
                  <a:extLst>
                    <a:ext uri="{FF2B5EF4-FFF2-40B4-BE49-F238E27FC236}">
                      <a16:creationId xmlns:a16="http://schemas.microsoft.com/office/drawing/2014/main" id="{CA787051-F087-9425-D932-5F44715060E8}"/>
                    </a:ext>
                  </a:extLst>
                </p:cNvPr>
                <p:cNvSpPr/>
                <p:nvPr/>
              </p:nvSpPr>
              <p:spPr>
                <a:xfrm>
                  <a:off x="1588752" y="4074470"/>
                  <a:ext cx="3492000" cy="1569600"/>
                </a:xfrm>
                <a:prstGeom prst="ellipse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it-IT" sz="2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entury Gothic" panose="020F0302020204030204"/>
                      <a:ea typeface="+mn-ea"/>
                      <a:cs typeface="+mn-cs"/>
                    </a:rPr>
                    <a:t>Customer</a:t>
                  </a:r>
                </a:p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it-IT" sz="28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entury Gothic" panose="020F0302020204030204"/>
                      <a:ea typeface="+mn-ea"/>
                      <a:cs typeface="+mn-cs"/>
                    </a:rPr>
                    <a:t>Education</a:t>
                  </a:r>
                  <a:endParaRPr kumimoji="0" lang="it-IT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F03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" name="Ovale 10">
                  <a:extLst>
                    <a:ext uri="{FF2B5EF4-FFF2-40B4-BE49-F238E27FC236}">
                      <a16:creationId xmlns:a16="http://schemas.microsoft.com/office/drawing/2014/main" id="{43A4932C-FA35-264C-64B7-427701B27164}"/>
                    </a:ext>
                  </a:extLst>
                </p:cNvPr>
                <p:cNvSpPr/>
                <p:nvPr/>
              </p:nvSpPr>
              <p:spPr>
                <a:xfrm>
                  <a:off x="7909844" y="4053231"/>
                  <a:ext cx="3493376" cy="1567983"/>
                </a:xfrm>
                <a:prstGeom prst="ellipse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it-IT" sz="28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entury Gothic" panose="020F0302020204030204"/>
                      <a:ea typeface="+mn-ea"/>
                      <a:cs typeface="+mn-cs"/>
                    </a:rPr>
                    <a:t>Firm</a:t>
                  </a:r>
                  <a:endParaRPr kumimoji="0" lang="it-IT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F0302020204030204"/>
                    <a:ea typeface="+mn-ea"/>
                    <a:cs typeface="+mn-cs"/>
                  </a:endParaRPr>
                </a:p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it-IT" sz="28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entury Gothic" panose="020F0302020204030204"/>
                      <a:ea typeface="+mn-ea"/>
                      <a:cs typeface="+mn-cs"/>
                    </a:rPr>
                    <a:t>Responsibility</a:t>
                  </a:r>
                  <a:endParaRPr kumimoji="0" lang="it-IT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F0302020204030204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8" name="Connettore 2 7">
                <a:extLst>
                  <a:ext uri="{FF2B5EF4-FFF2-40B4-BE49-F238E27FC236}">
                    <a16:creationId xmlns:a16="http://schemas.microsoft.com/office/drawing/2014/main" id="{F7F3347D-91B4-2E33-239A-E2E0E9348E0F}"/>
                  </a:ext>
                </a:extLst>
              </p:cNvPr>
              <p:cNvCxnSpPr>
                <a:cxnSpLocks/>
                <a:stCxn id="10" idx="6"/>
                <a:endCxn id="11" idx="2"/>
              </p:cNvCxnSpPr>
              <p:nvPr/>
            </p:nvCxnSpPr>
            <p:spPr>
              <a:xfrm flipV="1">
                <a:off x="4815281" y="4650410"/>
                <a:ext cx="2829092" cy="22047"/>
              </a:xfrm>
              <a:prstGeom prst="straightConnector1">
                <a:avLst/>
              </a:prstGeom>
              <a:ln w="28575"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1" name="Connettore 2 60">
              <a:extLst>
                <a:ext uri="{FF2B5EF4-FFF2-40B4-BE49-F238E27FC236}">
                  <a16:creationId xmlns:a16="http://schemas.microsoft.com/office/drawing/2014/main" id="{6FC9E462-EE11-F42C-15FF-C31FAB4CB27B}"/>
                </a:ext>
              </a:extLst>
            </p:cNvPr>
            <p:cNvCxnSpPr>
              <a:cxnSpLocks/>
              <a:stCxn id="10" idx="7"/>
              <a:endCxn id="9" idx="4"/>
            </p:cNvCxnSpPr>
            <p:nvPr/>
          </p:nvCxnSpPr>
          <p:spPr>
            <a:xfrm flipV="1">
              <a:off x="5254694" y="3318829"/>
              <a:ext cx="1653884" cy="1013854"/>
            </a:xfrm>
            <a:prstGeom prst="straightConnector1">
              <a:avLst/>
            </a:prstGeom>
            <a:ln w="28575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ttore 2 61">
              <a:extLst>
                <a:ext uri="{FF2B5EF4-FFF2-40B4-BE49-F238E27FC236}">
                  <a16:creationId xmlns:a16="http://schemas.microsoft.com/office/drawing/2014/main" id="{5D883C18-ADA8-9897-B460-4CC71AF99637}"/>
                </a:ext>
              </a:extLst>
            </p:cNvPr>
            <p:cNvCxnSpPr>
              <a:cxnSpLocks/>
              <a:stCxn id="9" idx="4"/>
              <a:endCxn id="11" idx="1"/>
            </p:cNvCxnSpPr>
            <p:nvPr/>
          </p:nvCxnSpPr>
          <p:spPr>
            <a:xfrm>
              <a:off x="6908578" y="3318829"/>
              <a:ext cx="2198193" cy="992378"/>
            </a:xfrm>
            <a:prstGeom prst="straightConnector1">
              <a:avLst/>
            </a:prstGeom>
            <a:ln w="28575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FF37DAC2-A156-6F8F-4E6A-5441424A5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6F0A7-AEFD-412D-A485-85520C4173B1}" type="slidenum">
              <a:rPr lang="it-IT" smtClean="0"/>
              <a:t>11</a:t>
            </a:fld>
            <a:endParaRPr lang="it-IT"/>
          </a:p>
        </p:txBody>
      </p:sp>
      <p:sp>
        <p:nvSpPr>
          <p:cNvPr id="6" name="Titolo 5">
            <a:extLst>
              <a:ext uri="{FF2B5EF4-FFF2-40B4-BE49-F238E27FC236}">
                <a16:creationId xmlns:a16="http://schemas.microsoft.com/office/drawing/2014/main" id="{1CFD81F2-2F20-07F2-A660-1C84BBC4E5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38300" y="-163454"/>
            <a:ext cx="8915399" cy="2262781"/>
          </a:xfrm>
        </p:spPr>
        <p:txBody>
          <a:bodyPr>
            <a:normAutofit/>
          </a:bodyPr>
          <a:lstStyle/>
          <a:p>
            <a:r>
              <a:rPr lang="it-IT" sz="4800" dirty="0" err="1"/>
              <a:t>Potential</a:t>
            </a:r>
            <a:r>
              <a:rPr lang="it-IT" sz="4800" dirty="0"/>
              <a:t> Solutions</a:t>
            </a:r>
            <a:br>
              <a:rPr lang="it-IT" sz="4800" dirty="0"/>
            </a:br>
            <a:endParaRPr lang="it-IT" sz="4800" dirty="0"/>
          </a:p>
        </p:txBody>
      </p:sp>
    </p:spTree>
    <p:extLst>
      <p:ext uri="{BB962C8B-B14F-4D97-AF65-F5344CB8AC3E}">
        <p14:creationId xmlns:p14="http://schemas.microsoft.com/office/powerpoint/2010/main" val="42921389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23">
            <a:extLst>
              <a:ext uri="{FF2B5EF4-FFF2-40B4-BE49-F238E27FC236}">
                <a16:creationId xmlns:a16="http://schemas.microsoft.com/office/drawing/2014/main" id="{166BF9EE-F7AC-4FA5-AC7E-001B3A642F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3B48D182-44E3-4D8B-ACEF-F1A900BE44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355A535A-A489-477F-A314-593AA8CAFB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954C2D4C-FD83-4EF4-9312-04442ABD66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C20701C2-CD9A-4698-BC97-E1085820C2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62575C35-466F-42AE-87A1-D691849AB8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0" name="Freeform 16">
              <a:extLst>
                <a:ext uri="{FF2B5EF4-FFF2-40B4-BE49-F238E27FC236}">
                  <a16:creationId xmlns:a16="http://schemas.microsoft.com/office/drawing/2014/main" id="{58236F37-6119-45AC-80A0-CD2C311B50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1" name="Freeform 17">
              <a:extLst>
                <a:ext uri="{FF2B5EF4-FFF2-40B4-BE49-F238E27FC236}">
                  <a16:creationId xmlns:a16="http://schemas.microsoft.com/office/drawing/2014/main" id="{F3FDD799-39FE-4D6F-9A64-2F472B2150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2" name="Freeform 18">
              <a:extLst>
                <a:ext uri="{FF2B5EF4-FFF2-40B4-BE49-F238E27FC236}">
                  <a16:creationId xmlns:a16="http://schemas.microsoft.com/office/drawing/2014/main" id="{9820D241-1D49-442C-A95A-00BC1BF9E2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Freeform 19">
              <a:extLst>
                <a:ext uri="{FF2B5EF4-FFF2-40B4-BE49-F238E27FC236}">
                  <a16:creationId xmlns:a16="http://schemas.microsoft.com/office/drawing/2014/main" id="{EBC2197C-B383-4866-8ABD-74222400BE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4" name="Freeform 20">
              <a:extLst>
                <a:ext uri="{FF2B5EF4-FFF2-40B4-BE49-F238E27FC236}">
                  <a16:creationId xmlns:a16="http://schemas.microsoft.com/office/drawing/2014/main" id="{404B06AA-FC93-4471-9DE4-56A401E70A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5" name="Freeform 21">
              <a:extLst>
                <a:ext uri="{FF2B5EF4-FFF2-40B4-BE49-F238E27FC236}">
                  <a16:creationId xmlns:a16="http://schemas.microsoft.com/office/drawing/2014/main" id="{E580600C-013F-4FAF-8FB7-4CC0FA80A9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9BFCF199-64B2-4AEE-88C4-E954ABF362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57" name="Group 37">
            <a:extLst>
              <a:ext uri="{FF2B5EF4-FFF2-40B4-BE49-F238E27FC236}">
                <a16:creationId xmlns:a16="http://schemas.microsoft.com/office/drawing/2014/main" id="{E312DBA5-56D8-42B2-BA94-28168C2A6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39" name="Freeform 27">
              <a:extLst>
                <a:ext uri="{FF2B5EF4-FFF2-40B4-BE49-F238E27FC236}">
                  <a16:creationId xmlns:a16="http://schemas.microsoft.com/office/drawing/2014/main" id="{7AD46C74-3117-46B0-B267-0F61B57CA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0" name="Freeform 28">
              <a:extLst>
                <a:ext uri="{FF2B5EF4-FFF2-40B4-BE49-F238E27FC236}">
                  <a16:creationId xmlns:a16="http://schemas.microsoft.com/office/drawing/2014/main" id="{8C13B810-9664-45D8-8510-D6ED0ADD72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1" name="Freeform 29">
              <a:extLst>
                <a:ext uri="{FF2B5EF4-FFF2-40B4-BE49-F238E27FC236}">
                  <a16:creationId xmlns:a16="http://schemas.microsoft.com/office/drawing/2014/main" id="{10306E52-A922-4458-BCCE-C3C840CC75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2" name="Freeform 30">
              <a:extLst>
                <a:ext uri="{FF2B5EF4-FFF2-40B4-BE49-F238E27FC236}">
                  <a16:creationId xmlns:a16="http://schemas.microsoft.com/office/drawing/2014/main" id="{CB578819-B7E7-4250-932F-52AE2A2A9A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3" name="Freeform 31">
              <a:extLst>
                <a:ext uri="{FF2B5EF4-FFF2-40B4-BE49-F238E27FC236}">
                  <a16:creationId xmlns:a16="http://schemas.microsoft.com/office/drawing/2014/main" id="{454B9C91-B623-424A-B16E-F764F189D3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4" name="Freeform 32">
              <a:extLst>
                <a:ext uri="{FF2B5EF4-FFF2-40B4-BE49-F238E27FC236}">
                  <a16:creationId xmlns:a16="http://schemas.microsoft.com/office/drawing/2014/main" id="{EFD03C4A-8484-41E6-B458-032F1DCA70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5" name="Freeform 33">
              <a:extLst>
                <a:ext uri="{FF2B5EF4-FFF2-40B4-BE49-F238E27FC236}">
                  <a16:creationId xmlns:a16="http://schemas.microsoft.com/office/drawing/2014/main" id="{DDC2F3C3-1D4E-4913-9C5C-F9A65B47E5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6" name="Freeform 34">
              <a:extLst>
                <a:ext uri="{FF2B5EF4-FFF2-40B4-BE49-F238E27FC236}">
                  <a16:creationId xmlns:a16="http://schemas.microsoft.com/office/drawing/2014/main" id="{1E15BCA2-2420-4C53-ADE9-40FBAC2384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7" name="Freeform 35">
              <a:extLst>
                <a:ext uri="{FF2B5EF4-FFF2-40B4-BE49-F238E27FC236}">
                  <a16:creationId xmlns:a16="http://schemas.microsoft.com/office/drawing/2014/main" id="{73D5FBF4-7129-4C51-B603-E3BC334195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8" name="Freeform 36">
              <a:extLst>
                <a:ext uri="{FF2B5EF4-FFF2-40B4-BE49-F238E27FC236}">
                  <a16:creationId xmlns:a16="http://schemas.microsoft.com/office/drawing/2014/main" id="{0165B164-CE2A-494C-88FC-507232B37C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9" name="Freeform 37">
              <a:extLst>
                <a:ext uri="{FF2B5EF4-FFF2-40B4-BE49-F238E27FC236}">
                  <a16:creationId xmlns:a16="http://schemas.microsoft.com/office/drawing/2014/main" id="{87F127E5-B10B-4D18-BCF0-E7C3C7F401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0" name="Freeform 38">
              <a:extLst>
                <a:ext uri="{FF2B5EF4-FFF2-40B4-BE49-F238E27FC236}">
                  <a16:creationId xmlns:a16="http://schemas.microsoft.com/office/drawing/2014/main" id="{FC692D59-F28D-4E42-B435-225F2C6CFA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8" name="Rectangle 51">
            <a:extLst>
              <a:ext uri="{FF2B5EF4-FFF2-40B4-BE49-F238E27FC236}">
                <a16:creationId xmlns:a16="http://schemas.microsoft.com/office/drawing/2014/main" id="{1996130F-9AB5-4DE9-8574-3AF891C5C1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59" name="Freeform 11">
            <a:extLst>
              <a:ext uri="{FF2B5EF4-FFF2-40B4-BE49-F238E27FC236}">
                <a16:creationId xmlns:a16="http://schemas.microsoft.com/office/drawing/2014/main" id="{7326F4E6-9131-42DA-97B2-0BA8D1E258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it-IT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9CFDD93A-1E3F-86CA-47DB-352144920C7B}"/>
              </a:ext>
            </a:extLst>
          </p:cNvPr>
          <p:cNvSpPr txBox="1"/>
          <p:nvPr/>
        </p:nvSpPr>
        <p:spPr>
          <a:xfrm>
            <a:off x="2984598" y="2739593"/>
            <a:ext cx="90024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400" dirty="0"/>
              <a:t>Thanks for </a:t>
            </a:r>
            <a:r>
              <a:rPr lang="it-IT" sz="5400" dirty="0" err="1"/>
              <a:t>your</a:t>
            </a:r>
            <a:r>
              <a:rPr lang="it-IT" sz="5400" dirty="0"/>
              <a:t> </a:t>
            </a:r>
            <a:r>
              <a:rPr lang="it-IT" sz="5400" dirty="0" err="1"/>
              <a:t>attention</a:t>
            </a:r>
            <a:r>
              <a:rPr lang="it-IT" sz="5400" dirty="0"/>
              <a:t> !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6643C013-B135-19A5-F373-4F57C35B9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6F0A7-AEFD-412D-A485-85520C4173B1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36046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23">
            <a:extLst>
              <a:ext uri="{FF2B5EF4-FFF2-40B4-BE49-F238E27FC236}">
                <a16:creationId xmlns:a16="http://schemas.microsoft.com/office/drawing/2014/main" id="{166BF9EE-F7AC-4FA5-AC7E-001B3A642F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3B48D182-44E3-4D8B-ACEF-F1A900BE44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355A535A-A489-477F-A314-593AA8CAFB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954C2D4C-FD83-4EF4-9312-04442ABD66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C20701C2-CD9A-4698-BC97-E1085820C2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62575C35-466F-42AE-87A1-D691849AB8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0" name="Freeform 16">
              <a:extLst>
                <a:ext uri="{FF2B5EF4-FFF2-40B4-BE49-F238E27FC236}">
                  <a16:creationId xmlns:a16="http://schemas.microsoft.com/office/drawing/2014/main" id="{58236F37-6119-45AC-80A0-CD2C311B50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1" name="Freeform 17">
              <a:extLst>
                <a:ext uri="{FF2B5EF4-FFF2-40B4-BE49-F238E27FC236}">
                  <a16:creationId xmlns:a16="http://schemas.microsoft.com/office/drawing/2014/main" id="{F3FDD799-39FE-4D6F-9A64-2F472B2150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2" name="Freeform 18">
              <a:extLst>
                <a:ext uri="{FF2B5EF4-FFF2-40B4-BE49-F238E27FC236}">
                  <a16:creationId xmlns:a16="http://schemas.microsoft.com/office/drawing/2014/main" id="{9820D241-1D49-442C-A95A-00BC1BF9E2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Freeform 19">
              <a:extLst>
                <a:ext uri="{FF2B5EF4-FFF2-40B4-BE49-F238E27FC236}">
                  <a16:creationId xmlns:a16="http://schemas.microsoft.com/office/drawing/2014/main" id="{EBC2197C-B383-4866-8ABD-74222400BE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4" name="Freeform 20">
              <a:extLst>
                <a:ext uri="{FF2B5EF4-FFF2-40B4-BE49-F238E27FC236}">
                  <a16:creationId xmlns:a16="http://schemas.microsoft.com/office/drawing/2014/main" id="{404B06AA-FC93-4471-9DE4-56A401E70A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5" name="Freeform 21">
              <a:extLst>
                <a:ext uri="{FF2B5EF4-FFF2-40B4-BE49-F238E27FC236}">
                  <a16:creationId xmlns:a16="http://schemas.microsoft.com/office/drawing/2014/main" id="{E580600C-013F-4FAF-8FB7-4CC0FA80A9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9BFCF199-64B2-4AEE-88C4-E954ABF362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57" name="Group 37">
            <a:extLst>
              <a:ext uri="{FF2B5EF4-FFF2-40B4-BE49-F238E27FC236}">
                <a16:creationId xmlns:a16="http://schemas.microsoft.com/office/drawing/2014/main" id="{E312DBA5-56D8-42B2-BA94-28168C2A6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39" name="Freeform 27">
              <a:extLst>
                <a:ext uri="{FF2B5EF4-FFF2-40B4-BE49-F238E27FC236}">
                  <a16:creationId xmlns:a16="http://schemas.microsoft.com/office/drawing/2014/main" id="{7AD46C74-3117-46B0-B267-0F61B57CA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0" name="Freeform 28">
              <a:extLst>
                <a:ext uri="{FF2B5EF4-FFF2-40B4-BE49-F238E27FC236}">
                  <a16:creationId xmlns:a16="http://schemas.microsoft.com/office/drawing/2014/main" id="{8C13B810-9664-45D8-8510-D6ED0ADD72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1" name="Freeform 29">
              <a:extLst>
                <a:ext uri="{FF2B5EF4-FFF2-40B4-BE49-F238E27FC236}">
                  <a16:creationId xmlns:a16="http://schemas.microsoft.com/office/drawing/2014/main" id="{10306E52-A922-4458-BCCE-C3C840CC75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2" name="Freeform 30">
              <a:extLst>
                <a:ext uri="{FF2B5EF4-FFF2-40B4-BE49-F238E27FC236}">
                  <a16:creationId xmlns:a16="http://schemas.microsoft.com/office/drawing/2014/main" id="{CB578819-B7E7-4250-932F-52AE2A2A9A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3" name="Freeform 31">
              <a:extLst>
                <a:ext uri="{FF2B5EF4-FFF2-40B4-BE49-F238E27FC236}">
                  <a16:creationId xmlns:a16="http://schemas.microsoft.com/office/drawing/2014/main" id="{454B9C91-B623-424A-B16E-F764F189D3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4" name="Freeform 32">
              <a:extLst>
                <a:ext uri="{FF2B5EF4-FFF2-40B4-BE49-F238E27FC236}">
                  <a16:creationId xmlns:a16="http://schemas.microsoft.com/office/drawing/2014/main" id="{EFD03C4A-8484-41E6-B458-032F1DCA70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5" name="Freeform 33">
              <a:extLst>
                <a:ext uri="{FF2B5EF4-FFF2-40B4-BE49-F238E27FC236}">
                  <a16:creationId xmlns:a16="http://schemas.microsoft.com/office/drawing/2014/main" id="{DDC2F3C3-1D4E-4913-9C5C-F9A65B47E5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6" name="Freeform 34">
              <a:extLst>
                <a:ext uri="{FF2B5EF4-FFF2-40B4-BE49-F238E27FC236}">
                  <a16:creationId xmlns:a16="http://schemas.microsoft.com/office/drawing/2014/main" id="{1E15BCA2-2420-4C53-ADE9-40FBAC2384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7" name="Freeform 35">
              <a:extLst>
                <a:ext uri="{FF2B5EF4-FFF2-40B4-BE49-F238E27FC236}">
                  <a16:creationId xmlns:a16="http://schemas.microsoft.com/office/drawing/2014/main" id="{73D5FBF4-7129-4C51-B603-E3BC334195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8" name="Freeform 36">
              <a:extLst>
                <a:ext uri="{FF2B5EF4-FFF2-40B4-BE49-F238E27FC236}">
                  <a16:creationId xmlns:a16="http://schemas.microsoft.com/office/drawing/2014/main" id="{0165B164-CE2A-494C-88FC-507232B37C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9" name="Freeform 37">
              <a:extLst>
                <a:ext uri="{FF2B5EF4-FFF2-40B4-BE49-F238E27FC236}">
                  <a16:creationId xmlns:a16="http://schemas.microsoft.com/office/drawing/2014/main" id="{87F127E5-B10B-4D18-BCF0-E7C3C7F401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0" name="Freeform 38">
              <a:extLst>
                <a:ext uri="{FF2B5EF4-FFF2-40B4-BE49-F238E27FC236}">
                  <a16:creationId xmlns:a16="http://schemas.microsoft.com/office/drawing/2014/main" id="{FC692D59-F28D-4E42-B435-225F2C6CFA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8" name="Rectangle 51">
            <a:extLst>
              <a:ext uri="{FF2B5EF4-FFF2-40B4-BE49-F238E27FC236}">
                <a16:creationId xmlns:a16="http://schemas.microsoft.com/office/drawing/2014/main" id="{1996130F-9AB5-4DE9-8574-3AF891C5C1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59" name="Freeform 11">
            <a:extLst>
              <a:ext uri="{FF2B5EF4-FFF2-40B4-BE49-F238E27FC236}">
                <a16:creationId xmlns:a16="http://schemas.microsoft.com/office/drawing/2014/main" id="{7326F4E6-9131-42DA-97B2-0BA8D1E258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it-IT"/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3EFB9F98-10BB-546A-858F-C2FC52E45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6F0A7-AEFD-412D-A485-85520C4173B1}" type="slidenum">
              <a:rPr lang="it-IT" smtClean="0"/>
              <a:t>2</a:t>
            </a:fld>
            <a:endParaRPr lang="it-IT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00F69E49-46A6-6938-34A8-AF82667617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84338" y="622521"/>
            <a:ext cx="2720356" cy="727083"/>
          </a:xfrm>
        </p:spPr>
        <p:txBody>
          <a:bodyPr>
            <a:noAutofit/>
          </a:bodyPr>
          <a:lstStyle/>
          <a:p>
            <a:r>
              <a:rPr lang="it-IT" sz="4800" dirty="0" err="1"/>
              <a:t>Outline</a:t>
            </a:r>
            <a:endParaRPr lang="it-IT" sz="4800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0C9F017B-0E49-DA3E-0959-663C353E1A9A}"/>
              </a:ext>
            </a:extLst>
          </p:cNvPr>
          <p:cNvSpPr txBox="1"/>
          <p:nvPr/>
        </p:nvSpPr>
        <p:spPr>
          <a:xfrm>
            <a:off x="5367481" y="801041"/>
            <a:ext cx="7008766" cy="5847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rtl="0">
              <a:buFont typeface="Wingdings" panose="05000000000000000000" pitchFamily="2" charset="2"/>
              <a:buChar char="Ø"/>
            </a:pPr>
            <a:r>
              <a:rPr lang="en-US" sz="2200" i="0" u="none" strike="noStrike" kern="1200" baseline="0" dirty="0">
                <a:latin typeface="Century Gothic" panose="020B0502020202020204" pitchFamily="34" charset="0"/>
                <a:hlinkClick r:id="rId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History and Evolution of Algorithmic Pricing</a:t>
            </a:r>
            <a:endParaRPr lang="en-US" sz="2200" i="0" u="none" strike="noStrike" kern="1200" baseline="0" dirty="0">
              <a:latin typeface="Century Gothic" panose="020B0502020202020204" pitchFamily="34" charset="0"/>
            </a:endParaRPr>
          </a:p>
          <a:p>
            <a:pPr marL="342900" indent="-342900" rtl="0">
              <a:buFont typeface="Wingdings" panose="05000000000000000000" pitchFamily="2" charset="2"/>
              <a:buChar char="Ø"/>
            </a:pPr>
            <a:endParaRPr lang="en-US" sz="2200" i="0" u="none" strike="noStrike" kern="1200" baseline="0" dirty="0">
              <a:latin typeface="Century Gothic" panose="020B0502020202020204" pitchFamily="34" charset="0"/>
            </a:endParaRPr>
          </a:p>
          <a:p>
            <a:pPr marL="342900" indent="-342900" rtl="0">
              <a:buFont typeface="Wingdings" panose="05000000000000000000" pitchFamily="2" charset="2"/>
              <a:buChar char="Ø"/>
            </a:pPr>
            <a:r>
              <a:rPr lang="it-IT" sz="2200" i="0" u="none" strike="noStrike" kern="1200" baseline="0" dirty="0">
                <a:latin typeface="Century Gothic" panose="020B0502020202020204" pitchFamily="34" charset="0"/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Definition of </a:t>
            </a:r>
            <a:r>
              <a:rPr lang="it-IT" sz="2200" i="0" u="none" strike="noStrike" kern="1200" baseline="0" dirty="0" err="1">
                <a:latin typeface="Century Gothic" panose="020B0502020202020204" pitchFamily="34" charset="0"/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Algorithmic</a:t>
            </a:r>
            <a:r>
              <a:rPr lang="it-IT" sz="2200" i="0" u="none" strike="noStrike" kern="1200" baseline="0" dirty="0">
                <a:latin typeface="Century Gothic" panose="020B0502020202020204" pitchFamily="34" charset="0"/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Pricing</a:t>
            </a:r>
            <a:br>
              <a:rPr lang="it-IT" sz="2200" i="0" u="none" strike="noStrike" kern="1200" baseline="0" dirty="0">
                <a:latin typeface="Century Gothic" panose="020B0502020202020204" pitchFamily="34" charset="0"/>
              </a:rPr>
            </a:br>
            <a:endParaRPr lang="it-IT" sz="2200" i="0" u="none" strike="noStrike" kern="1200" baseline="0" dirty="0">
              <a:latin typeface="Century Gothic" panose="020B0502020202020204" pitchFamily="34" charset="0"/>
            </a:endParaRPr>
          </a:p>
          <a:p>
            <a:pPr marL="342900" indent="-342900" rtl="0">
              <a:buFont typeface="Wingdings" panose="05000000000000000000" pitchFamily="2" charset="2"/>
              <a:buChar char="Ø"/>
            </a:pPr>
            <a:r>
              <a:rPr lang="it-IT" sz="2200" i="0" u="none" strike="noStrike" kern="1200" baseline="0" dirty="0" err="1">
                <a:latin typeface="Century Gothic" panose="020B0502020202020204" pitchFamily="34" charset="0"/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Types</a:t>
            </a:r>
            <a:r>
              <a:rPr lang="it-IT" sz="2200" i="0" u="none" strike="noStrike" kern="1200" baseline="0" dirty="0">
                <a:latin typeface="Century Gothic" panose="020B0502020202020204" pitchFamily="34" charset="0"/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of </a:t>
            </a:r>
            <a:r>
              <a:rPr lang="it-IT" sz="2200" i="0" u="none" strike="noStrike" kern="1200" baseline="0" dirty="0" err="1">
                <a:latin typeface="Century Gothic" panose="020B0502020202020204" pitchFamily="34" charset="0"/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Algorithmic</a:t>
            </a:r>
            <a:r>
              <a:rPr lang="it-IT" sz="2200" i="0" u="none" strike="noStrike" kern="1200" baseline="0" dirty="0">
                <a:latin typeface="Century Gothic" panose="020B0502020202020204" pitchFamily="34" charset="0"/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Pricing</a:t>
            </a:r>
            <a:br>
              <a:rPr lang="it-IT" sz="2200" i="0" u="none" strike="noStrike" kern="1200" baseline="0" dirty="0">
                <a:latin typeface="Century Gothic" panose="020B0502020202020204" pitchFamily="34" charset="0"/>
              </a:rPr>
            </a:br>
            <a:endParaRPr lang="it-IT" sz="2200" i="0" u="none" strike="noStrike" kern="1200" baseline="0" dirty="0">
              <a:latin typeface="Century Gothic" panose="020B0502020202020204" pitchFamily="34" charset="0"/>
            </a:endParaRPr>
          </a:p>
          <a:p>
            <a:pPr marL="342900" indent="-342900" rtl="0">
              <a:buFont typeface="Wingdings" panose="05000000000000000000" pitchFamily="2" charset="2"/>
              <a:buChar char="Ø"/>
            </a:pPr>
            <a:r>
              <a:rPr lang="it-IT" sz="2200" i="0" u="none" strike="noStrike" kern="1200" baseline="0" dirty="0" err="1">
                <a:latin typeface="Century Gothic" panose="020B0502020202020204" pitchFamily="34" charset="0"/>
                <a:hlinkClick r:id="rId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Sectors</a:t>
            </a:r>
            <a:r>
              <a:rPr lang="it-IT" sz="2200" i="0" u="none" strike="noStrike" kern="1200" baseline="0" dirty="0">
                <a:latin typeface="Century Gothic" panose="020B0502020202020204" pitchFamily="34" charset="0"/>
                <a:hlinkClick r:id="rId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of </a:t>
            </a:r>
            <a:r>
              <a:rPr lang="it-IT" sz="2200" i="0" u="none" strike="noStrike" kern="1200" baseline="0" dirty="0" err="1">
                <a:latin typeface="Century Gothic" panose="020B0502020202020204" pitchFamily="34" charset="0"/>
                <a:hlinkClick r:id="rId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application</a:t>
            </a:r>
            <a:r>
              <a:rPr lang="it-IT" sz="2200" i="0" u="none" strike="noStrike" kern="1200" baseline="0" dirty="0">
                <a:latin typeface="Century Gothic" panose="020B0502020202020204" pitchFamily="34" charset="0"/>
                <a:hlinkClick r:id="rId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of </a:t>
            </a:r>
            <a:r>
              <a:rPr lang="it-IT" sz="2200" i="0" u="none" strike="noStrike" kern="1200" baseline="0" dirty="0" err="1">
                <a:latin typeface="Century Gothic" panose="020B0502020202020204" pitchFamily="34" charset="0"/>
                <a:hlinkClick r:id="rId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Algorithmic</a:t>
            </a:r>
            <a:r>
              <a:rPr lang="it-IT" sz="2200" i="0" u="none" strike="noStrike" kern="1200" baseline="0" dirty="0">
                <a:latin typeface="Century Gothic" panose="020B0502020202020204" pitchFamily="34" charset="0"/>
                <a:hlinkClick r:id="rId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Pricing</a:t>
            </a:r>
            <a:br>
              <a:rPr lang="it-IT" sz="2200" i="0" u="none" strike="noStrike" kern="1200" baseline="0" dirty="0">
                <a:latin typeface="Century Gothic" panose="020B0502020202020204" pitchFamily="34" charset="0"/>
              </a:rPr>
            </a:br>
            <a:endParaRPr lang="it-IT" sz="2200" i="0" u="none" strike="noStrike" kern="1200" baseline="0" dirty="0">
              <a:latin typeface="Century Gothic" panose="020B0502020202020204" pitchFamily="34" charset="0"/>
            </a:endParaRPr>
          </a:p>
          <a:p>
            <a:pPr marL="342900" indent="-342900" rtl="0">
              <a:buFont typeface="Wingdings" panose="05000000000000000000" pitchFamily="2" charset="2"/>
              <a:buChar char="Ø"/>
            </a:pPr>
            <a:r>
              <a:rPr lang="en-US" sz="2200" i="0" u="none" strike="noStrike" kern="1200" baseline="0" dirty="0">
                <a:latin typeface="Century Gothic" panose="020B0502020202020204" pitchFamily="34" charset="0"/>
                <a:hlinkClick r:id="rId6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Dynamic Pricing</a:t>
            </a:r>
            <a:br>
              <a:rPr lang="en-US" sz="2200" i="0" u="none" strike="noStrike" kern="1200" baseline="0" dirty="0">
                <a:latin typeface="Century Gothic" panose="020B0502020202020204" pitchFamily="34" charset="0"/>
              </a:rPr>
            </a:br>
            <a:endParaRPr lang="it-IT" sz="2200" i="0" u="none" strike="noStrike" kern="1200" baseline="0" dirty="0">
              <a:latin typeface="Century Gothic" panose="020B0502020202020204" pitchFamily="34" charset="0"/>
            </a:endParaRPr>
          </a:p>
          <a:p>
            <a:pPr marL="342900" indent="-342900" rtl="0">
              <a:buFont typeface="Wingdings" panose="05000000000000000000" pitchFamily="2" charset="2"/>
              <a:buChar char="Ø"/>
            </a:pPr>
            <a:r>
              <a:rPr lang="en-US" sz="2200" i="0" u="none" strike="noStrike" kern="1200" baseline="0" dirty="0">
                <a:latin typeface="Century Gothic" panose="020B0502020202020204" pitchFamily="34" charset="0"/>
                <a:hlinkClick r:id="rId7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Personalized Pricing</a:t>
            </a:r>
            <a:br>
              <a:rPr lang="en-US" sz="2200" i="0" u="none" strike="noStrike" kern="1200" baseline="0" dirty="0">
                <a:latin typeface="Century Gothic" panose="020B0502020202020204" pitchFamily="34" charset="0"/>
              </a:rPr>
            </a:br>
            <a:endParaRPr lang="it-IT" sz="2200" i="0" u="none" strike="noStrike" kern="1200" baseline="0" dirty="0">
              <a:latin typeface="Century Gothic" panose="020B0502020202020204" pitchFamily="34" charset="0"/>
            </a:endParaRPr>
          </a:p>
          <a:p>
            <a:pPr marL="342900" indent="-342900" rtl="0">
              <a:buFont typeface="Wingdings" panose="05000000000000000000" pitchFamily="2" charset="2"/>
              <a:buChar char="Ø"/>
            </a:pPr>
            <a:r>
              <a:rPr lang="it-IT" sz="2200" i="0" u="none" strike="noStrike" kern="1200" baseline="0" dirty="0" err="1">
                <a:latin typeface="Century Gothic" panose="020B0502020202020204" pitchFamily="34" charset="0"/>
                <a:hlinkClick r:id="rId8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Ethical</a:t>
            </a:r>
            <a:r>
              <a:rPr lang="it-IT" sz="2200" i="0" u="none" strike="noStrike" kern="1200" baseline="0" dirty="0">
                <a:latin typeface="Century Gothic" panose="020B0502020202020204" pitchFamily="34" charset="0"/>
                <a:hlinkClick r:id="rId8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it-IT" sz="2200" i="0" u="none" strike="noStrike" kern="1200" baseline="0" dirty="0" err="1">
                <a:latin typeface="Century Gothic" panose="020B0502020202020204" pitchFamily="34" charset="0"/>
                <a:hlinkClick r:id="rId8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aspects</a:t>
            </a:r>
            <a:br>
              <a:rPr lang="it-IT" sz="2200" i="0" u="none" strike="noStrike" kern="1200" baseline="0" dirty="0">
                <a:latin typeface="Century Gothic" panose="020B0502020202020204" pitchFamily="34" charset="0"/>
              </a:rPr>
            </a:br>
            <a:endParaRPr lang="it-IT" sz="2200" i="0" u="none" strike="noStrike" kern="1200" baseline="0" dirty="0">
              <a:latin typeface="Century Gothic" panose="020B0502020202020204" pitchFamily="34" charset="0"/>
            </a:endParaRPr>
          </a:p>
          <a:p>
            <a:pPr marL="342900" indent="-342900" rtl="0">
              <a:buFont typeface="Wingdings" panose="05000000000000000000" pitchFamily="2" charset="2"/>
              <a:buChar char="Ø"/>
            </a:pPr>
            <a:r>
              <a:rPr lang="it-IT" sz="2200" i="0" u="none" strike="noStrike" kern="1200" baseline="0" dirty="0" err="1">
                <a:latin typeface="Century Gothic" panose="020B0502020202020204" pitchFamily="34" charset="0"/>
                <a:hlinkClick r:id="rId9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Ethical</a:t>
            </a:r>
            <a:r>
              <a:rPr lang="it-IT" sz="2200" i="0" u="none" strike="noStrike" kern="1200" baseline="0" dirty="0">
                <a:latin typeface="Century Gothic" panose="020B0502020202020204" pitchFamily="34" charset="0"/>
                <a:hlinkClick r:id="rId9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it-IT" sz="2200" i="0" u="none" strike="noStrike" kern="1200" baseline="0" dirty="0" err="1">
                <a:latin typeface="Century Gothic" panose="020B0502020202020204" pitchFamily="34" charset="0"/>
                <a:hlinkClick r:id="rId9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considerations</a:t>
            </a:r>
            <a:br>
              <a:rPr lang="it-IT" sz="2200" i="0" u="none" strike="noStrike" kern="1200" baseline="0" dirty="0">
                <a:latin typeface="Century Gothic" panose="020B0502020202020204" pitchFamily="34" charset="0"/>
              </a:rPr>
            </a:br>
            <a:endParaRPr lang="it-IT" sz="2200" i="0" u="none" strike="noStrike" kern="1200" baseline="0" dirty="0">
              <a:latin typeface="Century Gothic" panose="020B0502020202020204" pitchFamily="34" charset="0"/>
            </a:endParaRPr>
          </a:p>
          <a:p>
            <a:pPr marL="342900" indent="-342900" rtl="0">
              <a:buFont typeface="Wingdings" panose="05000000000000000000" pitchFamily="2" charset="2"/>
              <a:buChar char="Ø"/>
            </a:pPr>
            <a:r>
              <a:rPr lang="it-IT" sz="2200" i="0" u="none" strike="noStrike" kern="1200" baseline="0" dirty="0" err="1">
                <a:latin typeface="Century Gothic" panose="020B0502020202020204" pitchFamily="34" charset="0"/>
                <a:hlinkClick r:id="rId10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Potential</a:t>
            </a:r>
            <a:r>
              <a:rPr lang="it-IT" sz="2200" i="0" u="none" strike="noStrike" kern="1200" baseline="0" dirty="0">
                <a:latin typeface="Century Gothic" panose="020B0502020202020204" pitchFamily="34" charset="0"/>
                <a:hlinkClick r:id="rId10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Solutions</a:t>
            </a:r>
            <a:endParaRPr lang="it-IT" sz="2200" i="0" u="none" strike="noStrike" kern="1200" baseline="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08144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23">
            <a:extLst>
              <a:ext uri="{FF2B5EF4-FFF2-40B4-BE49-F238E27FC236}">
                <a16:creationId xmlns:a16="http://schemas.microsoft.com/office/drawing/2014/main" id="{166BF9EE-F7AC-4FA5-AC7E-001B3A642F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3B48D182-44E3-4D8B-ACEF-F1A900BE44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355A535A-A489-477F-A314-593AA8CAFB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954C2D4C-FD83-4EF4-9312-04442ABD66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C20701C2-CD9A-4698-BC97-E1085820C2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62575C35-466F-42AE-87A1-D691849AB8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0" name="Freeform 16">
              <a:extLst>
                <a:ext uri="{FF2B5EF4-FFF2-40B4-BE49-F238E27FC236}">
                  <a16:creationId xmlns:a16="http://schemas.microsoft.com/office/drawing/2014/main" id="{58236F37-6119-45AC-80A0-CD2C311B50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1" name="Freeform 17">
              <a:extLst>
                <a:ext uri="{FF2B5EF4-FFF2-40B4-BE49-F238E27FC236}">
                  <a16:creationId xmlns:a16="http://schemas.microsoft.com/office/drawing/2014/main" id="{F3FDD799-39FE-4D6F-9A64-2F472B2150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2" name="Freeform 18">
              <a:extLst>
                <a:ext uri="{FF2B5EF4-FFF2-40B4-BE49-F238E27FC236}">
                  <a16:creationId xmlns:a16="http://schemas.microsoft.com/office/drawing/2014/main" id="{9820D241-1D49-442C-A95A-00BC1BF9E2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Freeform 19">
              <a:extLst>
                <a:ext uri="{FF2B5EF4-FFF2-40B4-BE49-F238E27FC236}">
                  <a16:creationId xmlns:a16="http://schemas.microsoft.com/office/drawing/2014/main" id="{EBC2197C-B383-4866-8ABD-74222400BE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4" name="Freeform 20">
              <a:extLst>
                <a:ext uri="{FF2B5EF4-FFF2-40B4-BE49-F238E27FC236}">
                  <a16:creationId xmlns:a16="http://schemas.microsoft.com/office/drawing/2014/main" id="{404B06AA-FC93-4471-9DE4-56A401E70A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5" name="Freeform 21">
              <a:extLst>
                <a:ext uri="{FF2B5EF4-FFF2-40B4-BE49-F238E27FC236}">
                  <a16:creationId xmlns:a16="http://schemas.microsoft.com/office/drawing/2014/main" id="{E580600C-013F-4FAF-8FB7-4CC0FA80A9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9BFCF199-64B2-4AEE-88C4-E954ABF362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57" name="Group 37">
            <a:extLst>
              <a:ext uri="{FF2B5EF4-FFF2-40B4-BE49-F238E27FC236}">
                <a16:creationId xmlns:a16="http://schemas.microsoft.com/office/drawing/2014/main" id="{E312DBA5-56D8-42B2-BA94-28168C2A6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39" name="Freeform 27">
              <a:extLst>
                <a:ext uri="{FF2B5EF4-FFF2-40B4-BE49-F238E27FC236}">
                  <a16:creationId xmlns:a16="http://schemas.microsoft.com/office/drawing/2014/main" id="{7AD46C74-3117-46B0-B267-0F61B57CA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0" name="Freeform 28">
              <a:extLst>
                <a:ext uri="{FF2B5EF4-FFF2-40B4-BE49-F238E27FC236}">
                  <a16:creationId xmlns:a16="http://schemas.microsoft.com/office/drawing/2014/main" id="{8C13B810-9664-45D8-8510-D6ED0ADD72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1" name="Freeform 29">
              <a:extLst>
                <a:ext uri="{FF2B5EF4-FFF2-40B4-BE49-F238E27FC236}">
                  <a16:creationId xmlns:a16="http://schemas.microsoft.com/office/drawing/2014/main" id="{10306E52-A922-4458-BCCE-C3C840CC75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2" name="Freeform 30">
              <a:extLst>
                <a:ext uri="{FF2B5EF4-FFF2-40B4-BE49-F238E27FC236}">
                  <a16:creationId xmlns:a16="http://schemas.microsoft.com/office/drawing/2014/main" id="{CB578819-B7E7-4250-932F-52AE2A2A9A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3" name="Freeform 31">
              <a:extLst>
                <a:ext uri="{FF2B5EF4-FFF2-40B4-BE49-F238E27FC236}">
                  <a16:creationId xmlns:a16="http://schemas.microsoft.com/office/drawing/2014/main" id="{454B9C91-B623-424A-B16E-F764F189D3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4" name="Freeform 32">
              <a:extLst>
                <a:ext uri="{FF2B5EF4-FFF2-40B4-BE49-F238E27FC236}">
                  <a16:creationId xmlns:a16="http://schemas.microsoft.com/office/drawing/2014/main" id="{EFD03C4A-8484-41E6-B458-032F1DCA70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5" name="Freeform 33">
              <a:extLst>
                <a:ext uri="{FF2B5EF4-FFF2-40B4-BE49-F238E27FC236}">
                  <a16:creationId xmlns:a16="http://schemas.microsoft.com/office/drawing/2014/main" id="{DDC2F3C3-1D4E-4913-9C5C-F9A65B47E5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6" name="Freeform 34">
              <a:extLst>
                <a:ext uri="{FF2B5EF4-FFF2-40B4-BE49-F238E27FC236}">
                  <a16:creationId xmlns:a16="http://schemas.microsoft.com/office/drawing/2014/main" id="{1E15BCA2-2420-4C53-ADE9-40FBAC2384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7" name="Freeform 35">
              <a:extLst>
                <a:ext uri="{FF2B5EF4-FFF2-40B4-BE49-F238E27FC236}">
                  <a16:creationId xmlns:a16="http://schemas.microsoft.com/office/drawing/2014/main" id="{73D5FBF4-7129-4C51-B603-E3BC334195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8" name="Freeform 36">
              <a:extLst>
                <a:ext uri="{FF2B5EF4-FFF2-40B4-BE49-F238E27FC236}">
                  <a16:creationId xmlns:a16="http://schemas.microsoft.com/office/drawing/2014/main" id="{0165B164-CE2A-494C-88FC-507232B37C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9" name="Freeform 37">
              <a:extLst>
                <a:ext uri="{FF2B5EF4-FFF2-40B4-BE49-F238E27FC236}">
                  <a16:creationId xmlns:a16="http://schemas.microsoft.com/office/drawing/2014/main" id="{87F127E5-B10B-4D18-BCF0-E7C3C7F401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0" name="Freeform 38">
              <a:extLst>
                <a:ext uri="{FF2B5EF4-FFF2-40B4-BE49-F238E27FC236}">
                  <a16:creationId xmlns:a16="http://schemas.microsoft.com/office/drawing/2014/main" id="{FC692D59-F28D-4E42-B435-225F2C6CFA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8" name="Rectangle 51">
            <a:extLst>
              <a:ext uri="{FF2B5EF4-FFF2-40B4-BE49-F238E27FC236}">
                <a16:creationId xmlns:a16="http://schemas.microsoft.com/office/drawing/2014/main" id="{1996130F-9AB5-4DE9-8574-3AF891C5C1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59" name="Freeform 11">
            <a:extLst>
              <a:ext uri="{FF2B5EF4-FFF2-40B4-BE49-F238E27FC236}">
                <a16:creationId xmlns:a16="http://schemas.microsoft.com/office/drawing/2014/main" id="{7326F4E6-9131-42DA-97B2-0BA8D1E258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it-IT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29DD9B6-2D4C-1722-504F-61096364860F}"/>
              </a:ext>
            </a:extLst>
          </p:cNvPr>
          <p:cNvSpPr txBox="1"/>
          <p:nvPr/>
        </p:nvSpPr>
        <p:spPr>
          <a:xfrm>
            <a:off x="2690991" y="2002157"/>
            <a:ext cx="8527283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600" dirty="0" err="1"/>
              <a:t>Pre</a:t>
            </a:r>
            <a:r>
              <a:rPr lang="it-IT" sz="2600" dirty="0"/>
              <a:t>-computer era </a:t>
            </a:r>
            <a:r>
              <a:rPr lang="it-IT" sz="2600" dirty="0">
                <a:sym typeface="Wingdings" panose="05000000000000000000" pitchFamily="2" charset="2"/>
              </a:rPr>
              <a:t> 1870s</a:t>
            </a:r>
          </a:p>
          <a:p>
            <a:endParaRPr lang="it-IT" sz="2600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it-IT" sz="2600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600" dirty="0">
                <a:sym typeface="Wingdings" panose="05000000000000000000" pitchFamily="2" charset="2"/>
              </a:rPr>
              <a:t>Airlines </a:t>
            </a:r>
            <a:r>
              <a:rPr lang="it-IT" sz="2600" dirty="0" err="1">
                <a:sym typeface="Wingdings" panose="05000000000000000000" pitchFamily="2" charset="2"/>
              </a:rPr>
              <a:t>period</a:t>
            </a:r>
            <a:r>
              <a:rPr lang="it-IT" sz="2600" dirty="0">
                <a:sym typeface="Wingdings" panose="05000000000000000000" pitchFamily="2" charset="2"/>
              </a:rPr>
              <a:t>  </a:t>
            </a:r>
            <a:r>
              <a:rPr lang="it-IT" sz="2600" dirty="0" err="1">
                <a:sym typeface="Wingdings" panose="05000000000000000000" pitchFamily="2" charset="2"/>
              </a:rPr>
              <a:t>raise</a:t>
            </a:r>
            <a:r>
              <a:rPr lang="it-IT" sz="2600" dirty="0">
                <a:sym typeface="Wingdings" panose="05000000000000000000" pitchFamily="2" charset="2"/>
              </a:rPr>
              <a:t> of Dynamic Pricing (1980s)</a:t>
            </a:r>
          </a:p>
          <a:p>
            <a:endParaRPr lang="it-IT" sz="2600" dirty="0">
              <a:sym typeface="Wingdings" panose="05000000000000000000" pitchFamily="2" charset="2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it-IT" sz="2600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600" dirty="0">
                <a:sym typeface="Wingdings" panose="05000000000000000000" pitchFamily="2" charset="2"/>
              </a:rPr>
              <a:t>E-commerce and online retail  1990s – 2000s</a:t>
            </a:r>
          </a:p>
          <a:p>
            <a:endParaRPr lang="it-IT" sz="2600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it-IT" sz="2600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600" dirty="0" err="1">
                <a:sym typeface="Wingdings" panose="05000000000000000000" pitchFamily="2" charset="2"/>
              </a:rPr>
              <a:t>Algorithmic</a:t>
            </a:r>
            <a:r>
              <a:rPr lang="it-IT" sz="2600" dirty="0">
                <a:sym typeface="Wingdings" panose="05000000000000000000" pitchFamily="2" charset="2"/>
              </a:rPr>
              <a:t> pricing </a:t>
            </a:r>
            <a:r>
              <a:rPr lang="it-IT" sz="2600" dirty="0" err="1">
                <a:sym typeface="Wingdings" panose="05000000000000000000" pitchFamily="2" charset="2"/>
              </a:rPr>
              <a:t>today</a:t>
            </a:r>
            <a:r>
              <a:rPr lang="it-IT" sz="2600" dirty="0">
                <a:sym typeface="Wingdings" panose="05000000000000000000" pitchFamily="2" charset="2"/>
              </a:rPr>
              <a:t>  2010s – to </a:t>
            </a:r>
            <a:r>
              <a:rPr lang="it-IT" sz="2600" dirty="0" err="1">
                <a:sym typeface="Wingdings" panose="05000000000000000000" pitchFamily="2" charset="2"/>
              </a:rPr>
              <a:t>present</a:t>
            </a:r>
            <a:endParaRPr lang="it-IT" sz="2600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it-IT" sz="2600" dirty="0">
              <a:sym typeface="Wingdings" panose="05000000000000000000" pitchFamily="2" charset="2"/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3EFB9F98-10BB-546A-858F-C2FC52E45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6F0A7-AEFD-412D-A485-85520C4173B1}" type="slidenum">
              <a:rPr lang="it-IT" smtClean="0"/>
              <a:t>3</a:t>
            </a:fld>
            <a:endParaRPr lang="it-IT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00F69E49-46A6-6938-34A8-AF82667617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40752" y="575645"/>
            <a:ext cx="10624024" cy="727083"/>
          </a:xfrm>
        </p:spPr>
        <p:txBody>
          <a:bodyPr>
            <a:normAutofit/>
          </a:bodyPr>
          <a:lstStyle/>
          <a:p>
            <a:r>
              <a:rPr lang="it-IT" sz="4000" dirty="0"/>
              <a:t>History and </a:t>
            </a:r>
            <a:r>
              <a:rPr lang="it-IT" sz="4000" dirty="0" err="1"/>
              <a:t>Evolution</a:t>
            </a:r>
            <a:r>
              <a:rPr lang="it-IT" sz="4000" dirty="0"/>
              <a:t> of </a:t>
            </a:r>
            <a:r>
              <a:rPr lang="it-IT" sz="4000" dirty="0" err="1"/>
              <a:t>Algorithmic</a:t>
            </a:r>
            <a:r>
              <a:rPr lang="it-IT" sz="4000" dirty="0"/>
              <a:t> Pricing</a:t>
            </a:r>
          </a:p>
        </p:txBody>
      </p:sp>
    </p:spTree>
    <p:extLst>
      <p:ext uri="{BB962C8B-B14F-4D97-AF65-F5344CB8AC3E}">
        <p14:creationId xmlns:p14="http://schemas.microsoft.com/office/powerpoint/2010/main" val="2374702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23">
            <a:extLst>
              <a:ext uri="{FF2B5EF4-FFF2-40B4-BE49-F238E27FC236}">
                <a16:creationId xmlns:a16="http://schemas.microsoft.com/office/drawing/2014/main" id="{166BF9EE-F7AC-4FA5-AC7E-001B3A642F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3B48D182-44E3-4D8B-ACEF-F1A900BE44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355A535A-A489-477F-A314-593AA8CAFB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954C2D4C-FD83-4EF4-9312-04442ABD66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C20701C2-CD9A-4698-BC97-E1085820C2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62575C35-466F-42AE-87A1-D691849AB8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0" name="Freeform 16">
              <a:extLst>
                <a:ext uri="{FF2B5EF4-FFF2-40B4-BE49-F238E27FC236}">
                  <a16:creationId xmlns:a16="http://schemas.microsoft.com/office/drawing/2014/main" id="{58236F37-6119-45AC-80A0-CD2C311B50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1" name="Freeform 17">
              <a:extLst>
                <a:ext uri="{FF2B5EF4-FFF2-40B4-BE49-F238E27FC236}">
                  <a16:creationId xmlns:a16="http://schemas.microsoft.com/office/drawing/2014/main" id="{F3FDD799-39FE-4D6F-9A64-2F472B2150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2" name="Freeform 18">
              <a:extLst>
                <a:ext uri="{FF2B5EF4-FFF2-40B4-BE49-F238E27FC236}">
                  <a16:creationId xmlns:a16="http://schemas.microsoft.com/office/drawing/2014/main" id="{9820D241-1D49-442C-A95A-00BC1BF9E2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Freeform 19">
              <a:extLst>
                <a:ext uri="{FF2B5EF4-FFF2-40B4-BE49-F238E27FC236}">
                  <a16:creationId xmlns:a16="http://schemas.microsoft.com/office/drawing/2014/main" id="{EBC2197C-B383-4866-8ABD-74222400BE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4" name="Freeform 20">
              <a:extLst>
                <a:ext uri="{FF2B5EF4-FFF2-40B4-BE49-F238E27FC236}">
                  <a16:creationId xmlns:a16="http://schemas.microsoft.com/office/drawing/2014/main" id="{404B06AA-FC93-4471-9DE4-56A401E70A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5" name="Freeform 21">
              <a:extLst>
                <a:ext uri="{FF2B5EF4-FFF2-40B4-BE49-F238E27FC236}">
                  <a16:creationId xmlns:a16="http://schemas.microsoft.com/office/drawing/2014/main" id="{E580600C-013F-4FAF-8FB7-4CC0FA80A9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9BFCF199-64B2-4AEE-88C4-E954ABF362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57" name="Group 37">
            <a:extLst>
              <a:ext uri="{FF2B5EF4-FFF2-40B4-BE49-F238E27FC236}">
                <a16:creationId xmlns:a16="http://schemas.microsoft.com/office/drawing/2014/main" id="{E312DBA5-56D8-42B2-BA94-28168C2A6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39" name="Freeform 27">
              <a:extLst>
                <a:ext uri="{FF2B5EF4-FFF2-40B4-BE49-F238E27FC236}">
                  <a16:creationId xmlns:a16="http://schemas.microsoft.com/office/drawing/2014/main" id="{7AD46C74-3117-46B0-B267-0F61B57CA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0" name="Freeform 28">
              <a:extLst>
                <a:ext uri="{FF2B5EF4-FFF2-40B4-BE49-F238E27FC236}">
                  <a16:creationId xmlns:a16="http://schemas.microsoft.com/office/drawing/2014/main" id="{8C13B810-9664-45D8-8510-D6ED0ADD72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1" name="Freeform 29">
              <a:extLst>
                <a:ext uri="{FF2B5EF4-FFF2-40B4-BE49-F238E27FC236}">
                  <a16:creationId xmlns:a16="http://schemas.microsoft.com/office/drawing/2014/main" id="{10306E52-A922-4458-BCCE-C3C840CC75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2" name="Freeform 30">
              <a:extLst>
                <a:ext uri="{FF2B5EF4-FFF2-40B4-BE49-F238E27FC236}">
                  <a16:creationId xmlns:a16="http://schemas.microsoft.com/office/drawing/2014/main" id="{CB578819-B7E7-4250-932F-52AE2A2A9A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3" name="Freeform 31">
              <a:extLst>
                <a:ext uri="{FF2B5EF4-FFF2-40B4-BE49-F238E27FC236}">
                  <a16:creationId xmlns:a16="http://schemas.microsoft.com/office/drawing/2014/main" id="{454B9C91-B623-424A-B16E-F764F189D3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4" name="Freeform 32">
              <a:extLst>
                <a:ext uri="{FF2B5EF4-FFF2-40B4-BE49-F238E27FC236}">
                  <a16:creationId xmlns:a16="http://schemas.microsoft.com/office/drawing/2014/main" id="{EFD03C4A-8484-41E6-B458-032F1DCA70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5" name="Freeform 33">
              <a:extLst>
                <a:ext uri="{FF2B5EF4-FFF2-40B4-BE49-F238E27FC236}">
                  <a16:creationId xmlns:a16="http://schemas.microsoft.com/office/drawing/2014/main" id="{DDC2F3C3-1D4E-4913-9C5C-F9A65B47E5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6" name="Freeform 34">
              <a:extLst>
                <a:ext uri="{FF2B5EF4-FFF2-40B4-BE49-F238E27FC236}">
                  <a16:creationId xmlns:a16="http://schemas.microsoft.com/office/drawing/2014/main" id="{1E15BCA2-2420-4C53-ADE9-40FBAC2384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7" name="Freeform 35">
              <a:extLst>
                <a:ext uri="{FF2B5EF4-FFF2-40B4-BE49-F238E27FC236}">
                  <a16:creationId xmlns:a16="http://schemas.microsoft.com/office/drawing/2014/main" id="{73D5FBF4-7129-4C51-B603-E3BC334195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8" name="Freeform 36">
              <a:extLst>
                <a:ext uri="{FF2B5EF4-FFF2-40B4-BE49-F238E27FC236}">
                  <a16:creationId xmlns:a16="http://schemas.microsoft.com/office/drawing/2014/main" id="{0165B164-CE2A-494C-88FC-507232B37C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9" name="Freeform 37">
              <a:extLst>
                <a:ext uri="{FF2B5EF4-FFF2-40B4-BE49-F238E27FC236}">
                  <a16:creationId xmlns:a16="http://schemas.microsoft.com/office/drawing/2014/main" id="{87F127E5-B10B-4D18-BCF0-E7C3C7F401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0" name="Freeform 38">
              <a:extLst>
                <a:ext uri="{FF2B5EF4-FFF2-40B4-BE49-F238E27FC236}">
                  <a16:creationId xmlns:a16="http://schemas.microsoft.com/office/drawing/2014/main" id="{FC692D59-F28D-4E42-B435-225F2C6CFA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8" name="Rectangle 51">
            <a:extLst>
              <a:ext uri="{FF2B5EF4-FFF2-40B4-BE49-F238E27FC236}">
                <a16:creationId xmlns:a16="http://schemas.microsoft.com/office/drawing/2014/main" id="{1996130F-9AB5-4DE9-8574-3AF891C5C1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59" name="Freeform 11">
            <a:extLst>
              <a:ext uri="{FF2B5EF4-FFF2-40B4-BE49-F238E27FC236}">
                <a16:creationId xmlns:a16="http://schemas.microsoft.com/office/drawing/2014/main" id="{7326F4E6-9131-42DA-97B2-0BA8D1E258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it-IT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C96B632B-EC69-9425-F850-AE2039B6DEF4}"/>
              </a:ext>
            </a:extLst>
          </p:cNvPr>
          <p:cNvSpPr txBox="1"/>
          <p:nvPr/>
        </p:nvSpPr>
        <p:spPr>
          <a:xfrm>
            <a:off x="2531976" y="1914458"/>
            <a:ext cx="953141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i="1" dirty="0">
                <a:effectLst/>
                <a:ea typeface="Calibri" panose="020F0502020204030204" pitchFamily="34" charset="0"/>
                <a:cs typeface="Poppins" panose="00000500000000000000" pitchFamily="2" charset="0"/>
              </a:rPr>
              <a:t>“Algorithmic pricing is a pricing mechanism, based on data analytics, which allows firms to automatically generate dynamic and customer</a:t>
            </a:r>
            <a:r>
              <a:rPr lang="en-US" sz="2400" dirty="0">
                <a:effectLst/>
                <a:ea typeface="Calibri" panose="020F0502020204030204" pitchFamily="34" charset="0"/>
                <a:cs typeface="Poppins" panose="00000500000000000000" pitchFamily="2" charset="0"/>
              </a:rPr>
              <a:t>-</a:t>
            </a:r>
            <a:r>
              <a:rPr lang="en-US" sz="2400" i="1" dirty="0">
                <a:effectLst/>
                <a:ea typeface="Calibri" panose="020F0502020204030204" pitchFamily="34" charset="0"/>
                <a:cs typeface="Poppins" panose="00000500000000000000" pitchFamily="2" charset="0"/>
              </a:rPr>
              <a:t>specific prices in real</a:t>
            </a:r>
            <a:r>
              <a:rPr lang="en-US" sz="2400" dirty="0">
                <a:effectLst/>
                <a:ea typeface="Calibri" panose="020F0502020204030204" pitchFamily="34" charset="0"/>
                <a:cs typeface="Poppins" panose="00000500000000000000" pitchFamily="2" charset="0"/>
              </a:rPr>
              <a:t>-</a:t>
            </a:r>
            <a:r>
              <a:rPr lang="en-US" sz="2400" i="1" dirty="0">
                <a:effectLst/>
                <a:ea typeface="Calibri" panose="020F0502020204030204" pitchFamily="34" charset="0"/>
                <a:cs typeface="Poppins" panose="00000500000000000000" pitchFamily="2" charset="0"/>
              </a:rPr>
              <a:t>time. Algorithmic pricing can go along with different forms of price discrimination (in both a technical and moral sense) between individuals and/or groups.</a:t>
            </a:r>
            <a:r>
              <a:rPr lang="en-US" sz="2400" i="1" dirty="0">
                <a:ea typeface="Calibri" panose="020F0502020204030204" pitchFamily="34" charset="0"/>
                <a:cs typeface="Poppins" panose="00000500000000000000" pitchFamily="2" charset="0"/>
              </a:rPr>
              <a:t>                                          </a:t>
            </a:r>
            <a:r>
              <a:rPr lang="en-US" sz="2400" i="1" dirty="0">
                <a:effectLst/>
                <a:ea typeface="Calibri" panose="020F0502020204030204" pitchFamily="34" charset="0"/>
                <a:cs typeface="Poppins" panose="00000500000000000000" pitchFamily="2" charset="0"/>
              </a:rPr>
              <a:t>As such, it may be perceived as unethical by consumers and the public, which in turn can adversely affect the firm</a:t>
            </a:r>
            <a:r>
              <a:rPr lang="en-US" sz="2400" dirty="0">
                <a:effectLst/>
                <a:ea typeface="Calibri" panose="020F0502020204030204" pitchFamily="34" charset="0"/>
                <a:cs typeface="Poppins" panose="00000500000000000000" pitchFamily="2" charset="0"/>
              </a:rPr>
              <a:t>.”</a:t>
            </a:r>
            <a:r>
              <a:rPr lang="en-US" sz="2400" baseline="30000" dirty="0">
                <a:effectLst/>
                <a:ea typeface="Calibri" panose="020F0502020204030204" pitchFamily="34" charset="0"/>
                <a:cs typeface="Poppins" panose="00000500000000000000" pitchFamily="2" charset="0"/>
              </a:rPr>
              <a:t> 1</a:t>
            </a:r>
            <a:endParaRPr lang="en-US" sz="2400" i="1" dirty="0">
              <a:effectLst/>
              <a:ea typeface="Calibri" panose="020F0502020204030204" pitchFamily="34" charset="0"/>
              <a:cs typeface="Poppins" panose="00000500000000000000" pitchFamily="2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1896D399-16B7-BC64-E8D8-F6493DAF8DA0}"/>
              </a:ext>
            </a:extLst>
          </p:cNvPr>
          <p:cNvSpPr txBox="1"/>
          <p:nvPr/>
        </p:nvSpPr>
        <p:spPr>
          <a:xfrm>
            <a:off x="1988362" y="6199719"/>
            <a:ext cx="10075030" cy="535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baseline="30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1 </a:t>
            </a:r>
            <a:r>
              <a:rPr lang="en-US" sz="14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Seele</a:t>
            </a:r>
            <a:r>
              <a:rPr lang="en-US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P., </a:t>
            </a:r>
            <a:r>
              <a:rPr lang="en-US" sz="14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Dierksmeier</a:t>
            </a:r>
            <a:r>
              <a:rPr lang="en-US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C., Hofstetter, R., &amp; Schultz, M. D. (2021). Mapping the ethicality of algorithmic pricing: A review of dynamic and personalized pricing. Journal of Business Ethics, 170, 697-719.</a:t>
            </a:r>
            <a:endParaRPr lang="it-IT" sz="1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F8EF895E-4AB7-DEE0-BADF-27EA9BFF2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6F0A7-AEFD-412D-A485-85520C4173B1}" type="slidenum">
              <a:rPr lang="it-IT" smtClean="0"/>
              <a:t>4</a:t>
            </a:fld>
            <a:endParaRPr lang="it-IT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6A521785-325D-004F-577F-0F77EE56EC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84338" y="535816"/>
            <a:ext cx="9698606" cy="1371711"/>
          </a:xfrm>
        </p:spPr>
        <p:txBody>
          <a:bodyPr>
            <a:normAutofit fontScale="90000"/>
          </a:bodyPr>
          <a:lstStyle/>
          <a:p>
            <a:r>
              <a:rPr lang="it-IT" sz="5300" dirty="0"/>
              <a:t>Definition of </a:t>
            </a:r>
            <a:r>
              <a:rPr lang="it-IT" sz="5300" dirty="0" err="1"/>
              <a:t>Algorithmic</a:t>
            </a:r>
            <a:r>
              <a:rPr lang="it-IT" sz="5300" dirty="0"/>
              <a:t> Pricing</a:t>
            </a:r>
            <a:br>
              <a:rPr lang="it-IT" sz="4400" dirty="0"/>
            </a:br>
            <a:endParaRPr lang="it-IT" sz="4400" dirty="0"/>
          </a:p>
        </p:txBody>
      </p:sp>
    </p:spTree>
    <p:extLst>
      <p:ext uri="{BB962C8B-B14F-4D97-AF65-F5344CB8AC3E}">
        <p14:creationId xmlns:p14="http://schemas.microsoft.com/office/powerpoint/2010/main" val="3500186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23">
            <a:extLst>
              <a:ext uri="{FF2B5EF4-FFF2-40B4-BE49-F238E27FC236}">
                <a16:creationId xmlns:a16="http://schemas.microsoft.com/office/drawing/2014/main" id="{166BF9EE-F7AC-4FA5-AC7E-001B3A642F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3B48D182-44E3-4D8B-ACEF-F1A900BE44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355A535A-A489-477F-A314-593AA8CAFB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954C2D4C-FD83-4EF4-9312-04442ABD66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C20701C2-CD9A-4698-BC97-E1085820C2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62575C35-466F-42AE-87A1-D691849AB8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0" name="Freeform 16">
              <a:extLst>
                <a:ext uri="{FF2B5EF4-FFF2-40B4-BE49-F238E27FC236}">
                  <a16:creationId xmlns:a16="http://schemas.microsoft.com/office/drawing/2014/main" id="{58236F37-6119-45AC-80A0-CD2C311B50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1" name="Freeform 17">
              <a:extLst>
                <a:ext uri="{FF2B5EF4-FFF2-40B4-BE49-F238E27FC236}">
                  <a16:creationId xmlns:a16="http://schemas.microsoft.com/office/drawing/2014/main" id="{F3FDD799-39FE-4D6F-9A64-2F472B2150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2" name="Freeform 18">
              <a:extLst>
                <a:ext uri="{FF2B5EF4-FFF2-40B4-BE49-F238E27FC236}">
                  <a16:creationId xmlns:a16="http://schemas.microsoft.com/office/drawing/2014/main" id="{9820D241-1D49-442C-A95A-00BC1BF9E2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Freeform 19">
              <a:extLst>
                <a:ext uri="{FF2B5EF4-FFF2-40B4-BE49-F238E27FC236}">
                  <a16:creationId xmlns:a16="http://schemas.microsoft.com/office/drawing/2014/main" id="{EBC2197C-B383-4866-8ABD-74222400BE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4" name="Freeform 20">
              <a:extLst>
                <a:ext uri="{FF2B5EF4-FFF2-40B4-BE49-F238E27FC236}">
                  <a16:creationId xmlns:a16="http://schemas.microsoft.com/office/drawing/2014/main" id="{404B06AA-FC93-4471-9DE4-56A401E70A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5" name="Freeform 21">
              <a:extLst>
                <a:ext uri="{FF2B5EF4-FFF2-40B4-BE49-F238E27FC236}">
                  <a16:creationId xmlns:a16="http://schemas.microsoft.com/office/drawing/2014/main" id="{E580600C-013F-4FAF-8FB7-4CC0FA80A9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9BFCF199-64B2-4AEE-88C4-E954ABF362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57" name="Group 37">
            <a:extLst>
              <a:ext uri="{FF2B5EF4-FFF2-40B4-BE49-F238E27FC236}">
                <a16:creationId xmlns:a16="http://schemas.microsoft.com/office/drawing/2014/main" id="{E312DBA5-56D8-42B2-BA94-28168C2A6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39" name="Freeform 27">
              <a:extLst>
                <a:ext uri="{FF2B5EF4-FFF2-40B4-BE49-F238E27FC236}">
                  <a16:creationId xmlns:a16="http://schemas.microsoft.com/office/drawing/2014/main" id="{7AD46C74-3117-46B0-B267-0F61B57CA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0" name="Freeform 28">
              <a:extLst>
                <a:ext uri="{FF2B5EF4-FFF2-40B4-BE49-F238E27FC236}">
                  <a16:creationId xmlns:a16="http://schemas.microsoft.com/office/drawing/2014/main" id="{8C13B810-9664-45D8-8510-D6ED0ADD72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1" name="Freeform 29">
              <a:extLst>
                <a:ext uri="{FF2B5EF4-FFF2-40B4-BE49-F238E27FC236}">
                  <a16:creationId xmlns:a16="http://schemas.microsoft.com/office/drawing/2014/main" id="{10306E52-A922-4458-BCCE-C3C840CC75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2" name="Freeform 30">
              <a:extLst>
                <a:ext uri="{FF2B5EF4-FFF2-40B4-BE49-F238E27FC236}">
                  <a16:creationId xmlns:a16="http://schemas.microsoft.com/office/drawing/2014/main" id="{CB578819-B7E7-4250-932F-52AE2A2A9A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3" name="Freeform 31">
              <a:extLst>
                <a:ext uri="{FF2B5EF4-FFF2-40B4-BE49-F238E27FC236}">
                  <a16:creationId xmlns:a16="http://schemas.microsoft.com/office/drawing/2014/main" id="{454B9C91-B623-424A-B16E-F764F189D3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4" name="Freeform 32">
              <a:extLst>
                <a:ext uri="{FF2B5EF4-FFF2-40B4-BE49-F238E27FC236}">
                  <a16:creationId xmlns:a16="http://schemas.microsoft.com/office/drawing/2014/main" id="{EFD03C4A-8484-41E6-B458-032F1DCA70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5" name="Freeform 33">
              <a:extLst>
                <a:ext uri="{FF2B5EF4-FFF2-40B4-BE49-F238E27FC236}">
                  <a16:creationId xmlns:a16="http://schemas.microsoft.com/office/drawing/2014/main" id="{DDC2F3C3-1D4E-4913-9C5C-F9A65B47E5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6" name="Freeform 34">
              <a:extLst>
                <a:ext uri="{FF2B5EF4-FFF2-40B4-BE49-F238E27FC236}">
                  <a16:creationId xmlns:a16="http://schemas.microsoft.com/office/drawing/2014/main" id="{1E15BCA2-2420-4C53-ADE9-40FBAC2384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7" name="Freeform 35">
              <a:extLst>
                <a:ext uri="{FF2B5EF4-FFF2-40B4-BE49-F238E27FC236}">
                  <a16:creationId xmlns:a16="http://schemas.microsoft.com/office/drawing/2014/main" id="{73D5FBF4-7129-4C51-B603-E3BC334195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8" name="Freeform 36">
              <a:extLst>
                <a:ext uri="{FF2B5EF4-FFF2-40B4-BE49-F238E27FC236}">
                  <a16:creationId xmlns:a16="http://schemas.microsoft.com/office/drawing/2014/main" id="{0165B164-CE2A-494C-88FC-507232B37C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9" name="Freeform 37">
              <a:extLst>
                <a:ext uri="{FF2B5EF4-FFF2-40B4-BE49-F238E27FC236}">
                  <a16:creationId xmlns:a16="http://schemas.microsoft.com/office/drawing/2014/main" id="{87F127E5-B10B-4D18-BCF0-E7C3C7F401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0" name="Freeform 38">
              <a:extLst>
                <a:ext uri="{FF2B5EF4-FFF2-40B4-BE49-F238E27FC236}">
                  <a16:creationId xmlns:a16="http://schemas.microsoft.com/office/drawing/2014/main" id="{FC692D59-F28D-4E42-B435-225F2C6CFA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8" name="Rectangle 51">
            <a:extLst>
              <a:ext uri="{FF2B5EF4-FFF2-40B4-BE49-F238E27FC236}">
                <a16:creationId xmlns:a16="http://schemas.microsoft.com/office/drawing/2014/main" id="{1996130F-9AB5-4DE9-8574-3AF891C5C1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59" name="Freeform 11">
            <a:extLst>
              <a:ext uri="{FF2B5EF4-FFF2-40B4-BE49-F238E27FC236}">
                <a16:creationId xmlns:a16="http://schemas.microsoft.com/office/drawing/2014/main" id="{7326F4E6-9131-42DA-97B2-0BA8D1E258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it-IT"/>
          </a:p>
        </p:txBody>
      </p:sp>
      <p:graphicFrame>
        <p:nvGraphicFramePr>
          <p:cNvPr id="2" name="Tabella 4">
            <a:extLst>
              <a:ext uri="{FF2B5EF4-FFF2-40B4-BE49-F238E27FC236}">
                <a16:creationId xmlns:a16="http://schemas.microsoft.com/office/drawing/2014/main" id="{B55BACA7-A320-5831-0F74-AAEF3C900D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7751763"/>
              </p:ext>
            </p:extLst>
          </p:nvPr>
        </p:nvGraphicFramePr>
        <p:xfrm>
          <a:off x="3076566" y="2575043"/>
          <a:ext cx="8424754" cy="25322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2377">
                  <a:extLst>
                    <a:ext uri="{9D8B030D-6E8A-4147-A177-3AD203B41FA5}">
                      <a16:colId xmlns:a16="http://schemas.microsoft.com/office/drawing/2014/main" val="2215085965"/>
                    </a:ext>
                  </a:extLst>
                </a:gridCol>
                <a:gridCol w="4212377">
                  <a:extLst>
                    <a:ext uri="{9D8B030D-6E8A-4147-A177-3AD203B41FA5}">
                      <a16:colId xmlns:a16="http://schemas.microsoft.com/office/drawing/2014/main" val="1712870812"/>
                    </a:ext>
                  </a:extLst>
                </a:gridCol>
              </a:tblGrid>
              <a:tr h="488272">
                <a:tc>
                  <a:txBody>
                    <a:bodyPr/>
                    <a:lstStyle/>
                    <a:p>
                      <a:pPr algn="ctr"/>
                      <a:r>
                        <a:rPr lang="it-IT" sz="3200" dirty="0">
                          <a:solidFill>
                            <a:srgbClr val="002060"/>
                          </a:solidFill>
                        </a:rPr>
                        <a:t>Dynamic Pricing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3200" dirty="0" err="1">
                          <a:solidFill>
                            <a:srgbClr val="002060"/>
                          </a:solidFill>
                        </a:rPr>
                        <a:t>Personalized</a:t>
                      </a:r>
                      <a:r>
                        <a:rPr lang="it-IT" sz="3200" dirty="0">
                          <a:solidFill>
                            <a:srgbClr val="002060"/>
                          </a:solidFill>
                        </a:rPr>
                        <a:t> Pricing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5638054"/>
                  </a:ext>
                </a:extLst>
              </a:tr>
              <a:tr h="488272">
                <a:tc>
                  <a:txBody>
                    <a:bodyPr/>
                    <a:lstStyle/>
                    <a:p>
                      <a:pPr algn="ctr"/>
                      <a:r>
                        <a:rPr lang="it-IT" sz="2400" dirty="0"/>
                        <a:t>Supply and Demand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dirty="0"/>
                        <a:t>Customer </a:t>
                      </a:r>
                      <a:r>
                        <a:rPr lang="it-IT" sz="2400" dirty="0" err="1"/>
                        <a:t>Segmentation</a:t>
                      </a:r>
                      <a:endParaRPr lang="it-IT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8091609"/>
                  </a:ext>
                </a:extLst>
              </a:tr>
              <a:tr h="488272">
                <a:tc>
                  <a:txBody>
                    <a:bodyPr/>
                    <a:lstStyle/>
                    <a:p>
                      <a:pPr algn="ctr"/>
                      <a:r>
                        <a:rPr lang="it-IT" sz="2400" dirty="0"/>
                        <a:t>Time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err="1"/>
                        <a:t>Targeted</a:t>
                      </a:r>
                      <a:r>
                        <a:rPr lang="it-IT" sz="2400" dirty="0"/>
                        <a:t> </a:t>
                      </a:r>
                      <a:r>
                        <a:rPr lang="it-IT" sz="2400" dirty="0" err="1"/>
                        <a:t>Offers</a:t>
                      </a:r>
                      <a:endParaRPr lang="it-IT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1855116"/>
                  </a:ext>
                </a:extLst>
              </a:tr>
              <a:tr h="488272"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err="1"/>
                        <a:t>Competition</a:t>
                      </a:r>
                      <a:endParaRPr lang="it-IT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err="1"/>
                        <a:t>Willingness</a:t>
                      </a:r>
                      <a:r>
                        <a:rPr lang="it-IT" sz="2400" dirty="0"/>
                        <a:t> to </a:t>
                      </a:r>
                      <a:r>
                        <a:rPr lang="it-IT" sz="2400" dirty="0" err="1"/>
                        <a:t>Pay</a:t>
                      </a:r>
                      <a:endParaRPr lang="it-IT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507914"/>
                  </a:ext>
                </a:extLst>
              </a:tr>
              <a:tr h="488272">
                <a:tc>
                  <a:txBody>
                    <a:bodyPr/>
                    <a:lstStyle/>
                    <a:p>
                      <a:pPr algn="ctr"/>
                      <a:r>
                        <a:rPr lang="it-IT" sz="2400" dirty="0"/>
                        <a:t>Dynamic Value </a:t>
                      </a:r>
                      <a:r>
                        <a:rPr lang="it-IT" sz="2400" dirty="0" err="1"/>
                        <a:t>Orientation</a:t>
                      </a:r>
                      <a:endParaRPr lang="it-IT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dirty="0"/>
                        <a:t>Price </a:t>
                      </a:r>
                      <a:r>
                        <a:rPr lang="it-IT" sz="2400" dirty="0" err="1"/>
                        <a:t>Discrimination</a:t>
                      </a:r>
                      <a:endParaRPr lang="it-IT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0212654"/>
                  </a:ext>
                </a:extLst>
              </a:tr>
            </a:tbl>
          </a:graphicData>
        </a:graphic>
      </p:graphicFrame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AC0A4A3-9575-5D95-F941-A7652561C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6F0A7-AEFD-412D-A485-85520C4173B1}" type="slidenum">
              <a:rPr lang="it-IT" smtClean="0"/>
              <a:t>5</a:t>
            </a:fld>
            <a:endParaRPr lang="it-IT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8E1C11E1-7201-016F-1832-1E8EEA2247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38300" y="-163368"/>
            <a:ext cx="8915399" cy="2262781"/>
          </a:xfrm>
        </p:spPr>
        <p:txBody>
          <a:bodyPr>
            <a:normAutofit/>
          </a:bodyPr>
          <a:lstStyle/>
          <a:p>
            <a:r>
              <a:rPr lang="it-IT" sz="4800" dirty="0" err="1"/>
              <a:t>Types</a:t>
            </a:r>
            <a:r>
              <a:rPr lang="it-IT" sz="4800" dirty="0"/>
              <a:t> of </a:t>
            </a:r>
            <a:r>
              <a:rPr lang="it-IT" sz="4800" dirty="0" err="1"/>
              <a:t>Algorithmic</a:t>
            </a:r>
            <a:r>
              <a:rPr lang="it-IT" sz="4800" dirty="0"/>
              <a:t> Pricing</a:t>
            </a:r>
            <a:br>
              <a:rPr lang="it-IT" sz="4800" dirty="0"/>
            </a:br>
            <a:endParaRPr lang="it-IT" sz="4800" dirty="0"/>
          </a:p>
        </p:txBody>
      </p:sp>
    </p:spTree>
    <p:extLst>
      <p:ext uri="{BB962C8B-B14F-4D97-AF65-F5344CB8AC3E}">
        <p14:creationId xmlns:p14="http://schemas.microsoft.com/office/powerpoint/2010/main" val="13036926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23">
            <a:extLst>
              <a:ext uri="{FF2B5EF4-FFF2-40B4-BE49-F238E27FC236}">
                <a16:creationId xmlns:a16="http://schemas.microsoft.com/office/drawing/2014/main" id="{166BF9EE-F7AC-4FA5-AC7E-001B3A642F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3B48D182-44E3-4D8B-ACEF-F1A900BE44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355A535A-A489-477F-A314-593AA8CAFB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954C2D4C-FD83-4EF4-9312-04442ABD66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C20701C2-CD9A-4698-BC97-E1085820C2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62575C35-466F-42AE-87A1-D691849AB8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0" name="Freeform 16">
              <a:extLst>
                <a:ext uri="{FF2B5EF4-FFF2-40B4-BE49-F238E27FC236}">
                  <a16:creationId xmlns:a16="http://schemas.microsoft.com/office/drawing/2014/main" id="{58236F37-6119-45AC-80A0-CD2C311B50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1" name="Freeform 17">
              <a:extLst>
                <a:ext uri="{FF2B5EF4-FFF2-40B4-BE49-F238E27FC236}">
                  <a16:creationId xmlns:a16="http://schemas.microsoft.com/office/drawing/2014/main" id="{F3FDD799-39FE-4D6F-9A64-2F472B2150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2" name="Freeform 18">
              <a:extLst>
                <a:ext uri="{FF2B5EF4-FFF2-40B4-BE49-F238E27FC236}">
                  <a16:creationId xmlns:a16="http://schemas.microsoft.com/office/drawing/2014/main" id="{9820D241-1D49-442C-A95A-00BC1BF9E2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Freeform 19">
              <a:extLst>
                <a:ext uri="{FF2B5EF4-FFF2-40B4-BE49-F238E27FC236}">
                  <a16:creationId xmlns:a16="http://schemas.microsoft.com/office/drawing/2014/main" id="{EBC2197C-B383-4866-8ABD-74222400BE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4" name="Freeform 20">
              <a:extLst>
                <a:ext uri="{FF2B5EF4-FFF2-40B4-BE49-F238E27FC236}">
                  <a16:creationId xmlns:a16="http://schemas.microsoft.com/office/drawing/2014/main" id="{404B06AA-FC93-4471-9DE4-56A401E70A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5" name="Freeform 21">
              <a:extLst>
                <a:ext uri="{FF2B5EF4-FFF2-40B4-BE49-F238E27FC236}">
                  <a16:creationId xmlns:a16="http://schemas.microsoft.com/office/drawing/2014/main" id="{E580600C-013F-4FAF-8FB7-4CC0FA80A9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9BFCF199-64B2-4AEE-88C4-E954ABF362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57" name="Group 37">
            <a:extLst>
              <a:ext uri="{FF2B5EF4-FFF2-40B4-BE49-F238E27FC236}">
                <a16:creationId xmlns:a16="http://schemas.microsoft.com/office/drawing/2014/main" id="{E312DBA5-56D8-42B2-BA94-28168C2A6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39" name="Freeform 27">
              <a:extLst>
                <a:ext uri="{FF2B5EF4-FFF2-40B4-BE49-F238E27FC236}">
                  <a16:creationId xmlns:a16="http://schemas.microsoft.com/office/drawing/2014/main" id="{7AD46C74-3117-46B0-B267-0F61B57CA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0" name="Freeform 28">
              <a:extLst>
                <a:ext uri="{FF2B5EF4-FFF2-40B4-BE49-F238E27FC236}">
                  <a16:creationId xmlns:a16="http://schemas.microsoft.com/office/drawing/2014/main" id="{8C13B810-9664-45D8-8510-D6ED0ADD72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1" name="Freeform 29">
              <a:extLst>
                <a:ext uri="{FF2B5EF4-FFF2-40B4-BE49-F238E27FC236}">
                  <a16:creationId xmlns:a16="http://schemas.microsoft.com/office/drawing/2014/main" id="{10306E52-A922-4458-BCCE-C3C840CC75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2" name="Freeform 30">
              <a:extLst>
                <a:ext uri="{FF2B5EF4-FFF2-40B4-BE49-F238E27FC236}">
                  <a16:creationId xmlns:a16="http://schemas.microsoft.com/office/drawing/2014/main" id="{CB578819-B7E7-4250-932F-52AE2A2A9A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3" name="Freeform 31">
              <a:extLst>
                <a:ext uri="{FF2B5EF4-FFF2-40B4-BE49-F238E27FC236}">
                  <a16:creationId xmlns:a16="http://schemas.microsoft.com/office/drawing/2014/main" id="{454B9C91-B623-424A-B16E-F764F189D3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4" name="Freeform 32">
              <a:extLst>
                <a:ext uri="{FF2B5EF4-FFF2-40B4-BE49-F238E27FC236}">
                  <a16:creationId xmlns:a16="http://schemas.microsoft.com/office/drawing/2014/main" id="{EFD03C4A-8484-41E6-B458-032F1DCA70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5" name="Freeform 33">
              <a:extLst>
                <a:ext uri="{FF2B5EF4-FFF2-40B4-BE49-F238E27FC236}">
                  <a16:creationId xmlns:a16="http://schemas.microsoft.com/office/drawing/2014/main" id="{DDC2F3C3-1D4E-4913-9C5C-F9A65B47E5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6" name="Freeform 34">
              <a:extLst>
                <a:ext uri="{FF2B5EF4-FFF2-40B4-BE49-F238E27FC236}">
                  <a16:creationId xmlns:a16="http://schemas.microsoft.com/office/drawing/2014/main" id="{1E15BCA2-2420-4C53-ADE9-40FBAC2384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7" name="Freeform 35">
              <a:extLst>
                <a:ext uri="{FF2B5EF4-FFF2-40B4-BE49-F238E27FC236}">
                  <a16:creationId xmlns:a16="http://schemas.microsoft.com/office/drawing/2014/main" id="{73D5FBF4-7129-4C51-B603-E3BC334195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8" name="Freeform 36">
              <a:extLst>
                <a:ext uri="{FF2B5EF4-FFF2-40B4-BE49-F238E27FC236}">
                  <a16:creationId xmlns:a16="http://schemas.microsoft.com/office/drawing/2014/main" id="{0165B164-CE2A-494C-88FC-507232B37C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9" name="Freeform 37">
              <a:extLst>
                <a:ext uri="{FF2B5EF4-FFF2-40B4-BE49-F238E27FC236}">
                  <a16:creationId xmlns:a16="http://schemas.microsoft.com/office/drawing/2014/main" id="{87F127E5-B10B-4D18-BCF0-E7C3C7F401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0" name="Freeform 38">
              <a:extLst>
                <a:ext uri="{FF2B5EF4-FFF2-40B4-BE49-F238E27FC236}">
                  <a16:creationId xmlns:a16="http://schemas.microsoft.com/office/drawing/2014/main" id="{FC692D59-F28D-4E42-B435-225F2C6CFA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8" name="Rectangle 51">
            <a:extLst>
              <a:ext uri="{FF2B5EF4-FFF2-40B4-BE49-F238E27FC236}">
                <a16:creationId xmlns:a16="http://schemas.microsoft.com/office/drawing/2014/main" id="{1996130F-9AB5-4DE9-8574-3AF891C5C1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59" name="Freeform 11">
            <a:extLst>
              <a:ext uri="{FF2B5EF4-FFF2-40B4-BE49-F238E27FC236}">
                <a16:creationId xmlns:a16="http://schemas.microsoft.com/office/drawing/2014/main" id="{7326F4E6-9131-42DA-97B2-0BA8D1E258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it-IT"/>
          </a:p>
        </p:txBody>
      </p:sp>
      <p:grpSp>
        <p:nvGrpSpPr>
          <p:cNvPr id="6" name="Gruppo 5">
            <a:extLst>
              <a:ext uri="{FF2B5EF4-FFF2-40B4-BE49-F238E27FC236}">
                <a16:creationId xmlns:a16="http://schemas.microsoft.com/office/drawing/2014/main" id="{726C7209-8590-100E-ABCD-5FB7375FD027}"/>
              </a:ext>
            </a:extLst>
          </p:cNvPr>
          <p:cNvGrpSpPr/>
          <p:nvPr/>
        </p:nvGrpSpPr>
        <p:grpSpPr>
          <a:xfrm>
            <a:off x="2067286" y="2553599"/>
            <a:ext cx="10287822" cy="3693319"/>
            <a:chOff x="2770361" y="2784629"/>
            <a:chExt cx="9168925" cy="3693319"/>
          </a:xfrm>
        </p:grpSpPr>
        <p:sp>
          <p:nvSpPr>
            <p:cNvPr id="3" name="CasellaDiTesto 2">
              <a:extLst>
                <a:ext uri="{FF2B5EF4-FFF2-40B4-BE49-F238E27FC236}">
                  <a16:creationId xmlns:a16="http://schemas.microsoft.com/office/drawing/2014/main" id="{E1969E43-79FB-BA58-A46B-B45E1114C52A}"/>
                </a:ext>
              </a:extLst>
            </p:cNvPr>
            <p:cNvSpPr txBox="1"/>
            <p:nvPr/>
          </p:nvSpPr>
          <p:spPr>
            <a:xfrm>
              <a:off x="2770361" y="2784629"/>
              <a:ext cx="3807993" cy="3693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Wingdings" panose="05000000000000000000" pitchFamily="2" charset="2"/>
                <a:buChar char="Ø"/>
              </a:pPr>
              <a:r>
                <a:rPr lang="it-IT" sz="2500" dirty="0"/>
                <a:t>Retail &amp; e-commerce</a:t>
              </a:r>
            </a:p>
            <a:p>
              <a:pPr marL="342900" indent="-342900">
                <a:buFont typeface="Wingdings" panose="05000000000000000000" pitchFamily="2" charset="2"/>
                <a:buChar char="Ø"/>
              </a:pPr>
              <a:endParaRPr lang="it-IT" sz="2500" dirty="0"/>
            </a:p>
            <a:p>
              <a:pPr marL="342900" indent="-342900">
                <a:buFont typeface="Wingdings" panose="05000000000000000000" pitchFamily="2" charset="2"/>
                <a:buChar char="Ø"/>
              </a:pPr>
              <a:endParaRPr lang="it-IT" sz="2500" dirty="0"/>
            </a:p>
            <a:p>
              <a:pPr marL="342900" indent="-342900">
                <a:buFont typeface="Wingdings" panose="05000000000000000000" pitchFamily="2" charset="2"/>
                <a:buChar char="Ø"/>
              </a:pPr>
              <a:r>
                <a:rPr lang="it-IT" sz="2500" dirty="0"/>
                <a:t>Airlines &amp; </a:t>
              </a:r>
              <a:r>
                <a:rPr lang="it-IT" sz="2500" dirty="0" err="1"/>
                <a:t>Transport</a:t>
              </a:r>
              <a:endParaRPr lang="it-IT" sz="2500" dirty="0"/>
            </a:p>
            <a:p>
              <a:pPr marL="342900" indent="-342900">
                <a:buFont typeface="Wingdings" panose="05000000000000000000" pitchFamily="2" charset="2"/>
                <a:buChar char="Ø"/>
              </a:pPr>
              <a:endParaRPr lang="it-IT" sz="2500" dirty="0"/>
            </a:p>
            <a:p>
              <a:pPr marL="342900" indent="-342900">
                <a:buFont typeface="Wingdings" panose="05000000000000000000" pitchFamily="2" charset="2"/>
                <a:buChar char="Ø"/>
              </a:pPr>
              <a:endParaRPr lang="it-IT" sz="2500" dirty="0"/>
            </a:p>
            <a:p>
              <a:pPr marL="342900" indent="-342900">
                <a:buFont typeface="Wingdings" panose="05000000000000000000" pitchFamily="2" charset="2"/>
                <a:buChar char="Ø"/>
              </a:pPr>
              <a:r>
                <a:rPr lang="it-IT" sz="2500" dirty="0" err="1"/>
                <a:t>Hospitality</a:t>
              </a:r>
              <a:endParaRPr lang="it-IT" sz="2500" dirty="0"/>
            </a:p>
            <a:p>
              <a:pPr marL="285750" indent="-285750">
                <a:buFont typeface="Wingdings" panose="05000000000000000000" pitchFamily="2" charset="2"/>
                <a:buChar char="Ø"/>
              </a:pPr>
              <a:endParaRPr lang="it-IT" sz="2500" dirty="0"/>
            </a:p>
            <a:p>
              <a:pPr marL="742950" lvl="1" indent="-285750">
                <a:buFont typeface="Wingdings" panose="05000000000000000000" pitchFamily="2" charset="2"/>
                <a:buChar char="§"/>
              </a:pPr>
              <a:endParaRPr lang="it-IT" sz="2500" dirty="0"/>
            </a:p>
          </p:txBody>
        </p:sp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2997B91D-1076-B298-B852-FD89622BB646}"/>
                </a:ext>
              </a:extLst>
            </p:cNvPr>
            <p:cNvSpPr txBox="1"/>
            <p:nvPr/>
          </p:nvSpPr>
          <p:spPr>
            <a:xfrm>
              <a:off x="7760166" y="2784629"/>
              <a:ext cx="4179120" cy="36933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buFont typeface="Wingdings" panose="05000000000000000000" pitchFamily="2" charset="2"/>
                <a:buChar char="Ø"/>
              </a:pPr>
              <a:r>
                <a:rPr lang="it-IT" sz="2500" dirty="0"/>
                <a:t>Financial services</a:t>
              </a:r>
            </a:p>
            <a:p>
              <a:pPr marL="342900" indent="-342900">
                <a:buFont typeface="Wingdings" panose="05000000000000000000" pitchFamily="2" charset="2"/>
                <a:buChar char="Ø"/>
              </a:pPr>
              <a:endParaRPr lang="it-IT" sz="2500" dirty="0"/>
            </a:p>
            <a:p>
              <a:pPr marL="342900" indent="-342900">
                <a:buFont typeface="Wingdings" panose="05000000000000000000" pitchFamily="2" charset="2"/>
                <a:buChar char="Ø"/>
              </a:pPr>
              <a:endParaRPr lang="it-IT" sz="2500" dirty="0"/>
            </a:p>
            <a:p>
              <a:pPr marL="342900" indent="-342900">
                <a:buFont typeface="Wingdings" panose="05000000000000000000" pitchFamily="2" charset="2"/>
                <a:buChar char="Ø"/>
              </a:pPr>
              <a:r>
                <a:rPr lang="it-IT" sz="2500" dirty="0"/>
                <a:t>Technology and Software</a:t>
              </a:r>
            </a:p>
            <a:p>
              <a:pPr marL="342900" indent="-342900">
                <a:buFont typeface="Wingdings" panose="05000000000000000000" pitchFamily="2" charset="2"/>
                <a:buChar char="Ø"/>
              </a:pPr>
              <a:endParaRPr lang="it-IT" sz="2500" dirty="0"/>
            </a:p>
            <a:p>
              <a:pPr marL="342900" indent="-342900">
                <a:buFont typeface="Wingdings" panose="05000000000000000000" pitchFamily="2" charset="2"/>
                <a:buChar char="Ø"/>
              </a:pPr>
              <a:endParaRPr lang="it-IT" sz="2500" dirty="0"/>
            </a:p>
            <a:p>
              <a:pPr marL="342900" indent="-342900">
                <a:buFont typeface="Wingdings" panose="05000000000000000000" pitchFamily="2" charset="2"/>
                <a:buChar char="Ø"/>
              </a:pPr>
              <a:r>
                <a:rPr lang="it-IT" sz="2500" dirty="0"/>
                <a:t>Health Industry (?)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endParaRPr lang="it-IT" sz="2500" dirty="0"/>
            </a:p>
            <a:p>
              <a:endParaRPr lang="it-IT" sz="2500" dirty="0"/>
            </a:p>
          </p:txBody>
        </p:sp>
      </p:grp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95E8B75E-C260-E734-2E52-813F47647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6F0A7-AEFD-412D-A485-85520C4173B1}" type="slidenum">
              <a:rPr lang="it-IT" smtClean="0"/>
              <a:t>6</a:t>
            </a:fld>
            <a:endParaRPr lang="it-IT"/>
          </a:p>
        </p:txBody>
      </p:sp>
      <p:sp>
        <p:nvSpPr>
          <p:cNvPr id="7" name="Titolo 6">
            <a:extLst>
              <a:ext uri="{FF2B5EF4-FFF2-40B4-BE49-F238E27FC236}">
                <a16:creationId xmlns:a16="http://schemas.microsoft.com/office/drawing/2014/main" id="{65BF74B2-4D1C-E820-D0EE-E5A7C8F392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84338" y="-373123"/>
            <a:ext cx="11755582" cy="2262781"/>
          </a:xfrm>
        </p:spPr>
        <p:txBody>
          <a:bodyPr>
            <a:normAutofit/>
          </a:bodyPr>
          <a:lstStyle/>
          <a:p>
            <a:r>
              <a:rPr lang="it-IT" sz="3900" dirty="0" err="1"/>
              <a:t>Sectors</a:t>
            </a:r>
            <a:r>
              <a:rPr lang="it-IT" sz="3900" dirty="0"/>
              <a:t> of </a:t>
            </a:r>
            <a:r>
              <a:rPr lang="it-IT" sz="3900" dirty="0" err="1"/>
              <a:t>application</a:t>
            </a:r>
            <a:r>
              <a:rPr lang="it-IT" sz="3900" dirty="0"/>
              <a:t> of </a:t>
            </a:r>
            <a:r>
              <a:rPr lang="it-IT" sz="3900" dirty="0" err="1"/>
              <a:t>Algorithmic</a:t>
            </a:r>
            <a:r>
              <a:rPr lang="it-IT" sz="3900" dirty="0"/>
              <a:t> Pricing</a:t>
            </a:r>
            <a:br>
              <a:rPr lang="it-IT" sz="3900" dirty="0"/>
            </a:br>
            <a:endParaRPr lang="it-IT" sz="3900" dirty="0"/>
          </a:p>
        </p:txBody>
      </p:sp>
    </p:spTree>
    <p:extLst>
      <p:ext uri="{BB962C8B-B14F-4D97-AF65-F5344CB8AC3E}">
        <p14:creationId xmlns:p14="http://schemas.microsoft.com/office/powerpoint/2010/main" val="19585924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23">
            <a:extLst>
              <a:ext uri="{FF2B5EF4-FFF2-40B4-BE49-F238E27FC236}">
                <a16:creationId xmlns:a16="http://schemas.microsoft.com/office/drawing/2014/main" id="{166BF9EE-F7AC-4FA5-AC7E-001B3A642F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3B48D182-44E3-4D8B-ACEF-F1A900BE44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355A535A-A489-477F-A314-593AA8CAFB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954C2D4C-FD83-4EF4-9312-04442ABD66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C20701C2-CD9A-4698-BC97-E1085820C2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62575C35-466F-42AE-87A1-D691849AB8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0" name="Freeform 16">
              <a:extLst>
                <a:ext uri="{FF2B5EF4-FFF2-40B4-BE49-F238E27FC236}">
                  <a16:creationId xmlns:a16="http://schemas.microsoft.com/office/drawing/2014/main" id="{58236F37-6119-45AC-80A0-CD2C311B50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1" name="Freeform 17">
              <a:extLst>
                <a:ext uri="{FF2B5EF4-FFF2-40B4-BE49-F238E27FC236}">
                  <a16:creationId xmlns:a16="http://schemas.microsoft.com/office/drawing/2014/main" id="{F3FDD799-39FE-4D6F-9A64-2F472B2150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2" name="Freeform 18">
              <a:extLst>
                <a:ext uri="{FF2B5EF4-FFF2-40B4-BE49-F238E27FC236}">
                  <a16:creationId xmlns:a16="http://schemas.microsoft.com/office/drawing/2014/main" id="{9820D241-1D49-442C-A95A-00BC1BF9E2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Freeform 19">
              <a:extLst>
                <a:ext uri="{FF2B5EF4-FFF2-40B4-BE49-F238E27FC236}">
                  <a16:creationId xmlns:a16="http://schemas.microsoft.com/office/drawing/2014/main" id="{EBC2197C-B383-4866-8ABD-74222400BE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4" name="Freeform 20">
              <a:extLst>
                <a:ext uri="{FF2B5EF4-FFF2-40B4-BE49-F238E27FC236}">
                  <a16:creationId xmlns:a16="http://schemas.microsoft.com/office/drawing/2014/main" id="{404B06AA-FC93-4471-9DE4-56A401E70A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5" name="Freeform 21">
              <a:extLst>
                <a:ext uri="{FF2B5EF4-FFF2-40B4-BE49-F238E27FC236}">
                  <a16:creationId xmlns:a16="http://schemas.microsoft.com/office/drawing/2014/main" id="{E580600C-013F-4FAF-8FB7-4CC0FA80A9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9BFCF199-64B2-4AEE-88C4-E954ABF362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57" name="Group 37">
            <a:extLst>
              <a:ext uri="{FF2B5EF4-FFF2-40B4-BE49-F238E27FC236}">
                <a16:creationId xmlns:a16="http://schemas.microsoft.com/office/drawing/2014/main" id="{E312DBA5-56D8-42B2-BA94-28168C2A6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39" name="Freeform 27">
              <a:extLst>
                <a:ext uri="{FF2B5EF4-FFF2-40B4-BE49-F238E27FC236}">
                  <a16:creationId xmlns:a16="http://schemas.microsoft.com/office/drawing/2014/main" id="{7AD46C74-3117-46B0-B267-0F61B57CA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0" name="Freeform 28">
              <a:extLst>
                <a:ext uri="{FF2B5EF4-FFF2-40B4-BE49-F238E27FC236}">
                  <a16:creationId xmlns:a16="http://schemas.microsoft.com/office/drawing/2014/main" id="{8C13B810-9664-45D8-8510-D6ED0ADD72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1" name="Freeform 29">
              <a:extLst>
                <a:ext uri="{FF2B5EF4-FFF2-40B4-BE49-F238E27FC236}">
                  <a16:creationId xmlns:a16="http://schemas.microsoft.com/office/drawing/2014/main" id="{10306E52-A922-4458-BCCE-C3C840CC75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2" name="Freeform 30">
              <a:extLst>
                <a:ext uri="{FF2B5EF4-FFF2-40B4-BE49-F238E27FC236}">
                  <a16:creationId xmlns:a16="http://schemas.microsoft.com/office/drawing/2014/main" id="{CB578819-B7E7-4250-932F-52AE2A2A9A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3" name="Freeform 31">
              <a:extLst>
                <a:ext uri="{FF2B5EF4-FFF2-40B4-BE49-F238E27FC236}">
                  <a16:creationId xmlns:a16="http://schemas.microsoft.com/office/drawing/2014/main" id="{454B9C91-B623-424A-B16E-F764F189D3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4" name="Freeform 32">
              <a:extLst>
                <a:ext uri="{FF2B5EF4-FFF2-40B4-BE49-F238E27FC236}">
                  <a16:creationId xmlns:a16="http://schemas.microsoft.com/office/drawing/2014/main" id="{EFD03C4A-8484-41E6-B458-032F1DCA70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5" name="Freeform 33">
              <a:extLst>
                <a:ext uri="{FF2B5EF4-FFF2-40B4-BE49-F238E27FC236}">
                  <a16:creationId xmlns:a16="http://schemas.microsoft.com/office/drawing/2014/main" id="{DDC2F3C3-1D4E-4913-9C5C-F9A65B47E5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6" name="Freeform 34">
              <a:extLst>
                <a:ext uri="{FF2B5EF4-FFF2-40B4-BE49-F238E27FC236}">
                  <a16:creationId xmlns:a16="http://schemas.microsoft.com/office/drawing/2014/main" id="{1E15BCA2-2420-4C53-ADE9-40FBAC2384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7" name="Freeform 35">
              <a:extLst>
                <a:ext uri="{FF2B5EF4-FFF2-40B4-BE49-F238E27FC236}">
                  <a16:creationId xmlns:a16="http://schemas.microsoft.com/office/drawing/2014/main" id="{73D5FBF4-7129-4C51-B603-E3BC334195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8" name="Freeform 36">
              <a:extLst>
                <a:ext uri="{FF2B5EF4-FFF2-40B4-BE49-F238E27FC236}">
                  <a16:creationId xmlns:a16="http://schemas.microsoft.com/office/drawing/2014/main" id="{0165B164-CE2A-494C-88FC-507232B37C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9" name="Freeform 37">
              <a:extLst>
                <a:ext uri="{FF2B5EF4-FFF2-40B4-BE49-F238E27FC236}">
                  <a16:creationId xmlns:a16="http://schemas.microsoft.com/office/drawing/2014/main" id="{87F127E5-B10B-4D18-BCF0-E7C3C7F401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0" name="Freeform 38">
              <a:extLst>
                <a:ext uri="{FF2B5EF4-FFF2-40B4-BE49-F238E27FC236}">
                  <a16:creationId xmlns:a16="http://schemas.microsoft.com/office/drawing/2014/main" id="{FC692D59-F28D-4E42-B435-225F2C6CFA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8" name="Rectangle 51">
            <a:extLst>
              <a:ext uri="{FF2B5EF4-FFF2-40B4-BE49-F238E27FC236}">
                <a16:creationId xmlns:a16="http://schemas.microsoft.com/office/drawing/2014/main" id="{1996130F-9AB5-4DE9-8574-3AF891C5C1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59" name="Freeform 11">
            <a:extLst>
              <a:ext uri="{FF2B5EF4-FFF2-40B4-BE49-F238E27FC236}">
                <a16:creationId xmlns:a16="http://schemas.microsoft.com/office/drawing/2014/main" id="{7326F4E6-9131-42DA-97B2-0BA8D1E258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it-IT"/>
          </a:p>
        </p:txBody>
      </p:sp>
      <p:grpSp>
        <p:nvGrpSpPr>
          <p:cNvPr id="4" name="Gruppo 3">
            <a:extLst>
              <a:ext uri="{FF2B5EF4-FFF2-40B4-BE49-F238E27FC236}">
                <a16:creationId xmlns:a16="http://schemas.microsoft.com/office/drawing/2014/main" id="{E723E934-8EFE-8FCE-1BAC-EB21B90B73A7}"/>
              </a:ext>
            </a:extLst>
          </p:cNvPr>
          <p:cNvGrpSpPr/>
          <p:nvPr/>
        </p:nvGrpSpPr>
        <p:grpSpPr>
          <a:xfrm>
            <a:off x="7250137" y="1485437"/>
            <a:ext cx="4914639" cy="5244385"/>
            <a:chOff x="7285788" y="1497391"/>
            <a:chExt cx="4914639" cy="5244385"/>
          </a:xfrm>
        </p:grpSpPr>
        <p:sp>
          <p:nvSpPr>
            <p:cNvPr id="20" name="CasellaDiTesto 19">
              <a:extLst>
                <a:ext uri="{FF2B5EF4-FFF2-40B4-BE49-F238E27FC236}">
                  <a16:creationId xmlns:a16="http://schemas.microsoft.com/office/drawing/2014/main" id="{2C125DA0-A09D-296D-45B4-3F5EB5A915F1}"/>
                </a:ext>
              </a:extLst>
            </p:cNvPr>
            <p:cNvSpPr txBox="1"/>
            <p:nvPr/>
          </p:nvSpPr>
          <p:spPr>
            <a:xfrm>
              <a:off x="9708178" y="6433999"/>
              <a:ext cx="249224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/>
                <a:t>Source: Corriere della Sera</a:t>
              </a:r>
            </a:p>
          </p:txBody>
        </p:sp>
        <p:grpSp>
          <p:nvGrpSpPr>
            <p:cNvPr id="3" name="Gruppo 2">
              <a:extLst>
                <a:ext uri="{FF2B5EF4-FFF2-40B4-BE49-F238E27FC236}">
                  <a16:creationId xmlns:a16="http://schemas.microsoft.com/office/drawing/2014/main" id="{99399FCD-607A-A297-0509-1A0D3DD72CA5}"/>
                </a:ext>
              </a:extLst>
            </p:cNvPr>
            <p:cNvGrpSpPr/>
            <p:nvPr/>
          </p:nvGrpSpPr>
          <p:grpSpPr>
            <a:xfrm>
              <a:off x="7285788" y="1497391"/>
              <a:ext cx="4827926" cy="4961095"/>
              <a:chOff x="7263423" y="1221672"/>
              <a:chExt cx="4827926" cy="4961095"/>
            </a:xfrm>
          </p:grpSpPr>
          <p:pic>
            <p:nvPicPr>
              <p:cNvPr id="5" name="Immagine 4" descr="Immagine che contiene testo, schermata, linea, Diagramma&#10;&#10;Descrizione generata automaticamente">
                <a:extLst>
                  <a:ext uri="{FF2B5EF4-FFF2-40B4-BE49-F238E27FC236}">
                    <a16:creationId xmlns:a16="http://schemas.microsoft.com/office/drawing/2014/main" id="{784B2108-0F52-325D-58DA-0AFEE456376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t="14380" b="4280"/>
              <a:stretch/>
            </p:blipFill>
            <p:spPr>
              <a:xfrm>
                <a:off x="7263423" y="1914315"/>
                <a:ext cx="4827926" cy="426845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6" name="Rettangolo 5">
                <a:extLst>
                  <a:ext uri="{FF2B5EF4-FFF2-40B4-BE49-F238E27FC236}">
                    <a16:creationId xmlns:a16="http://schemas.microsoft.com/office/drawing/2014/main" id="{F5047300-9A4B-0B88-DB33-F5299010728D}"/>
                  </a:ext>
                </a:extLst>
              </p:cNvPr>
              <p:cNvSpPr/>
              <p:nvPr/>
            </p:nvSpPr>
            <p:spPr>
              <a:xfrm>
                <a:off x="7263423" y="1221672"/>
                <a:ext cx="4827926" cy="683328"/>
              </a:xfrm>
              <a:prstGeom prst="rect">
                <a:avLst/>
              </a:prstGeom>
              <a:solidFill>
                <a:schemeClr val="bg1"/>
              </a:solidFill>
              <a:ln w="1905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it-IT" sz="1200" b="1" dirty="0">
                    <a:solidFill>
                      <a:schemeClr val="tx1"/>
                    </a:solidFill>
                    <a:latin typeface="Aptos" panose="020B0004020202020204" pitchFamily="34" charset="0"/>
                  </a:rPr>
                  <a:t>The </a:t>
                </a:r>
                <a:r>
                  <a:rPr lang="it-IT" sz="1200" b="1" dirty="0" err="1">
                    <a:solidFill>
                      <a:schemeClr val="tx1"/>
                    </a:solidFill>
                    <a:latin typeface="Aptos" panose="020B0004020202020204" pitchFamily="34" charset="0"/>
                  </a:rPr>
                  <a:t>evolution</a:t>
                </a:r>
                <a:r>
                  <a:rPr lang="it-IT" sz="1200" b="1" dirty="0">
                    <a:solidFill>
                      <a:schemeClr val="tx1"/>
                    </a:solidFill>
                    <a:latin typeface="Aptos" panose="020B0004020202020204" pitchFamily="34" charset="0"/>
                  </a:rPr>
                  <a:t> of </a:t>
                </a:r>
                <a:r>
                  <a:rPr lang="it-IT" sz="1200" b="1" dirty="0" err="1">
                    <a:solidFill>
                      <a:schemeClr val="tx1"/>
                    </a:solidFill>
                    <a:latin typeface="Aptos" panose="020B0004020202020204" pitchFamily="34" charset="0"/>
                  </a:rPr>
                  <a:t>fares</a:t>
                </a:r>
                <a:r>
                  <a:rPr lang="it-IT" sz="1200" b="1" dirty="0">
                    <a:solidFill>
                      <a:schemeClr val="tx1"/>
                    </a:solidFill>
                    <a:latin typeface="Aptos" panose="020B0004020202020204" pitchFamily="34" charset="0"/>
                  </a:rPr>
                  <a:t> 2 </a:t>
                </a:r>
                <a:r>
                  <a:rPr lang="it-IT" sz="1200" b="1" dirty="0" err="1">
                    <a:solidFill>
                      <a:schemeClr val="tx1"/>
                    </a:solidFill>
                    <a:latin typeface="Aptos" panose="020B0004020202020204" pitchFamily="34" charset="0"/>
                  </a:rPr>
                  <a:t>months</a:t>
                </a:r>
                <a:r>
                  <a:rPr lang="it-IT" sz="1200" b="1" dirty="0">
                    <a:solidFill>
                      <a:schemeClr val="tx1"/>
                    </a:solidFill>
                    <a:latin typeface="Aptos" panose="020B0004020202020204" pitchFamily="34" charset="0"/>
                  </a:rPr>
                  <a:t> </a:t>
                </a:r>
                <a:r>
                  <a:rPr lang="it-IT" sz="1200" b="1" dirty="0" err="1">
                    <a:solidFill>
                      <a:schemeClr val="tx1"/>
                    </a:solidFill>
                    <a:latin typeface="Aptos" panose="020B0004020202020204" pitchFamily="34" charset="0"/>
                  </a:rPr>
                  <a:t>before</a:t>
                </a:r>
                <a:r>
                  <a:rPr lang="it-IT" sz="1200" b="1" dirty="0">
                    <a:solidFill>
                      <a:schemeClr val="tx1"/>
                    </a:solidFill>
                    <a:latin typeface="Aptos" panose="020B0004020202020204" pitchFamily="34" charset="0"/>
                  </a:rPr>
                  <a:t> the Milan – Palermo </a:t>
                </a:r>
                <a:r>
                  <a:rPr lang="it-IT" sz="1200" b="1" dirty="0" err="1">
                    <a:solidFill>
                      <a:schemeClr val="tx1"/>
                    </a:solidFill>
                    <a:latin typeface="Aptos" panose="020B0004020202020204" pitchFamily="34" charset="0"/>
                  </a:rPr>
                  <a:t>flight</a:t>
                </a:r>
                <a:endParaRPr lang="it-IT" sz="1200" b="1" dirty="0">
                  <a:solidFill>
                    <a:schemeClr val="tx1"/>
                  </a:solidFill>
                  <a:latin typeface="Aptos" panose="020B0004020202020204" pitchFamily="34" charset="0"/>
                </a:endParaRPr>
              </a:p>
              <a:p>
                <a:r>
                  <a:rPr lang="it-IT" sz="1200" b="1" dirty="0">
                    <a:solidFill>
                      <a:schemeClr val="tx1"/>
                    </a:solidFill>
                    <a:latin typeface="Aptos" panose="020B0004020202020204" pitchFamily="34" charset="0"/>
                  </a:rPr>
                  <a:t> </a:t>
                </a:r>
              </a:p>
              <a:p>
                <a:r>
                  <a:rPr lang="it-IT" sz="1200" dirty="0">
                    <a:solidFill>
                      <a:schemeClr val="tx1"/>
                    </a:solidFill>
                    <a:latin typeface="Aptos" panose="020B0004020202020204" pitchFamily="34" charset="0"/>
                  </a:rPr>
                  <a:t>(</a:t>
                </a:r>
                <a:r>
                  <a:rPr lang="it-IT" sz="1200" dirty="0" err="1">
                    <a:solidFill>
                      <a:schemeClr val="tx1"/>
                    </a:solidFill>
                    <a:latin typeface="Aptos" panose="020B0004020202020204" pitchFamily="34" charset="0"/>
                  </a:rPr>
                  <a:t>values</a:t>
                </a:r>
                <a:r>
                  <a:rPr lang="it-IT" sz="1200" dirty="0">
                    <a:solidFill>
                      <a:schemeClr val="tx1"/>
                    </a:solidFill>
                    <a:latin typeface="Aptos" panose="020B0004020202020204" pitchFamily="34" charset="0"/>
                  </a:rPr>
                  <a:t> in </a:t>
                </a:r>
                <a:r>
                  <a:rPr lang="it-IT" sz="1200" dirty="0" err="1">
                    <a:solidFill>
                      <a:schemeClr val="tx1"/>
                    </a:solidFill>
                    <a:latin typeface="Aptos" panose="020B0004020202020204" pitchFamily="34" charset="0"/>
                  </a:rPr>
                  <a:t>euros</a:t>
                </a:r>
                <a:r>
                  <a:rPr lang="it-IT" sz="1200" dirty="0">
                    <a:solidFill>
                      <a:schemeClr val="tx1"/>
                    </a:solidFill>
                    <a:latin typeface="Aptos" panose="020B0004020202020204" pitchFamily="34" charset="0"/>
                  </a:rPr>
                  <a:t>, </a:t>
                </a:r>
                <a:r>
                  <a:rPr lang="it-IT" sz="1200" dirty="0" err="1">
                    <a:solidFill>
                      <a:schemeClr val="tx1"/>
                    </a:solidFill>
                    <a:latin typeface="Aptos" panose="020B0004020202020204" pitchFamily="34" charset="0"/>
                  </a:rPr>
                  <a:t>extras</a:t>
                </a:r>
                <a:r>
                  <a:rPr lang="it-IT" sz="1200" dirty="0">
                    <a:solidFill>
                      <a:schemeClr val="tx1"/>
                    </a:solidFill>
                    <a:latin typeface="Aptos" panose="020B0004020202020204" pitchFamily="34" charset="0"/>
                  </a:rPr>
                  <a:t> </a:t>
                </a:r>
                <a:r>
                  <a:rPr lang="it-IT" sz="1200" dirty="0" err="1">
                    <a:solidFill>
                      <a:schemeClr val="tx1"/>
                    </a:solidFill>
                    <a:latin typeface="Aptos" panose="020B0004020202020204" pitchFamily="34" charset="0"/>
                  </a:rPr>
                  <a:t>excluded</a:t>
                </a:r>
                <a:r>
                  <a:rPr lang="it-IT" sz="1200" dirty="0">
                    <a:solidFill>
                      <a:schemeClr val="tx1"/>
                    </a:solidFill>
                    <a:latin typeface="Aptos" panose="020B0004020202020204" pitchFamily="34" charset="0"/>
                  </a:rPr>
                  <a:t>)</a:t>
                </a:r>
              </a:p>
            </p:txBody>
          </p:sp>
        </p:grpSp>
      </p:grp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F43346E9-AE88-F20A-8A19-C43B13C9E5DB}"/>
              </a:ext>
            </a:extLst>
          </p:cNvPr>
          <p:cNvSpPr txBox="1"/>
          <p:nvPr/>
        </p:nvSpPr>
        <p:spPr>
          <a:xfrm>
            <a:off x="2271679" y="1952914"/>
            <a:ext cx="4927396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600" dirty="0" err="1"/>
              <a:t>Flexible</a:t>
            </a:r>
            <a:r>
              <a:rPr lang="it-IT" sz="2600" dirty="0"/>
              <a:t> prices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it-IT" sz="26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it-IT" sz="2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600" dirty="0"/>
              <a:t>Multiple pricing points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it-IT" sz="26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it-IT" sz="2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600" dirty="0" err="1"/>
              <a:t>Pre</a:t>
            </a:r>
            <a:r>
              <a:rPr lang="it-IT" sz="2600" dirty="0"/>
              <a:t> - </a:t>
            </a:r>
            <a:r>
              <a:rPr lang="it-IT" sz="2600" dirty="0" err="1"/>
              <a:t>established</a:t>
            </a:r>
            <a:r>
              <a:rPr lang="it-IT" sz="2600" dirty="0"/>
              <a:t> pricing rules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it-IT" sz="26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it-IT" sz="2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600" dirty="0"/>
              <a:t>Cost </a:t>
            </a:r>
            <a:r>
              <a:rPr lang="it-IT" sz="2600" dirty="0" err="1"/>
              <a:t>reduction</a:t>
            </a:r>
            <a:endParaRPr lang="it-IT" sz="2600" dirty="0"/>
          </a:p>
        </p:txBody>
      </p:sp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ECF3BE3A-42F6-AAE9-0B96-28D1B383D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6F0A7-AEFD-412D-A485-85520C4173B1}" type="slidenum">
              <a:rPr lang="it-IT" smtClean="0"/>
              <a:t>7</a:t>
            </a:fld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662B79DC-FA3C-888F-15D0-80FD145BBD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84338" y="-168588"/>
            <a:ext cx="8915399" cy="2262781"/>
          </a:xfrm>
        </p:spPr>
        <p:txBody>
          <a:bodyPr>
            <a:normAutofit/>
          </a:bodyPr>
          <a:lstStyle/>
          <a:p>
            <a:r>
              <a:rPr lang="en-US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Dynamic Pricing</a:t>
            </a:r>
            <a:br>
              <a:rPr lang="en-US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</a:br>
            <a:endParaRPr lang="it-IT" sz="4800" dirty="0"/>
          </a:p>
        </p:txBody>
      </p:sp>
    </p:spTree>
    <p:extLst>
      <p:ext uri="{BB962C8B-B14F-4D97-AF65-F5344CB8AC3E}">
        <p14:creationId xmlns:p14="http://schemas.microsoft.com/office/powerpoint/2010/main" val="25152102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23">
            <a:extLst>
              <a:ext uri="{FF2B5EF4-FFF2-40B4-BE49-F238E27FC236}">
                <a16:creationId xmlns:a16="http://schemas.microsoft.com/office/drawing/2014/main" id="{166BF9EE-F7AC-4FA5-AC7E-001B3A642F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3B48D182-44E3-4D8B-ACEF-F1A900BE44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355A535A-A489-477F-A314-593AA8CAFB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954C2D4C-FD83-4EF4-9312-04442ABD66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C20701C2-CD9A-4698-BC97-E1085820C2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62575C35-466F-42AE-87A1-D691849AB8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0" name="Freeform 16">
              <a:extLst>
                <a:ext uri="{FF2B5EF4-FFF2-40B4-BE49-F238E27FC236}">
                  <a16:creationId xmlns:a16="http://schemas.microsoft.com/office/drawing/2014/main" id="{58236F37-6119-45AC-80A0-CD2C311B50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1" name="Freeform 17">
              <a:extLst>
                <a:ext uri="{FF2B5EF4-FFF2-40B4-BE49-F238E27FC236}">
                  <a16:creationId xmlns:a16="http://schemas.microsoft.com/office/drawing/2014/main" id="{F3FDD799-39FE-4D6F-9A64-2F472B2150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2" name="Freeform 18">
              <a:extLst>
                <a:ext uri="{FF2B5EF4-FFF2-40B4-BE49-F238E27FC236}">
                  <a16:creationId xmlns:a16="http://schemas.microsoft.com/office/drawing/2014/main" id="{9820D241-1D49-442C-A95A-00BC1BF9E2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Freeform 19">
              <a:extLst>
                <a:ext uri="{FF2B5EF4-FFF2-40B4-BE49-F238E27FC236}">
                  <a16:creationId xmlns:a16="http://schemas.microsoft.com/office/drawing/2014/main" id="{EBC2197C-B383-4866-8ABD-74222400BE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4" name="Freeform 20">
              <a:extLst>
                <a:ext uri="{FF2B5EF4-FFF2-40B4-BE49-F238E27FC236}">
                  <a16:creationId xmlns:a16="http://schemas.microsoft.com/office/drawing/2014/main" id="{404B06AA-FC93-4471-9DE4-56A401E70A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5" name="Freeform 21">
              <a:extLst>
                <a:ext uri="{FF2B5EF4-FFF2-40B4-BE49-F238E27FC236}">
                  <a16:creationId xmlns:a16="http://schemas.microsoft.com/office/drawing/2014/main" id="{E580600C-013F-4FAF-8FB7-4CC0FA80A9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9BFCF199-64B2-4AEE-88C4-E954ABF362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57" name="Group 37">
            <a:extLst>
              <a:ext uri="{FF2B5EF4-FFF2-40B4-BE49-F238E27FC236}">
                <a16:creationId xmlns:a16="http://schemas.microsoft.com/office/drawing/2014/main" id="{E312DBA5-56D8-42B2-BA94-28168C2A6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39" name="Freeform 27">
              <a:extLst>
                <a:ext uri="{FF2B5EF4-FFF2-40B4-BE49-F238E27FC236}">
                  <a16:creationId xmlns:a16="http://schemas.microsoft.com/office/drawing/2014/main" id="{7AD46C74-3117-46B0-B267-0F61B57CA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0" name="Freeform 28">
              <a:extLst>
                <a:ext uri="{FF2B5EF4-FFF2-40B4-BE49-F238E27FC236}">
                  <a16:creationId xmlns:a16="http://schemas.microsoft.com/office/drawing/2014/main" id="{8C13B810-9664-45D8-8510-D6ED0ADD72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1" name="Freeform 29">
              <a:extLst>
                <a:ext uri="{FF2B5EF4-FFF2-40B4-BE49-F238E27FC236}">
                  <a16:creationId xmlns:a16="http://schemas.microsoft.com/office/drawing/2014/main" id="{10306E52-A922-4458-BCCE-C3C840CC75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2" name="Freeform 30">
              <a:extLst>
                <a:ext uri="{FF2B5EF4-FFF2-40B4-BE49-F238E27FC236}">
                  <a16:creationId xmlns:a16="http://schemas.microsoft.com/office/drawing/2014/main" id="{CB578819-B7E7-4250-932F-52AE2A2A9A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3" name="Freeform 31">
              <a:extLst>
                <a:ext uri="{FF2B5EF4-FFF2-40B4-BE49-F238E27FC236}">
                  <a16:creationId xmlns:a16="http://schemas.microsoft.com/office/drawing/2014/main" id="{454B9C91-B623-424A-B16E-F764F189D3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4" name="Freeform 32">
              <a:extLst>
                <a:ext uri="{FF2B5EF4-FFF2-40B4-BE49-F238E27FC236}">
                  <a16:creationId xmlns:a16="http://schemas.microsoft.com/office/drawing/2014/main" id="{EFD03C4A-8484-41E6-B458-032F1DCA70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5" name="Freeform 33">
              <a:extLst>
                <a:ext uri="{FF2B5EF4-FFF2-40B4-BE49-F238E27FC236}">
                  <a16:creationId xmlns:a16="http://schemas.microsoft.com/office/drawing/2014/main" id="{DDC2F3C3-1D4E-4913-9C5C-F9A65B47E5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6" name="Freeform 34">
              <a:extLst>
                <a:ext uri="{FF2B5EF4-FFF2-40B4-BE49-F238E27FC236}">
                  <a16:creationId xmlns:a16="http://schemas.microsoft.com/office/drawing/2014/main" id="{1E15BCA2-2420-4C53-ADE9-40FBAC2384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7" name="Freeform 35">
              <a:extLst>
                <a:ext uri="{FF2B5EF4-FFF2-40B4-BE49-F238E27FC236}">
                  <a16:creationId xmlns:a16="http://schemas.microsoft.com/office/drawing/2014/main" id="{73D5FBF4-7129-4C51-B603-E3BC334195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8" name="Freeform 36">
              <a:extLst>
                <a:ext uri="{FF2B5EF4-FFF2-40B4-BE49-F238E27FC236}">
                  <a16:creationId xmlns:a16="http://schemas.microsoft.com/office/drawing/2014/main" id="{0165B164-CE2A-494C-88FC-507232B37C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9" name="Freeform 37">
              <a:extLst>
                <a:ext uri="{FF2B5EF4-FFF2-40B4-BE49-F238E27FC236}">
                  <a16:creationId xmlns:a16="http://schemas.microsoft.com/office/drawing/2014/main" id="{87F127E5-B10B-4D18-BCF0-E7C3C7F401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0" name="Freeform 38">
              <a:extLst>
                <a:ext uri="{FF2B5EF4-FFF2-40B4-BE49-F238E27FC236}">
                  <a16:creationId xmlns:a16="http://schemas.microsoft.com/office/drawing/2014/main" id="{FC692D59-F28D-4E42-B435-225F2C6CFA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8" name="Rectangle 51">
            <a:extLst>
              <a:ext uri="{FF2B5EF4-FFF2-40B4-BE49-F238E27FC236}">
                <a16:creationId xmlns:a16="http://schemas.microsoft.com/office/drawing/2014/main" id="{1996130F-9AB5-4DE9-8574-3AF891C5C1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59" name="Freeform 11">
            <a:extLst>
              <a:ext uri="{FF2B5EF4-FFF2-40B4-BE49-F238E27FC236}">
                <a16:creationId xmlns:a16="http://schemas.microsoft.com/office/drawing/2014/main" id="{7326F4E6-9131-42DA-97B2-0BA8D1E258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it-IT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0D319438-1227-54A9-6F04-681F8BBFB210}"/>
              </a:ext>
            </a:extLst>
          </p:cNvPr>
          <p:cNvSpPr txBox="1"/>
          <p:nvPr/>
        </p:nvSpPr>
        <p:spPr>
          <a:xfrm>
            <a:off x="2731934" y="2250920"/>
            <a:ext cx="920586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800" dirty="0"/>
              <a:t>The </a:t>
            </a:r>
            <a:r>
              <a:rPr lang="it-IT" sz="2800" dirty="0" err="1"/>
              <a:t>algorithms</a:t>
            </a:r>
            <a:r>
              <a:rPr lang="it-IT" sz="2800" dirty="0"/>
              <a:t> </a:t>
            </a:r>
            <a:r>
              <a:rPr lang="it-IT" sz="2800" dirty="0" err="1"/>
              <a:t>aim</a:t>
            </a:r>
            <a:r>
              <a:rPr lang="it-IT" sz="2800" dirty="0"/>
              <a:t> to in-</a:t>
            </a:r>
            <a:r>
              <a:rPr lang="it-IT" sz="2800" dirty="0" err="1"/>
              <a:t>depth</a:t>
            </a:r>
            <a:r>
              <a:rPr lang="it-IT" sz="2800" dirty="0"/>
              <a:t> </a:t>
            </a:r>
            <a:r>
              <a:rPr lang="it-IT" sz="2800" dirty="0" err="1"/>
              <a:t>understand</a:t>
            </a:r>
            <a:r>
              <a:rPr lang="it-IT" sz="2800" dirty="0"/>
              <a:t> the </a:t>
            </a:r>
            <a:r>
              <a:rPr lang="it-IT" sz="2800" dirty="0" err="1"/>
              <a:t>profile</a:t>
            </a:r>
            <a:r>
              <a:rPr lang="it-IT" sz="2800" dirty="0"/>
              <a:t> of </a:t>
            </a:r>
            <a:r>
              <a:rPr lang="it-IT" sz="2800" dirty="0" err="1"/>
              <a:t>each</a:t>
            </a:r>
            <a:r>
              <a:rPr lang="it-IT" sz="2800" dirty="0"/>
              <a:t> consumer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it-IT" sz="28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it-IT" sz="28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it-IT" sz="28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800" dirty="0"/>
              <a:t>Pricing personalization tends to be seen negatively by consumers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F43FA417-04A1-47EB-EDF4-A197B7BFA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6F0A7-AEFD-412D-A485-85520C4173B1}" type="slidenum">
              <a:rPr lang="it-IT" smtClean="0"/>
              <a:t>8</a:t>
            </a:fld>
            <a:endParaRPr lang="it-IT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7C980E-D705-756B-09BD-66FD4E182E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38300" y="-163368"/>
            <a:ext cx="8915399" cy="2262781"/>
          </a:xfrm>
        </p:spPr>
        <p:txBody>
          <a:bodyPr>
            <a:normAutofit/>
          </a:bodyPr>
          <a:lstStyle/>
          <a:p>
            <a:r>
              <a:rPr lang="en-US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Personalized Pricing</a:t>
            </a:r>
            <a:br>
              <a:rPr lang="en-US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</a:br>
            <a:endParaRPr lang="it-IT" sz="4800" dirty="0"/>
          </a:p>
        </p:txBody>
      </p:sp>
    </p:spTree>
    <p:extLst>
      <p:ext uri="{BB962C8B-B14F-4D97-AF65-F5344CB8AC3E}">
        <p14:creationId xmlns:p14="http://schemas.microsoft.com/office/powerpoint/2010/main" val="37098375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23">
            <a:extLst>
              <a:ext uri="{FF2B5EF4-FFF2-40B4-BE49-F238E27FC236}">
                <a16:creationId xmlns:a16="http://schemas.microsoft.com/office/drawing/2014/main" id="{166BF9EE-F7AC-4FA5-AC7E-001B3A642F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3B48D182-44E3-4D8B-ACEF-F1A900BE44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355A535A-A489-477F-A314-593AA8CAFB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954C2D4C-FD83-4EF4-9312-04442ABD66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C20701C2-CD9A-4698-BC97-E1085820C2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62575C35-466F-42AE-87A1-D691849AB8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0" name="Freeform 16">
              <a:extLst>
                <a:ext uri="{FF2B5EF4-FFF2-40B4-BE49-F238E27FC236}">
                  <a16:creationId xmlns:a16="http://schemas.microsoft.com/office/drawing/2014/main" id="{58236F37-6119-45AC-80A0-CD2C311B50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1" name="Freeform 17">
              <a:extLst>
                <a:ext uri="{FF2B5EF4-FFF2-40B4-BE49-F238E27FC236}">
                  <a16:creationId xmlns:a16="http://schemas.microsoft.com/office/drawing/2014/main" id="{F3FDD799-39FE-4D6F-9A64-2F472B2150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2" name="Freeform 18">
              <a:extLst>
                <a:ext uri="{FF2B5EF4-FFF2-40B4-BE49-F238E27FC236}">
                  <a16:creationId xmlns:a16="http://schemas.microsoft.com/office/drawing/2014/main" id="{9820D241-1D49-442C-A95A-00BC1BF9E2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Freeform 19">
              <a:extLst>
                <a:ext uri="{FF2B5EF4-FFF2-40B4-BE49-F238E27FC236}">
                  <a16:creationId xmlns:a16="http://schemas.microsoft.com/office/drawing/2014/main" id="{EBC2197C-B383-4866-8ABD-74222400BE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4" name="Freeform 20">
              <a:extLst>
                <a:ext uri="{FF2B5EF4-FFF2-40B4-BE49-F238E27FC236}">
                  <a16:creationId xmlns:a16="http://schemas.microsoft.com/office/drawing/2014/main" id="{404B06AA-FC93-4471-9DE4-56A401E70A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5" name="Freeform 21">
              <a:extLst>
                <a:ext uri="{FF2B5EF4-FFF2-40B4-BE49-F238E27FC236}">
                  <a16:creationId xmlns:a16="http://schemas.microsoft.com/office/drawing/2014/main" id="{E580600C-013F-4FAF-8FB7-4CC0FA80A9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9BFCF199-64B2-4AEE-88C4-E954ABF362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57" name="Group 37">
            <a:extLst>
              <a:ext uri="{FF2B5EF4-FFF2-40B4-BE49-F238E27FC236}">
                <a16:creationId xmlns:a16="http://schemas.microsoft.com/office/drawing/2014/main" id="{E312DBA5-56D8-42B2-BA94-28168C2A6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39" name="Freeform 27">
              <a:extLst>
                <a:ext uri="{FF2B5EF4-FFF2-40B4-BE49-F238E27FC236}">
                  <a16:creationId xmlns:a16="http://schemas.microsoft.com/office/drawing/2014/main" id="{7AD46C74-3117-46B0-B267-0F61B57CA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0" name="Freeform 28">
              <a:extLst>
                <a:ext uri="{FF2B5EF4-FFF2-40B4-BE49-F238E27FC236}">
                  <a16:creationId xmlns:a16="http://schemas.microsoft.com/office/drawing/2014/main" id="{8C13B810-9664-45D8-8510-D6ED0ADD72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1" name="Freeform 29">
              <a:extLst>
                <a:ext uri="{FF2B5EF4-FFF2-40B4-BE49-F238E27FC236}">
                  <a16:creationId xmlns:a16="http://schemas.microsoft.com/office/drawing/2014/main" id="{10306E52-A922-4458-BCCE-C3C840CC75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2" name="Freeform 30">
              <a:extLst>
                <a:ext uri="{FF2B5EF4-FFF2-40B4-BE49-F238E27FC236}">
                  <a16:creationId xmlns:a16="http://schemas.microsoft.com/office/drawing/2014/main" id="{CB578819-B7E7-4250-932F-52AE2A2A9A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3" name="Freeform 31">
              <a:extLst>
                <a:ext uri="{FF2B5EF4-FFF2-40B4-BE49-F238E27FC236}">
                  <a16:creationId xmlns:a16="http://schemas.microsoft.com/office/drawing/2014/main" id="{454B9C91-B623-424A-B16E-F764F189D3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4" name="Freeform 32">
              <a:extLst>
                <a:ext uri="{FF2B5EF4-FFF2-40B4-BE49-F238E27FC236}">
                  <a16:creationId xmlns:a16="http://schemas.microsoft.com/office/drawing/2014/main" id="{EFD03C4A-8484-41E6-B458-032F1DCA70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5" name="Freeform 33">
              <a:extLst>
                <a:ext uri="{FF2B5EF4-FFF2-40B4-BE49-F238E27FC236}">
                  <a16:creationId xmlns:a16="http://schemas.microsoft.com/office/drawing/2014/main" id="{DDC2F3C3-1D4E-4913-9C5C-F9A65B47E5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6" name="Freeform 34">
              <a:extLst>
                <a:ext uri="{FF2B5EF4-FFF2-40B4-BE49-F238E27FC236}">
                  <a16:creationId xmlns:a16="http://schemas.microsoft.com/office/drawing/2014/main" id="{1E15BCA2-2420-4C53-ADE9-40FBAC2384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7" name="Freeform 35">
              <a:extLst>
                <a:ext uri="{FF2B5EF4-FFF2-40B4-BE49-F238E27FC236}">
                  <a16:creationId xmlns:a16="http://schemas.microsoft.com/office/drawing/2014/main" id="{73D5FBF4-7129-4C51-B603-E3BC334195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8" name="Freeform 36">
              <a:extLst>
                <a:ext uri="{FF2B5EF4-FFF2-40B4-BE49-F238E27FC236}">
                  <a16:creationId xmlns:a16="http://schemas.microsoft.com/office/drawing/2014/main" id="{0165B164-CE2A-494C-88FC-507232B37C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9" name="Freeform 37">
              <a:extLst>
                <a:ext uri="{FF2B5EF4-FFF2-40B4-BE49-F238E27FC236}">
                  <a16:creationId xmlns:a16="http://schemas.microsoft.com/office/drawing/2014/main" id="{87F127E5-B10B-4D18-BCF0-E7C3C7F401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0" name="Freeform 38">
              <a:extLst>
                <a:ext uri="{FF2B5EF4-FFF2-40B4-BE49-F238E27FC236}">
                  <a16:creationId xmlns:a16="http://schemas.microsoft.com/office/drawing/2014/main" id="{FC692D59-F28D-4E42-B435-225F2C6CFA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8" name="Rectangle 51">
            <a:extLst>
              <a:ext uri="{FF2B5EF4-FFF2-40B4-BE49-F238E27FC236}">
                <a16:creationId xmlns:a16="http://schemas.microsoft.com/office/drawing/2014/main" id="{1996130F-9AB5-4DE9-8574-3AF891C5C1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59" name="Freeform 11">
            <a:extLst>
              <a:ext uri="{FF2B5EF4-FFF2-40B4-BE49-F238E27FC236}">
                <a16:creationId xmlns:a16="http://schemas.microsoft.com/office/drawing/2014/main" id="{7326F4E6-9131-42DA-97B2-0BA8D1E258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it-IT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F18212AC-2825-114C-5F1B-3CF9075841C8}"/>
              </a:ext>
            </a:extLst>
          </p:cNvPr>
          <p:cNvSpPr txBox="1"/>
          <p:nvPr/>
        </p:nvSpPr>
        <p:spPr>
          <a:xfrm>
            <a:off x="2443268" y="2281299"/>
            <a:ext cx="978319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it-IT" sz="2800" dirty="0"/>
              <a:t>Price </a:t>
            </a:r>
            <a:r>
              <a:rPr lang="it-IT" sz="2800" dirty="0" err="1"/>
              <a:t>discrimination</a:t>
            </a:r>
            <a:endParaRPr lang="it-IT" sz="2800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it-IT" sz="2800" dirty="0">
              <a:sym typeface="Wingdings" panose="05000000000000000000" pitchFamily="2" charset="2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it-IT" sz="2800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it-IT" sz="2800" dirty="0" err="1"/>
              <a:t>Concerns</a:t>
            </a:r>
            <a:r>
              <a:rPr lang="it-IT" sz="2800" dirty="0"/>
              <a:t> </a:t>
            </a:r>
            <a:r>
              <a:rPr lang="it-IT" sz="2800" dirty="0" err="1"/>
              <a:t>about</a:t>
            </a:r>
            <a:r>
              <a:rPr lang="it-IT" sz="2800" dirty="0"/>
              <a:t> corporate goals vs public </a:t>
            </a:r>
            <a:r>
              <a:rPr lang="it-IT" sz="2800" dirty="0" err="1"/>
              <a:t>interest</a:t>
            </a:r>
            <a:r>
              <a:rPr lang="it-IT" sz="2800" dirty="0"/>
              <a:t>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it-IT" sz="2800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it-IT" sz="2800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it-IT" sz="2800" dirty="0" err="1"/>
              <a:t>Transparency</a:t>
            </a:r>
            <a:endParaRPr lang="it-IT" sz="2800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9504D55D-C7B8-77B5-D45F-35F678F68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6F0A7-AEFD-412D-A485-85520C4173B1}" type="slidenum">
              <a:rPr lang="it-IT" smtClean="0"/>
              <a:t>9</a:t>
            </a:fld>
            <a:endParaRPr lang="it-IT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B566BACF-214E-AC7F-8DB0-C7CE50DE74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38300" y="-163368"/>
            <a:ext cx="8915399" cy="2262781"/>
          </a:xfrm>
        </p:spPr>
        <p:txBody>
          <a:bodyPr>
            <a:normAutofit/>
          </a:bodyPr>
          <a:lstStyle/>
          <a:p>
            <a:r>
              <a:rPr lang="it-IT" sz="4800" dirty="0" err="1"/>
              <a:t>Ethical</a:t>
            </a:r>
            <a:r>
              <a:rPr lang="it-IT" sz="4800" dirty="0"/>
              <a:t> </a:t>
            </a:r>
            <a:r>
              <a:rPr lang="it-IT" sz="4800" dirty="0" err="1"/>
              <a:t>aspects</a:t>
            </a:r>
            <a:br>
              <a:rPr lang="it-IT" sz="4800" dirty="0"/>
            </a:br>
            <a:endParaRPr lang="it-IT" sz="4800" dirty="0"/>
          </a:p>
        </p:txBody>
      </p:sp>
    </p:spTree>
    <p:extLst>
      <p:ext uri="{BB962C8B-B14F-4D97-AF65-F5344CB8AC3E}">
        <p14:creationId xmlns:p14="http://schemas.microsoft.com/office/powerpoint/2010/main" val="4147217133"/>
      </p:ext>
    </p:extLst>
  </p:cSld>
  <p:clrMapOvr>
    <a:masterClrMapping/>
  </p:clrMapOvr>
</p:sld>
</file>

<file path=ppt/theme/theme1.xml><?xml version="1.0" encoding="utf-8"?>
<a:theme xmlns:a="http://schemas.openxmlformats.org/drawingml/2006/main" name="Filo">
  <a:themeElements>
    <a:clrScheme name="Blu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TM02892315[[fn=Filo]]</Template>
  <TotalTime>4409</TotalTime>
  <Words>449</Words>
  <Application>Microsoft Office PowerPoint</Application>
  <PresentationFormat>Widescreen</PresentationFormat>
  <Paragraphs>125</Paragraphs>
  <Slides>12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9" baseType="lpstr">
      <vt:lpstr>Aptos</vt:lpstr>
      <vt:lpstr>Arial</vt:lpstr>
      <vt:lpstr>Calibri</vt:lpstr>
      <vt:lpstr>Century Gothic</vt:lpstr>
      <vt:lpstr>Wingdings</vt:lpstr>
      <vt:lpstr>Wingdings 3</vt:lpstr>
      <vt:lpstr>Filo</vt:lpstr>
      <vt:lpstr>Presentazione standard di PowerPoint</vt:lpstr>
      <vt:lpstr>Outline</vt:lpstr>
      <vt:lpstr>History and Evolution of Algorithmic Pricing</vt:lpstr>
      <vt:lpstr>Definition of Algorithmic Pricing </vt:lpstr>
      <vt:lpstr>Types of Algorithmic Pricing </vt:lpstr>
      <vt:lpstr>Sectors of application of Algorithmic Pricing </vt:lpstr>
      <vt:lpstr>Dynamic Pricing </vt:lpstr>
      <vt:lpstr>Personalized Pricing </vt:lpstr>
      <vt:lpstr>Ethical aspects </vt:lpstr>
      <vt:lpstr>Ethical considerations </vt:lpstr>
      <vt:lpstr>Potential Solutions 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PAOLO PAUTASSI (EXTERNAL)</dc:creator>
  <cp:lastModifiedBy>Pautassi  Paolo</cp:lastModifiedBy>
  <cp:revision>138</cp:revision>
  <dcterms:created xsi:type="dcterms:W3CDTF">2024-02-07T08:52:47Z</dcterms:created>
  <dcterms:modified xsi:type="dcterms:W3CDTF">2024-03-27T11:15:39Z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4cde0bb8-21e0-4ae3-9906-7ac25165b779_Enabled">
    <vt:lpwstr>true</vt:lpwstr>
  </property>
  <property fmtid="{D5CDD505-2E9C-101B-9397-08002B2CF9AE}" pid="3" name="MSIP_Label_4cde0bb8-21e0-4ae3-9906-7ac25165b779_SetDate">
    <vt:lpwstr>2024-02-07T09:00:33Z</vt:lpwstr>
  </property>
  <property fmtid="{D5CDD505-2E9C-101B-9397-08002B2CF9AE}" pid="4" name="MSIP_Label_4cde0bb8-21e0-4ae3-9906-7ac25165b779_Method">
    <vt:lpwstr>Privileged</vt:lpwstr>
  </property>
  <property fmtid="{D5CDD505-2E9C-101B-9397-08002B2CF9AE}" pid="5" name="MSIP_Label_4cde0bb8-21e0-4ae3-9906-7ac25165b779_Name">
    <vt:lpwstr>C1 - Public</vt:lpwstr>
  </property>
  <property fmtid="{D5CDD505-2E9C-101B-9397-08002B2CF9AE}" pid="6" name="MSIP_Label_4cde0bb8-21e0-4ae3-9906-7ac25165b779_SiteId">
    <vt:lpwstr>d852d5cd-724c-4128-8812-ffa5db3f8507</vt:lpwstr>
  </property>
  <property fmtid="{D5CDD505-2E9C-101B-9397-08002B2CF9AE}" pid="7" name="MSIP_Label_4cde0bb8-21e0-4ae3-9906-7ac25165b779_ActionId">
    <vt:lpwstr>34db9f61-bb25-43e9-9731-f75906394951</vt:lpwstr>
  </property>
  <property fmtid="{D5CDD505-2E9C-101B-9397-08002B2CF9AE}" pid="8" name="MSIP_Label_4cde0bb8-21e0-4ae3-9906-7ac25165b779_ContentBits">
    <vt:lpwstr>0</vt:lpwstr>
  </property>
</Properties>
</file>