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1"/>
  </p:notesMasterIdLst>
  <p:sldIdLst>
    <p:sldId id="256" r:id="rId2"/>
    <p:sldId id="275" r:id="rId3"/>
    <p:sldId id="261" r:id="rId4"/>
    <p:sldId id="280" r:id="rId5"/>
    <p:sldId id="258" r:id="rId6"/>
    <p:sldId id="260" r:id="rId7"/>
    <p:sldId id="268" r:id="rId8"/>
    <p:sldId id="259" r:id="rId9"/>
    <p:sldId id="273" r:id="rId10"/>
    <p:sldId id="263" r:id="rId11"/>
    <p:sldId id="265" r:id="rId12"/>
    <p:sldId id="266" r:id="rId13"/>
    <p:sldId id="270" r:id="rId14"/>
    <p:sldId id="271" r:id="rId15"/>
    <p:sldId id="281" r:id="rId16"/>
    <p:sldId id="277" r:id="rId17"/>
    <p:sldId id="282" r:id="rId18"/>
    <p:sldId id="279" r:id="rId19"/>
    <p:sldId id="283" r:id="rId2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9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9" autoAdjust="0"/>
    <p:restoredTop sz="95214" autoAdjust="0"/>
  </p:normalViewPr>
  <p:slideViewPr>
    <p:cSldViewPr snapToGrid="0">
      <p:cViewPr>
        <p:scale>
          <a:sx n="75" d="100"/>
          <a:sy n="75" d="100"/>
        </p:scale>
        <p:origin x="1224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9876E-E7EF-4A9F-8FBF-46075BDAE07B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D5196-33ED-45AB-9302-E0AE1E69805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2923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5D5196-33ED-45AB-9302-E0AE1E69805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235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801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1" y="91546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8" y="32279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7" y="609602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601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1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1" y="3843867"/>
            <a:ext cx="8304211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9939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956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9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7910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2658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3" y="3928533"/>
            <a:ext cx="8534401" cy="1049867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6576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5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8554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300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6648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790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33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685801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4" y="685801"/>
            <a:ext cx="4934479" cy="361526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366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1" y="685800"/>
            <a:ext cx="4649787" cy="576263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1270529"/>
            <a:ext cx="4937655" cy="3030539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5" cy="576263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6" y="1262061"/>
            <a:ext cx="4929188" cy="3030539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5286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431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2879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800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240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3" y="914400"/>
            <a:ext cx="3280975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3" y="2777067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888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9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1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68E821-40AB-47F4-9744-B2B922513121}" type="datetimeFigureOut">
              <a:rPr lang="it-IT" smtClean="0"/>
              <a:t>22/11/2023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6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1C6495B-08A8-4760-A2FF-F7587D46F1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19759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189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44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21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12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01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B3C38009-B3E4-AD4C-FDB8-88B973183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9564" y="1700809"/>
            <a:ext cx="9036425" cy="770839"/>
          </a:xfrm>
        </p:spPr>
        <p:txBody>
          <a:bodyPr>
            <a:noAutofit/>
          </a:bodyPr>
          <a:lstStyle/>
          <a:p>
            <a:br>
              <a:rPr lang="it-IT" sz="3200" dirty="0">
                <a:solidFill>
                  <a:srgbClr val="00B0F0"/>
                </a:solidFill>
              </a:rPr>
            </a:br>
            <a:r>
              <a:rPr lang="it-IT" sz="3200" b="1" dirty="0">
                <a:ln w="0">
                  <a:noFill/>
                </a:ln>
                <a:latin typeface="Arial" panose="020B0604020202020204" pitchFamily="34" charset="0"/>
                <a:cs typeface="Arial" panose="020B0604020202020204" pitchFamily="34" charset="0"/>
              </a:rPr>
              <a:t>POLITECNICO DI TORINO</a:t>
            </a:r>
            <a:br>
              <a:rPr lang="it-IT" sz="3200" dirty="0">
                <a:ln w="0">
                  <a:noFill/>
                </a:ln>
                <a:solidFill>
                  <a:srgbClr val="00CEC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133" dirty="0">
                <a:latin typeface="Arial" panose="020B0604020202020204" pitchFamily="34" charset="0"/>
                <a:cs typeface="Arial" panose="020B0604020202020204" pitchFamily="34" charset="0"/>
              </a:rPr>
              <a:t>MSC In automotive engineering</a:t>
            </a:r>
            <a:br>
              <a:rPr lang="it-IT" dirty="0"/>
            </a:br>
            <a:br>
              <a:rPr lang="it-IT" sz="3200" b="1" dirty="0">
                <a:solidFill>
                  <a:srgbClr val="FFFF00"/>
                </a:solidFill>
              </a:rPr>
            </a:br>
            <a:endParaRPr lang="it-IT" sz="3200" dirty="0">
              <a:solidFill>
                <a:srgbClr val="00B0F0"/>
              </a:solidFill>
            </a:endParaRP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08451183-7781-843B-6F56-C9E01791249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19403" y="4422915"/>
            <a:ext cx="9144000" cy="914082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defTabSz="609585"/>
            <a:r>
              <a:rPr lang="it-IT" sz="2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Rapporteur</a:t>
            </a:r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Ing. Luigi Garibaldi </a:t>
            </a:r>
          </a:p>
          <a:p>
            <a:pPr defTabSz="609585"/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</a:t>
            </a:r>
            <a:r>
              <a:rPr lang="it-IT" sz="2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rapporteur</a:t>
            </a:r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Ing. Alessandro Daga</a:t>
            </a:r>
          </a:p>
        </p:txBody>
      </p:sp>
      <p:sp>
        <p:nvSpPr>
          <p:cNvPr id="8" name="Sottotitolo 7">
            <a:extLst>
              <a:ext uri="{FF2B5EF4-FFF2-40B4-BE49-F238E27FC236}">
                <a16:creationId xmlns:a16="http://schemas.microsoft.com/office/drawing/2014/main" id="{8AB806F7-BF7C-EFD1-B784-9E1A61F3F0D0}"/>
              </a:ext>
            </a:extLst>
          </p:cNvPr>
          <p:cNvSpPr txBox="1">
            <a:spLocks/>
          </p:cNvSpPr>
          <p:nvPr/>
        </p:nvSpPr>
        <p:spPr>
          <a:xfrm>
            <a:off x="0" y="2712827"/>
            <a:ext cx="12192000" cy="6774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189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377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566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754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5943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131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320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509" indent="0" algn="ctr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933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the metamaterials for NVH vehicle applications</a:t>
            </a:r>
            <a:endParaRPr lang="it-IT" sz="2933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2387D0D-9B89-78A7-ED48-4B3106081E71}"/>
              </a:ext>
            </a:extLst>
          </p:cNvPr>
          <p:cNvSpPr txBox="1"/>
          <p:nvPr/>
        </p:nvSpPr>
        <p:spPr>
          <a:xfrm>
            <a:off x="6752421" y="4422915"/>
            <a:ext cx="50228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it-IT" sz="2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David Agabiti  s286347</a:t>
            </a:r>
          </a:p>
          <a:p>
            <a:pPr defTabSz="609585"/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                        </a:t>
            </a:r>
          </a:p>
          <a:p>
            <a:pPr defTabSz="609585"/>
            <a:r>
              <a:rPr lang="it-IT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Y. 2022/2023</a:t>
            </a:r>
          </a:p>
          <a:p>
            <a:endParaRPr lang="it-IT" dirty="0"/>
          </a:p>
        </p:txBody>
      </p:sp>
      <p:pic>
        <p:nvPicPr>
          <p:cNvPr id="6" name="Immagine 5" descr="Immagine che contiene testo, Elementi grafici, Carattere, logo&#10;&#10;Descrizione generata automaticamente">
            <a:extLst>
              <a:ext uri="{FF2B5EF4-FFF2-40B4-BE49-F238E27FC236}">
                <a16:creationId xmlns:a16="http://schemas.microsoft.com/office/drawing/2014/main" id="{81BBF9F6-802B-228D-30DD-8874E8AF9C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39"/>
          <a:stretch/>
        </p:blipFill>
        <p:spPr>
          <a:xfrm>
            <a:off x="596992" y="336708"/>
            <a:ext cx="1497258" cy="136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19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FA216C-CA33-A5C4-57A3-6BC9E210C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32" y="177063"/>
            <a:ext cx="6472335" cy="917841"/>
          </a:xfrm>
        </p:spPr>
        <p:txBody>
          <a:bodyPr>
            <a:normAutofit/>
          </a:bodyPr>
          <a:lstStyle/>
          <a:p>
            <a:pPr algn="ctr"/>
            <a:r>
              <a:rPr lang="it-IT" sz="3200" kern="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 </a:t>
            </a:r>
            <a:r>
              <a:rPr lang="it-IT" sz="3200" kern="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it-IT" sz="3200" kern="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kern="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endParaRPr lang="it-IT" sz="3200" kern="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Immagine che contiene Rettangolo, design, materasso&#10;&#10;Descrizione generata automaticamente">
            <a:extLst>
              <a:ext uri="{FF2B5EF4-FFF2-40B4-BE49-F238E27FC236}">
                <a16:creationId xmlns:a16="http://schemas.microsoft.com/office/drawing/2014/main" id="{BB685C4A-65CC-668C-B251-543EA3279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65" y="1481600"/>
            <a:ext cx="2782115" cy="146022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27" name="Immagine 890896049">
            <a:extLst>
              <a:ext uri="{FF2B5EF4-FFF2-40B4-BE49-F238E27FC236}">
                <a16:creationId xmlns:a16="http://schemas.microsoft.com/office/drawing/2014/main" id="{ABED2D3D-5AD7-4BB4-8FC7-B4970EA37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1" r="6744" b="71011"/>
          <a:stretch>
            <a:fillRect/>
          </a:stretch>
        </p:blipFill>
        <p:spPr bwMode="auto">
          <a:xfrm>
            <a:off x="569769" y="3263923"/>
            <a:ext cx="2782115" cy="119537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26" name="Immagine 1">
            <a:extLst>
              <a:ext uri="{FF2B5EF4-FFF2-40B4-BE49-F238E27FC236}">
                <a16:creationId xmlns:a16="http://schemas.microsoft.com/office/drawing/2014/main" id="{2CFC2D2F-EE80-187C-78F8-3201D79EB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44" r="53253"/>
          <a:stretch>
            <a:fillRect/>
          </a:stretch>
        </p:blipFill>
        <p:spPr bwMode="auto">
          <a:xfrm>
            <a:off x="3795352" y="1519292"/>
            <a:ext cx="3519848" cy="348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31D71B08-506C-DED6-6207-4A6CEBC0B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8837" y="265112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</a:t>
            </a:r>
            <a:endParaRPr kumimoji="0" lang="en-GB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9F59834-8F38-48EC-F063-2997111D9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8837" y="381000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53DFEEE8-0223-7A8C-70B6-C724DEDE2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8837" y="886142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1" name="Immagine 10" descr="Immagine che contiene testo, schermata, linea, numero&#10;&#10;Descrizione generata automaticamente">
            <a:extLst>
              <a:ext uri="{FF2B5EF4-FFF2-40B4-BE49-F238E27FC236}">
                <a16:creationId xmlns:a16="http://schemas.microsoft.com/office/drawing/2014/main" id="{9527E0AA-6A45-70D3-4655-4CCAD79850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074" y="1481600"/>
            <a:ext cx="3701955" cy="3581322"/>
          </a:xfrm>
          <a:prstGeom prst="rect">
            <a:avLst/>
          </a:prstGeom>
        </p:spPr>
      </p:pic>
      <p:sp>
        <p:nvSpPr>
          <p:cNvPr id="9" name="Segnaposto contenuto 12">
            <a:extLst>
              <a:ext uri="{FF2B5EF4-FFF2-40B4-BE49-F238E27FC236}">
                <a16:creationId xmlns:a16="http://schemas.microsoft.com/office/drawing/2014/main" id="{BE83DE66-6FDF-5BD8-C19E-F213E940EBBC}"/>
              </a:ext>
            </a:extLst>
          </p:cNvPr>
          <p:cNvSpPr txBox="1">
            <a:spLocks/>
          </p:cNvSpPr>
          <p:nvPr/>
        </p:nvSpPr>
        <p:spPr>
          <a:xfrm>
            <a:off x="3645019" y="4994473"/>
            <a:ext cx="2943876" cy="793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 paper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egnaposto contenuto 12">
            <a:extLst>
              <a:ext uri="{FF2B5EF4-FFF2-40B4-BE49-F238E27FC236}">
                <a16:creationId xmlns:a16="http://schemas.microsoft.com/office/drawing/2014/main" id="{86C19F51-F374-589D-E759-6C48FF4733D8}"/>
              </a:ext>
            </a:extLst>
          </p:cNvPr>
          <p:cNvSpPr txBox="1">
            <a:spLocks/>
          </p:cNvSpPr>
          <p:nvPr/>
        </p:nvSpPr>
        <p:spPr>
          <a:xfrm>
            <a:off x="7575499" y="4994472"/>
            <a:ext cx="3904530" cy="13690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Numerical results</a:t>
            </a:r>
          </a:p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bandgap is observed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85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2EA06A-3B92-54CA-7B49-78EF76445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290" y="340838"/>
            <a:ext cx="8901420" cy="782318"/>
          </a:xfrm>
        </p:spPr>
        <p:txBody>
          <a:bodyPr>
            <a:noAutofit/>
          </a:bodyPr>
          <a:lstStyle/>
          <a:p>
            <a:pPr algn="ctr"/>
            <a:r>
              <a:rPr lang="en-GB" sz="320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T-shaped solution validation</a:t>
            </a:r>
            <a:endParaRPr lang="it-I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4" name="Immagine 1" descr="Immagine che contiene schermata, design, Rettangolo&#10;&#10;Descrizione generata automaticamente">
            <a:extLst>
              <a:ext uri="{FF2B5EF4-FFF2-40B4-BE49-F238E27FC236}">
                <a16:creationId xmlns:a16="http://schemas.microsoft.com/office/drawing/2014/main" id="{6503FBA7-3702-29A3-1388-338D10579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54" y="1574553"/>
            <a:ext cx="2850530" cy="144486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083" name="Picture 11">
            <a:extLst>
              <a:ext uri="{FF2B5EF4-FFF2-40B4-BE49-F238E27FC236}">
                <a16:creationId xmlns:a16="http://schemas.microsoft.com/office/drawing/2014/main" id="{D95BE2BA-9D5F-3F3D-46B8-978950AF11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9" t="8809" r="14833" b="15837"/>
          <a:stretch/>
        </p:blipFill>
        <p:spPr bwMode="auto">
          <a:xfrm>
            <a:off x="789408" y="3254255"/>
            <a:ext cx="2116074" cy="180087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082" name="Picture 284442284" descr="Immagine che contiene testo, linea, diagramma, Carattere&#10;&#10;Descrizione generata automaticamente">
            <a:extLst>
              <a:ext uri="{FF2B5EF4-FFF2-40B4-BE49-F238E27FC236}">
                <a16:creationId xmlns:a16="http://schemas.microsoft.com/office/drawing/2014/main" id="{E1F0900C-B663-FC08-0F9A-8596CD1B7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"/>
          <a:stretch>
            <a:fillRect/>
          </a:stretch>
        </p:blipFill>
        <p:spPr bwMode="auto">
          <a:xfrm>
            <a:off x="3612499" y="1532488"/>
            <a:ext cx="3908974" cy="309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3">
            <a:extLst>
              <a:ext uri="{FF2B5EF4-FFF2-40B4-BE49-F238E27FC236}">
                <a16:creationId xmlns:a16="http://schemas.microsoft.com/office/drawing/2014/main" id="{843E6683-AB53-60B1-9BC9-AB7983EAE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8F8F048D-7524-1A92-F418-D986CD6C4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020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13EAFE3E-3DF0-78E5-E6E9-697465AC65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7991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it-IT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</a:t>
            </a:r>
            <a:endParaRPr kumimoji="0" lang="en-GB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1C8F310E-EF73-6523-526F-8D0A357E4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7962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01BB40B-60F1-6491-D38F-58E296CBF3C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"/>
          <a:stretch/>
        </p:blipFill>
        <p:spPr bwMode="auto">
          <a:xfrm>
            <a:off x="7802660" y="1514642"/>
            <a:ext cx="4005516" cy="31125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Segnaposto contenuto 11">
            <a:extLst>
              <a:ext uri="{FF2B5EF4-FFF2-40B4-BE49-F238E27FC236}">
                <a16:creationId xmlns:a16="http://schemas.microsoft.com/office/drawing/2014/main" id="{07089CE8-8B23-C3A4-39F6-6492B7DE9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191" y="5520450"/>
            <a:ext cx="8661172" cy="90746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complete bandgap is observed for the 620 - 635 (15) Hz frequency range. </a:t>
            </a:r>
            <a:endParaRPr lang="it-IT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3" name="Segnaposto contenuto 12">
            <a:extLst>
              <a:ext uri="{FF2B5EF4-FFF2-40B4-BE49-F238E27FC236}">
                <a16:creationId xmlns:a16="http://schemas.microsoft.com/office/drawing/2014/main" id="{BFFD67C0-54F9-F3F0-E18F-3AF29637067E}"/>
              </a:ext>
            </a:extLst>
          </p:cNvPr>
          <p:cNvSpPr txBox="1">
            <a:spLocks/>
          </p:cNvSpPr>
          <p:nvPr/>
        </p:nvSpPr>
        <p:spPr>
          <a:xfrm>
            <a:off x="3428191" y="4563988"/>
            <a:ext cx="2943876" cy="793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 paper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contenuto 12">
            <a:extLst>
              <a:ext uri="{FF2B5EF4-FFF2-40B4-BE49-F238E27FC236}">
                <a16:creationId xmlns:a16="http://schemas.microsoft.com/office/drawing/2014/main" id="{7E25DDB7-3D80-E35B-B082-801C0F27E785}"/>
              </a:ext>
            </a:extLst>
          </p:cNvPr>
          <p:cNvSpPr txBox="1">
            <a:spLocks/>
          </p:cNvSpPr>
          <p:nvPr/>
        </p:nvSpPr>
        <p:spPr>
          <a:xfrm>
            <a:off x="7705781" y="4563988"/>
            <a:ext cx="4449505" cy="793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Numerical results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712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2ED842-7A9B-D67D-FEA3-0437539C8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845" y="4877630"/>
            <a:ext cx="11215395" cy="1564640"/>
          </a:xfrm>
        </p:spPr>
        <p:txBody>
          <a:bodyPr>
            <a:normAutofit/>
          </a:bodyPr>
          <a:lstStyle/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Then, it was </a:t>
            </a:r>
            <a:r>
              <a:rPr lang="en-GB" sz="24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decided to change the </a:t>
            </a:r>
            <a:r>
              <a:rPr lang="en-GB" sz="2400" kern="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aluminum</a:t>
            </a:r>
            <a:r>
              <a:rPr lang="en-GB" sz="24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local resonator design and make it completely flat with a square spacer plate, for ease of manufacturing</a:t>
            </a:r>
            <a:endParaRPr lang="en-GB" sz="2400" kern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obtained bandgap is narrower than the original design, that is 622-627 Hz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magine 9" descr="Immagine che contiene Rettangolo, design&#10;&#10;Descrizione generata automaticamente">
            <a:extLst>
              <a:ext uri="{FF2B5EF4-FFF2-40B4-BE49-F238E27FC236}">
                <a16:creationId xmlns:a16="http://schemas.microsoft.com/office/drawing/2014/main" id="{CC1669D0-A0D8-6143-41EF-539DA4E88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845" y="2536422"/>
            <a:ext cx="3297205" cy="212204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Immagine 10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11F4A490-A79F-EF88-7A7F-7E93A194D6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" b="3710"/>
          <a:stretch/>
        </p:blipFill>
        <p:spPr bwMode="auto">
          <a:xfrm>
            <a:off x="5482866" y="1185808"/>
            <a:ext cx="4361672" cy="34726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4F59B11-3780-DEBF-FE84-2AC51F6A0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0166" y="89542"/>
            <a:ext cx="3931668" cy="986685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</a:p>
        </p:txBody>
      </p:sp>
    </p:spTree>
    <p:extLst>
      <p:ext uri="{BB962C8B-B14F-4D97-AF65-F5344CB8AC3E}">
        <p14:creationId xmlns:p14="http://schemas.microsoft.com/office/powerpoint/2010/main" val="136284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FE9EE1-2285-0A6D-E49B-73E90A946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796" y="392342"/>
            <a:ext cx="10765541" cy="1507067"/>
          </a:xfrm>
        </p:spPr>
        <p:txBody>
          <a:bodyPr>
            <a:normAutofit/>
          </a:bodyPr>
          <a:lstStyle/>
          <a:p>
            <a:r>
              <a:rPr lang="en-GB" sz="24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new design it was removed the steel host structure and spacer plate, while the resonator was kept the same as before.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 descr="Immagine che contiene schermata, design, Rettangolo, diagramma&#10;&#10;Descrizione generata automaticamente">
            <a:extLst>
              <a:ext uri="{FF2B5EF4-FFF2-40B4-BE49-F238E27FC236}">
                <a16:creationId xmlns:a16="http://schemas.microsoft.com/office/drawing/2014/main" id="{B5CD1E97-75F9-48EB-2117-9C87E31416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4"/>
          <a:stretch/>
        </p:blipFill>
        <p:spPr bwMode="auto">
          <a:xfrm>
            <a:off x="1165718" y="2823905"/>
            <a:ext cx="3863482" cy="2271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magine 4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005A38C2-694D-64CE-388F-D898E40689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89"/>
          <a:stretch/>
        </p:blipFill>
        <p:spPr bwMode="auto">
          <a:xfrm>
            <a:off x="5667336" y="1711047"/>
            <a:ext cx="5014672" cy="33845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E07E043E-E998-8EF5-4B2D-B70D2C2DB7EE}"/>
              </a:ext>
            </a:extLst>
          </p:cNvPr>
          <p:cNvSpPr txBox="1">
            <a:spLocks/>
          </p:cNvSpPr>
          <p:nvPr/>
        </p:nvSpPr>
        <p:spPr>
          <a:xfrm>
            <a:off x="832953" y="4959027"/>
            <a:ext cx="10606922" cy="1507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larger bandgap </a:t>
            </a:r>
            <a:r>
              <a:rPr lang="en-GB" sz="2400" ker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observed </a:t>
            </a:r>
            <a:r>
              <a:rPr lang="en-GB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with respect to the original design, </a:t>
            </a:r>
            <a:r>
              <a:rPr lang="en-US" sz="24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between 432 – 500 Hz (68 Hz)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806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D710B68C-54DC-7116-A9B2-602B13A551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" b="3998"/>
          <a:stretch/>
        </p:blipFill>
        <p:spPr bwMode="auto">
          <a:xfrm>
            <a:off x="5402165" y="1526478"/>
            <a:ext cx="4466546" cy="31317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Segnaposto contenuto 11">
            <a:extLst>
              <a:ext uri="{FF2B5EF4-FFF2-40B4-BE49-F238E27FC236}">
                <a16:creationId xmlns:a16="http://schemas.microsoft.com/office/drawing/2014/main" id="{45848187-B024-2C78-92A5-024D22B3D7F9}"/>
              </a:ext>
            </a:extLst>
          </p:cNvPr>
          <p:cNvSpPr txBox="1">
            <a:spLocks/>
          </p:cNvSpPr>
          <p:nvPr/>
        </p:nvSpPr>
        <p:spPr>
          <a:xfrm>
            <a:off x="970124" y="4764120"/>
            <a:ext cx="3850482" cy="82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60/20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aluminum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D0546F35-96A5-A31F-AB5F-B2579314F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3532" y="140355"/>
            <a:ext cx="8204936" cy="1210256"/>
          </a:xfrm>
        </p:spPr>
        <p:txBody>
          <a:bodyPr>
            <a:normAutofit/>
          </a:bodyPr>
          <a:lstStyle/>
          <a:p>
            <a:pPr algn="ctr"/>
            <a:r>
              <a:rPr lang="en-GB" sz="3200" kern="0" dirty="0">
                <a:solidFill>
                  <a:srgbClr val="FFFF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Periodicity topology optimization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D0AA826-E814-3898-CBAA-6374F5FCEF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8" t="8079" r="14073" b="2674"/>
          <a:stretch/>
        </p:blipFill>
        <p:spPr>
          <a:xfrm>
            <a:off x="1082351" y="2565918"/>
            <a:ext cx="3738255" cy="2092304"/>
          </a:xfrm>
          <a:prstGeom prst="rect">
            <a:avLst/>
          </a:prstGeom>
        </p:spPr>
      </p:pic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6A33C929-8022-C84D-7D42-6371B2D4C677}"/>
              </a:ext>
            </a:extLst>
          </p:cNvPr>
          <p:cNvSpPr txBox="1">
            <a:spLocks/>
          </p:cNvSpPr>
          <p:nvPr/>
        </p:nvSpPr>
        <p:spPr>
          <a:xfrm>
            <a:off x="5322891" y="4764120"/>
            <a:ext cx="5323337" cy="6709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complete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bandgap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endParaRPr lang="it-IT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591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50F029-AE0E-8FE7-DE6F-9F6243A0A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374" y="122385"/>
            <a:ext cx="3387251" cy="849778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A671965-0034-EA84-72CB-24355A53E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657" y="2418896"/>
            <a:ext cx="3772245" cy="2294267"/>
          </a:xfrm>
          <a:prstGeom prst="rect">
            <a:avLst/>
          </a:prstGeom>
        </p:spPr>
      </p:pic>
      <p:pic>
        <p:nvPicPr>
          <p:cNvPr id="10" name="Immagine 9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44F57F25-D1A4-99C3-E3FD-B9308A37C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647" y="1121403"/>
            <a:ext cx="4695075" cy="3605756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C01CBF-41C7-C3B0-4668-516B41904590}"/>
              </a:ext>
            </a:extLst>
          </p:cNvPr>
          <p:cNvSpPr txBox="1">
            <a:spLocks/>
          </p:cNvSpPr>
          <p:nvPr/>
        </p:nvSpPr>
        <p:spPr>
          <a:xfrm>
            <a:off x="977936" y="4771098"/>
            <a:ext cx="4627984" cy="9352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40/20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aluminum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 with endpoint mass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65C92F8E-761B-BD33-C85E-2B1686C5242A}"/>
              </a:ext>
            </a:extLst>
          </p:cNvPr>
          <p:cNvSpPr txBox="1">
            <a:spLocks/>
          </p:cNvSpPr>
          <p:nvPr/>
        </p:nvSpPr>
        <p:spPr>
          <a:xfrm>
            <a:off x="5279348" y="4876399"/>
            <a:ext cx="6813125" cy="386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Bandgap</a:t>
            </a:r>
            <a:r>
              <a:rPr lang="it-IT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between</a:t>
            </a:r>
            <a:r>
              <a:rPr lang="it-IT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445 – 513 Hz (68 Hz)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621E7026-5410-2BD7-0E5A-A00A9839D8FD}"/>
              </a:ext>
            </a:extLst>
          </p:cNvPr>
          <p:cNvSpPr txBox="1">
            <a:spLocks/>
          </p:cNvSpPr>
          <p:nvPr/>
        </p:nvSpPr>
        <p:spPr>
          <a:xfrm>
            <a:off x="922160" y="5706391"/>
            <a:ext cx="10291904" cy="9352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stopband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40/20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shifited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frequencies</a:t>
            </a:r>
          </a:p>
        </p:txBody>
      </p:sp>
    </p:spTree>
    <p:extLst>
      <p:ext uri="{BB962C8B-B14F-4D97-AF65-F5344CB8AC3E}">
        <p14:creationId xmlns:p14="http://schemas.microsoft.com/office/powerpoint/2010/main" val="2916459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Rettangolo, design, schermata, schizzo&#10;&#10;Descrizione generata automaticamente">
            <a:extLst>
              <a:ext uri="{FF2B5EF4-FFF2-40B4-BE49-F238E27FC236}">
                <a16:creationId xmlns:a16="http://schemas.microsoft.com/office/drawing/2014/main" id="{DB726768-45DA-FA5B-A2FC-A6BA717F5B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88"/>
          <a:stretch/>
        </p:blipFill>
        <p:spPr bwMode="auto">
          <a:xfrm>
            <a:off x="1389902" y="2929812"/>
            <a:ext cx="3381136" cy="17875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magine 4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DED5A64E-B854-FCC1-A0D6-05A0D6BB18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" b="3599"/>
          <a:stretch/>
        </p:blipFill>
        <p:spPr bwMode="auto">
          <a:xfrm>
            <a:off x="5767215" y="1271992"/>
            <a:ext cx="4462214" cy="34454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5D26E9AD-FE5D-F5BD-AA51-D4A923BAF4B5}"/>
              </a:ext>
            </a:extLst>
          </p:cNvPr>
          <p:cNvSpPr txBox="1">
            <a:spLocks/>
          </p:cNvSpPr>
          <p:nvPr/>
        </p:nvSpPr>
        <p:spPr>
          <a:xfrm>
            <a:off x="433713" y="4260208"/>
            <a:ext cx="4853129" cy="1535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40/35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aluminum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B7654E5B-930B-B7D1-2C50-0A24BE06B685}"/>
              </a:ext>
            </a:extLst>
          </p:cNvPr>
          <p:cNvSpPr txBox="1">
            <a:spLocks/>
          </p:cNvSpPr>
          <p:nvPr/>
        </p:nvSpPr>
        <p:spPr>
          <a:xfrm>
            <a:off x="5678077" y="4740361"/>
            <a:ext cx="6330420" cy="574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Bandgap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232 and 279 Hz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C8E50EC-EA80-7D38-FFBA-C5DC1BBB3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947" y="195840"/>
            <a:ext cx="5082106" cy="970383"/>
          </a:xfrm>
        </p:spPr>
        <p:txBody>
          <a:bodyPr>
            <a:normAutofit/>
          </a:bodyPr>
          <a:lstStyle/>
          <a:p>
            <a:pPr algn="ctr"/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rescaling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CE3986-4FD8-51A4-2CF7-3C214270CD9E}"/>
              </a:ext>
            </a:extLst>
          </p:cNvPr>
          <p:cNvSpPr txBox="1">
            <a:spLocks/>
          </p:cNvSpPr>
          <p:nvPr/>
        </p:nvSpPr>
        <p:spPr>
          <a:xfrm>
            <a:off x="433712" y="5442129"/>
            <a:ext cx="11145577" cy="9910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stopband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40/20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moved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frequencies</a:t>
            </a:r>
          </a:p>
        </p:txBody>
      </p:sp>
    </p:spTree>
    <p:extLst>
      <p:ext uri="{BB962C8B-B14F-4D97-AF65-F5344CB8AC3E}">
        <p14:creationId xmlns:p14="http://schemas.microsoft.com/office/powerpoint/2010/main" val="486847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A7296B-BF50-8D21-90C3-1CABBFB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8378" y="158919"/>
            <a:ext cx="4451787" cy="923431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variation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egnaposto contenuto 4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70EAF528-FA56-B272-799A-F1B5AEDAF8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54" y="1191505"/>
            <a:ext cx="5110098" cy="3614738"/>
          </a:xfrm>
        </p:spPr>
      </p:pic>
      <p:pic>
        <p:nvPicPr>
          <p:cNvPr id="6" name="Immagine 5" descr="Immagine che contiene schermata, design, Rettangolo, diagramma&#10;&#10;Descrizione generata automaticamente">
            <a:extLst>
              <a:ext uri="{FF2B5EF4-FFF2-40B4-BE49-F238E27FC236}">
                <a16:creationId xmlns:a16="http://schemas.microsoft.com/office/drawing/2014/main" id="{172F3C4A-62C1-01A5-1714-9EF1EEECB5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-4568"/>
          <a:stretch/>
        </p:blipFill>
        <p:spPr bwMode="auto">
          <a:xfrm>
            <a:off x="1138585" y="2668555"/>
            <a:ext cx="3640931" cy="22468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43902824-FEDD-D8DB-03A5-F5761780FD7F}"/>
              </a:ext>
            </a:extLst>
          </p:cNvPr>
          <p:cNvSpPr txBox="1">
            <a:spLocks/>
          </p:cNvSpPr>
          <p:nvPr/>
        </p:nvSpPr>
        <p:spPr>
          <a:xfrm>
            <a:off x="997166" y="4981832"/>
            <a:ext cx="4517226" cy="612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40/20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1071462F-B4D0-012B-5252-C72AC69575A3}"/>
              </a:ext>
            </a:extLst>
          </p:cNvPr>
          <p:cNvSpPr txBox="1">
            <a:spLocks/>
          </p:cNvSpPr>
          <p:nvPr/>
        </p:nvSpPr>
        <p:spPr>
          <a:xfrm>
            <a:off x="5303148" y="4915398"/>
            <a:ext cx="6434762" cy="751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Bandgap</a:t>
            </a:r>
            <a:r>
              <a:rPr lang="it-IT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between</a:t>
            </a:r>
            <a:r>
              <a:rPr lang="it-IT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445 – 513 Hz (68 Hz)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A8DC4C14-5147-BE33-DE19-81365E016802}"/>
              </a:ext>
            </a:extLst>
          </p:cNvPr>
          <p:cNvSpPr txBox="1">
            <a:spLocks/>
          </p:cNvSpPr>
          <p:nvPr/>
        </p:nvSpPr>
        <p:spPr>
          <a:xfrm>
            <a:off x="997165" y="5572217"/>
            <a:ext cx="10274215" cy="1103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stopband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shifted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it-IT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frequencies</a:t>
            </a:r>
          </a:p>
        </p:txBody>
      </p:sp>
    </p:spTree>
    <p:extLst>
      <p:ext uri="{BB962C8B-B14F-4D97-AF65-F5344CB8AC3E}">
        <p14:creationId xmlns:p14="http://schemas.microsoft.com/office/powerpoint/2010/main" val="2162118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E50998-2EA9-0403-585B-48E1CB7A1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2682" y="109217"/>
            <a:ext cx="3731084" cy="973963"/>
          </a:xfrm>
        </p:spPr>
        <p:txBody>
          <a:bodyPr>
            <a:noAutofit/>
          </a:bodyPr>
          <a:lstStyle/>
          <a:p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TABLE</a:t>
            </a:r>
          </a:p>
        </p:txBody>
      </p:sp>
      <p:graphicFrame>
        <p:nvGraphicFramePr>
          <p:cNvPr id="8" name="Segnaposto contenuto 7">
            <a:extLst>
              <a:ext uri="{FF2B5EF4-FFF2-40B4-BE49-F238E27FC236}">
                <a16:creationId xmlns:a16="http://schemas.microsoft.com/office/drawing/2014/main" id="{2A9AB81E-70A8-465C-9BAA-26A6FFA402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1531918"/>
              </p:ext>
            </p:extLst>
          </p:nvPr>
        </p:nvGraphicFramePr>
        <p:xfrm>
          <a:off x="1436914" y="1176486"/>
          <a:ext cx="9302620" cy="5252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435">
                  <a:extLst>
                    <a:ext uri="{9D8B030D-6E8A-4147-A177-3AD203B41FA5}">
                      <a16:colId xmlns:a16="http://schemas.microsoft.com/office/drawing/2014/main" val="2618976917"/>
                    </a:ext>
                  </a:extLst>
                </a:gridCol>
                <a:gridCol w="1802794">
                  <a:extLst>
                    <a:ext uri="{9D8B030D-6E8A-4147-A177-3AD203B41FA5}">
                      <a16:colId xmlns:a16="http://schemas.microsoft.com/office/drawing/2014/main" val="1054261990"/>
                    </a:ext>
                  </a:extLst>
                </a:gridCol>
                <a:gridCol w="1802794">
                  <a:extLst>
                    <a:ext uri="{9D8B030D-6E8A-4147-A177-3AD203B41FA5}">
                      <a16:colId xmlns:a16="http://schemas.microsoft.com/office/drawing/2014/main" val="517615998"/>
                    </a:ext>
                  </a:extLst>
                </a:gridCol>
                <a:gridCol w="1651688">
                  <a:extLst>
                    <a:ext uri="{9D8B030D-6E8A-4147-A177-3AD203B41FA5}">
                      <a16:colId xmlns:a16="http://schemas.microsoft.com/office/drawing/2014/main" val="1246431614"/>
                    </a:ext>
                  </a:extLst>
                </a:gridCol>
                <a:gridCol w="2415909">
                  <a:extLst>
                    <a:ext uri="{9D8B030D-6E8A-4147-A177-3AD203B41FA5}">
                      <a16:colId xmlns:a16="http://schemas.microsoft.com/office/drawing/2014/main" val="517993738"/>
                    </a:ext>
                  </a:extLst>
                </a:gridCol>
              </a:tblGrid>
              <a:tr h="817607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</a:t>
                      </a:r>
                      <a:r>
                        <a:rPr lang="it-IT" sz="2100" dirty="0" err="1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21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design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 err="1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r>
                        <a:rPr lang="it-IT" sz="21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 err="1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Thickness</a:t>
                      </a:r>
                      <a:r>
                        <a:rPr lang="it-IT" sz="21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[mm]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Mass </a:t>
                      </a:r>
                      <a:r>
                        <a:rPr lang="it-IT" sz="2100" dirty="0" err="1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addition</a:t>
                      </a:r>
                      <a:endParaRPr lang="it-IT" sz="210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 err="1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Bandgap</a:t>
                      </a:r>
                      <a:r>
                        <a:rPr lang="it-IT" sz="21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[Hz]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6706298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432-500 (68)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859667"/>
                  </a:ext>
                </a:extLst>
              </a:tr>
              <a:tr h="377542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411-460 (49)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6969612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complete </a:t>
                      </a:r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bandgap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7792824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443-517 (74)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0558391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450-537 (87)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7552254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30/15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1130-1200 (70)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578037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40/35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232-279 (47)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6133134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Steel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202-269 (67)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0559143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2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445-513 (68)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5541719"/>
                  </a:ext>
                </a:extLst>
              </a:tr>
              <a:tr h="393806"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40/20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Steel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885-1020 (135)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6105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455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DAC6A7-8C3B-F85F-5560-0F867FEEF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245" y="494522"/>
            <a:ext cx="4839510" cy="1002521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7544C2-3CC1-22BD-4591-7E85D8896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919946"/>
            <a:ext cx="8534400" cy="3615267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would like to thank my rapporteurs, Ing. Luigi Garibaldi and Ing. Alessandro </a:t>
            </a:r>
            <a:r>
              <a:rPr lang="en-GB" sz="24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Daga</a:t>
            </a:r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for providing me the thesis opportunity about this interesting and innovative topic. Their support and help, when carrying out the thesis, were really important for its success. 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would als</a:t>
            </a: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like to thank my family and friends </a:t>
            </a:r>
            <a:r>
              <a:rPr lang="en-US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their constant encouragement and belief in me </a:t>
            </a:r>
            <a:r>
              <a:rPr lang="en-GB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 only during this period but throughout my entire university career.</a:t>
            </a:r>
            <a:endParaRPr lang="it-IT" sz="24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3181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D18F92-CDE9-DFB3-A30E-0A4E1991A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517" y="1602704"/>
            <a:ext cx="7648024" cy="5096676"/>
          </a:xfrm>
        </p:spPr>
        <p:txBody>
          <a:bodyPr>
            <a:normAutofit lnSpcReduction="10000"/>
          </a:bodyPr>
          <a:lstStyle/>
          <a:p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Metamaterials are characterized by a frequency region called stopband leveraging on the local resonance mechanism</a:t>
            </a:r>
          </a:p>
          <a:p>
            <a:endParaRPr 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Composed by a host structure and a local resonator</a:t>
            </a:r>
          </a:p>
          <a:p>
            <a:endParaRPr 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permit to achieve both low frequency  bandgap and a compact and lightweight design</a:t>
            </a:r>
          </a:p>
          <a:p>
            <a:endParaRPr lang="en-US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tunable characteristics </a:t>
            </a:r>
          </a:p>
          <a:p>
            <a:endParaRPr lang="it-IT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8357EA-578F-5B5D-B0D8-031F51EB02AA}"/>
              </a:ext>
            </a:extLst>
          </p:cNvPr>
          <p:cNvSpPr txBox="1">
            <a:spLocks/>
          </p:cNvSpPr>
          <p:nvPr/>
        </p:nvSpPr>
        <p:spPr>
          <a:xfrm>
            <a:off x="4414149" y="387565"/>
            <a:ext cx="3363702" cy="64337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189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pic>
        <p:nvPicPr>
          <p:cNvPr id="7" name="Immagine 6" descr="Immagine che contiene diagramma, schermata, testo, design&#10;&#10;Descrizione generata automaticamente">
            <a:extLst>
              <a:ext uri="{FF2B5EF4-FFF2-40B4-BE49-F238E27FC236}">
                <a16:creationId xmlns:a16="http://schemas.microsoft.com/office/drawing/2014/main" id="{A0D33C2F-D771-7504-0767-D9A3A74DE3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46" r="11548"/>
          <a:stretch/>
        </p:blipFill>
        <p:spPr bwMode="auto">
          <a:xfrm>
            <a:off x="8154186" y="2615162"/>
            <a:ext cx="3673586" cy="2544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7040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3B362C-D31D-09FD-5FEA-7CEDD9D8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901" y="130628"/>
            <a:ext cx="6575006" cy="110191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property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59159D2A-A389-AA3A-6B98-0725237226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25591" y="1232538"/>
                <a:ext cx="9532810" cy="5233576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It is considered the hypothesis of infinitely extended metamaterial</a:t>
                </a: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Starting from the equation of motion of a single unit cell,</a:t>
                </a: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for a harmonic excitation:   </a:t>
                </a:r>
              </a:p>
              <a:p>
                <a:pPr marL="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it-IT" i="1" smtClea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𝐾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+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𝑗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𝜔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𝐶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−</m:t>
                        </m:r>
                        <m:sSup>
                          <m:sSupPr>
                            <m:ctrlPr>
                              <a:rPr lang="it-IT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𝑀</m:t>
                        </m:r>
                      </m:e>
                    </m:d>
                    <m:r>
                      <a:rPr lang="en-GB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GB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𝑞</m:t>
                    </m:r>
                    <m:r>
                      <a:rPr lang="en-GB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GB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𝐹</m:t>
                    </m:r>
                    <m:r>
                      <a:rPr lang="en-GB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</a:t>
                </a:r>
                <a:r>
                  <a:rPr lang="en-GB" i="1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(1)</a:t>
                </a: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endParaRPr lang="en-GB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Let us now consider the 1D elastic wave propagation equation in the x direction:</a:t>
                </a:r>
                <a:r>
                  <a:rPr lang="en-GB" dirty="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it-IT" b="0" i="0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 </m:t>
                    </m:r>
                  </m:oMath>
                </a14:m>
                <a:endParaRPr lang="it-IT" b="0" i="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𝑢</m:t>
                    </m:r>
                    <m:d>
                      <m:dPr>
                        <m:ctrlPr>
                          <a:rPr lang="it-IT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𝑥</m:t>
                        </m:r>
                        <m:r>
                          <a:rPr lang="en-GB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𝑡</m:t>
                        </m:r>
                      </m:e>
                    </m:d>
                    <m:r>
                      <a:rPr lang="en-GB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sSub>
                      <m:sSubPr>
                        <m:ctrlPr>
                          <a:rPr lang="it-IT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𝑢</m:t>
                        </m:r>
                      </m:e>
                      <m:sub>
                        <m:r>
                          <a:rPr lang="en-GB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it-IT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𝑖</m:t>
                        </m:r>
                        <m:d>
                          <m:dPr>
                            <m:ctrlPr>
                              <a:rPr lang="it-IT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  <m:r>
                              <a:rPr lang="it-IT" b="0" i="1" smtClean="0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</m:d>
                      </m:sup>
                    </m:sSup>
                  </m:oMath>
                </a14:m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</a:t>
                </a:r>
                <a:r>
                  <a:rPr lang="en-GB" i="1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(2)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Considering a 1D periodic metamaterial, we can link the amplitude from the starting of the unit cell (𝑥</a:t>
                </a:r>
                <a:r>
                  <a:rPr lang="en-GB" baseline="-250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0</a:t>
                </a: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) to its end (𝑥</a:t>
                </a:r>
                <a:r>
                  <a:rPr lang="en-GB" baseline="-250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𝑥</a:t>
                </a:r>
                <a:r>
                  <a:rPr lang="en-GB" baseline="-2500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0 </a:t>
                </a: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+ 𝑎) in the form: </a:t>
                </a: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𝑢</m:t>
                      </m:r>
                      <m:d>
                        <m:dPr>
                          <m:ctrlPr>
                            <a:rPr lang="it-IT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u</m:t>
                      </m:r>
                      <m:d>
                        <m:dPr>
                          <m:ctrlPr>
                            <a:rPr lang="it-IT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x</m:t>
                              </m:r>
                            </m:e>
                            <m:sub>
                              <m:r>
                                <a:rPr lang="en-GB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it-IT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∗</m:t>
                          </m:r>
                          <m:r>
                            <a:rPr lang="en-GB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𝑖𝑘𝑎</m:t>
                          </m:r>
                        </m:sup>
                      </m:sSup>
                      <m:r>
                        <a:rPr lang="en-GB" i="1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 (</m:t>
                      </m:r>
                      <m:r>
                        <a:rPr lang="it-IT" b="0" i="1" smtClean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𝐵𝑙𝑜𝑐h</m:t>
                      </m:r>
                      <m:r>
                        <a:rPr lang="it-IT" b="0" i="1" smtClean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a:rPr lang="it-IT" b="0" i="1" smtClean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𝐹𝑙𝑜𝑞𝑢𝑒𝑡</m:t>
                      </m:r>
                      <m:r>
                        <a:rPr lang="it-IT" b="0" i="1" smtClean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𝑡h𝑒𝑜𝑟𝑒𝑚</m:t>
                      </m:r>
                      <m:r>
                        <a:rPr lang="en-GB" i="1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)</m:t>
                      </m:r>
                    </m:oMath>
                  </m:oMathPara>
                </a14:m>
                <a:endParaRPr lang="it-IT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lnSpc>
                    <a:spcPct val="107000"/>
                  </a:lnSpc>
                  <a:spcAft>
                    <a:spcPts val="800"/>
                  </a:spcAft>
                  <a:buNone/>
                </a:pPr>
                <a:endParaRPr lang="it-IT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By </a:t>
                </a:r>
                <a:r>
                  <a:rPr lang="it-IT" dirty="0" err="1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applying</a:t>
                </a:r>
                <a:r>
                  <a:rPr lang="it-IT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the </a:t>
                </a:r>
                <a:r>
                  <a:rPr lang="it-IT" dirty="0" err="1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theorem</a:t>
                </a:r>
                <a:r>
                  <a:rPr lang="it-IT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in the general </a:t>
                </a:r>
                <a:r>
                  <a:rPr lang="it-IT" dirty="0" err="1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formulation</a:t>
                </a:r>
                <a:r>
                  <a:rPr lang="it-IT" dirty="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to </a:t>
                </a:r>
                <a:r>
                  <a:rPr lang="it-IT" dirty="0" err="1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equation</a:t>
                </a:r>
                <a:r>
                  <a:rPr lang="it-IT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(2), </a:t>
                </a:r>
                <a:r>
                  <a:rPr lang="it-IT" dirty="0" err="1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it</a:t>
                </a:r>
                <a:r>
                  <a:rPr lang="it-IT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err="1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is</a:t>
                </a:r>
                <a:r>
                  <a:rPr lang="it-IT" dirty="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dirty="0" err="1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obtained</a:t>
                </a:r>
                <a:r>
                  <a:rPr lang="it-IT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:</a:t>
                </a:r>
                <a:r>
                  <a:rPr lang="en-GB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r>
                  <a:rPr lang="it-IT" dirty="0">
                    <a:solidFill>
                      <a:schemeClr val="bg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it-IT" i="1" kern="0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 xmlns:m="http://schemas.openxmlformats.org/officeDocument/2006/math">
                    <m:r>
                      <a:rPr lang="it-IT" b="0" i="1" kern="0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GB" i="1" ker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𝐴</m:t>
                    </m:r>
                    <m:d>
                      <m:dPr>
                        <m:ctrlPr>
                          <a:rPr lang="it-IT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GB" i="1" ker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𝜔</m:t>
                        </m:r>
                        <m:r>
                          <a:rPr lang="en-GB" i="1" ker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b="0" i="1" kern="0" smtClean="0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i="1" kern="0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i="1" ker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, </m:t>
                        </m:r>
                        <m:sSub>
                          <m:sSubPr>
                            <m:ctrlPr>
                              <a:rPr lang="it-IT" i="1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i="1" kern="0"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it-IT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GB" i="1" ker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𝑞</m:t>
                        </m:r>
                      </m:e>
                      <m:sup>
                        <m:r>
                          <a:rPr lang="en-GB" i="1" ker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GB" i="1" ker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𝑟𝑒𝑑</m:t>
                        </m:r>
                        <m:r>
                          <a:rPr lang="en-GB" i="1" kern="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)</m:t>
                        </m:r>
                      </m:sup>
                    </m:sSup>
                    <m:r>
                      <a:rPr lang="en-GB" i="1" ker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=0</m:t>
                    </m:r>
                  </m:oMath>
                </a14:m>
                <a:r>
                  <a:rPr lang="en-GB" i="1" kern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(3)</a:t>
                </a:r>
                <a:endParaRPr lang="it-IT" dirty="0">
                  <a:solidFill>
                    <a:schemeClr val="bg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Segnaposto contenuto 4">
                <a:extLst>
                  <a:ext uri="{FF2B5EF4-FFF2-40B4-BE49-F238E27FC236}">
                    <a16:creationId xmlns:a16="http://schemas.microsoft.com/office/drawing/2014/main" id="{59159D2A-A389-AA3A-6B98-0725237226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5591" y="1232538"/>
                <a:ext cx="9532810" cy="5233576"/>
              </a:xfrm>
              <a:blipFill>
                <a:blip r:embed="rId2"/>
                <a:stretch>
                  <a:fillRect l="-256" b="-2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magine 3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A60C70ED-EEAC-8101-33A6-512485F520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35" r="68659" b="5050"/>
          <a:stretch/>
        </p:blipFill>
        <p:spPr>
          <a:xfrm>
            <a:off x="10226351" y="2832289"/>
            <a:ext cx="1596771" cy="200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4195B8-0D2D-08ED-B60B-69AF26B52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7472" y="54375"/>
            <a:ext cx="3677056" cy="1109999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Nomenclature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5954BD-7AE8-B1B9-A0C4-498FBBA05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44" y="4664964"/>
            <a:ext cx="5640840" cy="1758439"/>
          </a:xfrm>
        </p:spPr>
        <p:txBody>
          <a:bodyPr>
            <a:noAutofit/>
          </a:bodyPr>
          <a:lstStyle/>
          <a:p>
            <a:r>
              <a:rPr lang="en-GB" sz="22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frequency range in which no free wave solution is found is called bandgap</a:t>
            </a:r>
          </a:p>
          <a:p>
            <a:r>
              <a:rPr lang="en-GB" sz="2200" kern="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this region noise and vibration reduction is expected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7D615E6-A431-3EB7-567F-DD94689E0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995" y="1164374"/>
            <a:ext cx="4086956" cy="3278647"/>
          </a:xfrm>
          <a:prstGeom prst="rect">
            <a:avLst/>
          </a:prstGeom>
        </p:spPr>
      </p:pic>
      <p:pic>
        <p:nvPicPr>
          <p:cNvPr id="8" name="Immagine 7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F7BA0FE1-9606-674F-3EE8-BC5A46648E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6" t="9538" r="31463" b="7029"/>
          <a:stretch/>
        </p:blipFill>
        <p:spPr>
          <a:xfrm>
            <a:off x="6598150" y="1164374"/>
            <a:ext cx="3600209" cy="3272756"/>
          </a:xfrm>
          <a:prstGeom prst="rect">
            <a:avLst/>
          </a:prstGeom>
        </p:spPr>
      </p:pic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41D7E313-DA01-8DAE-6410-6AAADA1563EF}"/>
              </a:ext>
            </a:extLst>
          </p:cNvPr>
          <p:cNvSpPr txBox="1">
            <a:spLocks/>
          </p:cNvSpPr>
          <p:nvPr/>
        </p:nvSpPr>
        <p:spPr>
          <a:xfrm>
            <a:off x="6494105" y="4737086"/>
            <a:ext cx="5339151" cy="1614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44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21" indent="-28574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12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01" indent="-171446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periodicity is the unit cell dimension along a given axis</a:t>
            </a:r>
          </a:p>
          <a:p>
            <a:r>
              <a:rPr lang="en-GB" sz="22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UC design will be referred as Periodicity </a:t>
            </a:r>
            <a:r>
              <a:rPr lang="en-GB" sz="2200" b="1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GB" sz="2200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T-element size</a:t>
            </a:r>
          </a:p>
        </p:txBody>
      </p:sp>
    </p:spTree>
    <p:extLst>
      <p:ext uri="{BB962C8B-B14F-4D97-AF65-F5344CB8AC3E}">
        <p14:creationId xmlns:p14="http://schemas.microsoft.com/office/powerpoint/2010/main" val="4165503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03DB9C-91E2-E3DE-D805-E3B82E89E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5405" y="133949"/>
            <a:ext cx="5905124" cy="108391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Vibration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F270E838-3378-EA0C-447A-C5979EEF21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73091"/>
              </p:ext>
            </p:extLst>
          </p:nvPr>
        </p:nvGraphicFramePr>
        <p:xfrm>
          <a:off x="604788" y="1846391"/>
          <a:ext cx="10982423" cy="4437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59725">
                  <a:extLst>
                    <a:ext uri="{9D8B030D-6E8A-4147-A177-3AD203B41FA5}">
                      <a16:colId xmlns:a16="http://schemas.microsoft.com/office/drawing/2014/main" val="425725444"/>
                    </a:ext>
                  </a:extLst>
                </a:gridCol>
                <a:gridCol w="2782287">
                  <a:extLst>
                    <a:ext uri="{9D8B030D-6E8A-4147-A177-3AD203B41FA5}">
                      <a16:colId xmlns:a16="http://schemas.microsoft.com/office/drawing/2014/main" val="3873622594"/>
                    </a:ext>
                  </a:extLst>
                </a:gridCol>
                <a:gridCol w="3230880">
                  <a:extLst>
                    <a:ext uri="{9D8B030D-6E8A-4147-A177-3AD203B41FA5}">
                      <a16:colId xmlns:a16="http://schemas.microsoft.com/office/drawing/2014/main" val="4160751879"/>
                    </a:ext>
                  </a:extLst>
                </a:gridCol>
                <a:gridCol w="2209531">
                  <a:extLst>
                    <a:ext uri="{9D8B030D-6E8A-4147-A177-3AD203B41FA5}">
                      <a16:colId xmlns:a16="http://schemas.microsoft.com/office/drawing/2014/main" val="1201190714"/>
                    </a:ext>
                  </a:extLst>
                </a:gridCol>
              </a:tblGrid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design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Evaluated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bandgap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[Hz]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dimensions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[mm]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994784"/>
                  </a:ext>
                </a:extLst>
              </a:tr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Torsional</a:t>
                      </a:r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local</a:t>
                      </a:r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resonators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87-90 (3)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220556"/>
                  </a:ext>
                </a:extLst>
              </a:tr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Z-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shaped</a:t>
                      </a:r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frame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178-198 (20), 198-225 (27)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x 65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9081479"/>
                  </a:ext>
                </a:extLst>
              </a:tr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T-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shaped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615-635 (20)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x 40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509225"/>
                  </a:ext>
                </a:extLst>
              </a:tr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Hollow 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parallelepiped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b="0" i="0" u="none" strike="noStrike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photopolymer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350-390 (40)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x 30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8735901"/>
                  </a:ext>
                </a:extLst>
              </a:tr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Composite sandwich with 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spiral</a:t>
                      </a:r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resonators</a:t>
                      </a:r>
                      <a:endParaRPr lang="it-IT" sz="1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SCFRPs</a:t>
                      </a:r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and </a:t>
                      </a:r>
                      <a:r>
                        <a:rPr lang="it-IT" sz="19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CCFRPs</a:t>
                      </a:r>
                      <a:endParaRPr lang="it-IT" sz="1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490-600 (110)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20 x 25</a:t>
                      </a:r>
                      <a:endParaRPr lang="it-IT" sz="1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2034145"/>
                  </a:ext>
                </a:extLst>
              </a:tr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Single cantilever 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beam</a:t>
                      </a:r>
                      <a:endParaRPr lang="it-IT" sz="1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PMMA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490-540 (50)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 x 25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6688505"/>
                  </a:ext>
                </a:extLst>
              </a:tr>
              <a:tr h="438890">
                <a:tc>
                  <a:txBody>
                    <a:bodyPr/>
                    <a:lstStyle/>
                    <a:p>
                      <a:pPr algn="ctr"/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Cantilever </a:t>
                      </a:r>
                      <a:r>
                        <a:rPr lang="it-IT" sz="1900" kern="1200" dirty="0" err="1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beam</a:t>
                      </a:r>
                      <a:r>
                        <a:rPr lang="it-IT" sz="1900" kern="1200" dirty="0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with endpoint mass</a:t>
                      </a:r>
                      <a:endParaRPr lang="it-IT" sz="1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PMMA (body), </a:t>
                      </a:r>
                      <a:r>
                        <a:rPr lang="it-IT" sz="19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steel</a:t>
                      </a:r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(endpoint mass)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292 -323 (31)</a:t>
                      </a:r>
                      <a:endParaRPr lang="it-IT" sz="19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35 x 20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358493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6F4CAA6F-8B73-3F80-13F0-4141C1D28FA9}"/>
              </a:ext>
            </a:extLst>
          </p:cNvPr>
          <p:cNvSpPr txBox="1"/>
          <p:nvPr/>
        </p:nvSpPr>
        <p:spPr>
          <a:xfrm>
            <a:off x="3736663" y="1147701"/>
            <a:ext cx="494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resonator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381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03DB9C-91E2-E3DE-D805-E3B82E89E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4080" y="104068"/>
            <a:ext cx="5643835" cy="108391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Acoustics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F270E838-3378-EA0C-447A-C5979EEF21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338809"/>
              </p:ext>
            </p:extLst>
          </p:nvPr>
        </p:nvGraphicFramePr>
        <p:xfrm>
          <a:off x="902853" y="1688958"/>
          <a:ext cx="10386288" cy="201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39109">
                  <a:extLst>
                    <a:ext uri="{9D8B030D-6E8A-4147-A177-3AD203B41FA5}">
                      <a16:colId xmlns:a16="http://schemas.microsoft.com/office/drawing/2014/main" val="425725444"/>
                    </a:ext>
                  </a:extLst>
                </a:gridCol>
                <a:gridCol w="1913113">
                  <a:extLst>
                    <a:ext uri="{9D8B030D-6E8A-4147-A177-3AD203B41FA5}">
                      <a16:colId xmlns:a16="http://schemas.microsoft.com/office/drawing/2014/main" val="3873622594"/>
                    </a:ext>
                  </a:extLst>
                </a:gridCol>
                <a:gridCol w="3990475">
                  <a:extLst>
                    <a:ext uri="{9D8B030D-6E8A-4147-A177-3AD203B41FA5}">
                      <a16:colId xmlns:a16="http://schemas.microsoft.com/office/drawing/2014/main" val="4160751879"/>
                    </a:ext>
                  </a:extLst>
                </a:gridCol>
                <a:gridCol w="2243591">
                  <a:extLst>
                    <a:ext uri="{9D8B030D-6E8A-4147-A177-3AD203B41FA5}">
                      <a16:colId xmlns:a16="http://schemas.microsoft.com/office/drawing/2014/main" val="4042510406"/>
                    </a:ext>
                  </a:extLst>
                </a:gridCol>
              </a:tblGrid>
              <a:tr h="531159"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design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performances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dimensions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[mm</a:t>
                      </a:r>
                      <a:r>
                        <a:rPr lang="it-IT" sz="19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994784"/>
                  </a:ext>
                </a:extLst>
              </a:tr>
              <a:tr h="521000"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Microperforated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plate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aluminum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Three sound absorption peaks at 608 Hz and 926 Hz and 1663 Hz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x 60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220556"/>
                  </a:ext>
                </a:extLst>
              </a:tr>
              <a:tr h="521000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SONOBEX Noise Trap panel 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steel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dB transmission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</a:t>
                      </a:r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attenuation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x 200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9081479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7A08FD-8E3A-CB46-7C19-08C09F1180B8}"/>
              </a:ext>
            </a:extLst>
          </p:cNvPr>
          <p:cNvSpPr txBox="1"/>
          <p:nvPr/>
        </p:nvSpPr>
        <p:spPr>
          <a:xfrm>
            <a:off x="4157089" y="1123988"/>
            <a:ext cx="3877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Helmholtz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resonator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endParaRPr lang="it-IT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3C285B7-569B-817C-EE4B-FF9D892F9D5D}"/>
              </a:ext>
            </a:extLst>
          </p:cNvPr>
          <p:cNvSpPr txBox="1"/>
          <p:nvPr/>
        </p:nvSpPr>
        <p:spPr>
          <a:xfrm>
            <a:off x="4075120" y="4022154"/>
            <a:ext cx="40417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resonator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endParaRPr lang="it-IT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AA26B268-0305-DF92-8622-32B4A9FADF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678179"/>
              </p:ext>
            </p:extLst>
          </p:nvPr>
        </p:nvGraphicFramePr>
        <p:xfrm>
          <a:off x="902855" y="4587124"/>
          <a:ext cx="10386288" cy="17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2857">
                  <a:extLst>
                    <a:ext uri="{9D8B030D-6E8A-4147-A177-3AD203B41FA5}">
                      <a16:colId xmlns:a16="http://schemas.microsoft.com/office/drawing/2014/main" val="3779068345"/>
                    </a:ext>
                  </a:extLst>
                </a:gridCol>
                <a:gridCol w="2026608">
                  <a:extLst>
                    <a:ext uri="{9D8B030D-6E8A-4147-A177-3AD203B41FA5}">
                      <a16:colId xmlns:a16="http://schemas.microsoft.com/office/drawing/2014/main" val="4122617624"/>
                    </a:ext>
                  </a:extLst>
                </a:gridCol>
                <a:gridCol w="3665836">
                  <a:extLst>
                    <a:ext uri="{9D8B030D-6E8A-4147-A177-3AD203B41FA5}">
                      <a16:colId xmlns:a16="http://schemas.microsoft.com/office/drawing/2014/main" val="2512543035"/>
                    </a:ext>
                  </a:extLst>
                </a:gridCol>
                <a:gridCol w="2210987">
                  <a:extLst>
                    <a:ext uri="{9D8B030D-6E8A-4147-A177-3AD203B41FA5}">
                      <a16:colId xmlns:a16="http://schemas.microsoft.com/office/drawing/2014/main" val="126494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endParaRPr lang="it-IT" sz="19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design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endParaRPr lang="it-IT" sz="19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Evaluated</a:t>
                      </a:r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bandgap</a:t>
                      </a:r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[Hz]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</a:t>
                      </a:r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900" b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dimensions</a:t>
                      </a:r>
                      <a:r>
                        <a:rPr lang="it-IT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[mm]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3388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Basic spring-mass resonator 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445-644 (199)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x 50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9017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Two cantilever beam 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polyamide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193-224 (31)</a:t>
                      </a:r>
                      <a:endParaRPr lang="it-IT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x 25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3559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782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035DA861-807F-7F82-FA3C-B13F86D526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589569"/>
              </p:ext>
            </p:extLst>
          </p:nvPr>
        </p:nvGraphicFramePr>
        <p:xfrm>
          <a:off x="513304" y="2125896"/>
          <a:ext cx="11165392" cy="2964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8272">
                  <a:extLst>
                    <a:ext uri="{9D8B030D-6E8A-4147-A177-3AD203B41FA5}">
                      <a16:colId xmlns:a16="http://schemas.microsoft.com/office/drawing/2014/main" val="1609772728"/>
                    </a:ext>
                  </a:extLst>
                </a:gridCol>
                <a:gridCol w="2500604">
                  <a:extLst>
                    <a:ext uri="{9D8B030D-6E8A-4147-A177-3AD203B41FA5}">
                      <a16:colId xmlns:a16="http://schemas.microsoft.com/office/drawing/2014/main" val="970169495"/>
                    </a:ext>
                  </a:extLst>
                </a:gridCol>
                <a:gridCol w="3135500">
                  <a:extLst>
                    <a:ext uri="{9D8B030D-6E8A-4147-A177-3AD203B41FA5}">
                      <a16:colId xmlns:a16="http://schemas.microsoft.com/office/drawing/2014/main" val="1035209519"/>
                    </a:ext>
                  </a:extLst>
                </a:gridCol>
                <a:gridCol w="2301016">
                  <a:extLst>
                    <a:ext uri="{9D8B030D-6E8A-4147-A177-3AD203B41FA5}">
                      <a16:colId xmlns:a16="http://schemas.microsoft.com/office/drawing/2014/main" val="94699356"/>
                    </a:ext>
                  </a:extLst>
                </a:gridCol>
              </a:tblGrid>
              <a:tr h="775924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design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Resonator</a:t>
                      </a:r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  <a:endParaRPr lang="it-IT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Bandgap</a:t>
                      </a:r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[Hz</a:t>
                      </a:r>
                      <a:r>
                        <a:rPr lang="it-IT" sz="20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it-IT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</a:t>
                      </a:r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0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dimensions</a:t>
                      </a:r>
                      <a:r>
                        <a:rPr lang="it-IT" sz="2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[mm</a:t>
                      </a:r>
                      <a:r>
                        <a:rPr lang="it-IT" sz="2000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it-IT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7576497"/>
                  </a:ext>
                </a:extLst>
              </a:tr>
              <a:tr h="786063"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Two separated beams </a:t>
                      </a:r>
                      <a:endParaRPr lang="it-IT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martensite-</a:t>
                      </a:r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hardenable</a:t>
                      </a: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steel</a:t>
                      </a:r>
                      <a:endParaRPr lang="it-IT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227–243 (16), </a:t>
                      </a:r>
                    </a:p>
                    <a:p>
                      <a:pPr 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243–273 (30)</a:t>
                      </a:r>
                      <a:endParaRPr lang="it-IT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x 36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706038"/>
                  </a:ext>
                </a:extLst>
              </a:tr>
              <a:tr h="369028"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Single-stage multi-degree-of-freedom resonator</a:t>
                      </a:r>
                      <a:endParaRPr lang="it-IT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370-390 (20), 455-465 (10), 810-850 (40)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x 30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683695"/>
                  </a:ext>
                </a:extLst>
              </a:tr>
              <a:tr h="369028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Plate with multiple cantilever </a:t>
                      </a:r>
                      <a:r>
                        <a:rPr lang="it-IT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beams</a:t>
                      </a:r>
                      <a:endParaRPr lang="it-IT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32- 37 (5)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x 75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2327221"/>
                  </a:ext>
                </a:extLst>
              </a:tr>
            </a:tbl>
          </a:graphicData>
        </a:graphic>
      </p:graphicFrame>
      <p:sp>
        <p:nvSpPr>
          <p:cNvPr id="3" name="Titolo 1">
            <a:extLst>
              <a:ext uri="{FF2B5EF4-FFF2-40B4-BE49-F238E27FC236}">
                <a16:creationId xmlns:a16="http://schemas.microsoft.com/office/drawing/2014/main" id="{F870E85D-2574-CA72-0430-CECA19C0D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1659" y="208718"/>
            <a:ext cx="5608679" cy="108391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Acoustics</a:t>
            </a:r>
            <a:r>
              <a:rPr lang="it-IT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lang="it-IT" sz="32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08C57A6-D349-7BC3-CB80-A01893AE6C3F}"/>
              </a:ext>
            </a:extLst>
          </p:cNvPr>
          <p:cNvSpPr txBox="1"/>
          <p:nvPr/>
        </p:nvSpPr>
        <p:spPr>
          <a:xfrm>
            <a:off x="3837865" y="1562405"/>
            <a:ext cx="45162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resonator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endParaRPr lang="it-I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111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71D4F74-69B9-146E-D64B-2ABBC5623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648" y="267474"/>
            <a:ext cx="6736703" cy="927404"/>
          </a:xfrm>
        </p:spPr>
        <p:txBody>
          <a:bodyPr>
            <a:normAutofit/>
          </a:bodyPr>
          <a:lstStyle/>
          <a:p>
            <a:pPr algn="ctr"/>
            <a:r>
              <a:rPr lang="it-IT" sz="3200" kern="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it-IT" sz="3200" kern="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kern="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Numerical</a:t>
            </a:r>
            <a:r>
              <a:rPr lang="it-IT" sz="3200" kern="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137010-F3C8-7A84-3966-5848FF1A8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438" y="1354153"/>
            <a:ext cx="6125150" cy="4934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Bloch-</a:t>
            </a:r>
            <a:r>
              <a:rPr lang="en-GB" sz="2400" kern="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Floquet</a:t>
            </a:r>
            <a:r>
              <a:rPr lang="en-GB" sz="24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periodic boundary conditions were applied to the relevant parallel faces of the unit cell</a:t>
            </a:r>
          </a:p>
          <a:p>
            <a:endParaRPr lang="en-GB" sz="2400" kern="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400" kern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these Boundary conditions, the components of the wave vector were specified</a:t>
            </a:r>
          </a:p>
          <a:p>
            <a:pPr marL="0" indent="0">
              <a:buNone/>
            </a:pPr>
            <a:endParaRPr lang="en-GB" sz="2400" kern="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400" kern="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Finally, a parametric sweep of the wave vector is set</a:t>
            </a:r>
            <a:endParaRPr lang="it-IT" sz="24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5383FAE-DA31-C8E4-2BC8-9B21E03836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46" b="-1"/>
          <a:stretch/>
        </p:blipFill>
        <p:spPr bwMode="auto">
          <a:xfrm>
            <a:off x="6348588" y="1463337"/>
            <a:ext cx="5280099" cy="22144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magine 4" descr="Immagine che contiene diagramma, linea, origami, design&#10;&#10;Descrizione generata automaticamente">
            <a:extLst>
              <a:ext uri="{FF2B5EF4-FFF2-40B4-BE49-F238E27FC236}">
                <a16:creationId xmlns:a16="http://schemas.microsoft.com/office/drawing/2014/main" id="{08208868-BF52-5EC4-47CD-5D66551455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70"/>
          <a:stretch/>
        </p:blipFill>
        <p:spPr bwMode="auto">
          <a:xfrm>
            <a:off x="7817313" y="3996382"/>
            <a:ext cx="2480572" cy="23852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83265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7D6242-01F9-EA8B-D645-06FB38E93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927" y="635020"/>
            <a:ext cx="10565396" cy="1231641"/>
          </a:xfrm>
        </p:spPr>
        <p:txBody>
          <a:bodyPr/>
          <a:lstStyle/>
          <a:p>
            <a:r>
              <a:rPr lang="en-GB" sz="2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example, considering a square unit cell, the wave vector is defined in function of the arbitrary defined “ii” parameter, </a:t>
            </a:r>
            <a:r>
              <a:rPr lang="it-IT" sz="2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such</a:t>
            </a:r>
            <a:r>
              <a:rPr lang="it-IT" sz="2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2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</a:t>
            </a:r>
            <a:r>
              <a:rPr lang="it-IT" sz="2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endParaRPr lang="it-IT" dirty="0"/>
          </a:p>
        </p:txBody>
      </p:sp>
      <p:pic>
        <p:nvPicPr>
          <p:cNvPr id="6" name="Immagine 5" descr="Immagine che contiene diagramma, linea, origami, design&#10;&#10;Descrizione generata automaticamente">
            <a:extLst>
              <a:ext uri="{FF2B5EF4-FFF2-40B4-BE49-F238E27FC236}">
                <a16:creationId xmlns:a16="http://schemas.microsoft.com/office/drawing/2014/main" id="{AF944DC4-AE51-D630-B37B-CF8B16D50E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70"/>
          <a:stretch/>
        </p:blipFill>
        <p:spPr bwMode="auto">
          <a:xfrm>
            <a:off x="1040180" y="2030655"/>
            <a:ext cx="3360942" cy="32317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D873779-DE97-D236-5BF9-90988090D564}"/>
                  </a:ext>
                </a:extLst>
              </p:cNvPr>
              <p:cNvSpPr txBox="1"/>
              <p:nvPr/>
            </p:nvSpPr>
            <p:spPr>
              <a:xfrm>
                <a:off x="4727694" y="1866661"/>
                <a:ext cx="6097554" cy="39224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it-IT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𝑖𝑖</m:t>
                          </m:r>
                        </m:e>
                      </m:d>
                      <m:r>
                        <a:rPr lang="en-GB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it-IT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GB" sz="2000" i="1" smtClea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∗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𝑖𝑖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,  &amp;0&lt;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𝑖𝑖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&lt;1,  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𝛤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𝑋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,  &amp;1&lt;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𝑖𝑖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&lt;2,  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𝑋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𝑀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3−</m:t>
                                  </m:r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𝑖𝑖</m:t>
                                  </m:r>
                                </m:e>
                              </m:d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GB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,  &amp;2&lt;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𝑖𝑖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&lt;3,  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𝑀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𝛤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it-IT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</a:t>
                </a:r>
                <a:endParaRPr lang="it-IT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GB" sz="2000" i="1" ker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𝑘</m:t>
                          </m:r>
                        </m:e>
                        <m:sub>
                          <m:r>
                            <a:rPr lang="en-GB" sz="2000" i="1" ker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it-IT" sz="20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GB" sz="2000" i="1" ker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𝑖𝑖</m:t>
                          </m:r>
                        </m:e>
                      </m:d>
                      <m:r>
                        <a:rPr lang="en-GB" sz="2000" i="1" kern="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it-IT" sz="2000" i="1">
                              <a:effectLst/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sz="2000" i="1">
                                  <a:effectLst/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eqArrPr>
                            <m:e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0,  &amp;0&lt;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𝑖𝑖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&lt;1,  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𝛤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𝑋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𝑖𝑖</m:t>
                                  </m:r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,  &amp;1&lt;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𝑖𝑖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&lt;2,  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𝑋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𝑀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3−</m:t>
                                  </m:r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𝑖𝑖</m:t>
                                  </m:r>
                                </m:e>
                              </m:d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∗</m:t>
                              </m:r>
                              <m:f>
                                <m:fPr>
                                  <m:ctrlPr>
                                    <a:rPr lang="it-IT" sz="2000" i="1">
                                      <a:effectLst/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GB" sz="2000" i="1" kern="0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Calibri" panose="020F0502020204030204" pitchFamily="34" charset="0"/>
                                    </a:rPr>
                                    <m:t>𝑠</m:t>
                                  </m:r>
                                </m:den>
                              </m:f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,  &amp;2&lt;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𝑖𝑖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&lt;3,  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𝑀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→</m:t>
                              </m:r>
                              <m:r>
                                <a:rPr lang="en-GB" sz="2000" i="1" ker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𝛤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D873779-DE97-D236-5BF9-90988090D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694" y="1866661"/>
                <a:ext cx="6097554" cy="39224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24564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prova">
  <a:themeElements>
    <a:clrScheme name="Personalizzato 6">
      <a:dk1>
        <a:srgbClr val="FFFFFF"/>
      </a:dk1>
      <a:lt1>
        <a:sysClr val="window" lastClr="FFFFFF"/>
      </a:lt1>
      <a:dk2>
        <a:srgbClr val="17406D"/>
      </a:dk2>
      <a:lt2>
        <a:srgbClr val="DBEFF9"/>
      </a:lt2>
      <a:accent1>
        <a:srgbClr val="FFFFFF"/>
      </a:accent1>
      <a:accent2>
        <a:srgbClr val="009DD9"/>
      </a:accent2>
      <a:accent3>
        <a:srgbClr val="FFFFFF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FF"/>
      </a:hlink>
      <a:folHlink>
        <a:srgbClr val="85DFD0"/>
      </a:folHlink>
    </a:clrScheme>
    <a:fontScheme name="Personalizzato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Sezion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 prova" id="{FBEA13BE-C4C0-4153-BBAF-D7E5116905D5}" vid="{FA70B6B5-19FE-4D68-A25C-433409C581E8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TM04033923[[fn=Profondità]]</Template>
  <TotalTime>1326</TotalTime>
  <Words>1040</Words>
  <Application>Microsoft Office PowerPoint</Application>
  <PresentationFormat>Widescreen</PresentationFormat>
  <Paragraphs>215</Paragraphs>
  <Slides>19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Helvetica</vt:lpstr>
      <vt:lpstr>Times New Roman</vt:lpstr>
      <vt:lpstr>Wingdings 3</vt:lpstr>
      <vt:lpstr>Tema prova</vt:lpstr>
      <vt:lpstr> POLITECNICO DI TORINO MSC In automotive engineering  </vt:lpstr>
      <vt:lpstr>Presentazione standard di PowerPoint</vt:lpstr>
      <vt:lpstr>Material property analysis</vt:lpstr>
      <vt:lpstr>Nomenclature</vt:lpstr>
      <vt:lpstr>Vibration applications</vt:lpstr>
      <vt:lpstr>Acoustics applications</vt:lpstr>
      <vt:lpstr>Acoustics applications</vt:lpstr>
      <vt:lpstr>Developed Numerical model</vt:lpstr>
      <vt:lpstr>Presentazione standard di PowerPoint</vt:lpstr>
      <vt:lpstr>Host structure validation</vt:lpstr>
      <vt:lpstr>T-shaped solution validation</vt:lpstr>
      <vt:lpstr>Unit cell design</vt:lpstr>
      <vt:lpstr>Presentazione standard di PowerPoint</vt:lpstr>
      <vt:lpstr>Periodicity topology optimization</vt:lpstr>
      <vt:lpstr>Mass addition</vt:lpstr>
      <vt:lpstr>T-element rescaling</vt:lpstr>
      <vt:lpstr>Material variation</vt:lpstr>
      <vt:lpstr>OVERVIEW TABLE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POLITECNICO DI TORINO MSC In automotive engineering  </dc:title>
  <dc:creator>David Agabiti</dc:creator>
  <cp:lastModifiedBy>Agabiti  David</cp:lastModifiedBy>
  <cp:revision>73</cp:revision>
  <dcterms:created xsi:type="dcterms:W3CDTF">2023-10-23T08:36:05Z</dcterms:created>
  <dcterms:modified xsi:type="dcterms:W3CDTF">2023-11-22T07:57:19Z</dcterms:modified>
</cp:coreProperties>
</file>